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4" r:id="rId3"/>
    <p:sldId id="291" r:id="rId4"/>
    <p:sldId id="274" r:id="rId5"/>
    <p:sldId id="276" r:id="rId6"/>
    <p:sldId id="269" r:id="rId7"/>
    <p:sldId id="270" r:id="rId8"/>
    <p:sldId id="271" r:id="rId9"/>
    <p:sldId id="279" r:id="rId10"/>
    <p:sldId id="292" r:id="rId11"/>
    <p:sldId id="293" r:id="rId12"/>
    <p:sldId id="273" r:id="rId13"/>
    <p:sldId id="285" r:id="rId14"/>
    <p:sldId id="286" r:id="rId15"/>
    <p:sldId id="287" r:id="rId16"/>
    <p:sldId id="289" r:id="rId17"/>
    <p:sldId id="288" r:id="rId18"/>
    <p:sldId id="282" r:id="rId19"/>
    <p:sldId id="283" r:id="rId20"/>
    <p:sldId id="278" r:id="rId21"/>
    <p:sldId id="280" r:id="rId22"/>
    <p:sldId id="281"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BD5-6526-47F8-9A14-55BFD4C404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D24E1F3-EEC6-4355-8ADE-5005E27317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A9CA0042-C987-4DDA-9E1A-616FDAAFF40A}"/>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845E118A-CBA0-4F3D-9569-A1C64EB0544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F061E63-96C6-4718-991A-D0B9AE5AA21C}"/>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1831065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15C8D-207D-4229-AC87-7A6ACCA309C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BD44A57-22AC-42E7-9F42-95349CF6970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0B8D23F-255D-4644-AEBB-D218CC1E34E3}"/>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BAEB61D5-744E-45CB-BC09-56B6A409A50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9D191D3-202A-41F2-96C0-92B9117A383E}"/>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316467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6AEB01-35AD-4827-A7B8-D3C88A348FA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3AB6D9C-F472-4C8B-98FD-DBF02EA802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57B2F95-0E87-4166-9842-9A82DB6DD54E}"/>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82E74CFE-DF5E-4B97-9FC4-EB7A80BBD6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5759B6A-7301-45D2-AE9C-4AAB0BA3F16B}"/>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221965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54CF-F159-4F29-A2BD-288FBEF8F37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BE62767-41EF-47F9-9B8F-2432D27A52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A3B5EE5-1E8F-4A31-8DA4-ECBA45B4A9BD}"/>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E61438E5-A3C1-4FBD-AA28-9913744BF41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29182C8-4252-4A53-AA0B-915390106B8C}"/>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366331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F501D-179A-465E-8297-1FE6C4F0E3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97CC12D-7FC1-4010-80CE-44EDF42D2B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467C37-3F3D-4A46-9C3B-49C76B2B03AF}"/>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CD25708F-FF12-4376-B251-E1834B7DEC7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A2013B-56C9-4948-B033-1F52C7D2BBFF}"/>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412257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152EE-1F96-48E3-A6BD-21C63F99AA3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D954085-064F-4ECB-BD91-2385F9A7305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DF1BC39-7830-4F60-9CBF-0EFBBC6F416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F04F94-841E-4C66-875A-53C32207DF3D}"/>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6" name="Footer Placeholder 5">
            <a:extLst>
              <a:ext uri="{FF2B5EF4-FFF2-40B4-BE49-F238E27FC236}">
                <a16:creationId xmlns:a16="http://schemas.microsoft.com/office/drawing/2014/main" id="{9CB851BF-87F0-4847-B0E1-40EEFF0D499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8B3B09-D429-46B2-9AB6-FA3C4E68A0FE}"/>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50151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C950-C1D1-4394-A878-F499BA7153A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92F461F-95EC-441E-9448-826FE15C91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640C21-4C3F-43F4-BF5B-1ED7131BB2A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390E4CF2-2B5B-4429-82B1-097C4D8C17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BC1C6D-785A-42A2-990F-08F6389C97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51324B9-8C41-4592-A284-80EE56BC4EC6}"/>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8" name="Footer Placeholder 7">
            <a:extLst>
              <a:ext uri="{FF2B5EF4-FFF2-40B4-BE49-F238E27FC236}">
                <a16:creationId xmlns:a16="http://schemas.microsoft.com/office/drawing/2014/main" id="{A644C276-0DCB-4CA1-8449-DDB1ADC8CC05}"/>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82D825F-F6A4-4B5D-87B8-97CF818612BB}"/>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92674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4EBA3-F2C5-4046-81C2-F254720B0C0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DEBF536-60D4-415D-B4E0-5832EE876D2A}"/>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4" name="Footer Placeholder 3">
            <a:extLst>
              <a:ext uri="{FF2B5EF4-FFF2-40B4-BE49-F238E27FC236}">
                <a16:creationId xmlns:a16="http://schemas.microsoft.com/office/drawing/2014/main" id="{9193A4E5-C6E4-44DB-B110-09B6793F1290}"/>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E4FA1CE-07BE-4AEC-84E3-4204F8A45624}"/>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2623578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573654-5A6C-4916-AB68-98081A79EBAD}"/>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3" name="Footer Placeholder 2">
            <a:extLst>
              <a:ext uri="{FF2B5EF4-FFF2-40B4-BE49-F238E27FC236}">
                <a16:creationId xmlns:a16="http://schemas.microsoft.com/office/drawing/2014/main" id="{D6562784-42AB-4680-BBFE-0230EB039B8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7D2C02A5-0067-48D4-92A9-43FD44BF18BD}"/>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4092384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4EEA-3F96-4830-B1FB-88A9D2E33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96353651-8343-45A4-AF91-4229097DDB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BDD645F-3484-4E67-9C68-1A7077BA5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E1D2B6-2A34-4273-86C9-71875FAFA0C0}"/>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6" name="Footer Placeholder 5">
            <a:extLst>
              <a:ext uri="{FF2B5EF4-FFF2-40B4-BE49-F238E27FC236}">
                <a16:creationId xmlns:a16="http://schemas.microsoft.com/office/drawing/2014/main" id="{2F13E13A-F8DD-4663-B8F5-D2A9903D503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FD81D445-75E3-45ED-B0BF-96CCD138DE67}"/>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3061167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C971E-4C4C-4794-BCCA-A1D56BE8E5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BD331D7-F6ED-4F6F-B87F-C9B9B81D63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89059EE8-2599-4277-A161-51D983AAC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D7AC2AF-02F5-487C-845E-2307FBF128C9}"/>
              </a:ext>
            </a:extLst>
          </p:cNvPr>
          <p:cNvSpPr>
            <a:spLocks noGrp="1"/>
          </p:cNvSpPr>
          <p:nvPr>
            <p:ph type="dt" sz="half" idx="10"/>
          </p:nvPr>
        </p:nvSpPr>
        <p:spPr/>
        <p:txBody>
          <a:bodyPr/>
          <a:lstStyle/>
          <a:p>
            <a:fld id="{C2EB8082-414D-437F-A814-9319D66027E2}" type="datetimeFigureOut">
              <a:rPr lang="en-CA" smtClean="0"/>
              <a:t>2020-10-14</a:t>
            </a:fld>
            <a:endParaRPr lang="en-CA"/>
          </a:p>
        </p:txBody>
      </p:sp>
      <p:sp>
        <p:nvSpPr>
          <p:cNvPr id="6" name="Footer Placeholder 5">
            <a:extLst>
              <a:ext uri="{FF2B5EF4-FFF2-40B4-BE49-F238E27FC236}">
                <a16:creationId xmlns:a16="http://schemas.microsoft.com/office/drawing/2014/main" id="{8346C6FE-A334-48D3-9607-19C711B13BD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DF56872-31A7-406A-9E07-166312667022}"/>
              </a:ext>
            </a:extLst>
          </p:cNvPr>
          <p:cNvSpPr>
            <a:spLocks noGrp="1"/>
          </p:cNvSpPr>
          <p:nvPr>
            <p:ph type="sldNum" sz="quarter" idx="12"/>
          </p:nvPr>
        </p:nvSpPr>
        <p:spPr/>
        <p:txBody>
          <a:bodyPr/>
          <a:lstStyle/>
          <a:p>
            <a:fld id="{A3E09E4A-5100-4AC4-A315-4C70FD2E6499}" type="slidenum">
              <a:rPr lang="en-CA" smtClean="0"/>
              <a:t>‹#›</a:t>
            </a:fld>
            <a:endParaRPr lang="en-CA"/>
          </a:p>
        </p:txBody>
      </p:sp>
    </p:spTree>
    <p:extLst>
      <p:ext uri="{BB962C8B-B14F-4D97-AF65-F5344CB8AC3E}">
        <p14:creationId xmlns:p14="http://schemas.microsoft.com/office/powerpoint/2010/main" val="3972942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5EA775-DDB0-407B-91C5-28219C464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99E73FD-A537-4F4B-B028-0E15947511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79DA123-CA81-4DBC-A6C2-F6E53755E4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B8082-414D-437F-A814-9319D66027E2}" type="datetimeFigureOut">
              <a:rPr lang="en-CA" smtClean="0"/>
              <a:t>2020-10-14</a:t>
            </a:fld>
            <a:endParaRPr lang="en-CA"/>
          </a:p>
        </p:txBody>
      </p:sp>
      <p:sp>
        <p:nvSpPr>
          <p:cNvPr id="5" name="Footer Placeholder 4">
            <a:extLst>
              <a:ext uri="{FF2B5EF4-FFF2-40B4-BE49-F238E27FC236}">
                <a16:creationId xmlns:a16="http://schemas.microsoft.com/office/drawing/2014/main" id="{EBBEB98D-8F7C-4ED7-B1B3-BAF256511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D67E016F-A6E4-4B33-87D7-DEFF7E8726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E09E4A-5100-4AC4-A315-4C70FD2E6499}" type="slidenum">
              <a:rPr lang="en-CA" smtClean="0"/>
              <a:t>‹#›</a:t>
            </a:fld>
            <a:endParaRPr lang="en-CA"/>
          </a:p>
        </p:txBody>
      </p:sp>
    </p:spTree>
    <p:extLst>
      <p:ext uri="{BB962C8B-B14F-4D97-AF65-F5344CB8AC3E}">
        <p14:creationId xmlns:p14="http://schemas.microsoft.com/office/powerpoint/2010/main" val="179176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iblegateway.com/passage/?search=Mark+10%3A17-27&amp;version=CEB#fen-CEB-24601a"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BC21-E74C-4A27-9B8B-618C94C4F9AE}"/>
              </a:ext>
            </a:extLst>
          </p:cNvPr>
          <p:cNvSpPr>
            <a:spLocks noGrp="1"/>
          </p:cNvSpPr>
          <p:nvPr>
            <p:ph type="ctrTitle"/>
          </p:nvPr>
        </p:nvSpPr>
        <p:spPr>
          <a:xfrm>
            <a:off x="1524000" y="514457"/>
            <a:ext cx="9144000" cy="2387600"/>
          </a:xfrm>
        </p:spPr>
        <p:txBody>
          <a:bodyPr/>
          <a:lstStyle/>
          <a:p>
            <a:r>
              <a:rPr lang="en-CA" dirty="0"/>
              <a:t>Preaching, Narrative, and Storytelling</a:t>
            </a:r>
          </a:p>
        </p:txBody>
      </p:sp>
      <p:sp>
        <p:nvSpPr>
          <p:cNvPr id="3" name="Subtitle 2">
            <a:extLst>
              <a:ext uri="{FF2B5EF4-FFF2-40B4-BE49-F238E27FC236}">
                <a16:creationId xmlns:a16="http://schemas.microsoft.com/office/drawing/2014/main" id="{3C67F636-5AA8-4FB7-ABD3-831355853F90}"/>
              </a:ext>
            </a:extLst>
          </p:cNvPr>
          <p:cNvSpPr>
            <a:spLocks noGrp="1"/>
          </p:cNvSpPr>
          <p:nvPr>
            <p:ph type="subTitle" idx="1"/>
          </p:nvPr>
        </p:nvSpPr>
        <p:spPr>
          <a:xfrm>
            <a:off x="1524000" y="2950680"/>
            <a:ext cx="9144000" cy="1655762"/>
          </a:xfrm>
        </p:spPr>
        <p:txBody>
          <a:bodyPr/>
          <a:lstStyle/>
          <a:p>
            <a:r>
              <a:rPr lang="en-CA" dirty="0"/>
              <a:t>Session Two: The Speaker</a:t>
            </a:r>
          </a:p>
        </p:txBody>
      </p:sp>
      <p:pic>
        <p:nvPicPr>
          <p:cNvPr id="4" name="Picture 3">
            <a:extLst>
              <a:ext uri="{FF2B5EF4-FFF2-40B4-BE49-F238E27FC236}">
                <a16:creationId xmlns:a16="http://schemas.microsoft.com/office/drawing/2014/main" id="{F0DFDD92-5AE5-4F04-81DD-A5D685698682}"/>
              </a:ext>
            </a:extLst>
          </p:cNvPr>
          <p:cNvPicPr>
            <a:picLocks noChangeAspect="1"/>
          </p:cNvPicPr>
          <p:nvPr/>
        </p:nvPicPr>
        <p:blipFill>
          <a:blip r:embed="rId2"/>
          <a:stretch>
            <a:fillRect/>
          </a:stretch>
        </p:blipFill>
        <p:spPr>
          <a:xfrm>
            <a:off x="1151866" y="4589675"/>
            <a:ext cx="5145470" cy="1889924"/>
          </a:xfrm>
          <a:prstGeom prst="rect">
            <a:avLst/>
          </a:prstGeom>
        </p:spPr>
      </p:pic>
      <p:pic>
        <p:nvPicPr>
          <p:cNvPr id="5" name="Picture 4">
            <a:extLst>
              <a:ext uri="{FF2B5EF4-FFF2-40B4-BE49-F238E27FC236}">
                <a16:creationId xmlns:a16="http://schemas.microsoft.com/office/drawing/2014/main" id="{49A02620-53D0-4FAD-ABFE-473E43DE4237}"/>
              </a:ext>
            </a:extLst>
          </p:cNvPr>
          <p:cNvPicPr>
            <a:picLocks noChangeAspect="1"/>
          </p:cNvPicPr>
          <p:nvPr/>
        </p:nvPicPr>
        <p:blipFill>
          <a:blip r:embed="rId3"/>
          <a:stretch>
            <a:fillRect/>
          </a:stretch>
        </p:blipFill>
        <p:spPr>
          <a:xfrm>
            <a:off x="6473962" y="3705679"/>
            <a:ext cx="4285859" cy="2773920"/>
          </a:xfrm>
          <a:prstGeom prst="rect">
            <a:avLst/>
          </a:prstGeom>
        </p:spPr>
      </p:pic>
    </p:spTree>
    <p:extLst>
      <p:ext uri="{BB962C8B-B14F-4D97-AF65-F5344CB8AC3E}">
        <p14:creationId xmlns:p14="http://schemas.microsoft.com/office/powerpoint/2010/main" val="3947043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51486-39D9-4817-A2F4-65D7E3D55D66}"/>
              </a:ext>
            </a:extLst>
          </p:cNvPr>
          <p:cNvSpPr>
            <a:spLocks noGrp="1"/>
          </p:cNvSpPr>
          <p:nvPr>
            <p:ph type="title"/>
          </p:nvPr>
        </p:nvSpPr>
        <p:spPr/>
        <p:txBody>
          <a:bodyPr/>
          <a:lstStyle/>
          <a:p>
            <a:r>
              <a:rPr lang="en-CA" dirty="0"/>
              <a:t>Eugene Peterson: Congruence</a:t>
            </a:r>
          </a:p>
        </p:txBody>
      </p:sp>
      <p:sp>
        <p:nvSpPr>
          <p:cNvPr id="3" name="Content Placeholder 2">
            <a:extLst>
              <a:ext uri="{FF2B5EF4-FFF2-40B4-BE49-F238E27FC236}">
                <a16:creationId xmlns:a16="http://schemas.microsoft.com/office/drawing/2014/main" id="{AE274FCD-74E6-4EB2-B358-465E5E2D231D}"/>
              </a:ext>
            </a:extLst>
          </p:cNvPr>
          <p:cNvSpPr>
            <a:spLocks noGrp="1"/>
          </p:cNvSpPr>
          <p:nvPr>
            <p:ph idx="1"/>
          </p:nvPr>
        </p:nvSpPr>
        <p:spPr>
          <a:xfrm>
            <a:off x="503340" y="1825624"/>
            <a:ext cx="6434355" cy="4927513"/>
          </a:xfrm>
        </p:spPr>
        <p:txBody>
          <a:bodyPr>
            <a:normAutofit fontScale="92500" lnSpcReduction="10000"/>
          </a:bodyPr>
          <a:lstStyle/>
          <a:p>
            <a:pPr marL="0" lvl="0" indent="0">
              <a:buNone/>
            </a:pPr>
            <a:r>
              <a:rPr lang="en-US" dirty="0"/>
              <a:t>“What kingfishers and falling stones and chiming bells do without effort requires development on our part, a formation into who we truly are, a becoming in which the means by which we live are congruent with the ends for which we live … [the] image is Christ, who lives and acts in us in such ways that our lives express the congruence of inside and outside, this congruence of ends and means, Christ as both the means and the end playing through our limbs and eyes to the Father through the features of our faces so that we find ourselves living, almost in spite of ourselves, the Christ life in the Christ way.” </a:t>
            </a:r>
            <a:endParaRPr lang="en-CA" dirty="0"/>
          </a:p>
          <a:p>
            <a:endParaRPr lang="en-CA" dirty="0"/>
          </a:p>
        </p:txBody>
      </p:sp>
      <p:pic>
        <p:nvPicPr>
          <p:cNvPr id="5" name="Picture 4">
            <a:extLst>
              <a:ext uri="{FF2B5EF4-FFF2-40B4-BE49-F238E27FC236}">
                <a16:creationId xmlns:a16="http://schemas.microsoft.com/office/drawing/2014/main" id="{9A8E2630-49E4-4F97-9094-EEA5633253E7}"/>
              </a:ext>
            </a:extLst>
          </p:cNvPr>
          <p:cNvPicPr>
            <a:picLocks noChangeAspect="1"/>
          </p:cNvPicPr>
          <p:nvPr/>
        </p:nvPicPr>
        <p:blipFill>
          <a:blip r:embed="rId2"/>
          <a:stretch>
            <a:fillRect/>
          </a:stretch>
        </p:blipFill>
        <p:spPr>
          <a:xfrm>
            <a:off x="7092542" y="2670889"/>
            <a:ext cx="4953000" cy="3076575"/>
          </a:xfrm>
          <a:prstGeom prst="rect">
            <a:avLst/>
          </a:prstGeom>
        </p:spPr>
      </p:pic>
    </p:spTree>
    <p:extLst>
      <p:ext uri="{BB962C8B-B14F-4D97-AF65-F5344CB8AC3E}">
        <p14:creationId xmlns:p14="http://schemas.microsoft.com/office/powerpoint/2010/main" val="1642375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AF89-99F6-4577-A2E4-C31CA8AE1111}"/>
              </a:ext>
            </a:extLst>
          </p:cNvPr>
          <p:cNvSpPr>
            <a:spLocks noGrp="1"/>
          </p:cNvSpPr>
          <p:nvPr>
            <p:ph type="title"/>
          </p:nvPr>
        </p:nvSpPr>
        <p:spPr/>
        <p:txBody>
          <a:bodyPr/>
          <a:lstStyle/>
          <a:p>
            <a:r>
              <a:rPr lang="en-US" dirty="0"/>
              <a:t>Eugene Peterson: Congruence</a:t>
            </a:r>
            <a:endParaRPr lang="en-CA" dirty="0"/>
          </a:p>
        </p:txBody>
      </p:sp>
      <p:sp>
        <p:nvSpPr>
          <p:cNvPr id="3" name="Content Placeholder 2">
            <a:extLst>
              <a:ext uri="{FF2B5EF4-FFF2-40B4-BE49-F238E27FC236}">
                <a16:creationId xmlns:a16="http://schemas.microsoft.com/office/drawing/2014/main" id="{EF540E35-FCB2-475E-89E1-AF5A7656A28B}"/>
              </a:ext>
            </a:extLst>
          </p:cNvPr>
          <p:cNvSpPr>
            <a:spLocks noGrp="1"/>
          </p:cNvSpPr>
          <p:nvPr>
            <p:ph idx="1"/>
          </p:nvPr>
        </p:nvSpPr>
        <p:spPr>
          <a:xfrm>
            <a:off x="838200" y="1825625"/>
            <a:ext cx="7743738" cy="4351338"/>
          </a:xfrm>
        </p:spPr>
        <p:txBody>
          <a:bodyPr>
            <a:normAutofit fontScale="92500" lnSpcReduction="10000"/>
          </a:bodyPr>
          <a:lstStyle/>
          <a:p>
            <a:pPr marL="0" indent="0">
              <a:buNone/>
            </a:pPr>
            <a:r>
              <a:rPr lang="en-US" dirty="0"/>
              <a:t>“One of the unintended consequences of this [desire for congruence] … was that I was beginning to treat my congregation with far more dignity than I had been treating them. Impatience began to diminish; condescension slowly faded out. I was learning to embrace the congregation just as they were, not how I wanted them to be. They became an integral part of the sermon. Preaching became a corporate act. Common worship was the context: singing and praying, baptisms and Eucharist, silence and blessings. But soon I realized our common worship on Sundays was also developing tendrils that reached into home and workplaces, casual conversations and chance meetings on the street.”</a:t>
            </a:r>
            <a:endParaRPr lang="en-CA" dirty="0"/>
          </a:p>
          <a:p>
            <a:endParaRPr lang="en-CA" dirty="0"/>
          </a:p>
        </p:txBody>
      </p:sp>
      <p:pic>
        <p:nvPicPr>
          <p:cNvPr id="4" name="Picture 3">
            <a:extLst>
              <a:ext uri="{FF2B5EF4-FFF2-40B4-BE49-F238E27FC236}">
                <a16:creationId xmlns:a16="http://schemas.microsoft.com/office/drawing/2014/main" id="{76A8E7A4-E683-4661-ABB2-254C9E5B04FD}"/>
              </a:ext>
            </a:extLst>
          </p:cNvPr>
          <p:cNvPicPr>
            <a:picLocks noChangeAspect="1"/>
          </p:cNvPicPr>
          <p:nvPr/>
        </p:nvPicPr>
        <p:blipFill>
          <a:blip r:embed="rId2"/>
          <a:stretch>
            <a:fillRect/>
          </a:stretch>
        </p:blipFill>
        <p:spPr>
          <a:xfrm>
            <a:off x="9012746" y="2470033"/>
            <a:ext cx="2857500" cy="2857500"/>
          </a:xfrm>
          <a:prstGeom prst="rect">
            <a:avLst/>
          </a:prstGeom>
        </p:spPr>
      </p:pic>
    </p:spTree>
    <p:extLst>
      <p:ext uri="{BB962C8B-B14F-4D97-AF65-F5344CB8AC3E}">
        <p14:creationId xmlns:p14="http://schemas.microsoft.com/office/powerpoint/2010/main" val="194813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EA7F1-05FD-494B-B46E-1C4E42D40A33}"/>
              </a:ext>
            </a:extLst>
          </p:cNvPr>
          <p:cNvSpPr>
            <a:spLocks noGrp="1"/>
          </p:cNvSpPr>
          <p:nvPr>
            <p:ph type="title"/>
          </p:nvPr>
        </p:nvSpPr>
        <p:spPr/>
        <p:txBody>
          <a:bodyPr>
            <a:normAutofit fontScale="90000"/>
          </a:bodyPr>
          <a:lstStyle/>
          <a:p>
            <a:r>
              <a:rPr lang="en-CA" dirty="0"/>
              <a:t>Exercise: </a:t>
            </a:r>
            <a:br>
              <a:rPr lang="en-CA" dirty="0"/>
            </a:br>
            <a:r>
              <a:rPr lang="en-CA" dirty="0"/>
              <a:t>What is Jesus responding to in these situations?</a:t>
            </a:r>
          </a:p>
        </p:txBody>
      </p:sp>
      <p:sp>
        <p:nvSpPr>
          <p:cNvPr id="3" name="Content Placeholder 2">
            <a:extLst>
              <a:ext uri="{FF2B5EF4-FFF2-40B4-BE49-F238E27FC236}">
                <a16:creationId xmlns:a16="http://schemas.microsoft.com/office/drawing/2014/main" id="{5D1F0145-EDB1-4C8C-ABE4-B7A33D3EFEC8}"/>
              </a:ext>
            </a:extLst>
          </p:cNvPr>
          <p:cNvSpPr>
            <a:spLocks noGrp="1"/>
          </p:cNvSpPr>
          <p:nvPr>
            <p:ph idx="1"/>
          </p:nvPr>
        </p:nvSpPr>
        <p:spPr>
          <a:xfrm>
            <a:off x="487110" y="2438021"/>
            <a:ext cx="10866690" cy="4351338"/>
          </a:xfrm>
        </p:spPr>
        <p:txBody>
          <a:bodyPr>
            <a:normAutofit/>
          </a:bodyPr>
          <a:lstStyle/>
          <a:p>
            <a:r>
              <a:rPr lang="en-US" dirty="0"/>
              <a:t>Luke 18:15-17 </a:t>
            </a:r>
          </a:p>
          <a:p>
            <a:r>
              <a:rPr lang="en-US" dirty="0"/>
              <a:t>Luke 18:18-30 </a:t>
            </a:r>
          </a:p>
          <a:p>
            <a:r>
              <a:rPr lang="en-US" dirty="0"/>
              <a:t>Luke 18:35-43 </a:t>
            </a:r>
          </a:p>
          <a:p>
            <a:r>
              <a:rPr lang="en-US" dirty="0"/>
              <a:t>Luke 19:1-10</a:t>
            </a:r>
            <a:endParaRPr lang="en-CA" dirty="0"/>
          </a:p>
          <a:p>
            <a:r>
              <a:rPr lang="en-US" dirty="0"/>
              <a:t>Luke 20:20-26</a:t>
            </a:r>
          </a:p>
          <a:p>
            <a:r>
              <a:rPr lang="en-US" dirty="0"/>
              <a:t>Which story draws you in the most?</a:t>
            </a:r>
          </a:p>
          <a:p>
            <a:r>
              <a:rPr lang="en-US" dirty="0"/>
              <a:t>Which story makes you say: I want                                                                                 learn how to do what Jesus did there?</a:t>
            </a:r>
            <a:endParaRPr lang="en-CA" dirty="0"/>
          </a:p>
        </p:txBody>
      </p:sp>
      <p:pic>
        <p:nvPicPr>
          <p:cNvPr id="4" name="Picture 3">
            <a:extLst>
              <a:ext uri="{FF2B5EF4-FFF2-40B4-BE49-F238E27FC236}">
                <a16:creationId xmlns:a16="http://schemas.microsoft.com/office/drawing/2014/main" id="{F723713A-ED31-4A62-81BF-2D3E9EFC7476}"/>
              </a:ext>
            </a:extLst>
          </p:cNvPr>
          <p:cNvPicPr>
            <a:picLocks noChangeAspect="1"/>
          </p:cNvPicPr>
          <p:nvPr/>
        </p:nvPicPr>
        <p:blipFill>
          <a:blip r:embed="rId2"/>
          <a:stretch>
            <a:fillRect/>
          </a:stretch>
        </p:blipFill>
        <p:spPr>
          <a:xfrm>
            <a:off x="6943992" y="2438021"/>
            <a:ext cx="5000625" cy="3933825"/>
          </a:xfrm>
          <a:prstGeom prst="rect">
            <a:avLst/>
          </a:prstGeom>
        </p:spPr>
      </p:pic>
    </p:spTree>
    <p:extLst>
      <p:ext uri="{BB962C8B-B14F-4D97-AF65-F5344CB8AC3E}">
        <p14:creationId xmlns:p14="http://schemas.microsoft.com/office/powerpoint/2010/main" val="357839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EB8ED6-9142-4A11-B029-18DDE98C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2A249E-1B5D-4574-9FE9-1C1C7519E011}"/>
              </a:ext>
            </a:extLst>
          </p:cNvPr>
          <p:cNvSpPr>
            <a:spLocks noGrp="1"/>
          </p:cNvSpPr>
          <p:nvPr>
            <p:ph type="title"/>
          </p:nvPr>
        </p:nvSpPr>
        <p:spPr>
          <a:xfrm>
            <a:off x="838200" y="365126"/>
            <a:ext cx="10515600" cy="1288784"/>
          </a:xfrm>
        </p:spPr>
        <p:txBody>
          <a:bodyPr>
            <a:normAutofit/>
          </a:bodyPr>
          <a:lstStyle/>
          <a:p>
            <a:r>
              <a:rPr lang="en-US" sz="4000"/>
              <a:t>What is Jesus responding to?</a:t>
            </a:r>
            <a:endParaRPr lang="en-CA" sz="4000"/>
          </a:p>
        </p:txBody>
      </p:sp>
      <p:pic>
        <p:nvPicPr>
          <p:cNvPr id="4" name="Picture 3">
            <a:extLst>
              <a:ext uri="{FF2B5EF4-FFF2-40B4-BE49-F238E27FC236}">
                <a16:creationId xmlns:a16="http://schemas.microsoft.com/office/drawing/2014/main" id="{4875F970-6728-4908-A32D-30E6591A935C}"/>
              </a:ext>
            </a:extLst>
          </p:cNvPr>
          <p:cNvPicPr>
            <a:picLocks noChangeAspect="1"/>
          </p:cNvPicPr>
          <p:nvPr/>
        </p:nvPicPr>
        <p:blipFill rotWithShape="1">
          <a:blip r:embed="rId2"/>
          <a:srcRect l="22679" r="15140" b="2"/>
          <a:stretch/>
        </p:blipFill>
        <p:spPr>
          <a:xfrm>
            <a:off x="838200" y="1825625"/>
            <a:ext cx="6151651" cy="4303465"/>
          </a:xfrm>
          <a:prstGeom prst="rect">
            <a:avLst/>
          </a:prstGeom>
        </p:spPr>
      </p:pic>
      <p:sp>
        <p:nvSpPr>
          <p:cNvPr id="3" name="Content Placeholder 2">
            <a:extLst>
              <a:ext uri="{FF2B5EF4-FFF2-40B4-BE49-F238E27FC236}">
                <a16:creationId xmlns:a16="http://schemas.microsoft.com/office/drawing/2014/main" id="{DC349394-769E-438F-993B-6D907E54754F}"/>
              </a:ext>
            </a:extLst>
          </p:cNvPr>
          <p:cNvSpPr>
            <a:spLocks noGrp="1"/>
          </p:cNvSpPr>
          <p:nvPr>
            <p:ph idx="1"/>
          </p:nvPr>
        </p:nvSpPr>
        <p:spPr>
          <a:xfrm>
            <a:off x="7552944" y="1825625"/>
            <a:ext cx="3800856" cy="4303464"/>
          </a:xfrm>
        </p:spPr>
        <p:txBody>
          <a:bodyPr>
            <a:normAutofit/>
          </a:bodyPr>
          <a:lstStyle/>
          <a:p>
            <a:pPr marL="0" indent="0">
              <a:buNone/>
            </a:pPr>
            <a:r>
              <a:rPr lang="en-US" sz="2000" dirty="0"/>
              <a:t>Luke 18:15-17, CEB </a:t>
            </a:r>
          </a:p>
          <a:p>
            <a:pPr marL="0" indent="0">
              <a:buNone/>
            </a:pPr>
            <a:r>
              <a:rPr lang="en-US" sz="2000" b="1" i="0" baseline="30000" dirty="0">
                <a:solidFill>
                  <a:srgbClr val="000000"/>
                </a:solidFill>
                <a:effectLst/>
                <a:latin typeface="system-ui"/>
              </a:rPr>
              <a:t>15 </a:t>
            </a:r>
            <a:r>
              <a:rPr lang="en-US" sz="2000" b="0" i="0" dirty="0">
                <a:solidFill>
                  <a:srgbClr val="000000"/>
                </a:solidFill>
                <a:effectLst/>
                <a:latin typeface="system-ui"/>
              </a:rPr>
              <a:t>People were bringing babies to Jesus so that he would bless them. When the disciples saw this, they scolded them. </a:t>
            </a:r>
            <a:r>
              <a:rPr lang="en-US" sz="2000" b="1" i="0" baseline="30000" dirty="0">
                <a:solidFill>
                  <a:srgbClr val="000000"/>
                </a:solidFill>
                <a:effectLst/>
                <a:latin typeface="system-ui"/>
              </a:rPr>
              <a:t>16 </a:t>
            </a:r>
            <a:r>
              <a:rPr lang="en-US" sz="2000" b="0" i="0" dirty="0">
                <a:solidFill>
                  <a:srgbClr val="000000"/>
                </a:solidFill>
                <a:effectLst/>
                <a:latin typeface="system-ui"/>
              </a:rPr>
              <a:t>Then Jesus called them to him and said, “Allow the children to come to me. Don’t forbid them, because God’s kingdom belongs to people like these children. </a:t>
            </a:r>
            <a:r>
              <a:rPr lang="en-US" sz="2000" b="1" i="0" baseline="30000" dirty="0">
                <a:solidFill>
                  <a:srgbClr val="000000"/>
                </a:solidFill>
                <a:effectLst/>
                <a:latin typeface="system-ui"/>
              </a:rPr>
              <a:t>17 </a:t>
            </a:r>
            <a:r>
              <a:rPr lang="en-US" sz="2000" b="0" i="0" dirty="0">
                <a:solidFill>
                  <a:srgbClr val="000000"/>
                </a:solidFill>
                <a:effectLst/>
                <a:latin typeface="system-ui"/>
              </a:rPr>
              <a:t>I assure you that whoever doesn’t welcome God’s kingdom like a child will never enter it.”</a:t>
            </a:r>
            <a:endParaRPr lang="en-CA" sz="3200" dirty="0"/>
          </a:p>
        </p:txBody>
      </p:sp>
    </p:spTree>
    <p:extLst>
      <p:ext uri="{BB962C8B-B14F-4D97-AF65-F5344CB8AC3E}">
        <p14:creationId xmlns:p14="http://schemas.microsoft.com/office/powerpoint/2010/main" val="334214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4C93-7A37-4A65-926D-6D7FC3B7902C}"/>
              </a:ext>
            </a:extLst>
          </p:cNvPr>
          <p:cNvSpPr>
            <a:spLocks noGrp="1"/>
          </p:cNvSpPr>
          <p:nvPr>
            <p:ph type="title"/>
          </p:nvPr>
        </p:nvSpPr>
        <p:spPr>
          <a:xfrm>
            <a:off x="4553733" y="548464"/>
            <a:ext cx="6798541" cy="793775"/>
          </a:xfrm>
        </p:spPr>
        <p:txBody>
          <a:bodyPr anchor="b">
            <a:normAutofit/>
          </a:bodyPr>
          <a:lstStyle/>
          <a:p>
            <a:r>
              <a:rPr lang="en-US" sz="4000"/>
              <a:t>What is Jesus responding to?</a:t>
            </a:r>
            <a:endParaRPr lang="en-CA" sz="4000"/>
          </a:p>
        </p:txBody>
      </p:sp>
      <p:pic>
        <p:nvPicPr>
          <p:cNvPr id="4" name="Picture 3">
            <a:extLst>
              <a:ext uri="{FF2B5EF4-FFF2-40B4-BE49-F238E27FC236}">
                <a16:creationId xmlns:a16="http://schemas.microsoft.com/office/drawing/2014/main" id="{E176D618-E3AD-4B18-A22A-49DC98B76BCA}"/>
              </a:ext>
            </a:extLst>
          </p:cNvPr>
          <p:cNvPicPr>
            <a:picLocks noChangeAspect="1"/>
          </p:cNvPicPr>
          <p:nvPr/>
        </p:nvPicPr>
        <p:blipFill rotWithShape="1">
          <a:blip r:embed="rId2"/>
          <a:srcRect l="27690" r="30547" b="1"/>
          <a:stretch/>
        </p:blipFill>
        <p:spPr>
          <a:xfrm>
            <a:off x="1" y="10"/>
            <a:ext cx="4196496" cy="6857990"/>
          </a:xfrm>
          <a:prstGeom prst="rect">
            <a:avLst/>
          </a:prstGeom>
          <a:effectLst/>
        </p:spPr>
      </p:pic>
      <p:sp>
        <p:nvSpPr>
          <p:cNvPr id="3" name="Content Placeholder 2">
            <a:extLst>
              <a:ext uri="{FF2B5EF4-FFF2-40B4-BE49-F238E27FC236}">
                <a16:creationId xmlns:a16="http://schemas.microsoft.com/office/drawing/2014/main" id="{4C1D8D11-44AE-40D8-A9CC-031245C6DAA3}"/>
              </a:ext>
            </a:extLst>
          </p:cNvPr>
          <p:cNvSpPr>
            <a:spLocks noGrp="1"/>
          </p:cNvSpPr>
          <p:nvPr>
            <p:ph idx="1"/>
          </p:nvPr>
        </p:nvSpPr>
        <p:spPr>
          <a:xfrm>
            <a:off x="4553734" y="1644242"/>
            <a:ext cx="6798539" cy="4952502"/>
          </a:xfrm>
        </p:spPr>
        <p:txBody>
          <a:bodyPr>
            <a:normAutofit/>
          </a:bodyPr>
          <a:lstStyle/>
          <a:p>
            <a:pPr marL="0" indent="0">
              <a:lnSpc>
                <a:spcPct val="100000"/>
              </a:lnSpc>
              <a:spcBef>
                <a:spcPts val="0"/>
              </a:spcBef>
              <a:buNone/>
            </a:pPr>
            <a:r>
              <a:rPr lang="en-US" sz="1600" dirty="0"/>
              <a:t>Mark 10:17-27, CEB</a:t>
            </a:r>
          </a:p>
          <a:p>
            <a:pPr marL="0" indent="0" algn="l">
              <a:buNone/>
            </a:pPr>
            <a:r>
              <a:rPr lang="en-US" sz="1500" b="1" i="0" baseline="30000" dirty="0">
                <a:solidFill>
                  <a:srgbClr val="000000"/>
                </a:solidFill>
                <a:effectLst/>
                <a:latin typeface="system-ui"/>
              </a:rPr>
              <a:t>17 </a:t>
            </a:r>
            <a:r>
              <a:rPr lang="en-US" sz="1500" b="0" i="0" dirty="0">
                <a:solidFill>
                  <a:srgbClr val="000000"/>
                </a:solidFill>
                <a:effectLst/>
                <a:latin typeface="system-ui"/>
              </a:rPr>
              <a:t>As Jesus continued down the road, a man ran up, knelt before him, and asked, “Good Teacher, what must I do to obtain eternal life?”</a:t>
            </a:r>
          </a:p>
          <a:p>
            <a:pPr marL="0" indent="0" algn="l">
              <a:buNone/>
            </a:pPr>
            <a:r>
              <a:rPr lang="en-US" sz="1500" b="1" i="0" baseline="30000" dirty="0">
                <a:solidFill>
                  <a:srgbClr val="000000"/>
                </a:solidFill>
                <a:effectLst/>
                <a:latin typeface="system-ui"/>
              </a:rPr>
              <a:t>18 </a:t>
            </a:r>
            <a:r>
              <a:rPr lang="en-US" sz="1500" b="0" i="0" dirty="0">
                <a:solidFill>
                  <a:srgbClr val="000000"/>
                </a:solidFill>
                <a:effectLst/>
                <a:latin typeface="system-ui"/>
              </a:rPr>
              <a:t>Jesus replied, “Why do you call me good? No one is good except the one God. </a:t>
            </a:r>
            <a:r>
              <a:rPr lang="en-US" sz="1500" b="1" i="0" baseline="30000" dirty="0">
                <a:solidFill>
                  <a:srgbClr val="000000"/>
                </a:solidFill>
                <a:effectLst/>
                <a:latin typeface="system-ui"/>
              </a:rPr>
              <a:t>19 </a:t>
            </a:r>
            <a:r>
              <a:rPr lang="en-US" sz="1500" b="0" i="0" dirty="0">
                <a:solidFill>
                  <a:srgbClr val="000000"/>
                </a:solidFill>
                <a:effectLst/>
                <a:latin typeface="system-ui"/>
              </a:rPr>
              <a:t>You know the commandments: </a:t>
            </a:r>
            <a:r>
              <a:rPr lang="en-US" sz="1500" b="0" i="1" dirty="0">
                <a:solidFill>
                  <a:srgbClr val="000000"/>
                </a:solidFill>
                <a:effectLst/>
                <a:latin typeface="system-ui"/>
              </a:rPr>
              <a:t>Don’t commit murder. Don’t commit adultery. Don’t steal. Don’t give false testimony</a:t>
            </a:r>
            <a:r>
              <a:rPr lang="en-US" sz="1500" b="0" i="0" dirty="0">
                <a:solidFill>
                  <a:srgbClr val="000000"/>
                </a:solidFill>
                <a:effectLst/>
                <a:latin typeface="system-ui"/>
              </a:rPr>
              <a:t>. Don’t cheat. </a:t>
            </a:r>
            <a:r>
              <a:rPr lang="en-US" sz="1500" b="0" i="1" dirty="0">
                <a:solidFill>
                  <a:srgbClr val="000000"/>
                </a:solidFill>
                <a:effectLst/>
                <a:latin typeface="system-ui"/>
              </a:rPr>
              <a:t>Honor your father and mother.”</a:t>
            </a:r>
            <a:r>
              <a:rPr lang="en-US" sz="1500" b="0" i="0" baseline="30000" dirty="0">
                <a:solidFill>
                  <a:srgbClr val="000000"/>
                </a:solidFill>
                <a:effectLst/>
                <a:latin typeface="system-ui"/>
              </a:rPr>
              <a:t>[</a:t>
            </a:r>
            <a:r>
              <a:rPr lang="en-US" sz="1500" b="0" i="0" baseline="30000" dirty="0">
                <a:solidFill>
                  <a:srgbClr val="517E90"/>
                </a:solidFill>
                <a:effectLst/>
                <a:latin typeface="system-ui"/>
                <a:hlinkClick r:id="rId3" tooltip="See footnote a"/>
              </a:rPr>
              <a:t>a</a:t>
            </a:r>
            <a:r>
              <a:rPr lang="en-US" sz="1500" b="0" i="0" baseline="30000" dirty="0">
                <a:solidFill>
                  <a:srgbClr val="000000"/>
                </a:solidFill>
                <a:effectLst/>
                <a:latin typeface="system-ui"/>
              </a:rPr>
              <a:t>]</a:t>
            </a:r>
            <a:endParaRPr lang="en-US" sz="1500" b="0" i="0" dirty="0">
              <a:solidFill>
                <a:srgbClr val="000000"/>
              </a:solidFill>
              <a:effectLst/>
              <a:latin typeface="system-ui"/>
            </a:endParaRPr>
          </a:p>
          <a:p>
            <a:pPr marL="0" indent="0" algn="l">
              <a:buNone/>
            </a:pPr>
            <a:r>
              <a:rPr lang="en-US" sz="1500" b="1" i="0" baseline="30000" dirty="0">
                <a:solidFill>
                  <a:srgbClr val="000000"/>
                </a:solidFill>
                <a:effectLst/>
                <a:latin typeface="system-ui"/>
              </a:rPr>
              <a:t>20 </a:t>
            </a:r>
            <a:r>
              <a:rPr lang="en-US" sz="1500" b="0" i="0" dirty="0">
                <a:solidFill>
                  <a:srgbClr val="000000"/>
                </a:solidFill>
                <a:effectLst/>
                <a:latin typeface="system-ui"/>
              </a:rPr>
              <a:t>“Teacher,” he responded, “I’ve kept all of these things since I was a boy.”</a:t>
            </a:r>
          </a:p>
          <a:p>
            <a:pPr marL="0" indent="0" algn="l">
              <a:buNone/>
            </a:pPr>
            <a:r>
              <a:rPr lang="en-US" sz="1500" b="1" i="0" baseline="30000" dirty="0">
                <a:solidFill>
                  <a:srgbClr val="000000"/>
                </a:solidFill>
                <a:effectLst/>
                <a:latin typeface="system-ui"/>
              </a:rPr>
              <a:t>21 </a:t>
            </a:r>
            <a:r>
              <a:rPr lang="en-US" sz="1500" b="0" i="0" dirty="0">
                <a:solidFill>
                  <a:srgbClr val="000000"/>
                </a:solidFill>
                <a:effectLst/>
                <a:latin typeface="system-ui"/>
              </a:rPr>
              <a:t>Jesus looked at him carefully and loved him. He said, “You are lacking one thing. Go, sell what you own, and give the money to the poor. Then you will have treasure in heaven. And come, follow me.” </a:t>
            </a:r>
            <a:r>
              <a:rPr lang="en-US" sz="1500" b="1" i="0" baseline="30000" dirty="0">
                <a:solidFill>
                  <a:srgbClr val="000000"/>
                </a:solidFill>
                <a:effectLst/>
                <a:latin typeface="system-ui"/>
              </a:rPr>
              <a:t>22 </a:t>
            </a:r>
            <a:r>
              <a:rPr lang="en-US" sz="1500" b="0" i="0" dirty="0">
                <a:solidFill>
                  <a:srgbClr val="000000"/>
                </a:solidFill>
                <a:effectLst/>
                <a:latin typeface="system-ui"/>
              </a:rPr>
              <a:t>But the man was dismayed at this statement and went away saddened, because he had many possessions.</a:t>
            </a:r>
          </a:p>
          <a:p>
            <a:pPr marL="0" indent="0" algn="l">
              <a:buNone/>
            </a:pPr>
            <a:r>
              <a:rPr lang="en-US" sz="1500" b="1" i="0" baseline="30000" dirty="0">
                <a:solidFill>
                  <a:srgbClr val="000000"/>
                </a:solidFill>
                <a:effectLst/>
                <a:latin typeface="system-ui"/>
              </a:rPr>
              <a:t>23 </a:t>
            </a:r>
            <a:r>
              <a:rPr lang="en-US" sz="1500" b="0" i="0" dirty="0">
                <a:solidFill>
                  <a:srgbClr val="000000"/>
                </a:solidFill>
                <a:effectLst/>
                <a:latin typeface="system-ui"/>
              </a:rPr>
              <a:t>Looking around, Jesus said to his disciples, “It will be very hard for the wealthy to enter God’s kingdom!” </a:t>
            </a:r>
            <a:r>
              <a:rPr lang="en-US" sz="1500" b="1" i="0" baseline="30000" dirty="0">
                <a:solidFill>
                  <a:srgbClr val="000000"/>
                </a:solidFill>
                <a:effectLst/>
                <a:latin typeface="system-ui"/>
              </a:rPr>
              <a:t>24 </a:t>
            </a:r>
            <a:r>
              <a:rPr lang="en-US" sz="1500" b="0" i="0" dirty="0">
                <a:solidFill>
                  <a:srgbClr val="000000"/>
                </a:solidFill>
                <a:effectLst/>
                <a:latin typeface="system-ui"/>
              </a:rPr>
              <a:t>His words startled the disciples, so Jesus told them again, “Children, it’s difficult to enter God’s kingdom! </a:t>
            </a:r>
            <a:r>
              <a:rPr lang="en-US" sz="1500" b="1" i="0" baseline="30000" dirty="0">
                <a:solidFill>
                  <a:srgbClr val="000000"/>
                </a:solidFill>
                <a:effectLst/>
                <a:latin typeface="system-ui"/>
              </a:rPr>
              <a:t>25 </a:t>
            </a:r>
            <a:r>
              <a:rPr lang="en-US" sz="1500" b="0" i="0" dirty="0">
                <a:solidFill>
                  <a:srgbClr val="000000"/>
                </a:solidFill>
                <a:effectLst/>
                <a:latin typeface="system-ui"/>
              </a:rPr>
              <a:t>It’s easier for a camel to squeeze through the eye of a needle than for a rich person to enter God’s kingdom.”</a:t>
            </a:r>
          </a:p>
          <a:p>
            <a:pPr marL="0" indent="0" algn="l">
              <a:buNone/>
            </a:pPr>
            <a:r>
              <a:rPr lang="en-US" sz="1500" b="1" i="0" baseline="30000" dirty="0">
                <a:solidFill>
                  <a:srgbClr val="000000"/>
                </a:solidFill>
                <a:effectLst/>
                <a:latin typeface="system-ui"/>
              </a:rPr>
              <a:t>26 </a:t>
            </a:r>
            <a:r>
              <a:rPr lang="en-US" sz="1500" b="0" i="0" dirty="0">
                <a:solidFill>
                  <a:srgbClr val="000000"/>
                </a:solidFill>
                <a:effectLst/>
                <a:latin typeface="system-ui"/>
              </a:rPr>
              <a:t>They were shocked even more and said to each other, “Then who can be saved?”</a:t>
            </a:r>
          </a:p>
          <a:p>
            <a:pPr marL="0" indent="0" algn="l">
              <a:buNone/>
            </a:pPr>
            <a:r>
              <a:rPr lang="en-US" sz="1500" b="1" i="0" baseline="30000" dirty="0">
                <a:solidFill>
                  <a:srgbClr val="000000"/>
                </a:solidFill>
                <a:effectLst/>
                <a:latin typeface="system-ui"/>
              </a:rPr>
              <a:t>27 </a:t>
            </a:r>
            <a:r>
              <a:rPr lang="en-US" sz="1500" b="0" i="0" dirty="0">
                <a:solidFill>
                  <a:srgbClr val="000000"/>
                </a:solidFill>
                <a:effectLst/>
                <a:latin typeface="system-ui"/>
              </a:rPr>
              <a:t>Jesus looked at them carefully and said, “It’s impossible with human beings, but not with God. All things are possible for God.”</a:t>
            </a:r>
          </a:p>
        </p:txBody>
      </p:sp>
    </p:spTree>
    <p:extLst>
      <p:ext uri="{BB962C8B-B14F-4D97-AF65-F5344CB8AC3E}">
        <p14:creationId xmlns:p14="http://schemas.microsoft.com/office/powerpoint/2010/main" val="4225632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0ED81-3525-4DD4-9FCC-3D35E0281FA1}"/>
              </a:ext>
            </a:extLst>
          </p:cNvPr>
          <p:cNvSpPr>
            <a:spLocks noGrp="1"/>
          </p:cNvSpPr>
          <p:nvPr>
            <p:ph type="title"/>
          </p:nvPr>
        </p:nvSpPr>
        <p:spPr>
          <a:xfrm>
            <a:off x="4965430" y="629268"/>
            <a:ext cx="6586491" cy="1286160"/>
          </a:xfrm>
        </p:spPr>
        <p:txBody>
          <a:bodyPr anchor="b">
            <a:normAutofit/>
          </a:bodyPr>
          <a:lstStyle/>
          <a:p>
            <a:r>
              <a:rPr lang="en-US" sz="4100"/>
              <a:t>What is Jesus responding to?</a:t>
            </a:r>
            <a:endParaRPr lang="en-CA" sz="4100"/>
          </a:p>
        </p:txBody>
      </p:sp>
      <p:sp>
        <p:nvSpPr>
          <p:cNvPr id="3" name="Content Placeholder 2">
            <a:extLst>
              <a:ext uri="{FF2B5EF4-FFF2-40B4-BE49-F238E27FC236}">
                <a16:creationId xmlns:a16="http://schemas.microsoft.com/office/drawing/2014/main" id="{66A5B6AF-0DE0-4A66-8B0A-212DBE8D0A6B}"/>
              </a:ext>
            </a:extLst>
          </p:cNvPr>
          <p:cNvSpPr>
            <a:spLocks noGrp="1"/>
          </p:cNvSpPr>
          <p:nvPr>
            <p:ph idx="1"/>
          </p:nvPr>
        </p:nvSpPr>
        <p:spPr>
          <a:xfrm>
            <a:off x="4965431" y="2438400"/>
            <a:ext cx="6586489" cy="4012729"/>
          </a:xfrm>
        </p:spPr>
        <p:txBody>
          <a:bodyPr>
            <a:normAutofit fontScale="92500"/>
          </a:bodyPr>
          <a:lstStyle/>
          <a:p>
            <a:pPr marL="0" indent="0">
              <a:buNone/>
            </a:pPr>
            <a:r>
              <a:rPr lang="en-US" sz="1600" dirty="0"/>
              <a:t>Luke 18:35-43, CEB</a:t>
            </a:r>
          </a:p>
          <a:p>
            <a:pPr marL="0" indent="0" algn="l">
              <a:buNone/>
            </a:pPr>
            <a:r>
              <a:rPr lang="en-US" sz="1800" b="1" i="0" baseline="30000" dirty="0">
                <a:solidFill>
                  <a:srgbClr val="000000"/>
                </a:solidFill>
                <a:effectLst/>
                <a:latin typeface="system-ui"/>
              </a:rPr>
              <a:t>35 </a:t>
            </a:r>
            <a:r>
              <a:rPr lang="en-US" sz="1800" b="0" i="0" dirty="0">
                <a:solidFill>
                  <a:srgbClr val="000000"/>
                </a:solidFill>
                <a:effectLst/>
                <a:latin typeface="system-ui"/>
              </a:rPr>
              <a:t>As Jesus came to Jericho, a certain blind man was sitting beside the road begging. </a:t>
            </a:r>
            <a:r>
              <a:rPr lang="en-US" sz="1800" b="1" i="0" baseline="30000" dirty="0">
                <a:solidFill>
                  <a:srgbClr val="000000"/>
                </a:solidFill>
                <a:effectLst/>
                <a:latin typeface="system-ui"/>
              </a:rPr>
              <a:t>36 </a:t>
            </a:r>
            <a:r>
              <a:rPr lang="en-US" sz="1800" b="0" i="0" dirty="0">
                <a:solidFill>
                  <a:srgbClr val="000000"/>
                </a:solidFill>
                <a:effectLst/>
                <a:latin typeface="system-ui"/>
              </a:rPr>
              <a:t>When the man heard the crowd passing by, he asked what was happening. </a:t>
            </a:r>
            <a:r>
              <a:rPr lang="en-US" sz="1800" b="1" i="0" baseline="30000" dirty="0">
                <a:solidFill>
                  <a:srgbClr val="000000"/>
                </a:solidFill>
                <a:effectLst/>
                <a:latin typeface="system-ui"/>
              </a:rPr>
              <a:t>37 </a:t>
            </a:r>
            <a:r>
              <a:rPr lang="en-US" sz="1800" b="0" i="0" dirty="0">
                <a:solidFill>
                  <a:srgbClr val="000000"/>
                </a:solidFill>
                <a:effectLst/>
                <a:latin typeface="system-ui"/>
              </a:rPr>
              <a:t>They told him, “Jesus the Nazarene is passing by.”</a:t>
            </a:r>
          </a:p>
          <a:p>
            <a:pPr marL="0" indent="0" algn="l">
              <a:buNone/>
            </a:pPr>
            <a:r>
              <a:rPr lang="en-US" sz="1800" b="1" i="0" baseline="30000" dirty="0">
                <a:solidFill>
                  <a:srgbClr val="000000"/>
                </a:solidFill>
                <a:effectLst/>
                <a:latin typeface="system-ui"/>
              </a:rPr>
              <a:t>38 </a:t>
            </a:r>
            <a:r>
              <a:rPr lang="en-US" sz="1800" b="0" i="0" dirty="0">
                <a:solidFill>
                  <a:srgbClr val="000000"/>
                </a:solidFill>
                <a:effectLst/>
                <a:latin typeface="system-ui"/>
              </a:rPr>
              <a:t>The blind man shouted, “Jesus, Son of David, show me mercy.” </a:t>
            </a:r>
            <a:r>
              <a:rPr lang="en-US" sz="1800" b="1" i="0" baseline="30000" dirty="0">
                <a:solidFill>
                  <a:srgbClr val="000000"/>
                </a:solidFill>
                <a:effectLst/>
                <a:latin typeface="system-ui"/>
              </a:rPr>
              <a:t>39 </a:t>
            </a:r>
            <a:r>
              <a:rPr lang="en-US" sz="1800" b="0" i="0" dirty="0">
                <a:solidFill>
                  <a:srgbClr val="000000"/>
                </a:solidFill>
                <a:effectLst/>
                <a:latin typeface="system-ui"/>
              </a:rPr>
              <a:t>Those leading the procession scolded him, telling him to be quiet, but he shouted even louder, “Son of David, show me mercy.”</a:t>
            </a:r>
          </a:p>
          <a:p>
            <a:pPr marL="0" indent="0" algn="l">
              <a:buNone/>
            </a:pPr>
            <a:r>
              <a:rPr lang="en-US" sz="1800" b="1" i="0" baseline="30000" dirty="0">
                <a:solidFill>
                  <a:srgbClr val="000000"/>
                </a:solidFill>
                <a:effectLst/>
                <a:latin typeface="system-ui"/>
              </a:rPr>
              <a:t>40 </a:t>
            </a:r>
            <a:r>
              <a:rPr lang="en-US" sz="1800" b="0" i="0" dirty="0">
                <a:solidFill>
                  <a:srgbClr val="000000"/>
                </a:solidFill>
                <a:effectLst/>
                <a:latin typeface="system-ui"/>
              </a:rPr>
              <a:t>Jesus stopped and called for the man to be brought to him. When he was present Jesus asked, </a:t>
            </a:r>
            <a:r>
              <a:rPr lang="en-US" sz="1800" b="1" i="0" baseline="30000" dirty="0">
                <a:solidFill>
                  <a:srgbClr val="000000"/>
                </a:solidFill>
                <a:effectLst/>
                <a:latin typeface="system-ui"/>
              </a:rPr>
              <a:t>41 </a:t>
            </a:r>
            <a:r>
              <a:rPr lang="en-US" sz="1800" b="0" i="0" dirty="0">
                <a:solidFill>
                  <a:srgbClr val="000000"/>
                </a:solidFill>
                <a:effectLst/>
                <a:latin typeface="system-ui"/>
              </a:rPr>
              <a:t>“What do you want me to do for you?”</a:t>
            </a:r>
          </a:p>
          <a:p>
            <a:pPr marL="0" indent="0" algn="l">
              <a:buNone/>
            </a:pPr>
            <a:r>
              <a:rPr lang="en-US" sz="1800" b="0" i="0" dirty="0">
                <a:solidFill>
                  <a:srgbClr val="000000"/>
                </a:solidFill>
                <a:effectLst/>
                <a:latin typeface="system-ui"/>
              </a:rPr>
              <a:t>He said, “Lord, I want to see.”</a:t>
            </a:r>
          </a:p>
          <a:p>
            <a:pPr marL="0" indent="0" algn="l">
              <a:buNone/>
            </a:pPr>
            <a:r>
              <a:rPr lang="en-US" sz="1800" b="1" i="0" baseline="30000" dirty="0">
                <a:solidFill>
                  <a:srgbClr val="000000"/>
                </a:solidFill>
                <a:effectLst/>
                <a:latin typeface="system-ui"/>
              </a:rPr>
              <a:t>42 </a:t>
            </a:r>
            <a:r>
              <a:rPr lang="en-US" sz="1800" b="0" i="0" dirty="0">
                <a:solidFill>
                  <a:srgbClr val="000000"/>
                </a:solidFill>
                <a:effectLst/>
                <a:latin typeface="system-ui"/>
              </a:rPr>
              <a:t>Jesus said to him, “Receive your sight! Your faith has healed you.” </a:t>
            </a:r>
            <a:r>
              <a:rPr lang="en-US" sz="1800" b="1" i="0" baseline="30000" dirty="0">
                <a:solidFill>
                  <a:srgbClr val="000000"/>
                </a:solidFill>
                <a:effectLst/>
                <a:latin typeface="system-ui"/>
              </a:rPr>
              <a:t>43 </a:t>
            </a:r>
            <a:r>
              <a:rPr lang="en-US" sz="1800" b="0" i="0" dirty="0">
                <a:solidFill>
                  <a:srgbClr val="000000"/>
                </a:solidFill>
                <a:effectLst/>
                <a:latin typeface="system-ui"/>
              </a:rPr>
              <a:t>At once he was able to see, and he began to follow Jesus, praising God. When all the people saw it, they praised God too.</a:t>
            </a:r>
          </a:p>
          <a:p>
            <a:endParaRPr lang="en-CA" sz="1600" dirty="0"/>
          </a:p>
        </p:txBody>
      </p:sp>
      <p:pic>
        <p:nvPicPr>
          <p:cNvPr id="4" name="Picture 3">
            <a:extLst>
              <a:ext uri="{FF2B5EF4-FFF2-40B4-BE49-F238E27FC236}">
                <a16:creationId xmlns:a16="http://schemas.microsoft.com/office/drawing/2014/main" id="{BB36AD4F-7957-408A-BD78-B027F08172B7}"/>
              </a:ext>
            </a:extLst>
          </p:cNvPr>
          <p:cNvPicPr>
            <a:picLocks noChangeAspect="1"/>
          </p:cNvPicPr>
          <p:nvPr/>
        </p:nvPicPr>
        <p:blipFill rotWithShape="1">
          <a:blip r:embed="rId2"/>
          <a:srcRect l="15385" r="1904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59C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9718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360C-B603-4241-ADED-19B39C673747}"/>
              </a:ext>
            </a:extLst>
          </p:cNvPr>
          <p:cNvSpPr>
            <a:spLocks noGrp="1"/>
          </p:cNvSpPr>
          <p:nvPr>
            <p:ph type="title"/>
          </p:nvPr>
        </p:nvSpPr>
        <p:spPr>
          <a:xfrm>
            <a:off x="4965430" y="629268"/>
            <a:ext cx="6586491" cy="1286160"/>
          </a:xfrm>
        </p:spPr>
        <p:txBody>
          <a:bodyPr anchor="b">
            <a:normAutofit/>
          </a:bodyPr>
          <a:lstStyle/>
          <a:p>
            <a:r>
              <a:rPr lang="en-US" sz="4100"/>
              <a:t>What is Jesus responding to?</a:t>
            </a:r>
            <a:endParaRPr lang="en-CA" sz="4100"/>
          </a:p>
        </p:txBody>
      </p:sp>
      <p:sp>
        <p:nvSpPr>
          <p:cNvPr id="3" name="Content Placeholder 2">
            <a:extLst>
              <a:ext uri="{FF2B5EF4-FFF2-40B4-BE49-F238E27FC236}">
                <a16:creationId xmlns:a16="http://schemas.microsoft.com/office/drawing/2014/main" id="{8D09BF44-9551-4B97-A83F-2E420DA07881}"/>
              </a:ext>
            </a:extLst>
          </p:cNvPr>
          <p:cNvSpPr>
            <a:spLocks noGrp="1"/>
          </p:cNvSpPr>
          <p:nvPr>
            <p:ph idx="1"/>
          </p:nvPr>
        </p:nvSpPr>
        <p:spPr>
          <a:xfrm>
            <a:off x="4965431" y="2438400"/>
            <a:ext cx="6586489" cy="4111687"/>
          </a:xfrm>
        </p:spPr>
        <p:txBody>
          <a:bodyPr>
            <a:normAutofit/>
          </a:bodyPr>
          <a:lstStyle/>
          <a:p>
            <a:pPr marL="0" indent="0">
              <a:buNone/>
            </a:pPr>
            <a:r>
              <a:rPr lang="en-US" sz="1600" dirty="0"/>
              <a:t>Luke 19:1-10, CEB</a:t>
            </a:r>
            <a:endParaRPr lang="en-CA" sz="1600" dirty="0"/>
          </a:p>
          <a:p>
            <a:pPr marL="0" indent="0" algn="l">
              <a:buNone/>
            </a:pPr>
            <a:r>
              <a:rPr lang="en-US" sz="1600" b="0" i="0" dirty="0">
                <a:solidFill>
                  <a:srgbClr val="000000"/>
                </a:solidFill>
                <a:effectLst/>
                <a:latin typeface="system-ui"/>
              </a:rPr>
              <a:t>Jesus entered Jericho and was passing through town. </a:t>
            </a:r>
            <a:r>
              <a:rPr lang="en-US" sz="1600" b="1" i="0" baseline="30000" dirty="0">
                <a:solidFill>
                  <a:srgbClr val="000000"/>
                </a:solidFill>
                <a:effectLst/>
                <a:latin typeface="system-ui"/>
              </a:rPr>
              <a:t>2 </a:t>
            </a:r>
            <a:r>
              <a:rPr lang="en-US" sz="1600" b="0" i="0" dirty="0">
                <a:solidFill>
                  <a:srgbClr val="000000"/>
                </a:solidFill>
                <a:effectLst/>
                <a:latin typeface="system-ui"/>
              </a:rPr>
              <a:t>A man there named Zacchaeus, a ruler among tax collectors, was rich. </a:t>
            </a:r>
            <a:r>
              <a:rPr lang="en-US" sz="1600" b="1" i="0" baseline="30000" dirty="0">
                <a:solidFill>
                  <a:srgbClr val="000000"/>
                </a:solidFill>
                <a:effectLst/>
                <a:latin typeface="system-ui"/>
              </a:rPr>
              <a:t>3 </a:t>
            </a:r>
            <a:r>
              <a:rPr lang="en-US" sz="1600" b="0" i="0" dirty="0">
                <a:solidFill>
                  <a:srgbClr val="000000"/>
                </a:solidFill>
                <a:effectLst/>
                <a:latin typeface="system-ui"/>
              </a:rPr>
              <a:t>He was trying to see who Jesus was, but, being a short man, he couldn’t because of the crowd. </a:t>
            </a:r>
            <a:r>
              <a:rPr lang="en-US" sz="1600" b="1" i="0" baseline="30000" dirty="0">
                <a:solidFill>
                  <a:srgbClr val="000000"/>
                </a:solidFill>
                <a:effectLst/>
                <a:latin typeface="system-ui"/>
              </a:rPr>
              <a:t>4 </a:t>
            </a:r>
            <a:r>
              <a:rPr lang="en-US" sz="1600" b="0" i="0" dirty="0">
                <a:solidFill>
                  <a:srgbClr val="000000"/>
                </a:solidFill>
                <a:effectLst/>
                <a:latin typeface="system-ui"/>
              </a:rPr>
              <a:t>So he ran ahead and climbed up a sycamore tree so he could see Jesus, who was about to pass that way. </a:t>
            </a:r>
            <a:r>
              <a:rPr lang="en-US" sz="1600" b="1" i="0" baseline="30000" dirty="0">
                <a:solidFill>
                  <a:srgbClr val="000000"/>
                </a:solidFill>
                <a:effectLst/>
                <a:latin typeface="system-ui"/>
              </a:rPr>
              <a:t>5 </a:t>
            </a:r>
            <a:r>
              <a:rPr lang="en-US" sz="1600" b="0" i="0" dirty="0">
                <a:solidFill>
                  <a:srgbClr val="000000"/>
                </a:solidFill>
                <a:effectLst/>
                <a:latin typeface="system-ui"/>
              </a:rPr>
              <a:t>When Jesus came to that spot, he looked up and said, “Zacchaeus, come down at once. I must stay in your home today.” </a:t>
            </a:r>
            <a:r>
              <a:rPr lang="en-US" sz="1600" b="1" i="0" baseline="30000" dirty="0">
                <a:solidFill>
                  <a:srgbClr val="000000"/>
                </a:solidFill>
                <a:effectLst/>
                <a:latin typeface="system-ui"/>
              </a:rPr>
              <a:t>6 </a:t>
            </a:r>
            <a:r>
              <a:rPr lang="en-US" sz="1600" b="0" i="0" dirty="0">
                <a:solidFill>
                  <a:srgbClr val="000000"/>
                </a:solidFill>
                <a:effectLst/>
                <a:latin typeface="system-ui"/>
              </a:rPr>
              <a:t>So Zacchaeus came down at once, happy to welcome Jesus.</a:t>
            </a:r>
          </a:p>
          <a:p>
            <a:pPr marL="0" indent="0" algn="l">
              <a:buNone/>
            </a:pPr>
            <a:r>
              <a:rPr lang="en-US" sz="1600" b="1" i="0" baseline="30000" dirty="0">
                <a:solidFill>
                  <a:srgbClr val="000000"/>
                </a:solidFill>
                <a:effectLst/>
                <a:latin typeface="system-ui"/>
              </a:rPr>
              <a:t>7 </a:t>
            </a:r>
            <a:r>
              <a:rPr lang="en-US" sz="1600" b="0" i="0" dirty="0">
                <a:solidFill>
                  <a:srgbClr val="000000"/>
                </a:solidFill>
                <a:effectLst/>
                <a:latin typeface="system-ui"/>
              </a:rPr>
              <a:t>Everyone who saw this grumbled, saying, “He has gone to be the guest of a sinner.”</a:t>
            </a:r>
          </a:p>
          <a:p>
            <a:pPr marL="0" indent="0" algn="l">
              <a:buNone/>
            </a:pPr>
            <a:r>
              <a:rPr lang="en-US" sz="1600" b="1" i="0" baseline="30000" dirty="0">
                <a:solidFill>
                  <a:srgbClr val="000000"/>
                </a:solidFill>
                <a:effectLst/>
                <a:latin typeface="system-ui"/>
              </a:rPr>
              <a:t>8 </a:t>
            </a:r>
            <a:r>
              <a:rPr lang="en-US" sz="1600" b="0" i="0" dirty="0">
                <a:solidFill>
                  <a:srgbClr val="000000"/>
                </a:solidFill>
                <a:effectLst/>
                <a:latin typeface="system-ui"/>
              </a:rPr>
              <a:t>Zacchaeus stopped and said to the Lord, “Look, Lord, I give half of my possessions to the poor. And if I have cheated anyone, I repay them four times as much.”</a:t>
            </a:r>
          </a:p>
          <a:p>
            <a:pPr marL="0" indent="0" algn="l">
              <a:buNone/>
            </a:pPr>
            <a:r>
              <a:rPr lang="en-US" sz="1600" b="1" i="0" baseline="30000" dirty="0">
                <a:solidFill>
                  <a:srgbClr val="000000"/>
                </a:solidFill>
                <a:effectLst/>
                <a:latin typeface="system-ui"/>
              </a:rPr>
              <a:t>9 </a:t>
            </a:r>
            <a:r>
              <a:rPr lang="en-US" sz="1600" b="0" i="0" dirty="0">
                <a:solidFill>
                  <a:srgbClr val="000000"/>
                </a:solidFill>
                <a:effectLst/>
                <a:latin typeface="system-ui"/>
              </a:rPr>
              <a:t>Jesus said to him, “Today, salvation has come to this household because he too is a son of Abraham. </a:t>
            </a:r>
            <a:r>
              <a:rPr lang="en-US" sz="1600" b="1" i="0" baseline="30000" dirty="0">
                <a:solidFill>
                  <a:srgbClr val="000000"/>
                </a:solidFill>
                <a:effectLst/>
                <a:latin typeface="system-ui"/>
              </a:rPr>
              <a:t>10 </a:t>
            </a:r>
            <a:r>
              <a:rPr lang="en-US" sz="1600" b="0" i="0" dirty="0">
                <a:solidFill>
                  <a:srgbClr val="000000"/>
                </a:solidFill>
                <a:effectLst/>
                <a:latin typeface="system-ui"/>
              </a:rPr>
              <a:t>The Human One</a:t>
            </a:r>
            <a:r>
              <a:rPr lang="en-US" sz="1600" baseline="30000" dirty="0">
                <a:solidFill>
                  <a:srgbClr val="000000"/>
                </a:solidFill>
                <a:latin typeface="system-ui"/>
              </a:rPr>
              <a:t> </a:t>
            </a:r>
            <a:r>
              <a:rPr lang="en-US" sz="1600" dirty="0">
                <a:solidFill>
                  <a:srgbClr val="000000"/>
                </a:solidFill>
                <a:latin typeface="system-ui"/>
              </a:rPr>
              <a:t>[Son of Man]</a:t>
            </a:r>
            <a:r>
              <a:rPr lang="en-US" sz="1600" b="0" i="0" dirty="0">
                <a:solidFill>
                  <a:srgbClr val="000000"/>
                </a:solidFill>
                <a:effectLst/>
                <a:latin typeface="system-ui"/>
              </a:rPr>
              <a:t> came to seek and save the lost.”</a:t>
            </a:r>
          </a:p>
        </p:txBody>
      </p:sp>
      <p:pic>
        <p:nvPicPr>
          <p:cNvPr id="4" name="Picture 3">
            <a:extLst>
              <a:ext uri="{FF2B5EF4-FFF2-40B4-BE49-F238E27FC236}">
                <a16:creationId xmlns:a16="http://schemas.microsoft.com/office/drawing/2014/main" id="{20258D7E-4088-41E5-BE2A-D38CE56843B5}"/>
              </a:ext>
            </a:extLst>
          </p:cNvPr>
          <p:cNvPicPr>
            <a:picLocks noChangeAspect="1"/>
          </p:cNvPicPr>
          <p:nvPr/>
        </p:nvPicPr>
        <p:blipFill rotWithShape="1">
          <a:blip r:embed="rId2"/>
          <a:srcRect l="15261" r="31508" b="-2"/>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DAA65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073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5016AEC-0320-4ED0-8ECB-FE11DDDFE1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5A733FE-32D7-46A5-927B-22B6FD9DE23D}"/>
              </a:ext>
            </a:extLst>
          </p:cNvPr>
          <p:cNvPicPr>
            <a:picLocks noChangeAspect="1"/>
          </p:cNvPicPr>
          <p:nvPr/>
        </p:nvPicPr>
        <p:blipFill rotWithShape="1">
          <a:blip r:embed="rId2">
            <a:alphaModFix/>
          </a:blip>
          <a:srcRect l="32198" r="22469"/>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CCB2C00A-E659-4691-AFB4-282551729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78FD84C-74B5-451D-8F0A-1E19EC3D9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2435" y="891540"/>
            <a:ext cx="10989565" cy="507111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1B8A08-B7D6-4AA4-B34E-65543C28D64C}"/>
              </a:ext>
            </a:extLst>
          </p:cNvPr>
          <p:cNvSpPr>
            <a:spLocks noGrp="1"/>
          </p:cNvSpPr>
          <p:nvPr>
            <p:ph type="title"/>
          </p:nvPr>
        </p:nvSpPr>
        <p:spPr>
          <a:xfrm>
            <a:off x="1523984" y="1054121"/>
            <a:ext cx="9465131" cy="1184111"/>
          </a:xfrm>
        </p:spPr>
        <p:txBody>
          <a:bodyPr>
            <a:normAutofit/>
          </a:bodyPr>
          <a:lstStyle/>
          <a:p>
            <a:r>
              <a:rPr lang="en-US"/>
              <a:t>What is Jesus responding to?</a:t>
            </a:r>
            <a:endParaRPr lang="en-CA" dirty="0"/>
          </a:p>
        </p:txBody>
      </p:sp>
      <p:sp>
        <p:nvSpPr>
          <p:cNvPr id="3" name="Content Placeholder 2">
            <a:extLst>
              <a:ext uri="{FF2B5EF4-FFF2-40B4-BE49-F238E27FC236}">
                <a16:creationId xmlns:a16="http://schemas.microsoft.com/office/drawing/2014/main" id="{7CECCEB5-F011-4D01-8602-8B50D16104FD}"/>
              </a:ext>
            </a:extLst>
          </p:cNvPr>
          <p:cNvSpPr>
            <a:spLocks noGrp="1"/>
          </p:cNvSpPr>
          <p:nvPr>
            <p:ph idx="1"/>
          </p:nvPr>
        </p:nvSpPr>
        <p:spPr>
          <a:xfrm>
            <a:off x="1524000" y="2399099"/>
            <a:ext cx="9465564" cy="3400969"/>
          </a:xfrm>
        </p:spPr>
        <p:txBody>
          <a:bodyPr>
            <a:normAutofit lnSpcReduction="10000"/>
          </a:bodyPr>
          <a:lstStyle/>
          <a:p>
            <a:pPr marL="0" indent="0">
              <a:buNone/>
            </a:pPr>
            <a:r>
              <a:rPr lang="en-US" sz="1600" dirty="0"/>
              <a:t>Luke 20:20-26, CEB</a:t>
            </a:r>
            <a:endParaRPr lang="en-CA" sz="1600" dirty="0"/>
          </a:p>
          <a:p>
            <a:pPr marL="0" indent="0" algn="l">
              <a:buNone/>
            </a:pPr>
            <a:r>
              <a:rPr lang="en-US" sz="1800" b="0" i="0" dirty="0">
                <a:solidFill>
                  <a:srgbClr val="000000"/>
                </a:solidFill>
                <a:effectLst/>
                <a:latin typeface="system-ui"/>
              </a:rPr>
              <a:t>The legal experts and chief priests were watching Jesus closely and sent spies who pretended to be sincere. They wanted to trap him in his words so they could hand him over to the jurisdiction and authority of the governor. </a:t>
            </a:r>
            <a:r>
              <a:rPr lang="en-US" sz="1800" b="1" i="0" baseline="30000" dirty="0">
                <a:solidFill>
                  <a:srgbClr val="000000"/>
                </a:solidFill>
                <a:effectLst/>
                <a:latin typeface="system-ui"/>
              </a:rPr>
              <a:t>21 </a:t>
            </a:r>
            <a:r>
              <a:rPr lang="en-US" sz="1800" b="0" i="0" dirty="0">
                <a:solidFill>
                  <a:srgbClr val="000000"/>
                </a:solidFill>
                <a:effectLst/>
                <a:latin typeface="system-ui"/>
              </a:rPr>
              <a:t>They asked him, “Teacher, we know that you are correct in what you say and teach. You don’t show favoritism but teach God’s way as it really is. </a:t>
            </a:r>
            <a:r>
              <a:rPr lang="en-US" sz="1800" b="1" i="0" baseline="30000" dirty="0">
                <a:solidFill>
                  <a:srgbClr val="000000"/>
                </a:solidFill>
                <a:effectLst/>
                <a:latin typeface="system-ui"/>
              </a:rPr>
              <a:t>22 </a:t>
            </a:r>
            <a:r>
              <a:rPr lang="en-US" sz="1800" b="0" i="0" dirty="0">
                <a:solidFill>
                  <a:srgbClr val="000000"/>
                </a:solidFill>
                <a:effectLst/>
                <a:latin typeface="system-ui"/>
              </a:rPr>
              <a:t>Does the Law allow people to pay taxes to Caesar or not?”</a:t>
            </a:r>
          </a:p>
          <a:p>
            <a:pPr marL="0" indent="0" algn="l">
              <a:buNone/>
            </a:pPr>
            <a:r>
              <a:rPr lang="en-US" sz="1800" b="1" i="0" baseline="30000" dirty="0">
                <a:solidFill>
                  <a:srgbClr val="000000"/>
                </a:solidFill>
                <a:effectLst/>
                <a:latin typeface="system-ui"/>
              </a:rPr>
              <a:t>23 </a:t>
            </a:r>
            <a:r>
              <a:rPr lang="en-US" sz="1800" b="0" i="0" dirty="0">
                <a:solidFill>
                  <a:srgbClr val="000000"/>
                </a:solidFill>
                <a:effectLst/>
                <a:latin typeface="system-ui"/>
              </a:rPr>
              <a:t>Since Jesus recognized their deception, he said to them, </a:t>
            </a:r>
            <a:r>
              <a:rPr lang="en-US" sz="1800" b="1" i="0" baseline="30000" dirty="0">
                <a:solidFill>
                  <a:srgbClr val="000000"/>
                </a:solidFill>
                <a:effectLst/>
                <a:latin typeface="system-ui"/>
              </a:rPr>
              <a:t>24 </a:t>
            </a:r>
            <a:r>
              <a:rPr lang="en-US" sz="1800" b="0" i="0" dirty="0">
                <a:solidFill>
                  <a:srgbClr val="000000"/>
                </a:solidFill>
                <a:effectLst/>
                <a:latin typeface="system-ui"/>
              </a:rPr>
              <a:t>“Show me a coin.</a:t>
            </a:r>
            <a:r>
              <a:rPr lang="en-US" sz="1800" baseline="30000" dirty="0">
                <a:solidFill>
                  <a:srgbClr val="000000"/>
                </a:solidFill>
                <a:latin typeface="system-ui"/>
              </a:rPr>
              <a:t> </a:t>
            </a:r>
            <a:r>
              <a:rPr lang="en-US" sz="1800" b="0" i="0" dirty="0">
                <a:solidFill>
                  <a:srgbClr val="000000"/>
                </a:solidFill>
                <a:effectLst/>
                <a:latin typeface="system-ui"/>
              </a:rPr>
              <a:t>Whose image and inscription does it have on it?”</a:t>
            </a:r>
          </a:p>
          <a:p>
            <a:pPr marL="0" indent="0" algn="l">
              <a:buNone/>
            </a:pPr>
            <a:r>
              <a:rPr lang="en-US" sz="1800" b="0" i="0" dirty="0">
                <a:solidFill>
                  <a:srgbClr val="000000"/>
                </a:solidFill>
                <a:effectLst/>
                <a:latin typeface="system-ui"/>
              </a:rPr>
              <a:t>“Caesar’s,” they replied.</a:t>
            </a:r>
          </a:p>
          <a:p>
            <a:pPr marL="0" indent="0" algn="l">
              <a:buNone/>
            </a:pPr>
            <a:r>
              <a:rPr lang="en-US" sz="1800" b="1" i="0" baseline="30000" dirty="0">
                <a:solidFill>
                  <a:srgbClr val="000000"/>
                </a:solidFill>
                <a:effectLst/>
                <a:latin typeface="system-ui"/>
              </a:rPr>
              <a:t>25 </a:t>
            </a:r>
            <a:r>
              <a:rPr lang="en-US" sz="1800" b="0" i="0" dirty="0">
                <a:solidFill>
                  <a:srgbClr val="000000"/>
                </a:solidFill>
                <a:effectLst/>
                <a:latin typeface="system-ui"/>
              </a:rPr>
              <a:t>He said to them, “Give to Caesar what belongs to Caesar and to God what belongs to God.” </a:t>
            </a:r>
            <a:r>
              <a:rPr lang="en-US" sz="1800" b="1" i="0" baseline="30000" dirty="0">
                <a:solidFill>
                  <a:srgbClr val="000000"/>
                </a:solidFill>
                <a:effectLst/>
                <a:latin typeface="system-ui"/>
              </a:rPr>
              <a:t>26 </a:t>
            </a:r>
            <a:r>
              <a:rPr lang="en-US" sz="1800" b="0" i="0" dirty="0">
                <a:solidFill>
                  <a:srgbClr val="000000"/>
                </a:solidFill>
                <a:effectLst/>
                <a:latin typeface="system-ui"/>
              </a:rPr>
              <a:t>They couldn’t trap him in his words in front of the people. Astonished by his answer, they were speechless.</a:t>
            </a:r>
          </a:p>
        </p:txBody>
      </p:sp>
    </p:spTree>
    <p:extLst>
      <p:ext uri="{BB962C8B-B14F-4D97-AF65-F5344CB8AC3E}">
        <p14:creationId xmlns:p14="http://schemas.microsoft.com/office/powerpoint/2010/main" val="341646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B7B7-3CE6-4AFF-AD2E-1012D92F45CE}"/>
              </a:ext>
            </a:extLst>
          </p:cNvPr>
          <p:cNvSpPr>
            <a:spLocks noGrp="1"/>
          </p:cNvSpPr>
          <p:nvPr>
            <p:ph type="title"/>
          </p:nvPr>
        </p:nvSpPr>
        <p:spPr/>
        <p:txBody>
          <a:bodyPr/>
          <a:lstStyle/>
          <a:p>
            <a:r>
              <a:rPr lang="en-CA" dirty="0"/>
              <a:t>Different callings: </a:t>
            </a:r>
            <a:br>
              <a:rPr lang="en-CA" dirty="0"/>
            </a:br>
            <a:r>
              <a:rPr lang="en-CA" dirty="0"/>
              <a:t>different approaches to preaching</a:t>
            </a:r>
          </a:p>
        </p:txBody>
      </p:sp>
      <p:sp>
        <p:nvSpPr>
          <p:cNvPr id="3" name="Content Placeholder 2">
            <a:extLst>
              <a:ext uri="{FF2B5EF4-FFF2-40B4-BE49-F238E27FC236}">
                <a16:creationId xmlns:a16="http://schemas.microsoft.com/office/drawing/2014/main" id="{E56DC68C-5630-42B3-B6F9-A421B8CDAE64}"/>
              </a:ext>
            </a:extLst>
          </p:cNvPr>
          <p:cNvSpPr>
            <a:spLocks noGrp="1"/>
          </p:cNvSpPr>
          <p:nvPr>
            <p:ph idx="1"/>
          </p:nvPr>
        </p:nvSpPr>
        <p:spPr>
          <a:xfrm>
            <a:off x="838200" y="1825625"/>
            <a:ext cx="7869572" cy="4762500"/>
          </a:xfrm>
        </p:spPr>
        <p:txBody>
          <a:bodyPr>
            <a:normAutofit fontScale="92500" lnSpcReduction="20000"/>
          </a:bodyPr>
          <a:lstStyle/>
          <a:p>
            <a:r>
              <a:rPr lang="en-CA" dirty="0"/>
              <a:t>Apostle (sent one): </a:t>
            </a:r>
          </a:p>
          <a:p>
            <a:pPr lvl="1"/>
            <a:r>
              <a:rPr lang="en-CA" dirty="0"/>
              <a:t>Motivation: plant new life, spark something, build, visionary </a:t>
            </a:r>
          </a:p>
          <a:p>
            <a:pPr lvl="1"/>
            <a:r>
              <a:rPr lang="en-CA" dirty="0"/>
              <a:t>Style: fired up, emphasis on growth, driving things forward</a:t>
            </a:r>
          </a:p>
          <a:p>
            <a:pPr lvl="1"/>
            <a:r>
              <a:rPr lang="en-CA" dirty="0"/>
              <a:t>Weakness: impatience, details</a:t>
            </a:r>
          </a:p>
          <a:p>
            <a:r>
              <a:rPr lang="en-CA" dirty="0"/>
              <a:t>Prophet (messenger of God): </a:t>
            </a:r>
          </a:p>
          <a:p>
            <a:pPr lvl="1"/>
            <a:r>
              <a:rPr lang="en-CA" dirty="0"/>
              <a:t>Motivation: declare God’s message, proclaim truth, uncover crooked ways, prepare a way for God</a:t>
            </a:r>
          </a:p>
          <a:p>
            <a:pPr lvl="1"/>
            <a:r>
              <a:rPr lang="en-CA" dirty="0"/>
              <a:t>Style: direct, confrontational, confident, call to action</a:t>
            </a:r>
          </a:p>
          <a:p>
            <a:pPr lvl="1"/>
            <a:r>
              <a:rPr lang="en-CA" dirty="0"/>
              <a:t>Weakness: unnuanced (black and white), not very pastoral</a:t>
            </a:r>
          </a:p>
          <a:p>
            <a:r>
              <a:rPr lang="en-CA" dirty="0"/>
              <a:t>Evangelist (proclaims good news): </a:t>
            </a:r>
          </a:p>
          <a:p>
            <a:pPr lvl="1"/>
            <a:r>
              <a:rPr lang="en-CA" dirty="0"/>
              <a:t>Motivation: desire for all to encounter Jesus</a:t>
            </a:r>
          </a:p>
          <a:p>
            <a:pPr lvl="1"/>
            <a:r>
              <a:rPr lang="en-CA" dirty="0"/>
              <a:t>Style: outgoing, personable, one basic message, lots of stories</a:t>
            </a:r>
          </a:p>
          <a:p>
            <a:pPr lvl="1"/>
            <a:r>
              <a:rPr lang="en-CA" dirty="0"/>
              <a:t>Weakness: tendency to talk and not listen</a:t>
            </a:r>
          </a:p>
        </p:txBody>
      </p:sp>
      <p:pic>
        <p:nvPicPr>
          <p:cNvPr id="4" name="Picture 3">
            <a:extLst>
              <a:ext uri="{FF2B5EF4-FFF2-40B4-BE49-F238E27FC236}">
                <a16:creationId xmlns:a16="http://schemas.microsoft.com/office/drawing/2014/main" id="{276192F3-4F6C-4F42-A586-B6EF5823485D}"/>
              </a:ext>
            </a:extLst>
          </p:cNvPr>
          <p:cNvPicPr>
            <a:picLocks noChangeAspect="1"/>
          </p:cNvPicPr>
          <p:nvPr/>
        </p:nvPicPr>
        <p:blipFill>
          <a:blip r:embed="rId2"/>
          <a:stretch>
            <a:fillRect/>
          </a:stretch>
        </p:blipFill>
        <p:spPr>
          <a:xfrm>
            <a:off x="9327072" y="1249086"/>
            <a:ext cx="2228850" cy="4762500"/>
          </a:xfrm>
          <a:prstGeom prst="rect">
            <a:avLst/>
          </a:prstGeom>
        </p:spPr>
      </p:pic>
    </p:spTree>
    <p:extLst>
      <p:ext uri="{BB962C8B-B14F-4D97-AF65-F5344CB8AC3E}">
        <p14:creationId xmlns:p14="http://schemas.microsoft.com/office/powerpoint/2010/main" val="333874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125"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F55CB92B-C460-4CA8-970A-E3DA4BF39B38}"/>
              </a:ext>
            </a:extLst>
          </p:cNvPr>
          <p:cNvSpPr>
            <a:spLocks noGrp="1"/>
          </p:cNvSpPr>
          <p:nvPr>
            <p:ph type="title"/>
          </p:nvPr>
        </p:nvSpPr>
        <p:spPr>
          <a:xfrm>
            <a:off x="801340" y="802955"/>
            <a:ext cx="4977976" cy="1454051"/>
          </a:xfrm>
        </p:spPr>
        <p:txBody>
          <a:bodyPr>
            <a:normAutofit/>
          </a:bodyPr>
          <a:lstStyle/>
          <a:p>
            <a:r>
              <a:rPr lang="en-CA" sz="3100">
                <a:solidFill>
                  <a:srgbClr val="000000"/>
                </a:solidFill>
              </a:rPr>
              <a:t>Different callings: </a:t>
            </a:r>
            <a:br>
              <a:rPr lang="en-CA" sz="3100">
                <a:solidFill>
                  <a:srgbClr val="000000"/>
                </a:solidFill>
              </a:rPr>
            </a:br>
            <a:r>
              <a:rPr lang="en-CA" sz="3100">
                <a:solidFill>
                  <a:srgbClr val="000000"/>
                </a:solidFill>
              </a:rPr>
              <a:t>different approaches to preaching</a:t>
            </a:r>
          </a:p>
        </p:txBody>
      </p:sp>
      <p:sp>
        <p:nvSpPr>
          <p:cNvPr id="3" name="Content Placeholder 2">
            <a:extLst>
              <a:ext uri="{FF2B5EF4-FFF2-40B4-BE49-F238E27FC236}">
                <a16:creationId xmlns:a16="http://schemas.microsoft.com/office/drawing/2014/main" id="{A38EB777-AAFC-4C81-B565-43442CB36373}"/>
              </a:ext>
            </a:extLst>
          </p:cNvPr>
          <p:cNvSpPr>
            <a:spLocks noGrp="1"/>
          </p:cNvSpPr>
          <p:nvPr>
            <p:ph idx="1"/>
          </p:nvPr>
        </p:nvSpPr>
        <p:spPr>
          <a:xfrm>
            <a:off x="345233" y="2421682"/>
            <a:ext cx="6396076" cy="4156400"/>
          </a:xfrm>
        </p:spPr>
        <p:txBody>
          <a:bodyPr anchor="ctr">
            <a:normAutofit fontScale="92500" lnSpcReduction="10000"/>
          </a:bodyPr>
          <a:lstStyle/>
          <a:p>
            <a:r>
              <a:rPr lang="en-CA" sz="2400" dirty="0">
                <a:solidFill>
                  <a:srgbClr val="000000"/>
                </a:solidFill>
              </a:rPr>
              <a:t>Pastor (caring for people): </a:t>
            </a:r>
          </a:p>
          <a:p>
            <a:pPr lvl="1"/>
            <a:r>
              <a:rPr lang="en-CA" dirty="0">
                <a:solidFill>
                  <a:srgbClr val="000000"/>
                </a:solidFill>
              </a:rPr>
              <a:t>Motivation: provide, protect, heal, concerned with wholeness and maturity of community</a:t>
            </a:r>
          </a:p>
          <a:p>
            <a:pPr lvl="1"/>
            <a:r>
              <a:rPr lang="en-CA" dirty="0">
                <a:solidFill>
                  <a:srgbClr val="000000"/>
                </a:solidFill>
              </a:rPr>
              <a:t>Style: gentle, caring, patient, desires to journey with people </a:t>
            </a:r>
          </a:p>
          <a:p>
            <a:pPr lvl="1"/>
            <a:r>
              <a:rPr lang="en-CA" dirty="0">
                <a:solidFill>
                  <a:srgbClr val="000000"/>
                </a:solidFill>
              </a:rPr>
              <a:t>Weakness: take on burdens of community, easily swayed by desires of community</a:t>
            </a:r>
          </a:p>
          <a:p>
            <a:r>
              <a:rPr lang="en-CA" sz="2400" dirty="0">
                <a:solidFill>
                  <a:srgbClr val="000000"/>
                </a:solidFill>
              </a:rPr>
              <a:t>Teacher (understanding and wisdom): </a:t>
            </a:r>
          </a:p>
          <a:p>
            <a:pPr lvl="1"/>
            <a:r>
              <a:rPr lang="en-CA" dirty="0">
                <a:solidFill>
                  <a:srgbClr val="000000"/>
                </a:solidFill>
              </a:rPr>
              <a:t>Motivation: foster life-long learning, introduce people to riches of God’s wisdom and wonder</a:t>
            </a:r>
          </a:p>
          <a:p>
            <a:pPr lvl="1"/>
            <a:r>
              <a:rPr lang="en-CA" dirty="0">
                <a:solidFill>
                  <a:srgbClr val="000000"/>
                </a:solidFill>
              </a:rPr>
              <a:t>Style: methodical, detailed, explaining and clarifying</a:t>
            </a:r>
          </a:p>
          <a:p>
            <a:pPr lvl="1"/>
            <a:r>
              <a:rPr lang="en-CA" dirty="0">
                <a:solidFill>
                  <a:srgbClr val="000000"/>
                </a:solidFill>
              </a:rPr>
              <a:t>Weakness: can value content over people</a:t>
            </a:r>
          </a:p>
          <a:p>
            <a:endParaRPr lang="en-CA" sz="1700" dirty="0">
              <a:solidFill>
                <a:srgbClr val="000000"/>
              </a:solidFill>
            </a:endParaRPr>
          </a:p>
        </p:txBody>
      </p:sp>
      <p:sp>
        <p:nvSpPr>
          <p:cNvPr id="13"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91562"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F51AC80-D101-4465-A6ED-ABAD8006C475}"/>
              </a:ext>
            </a:extLst>
          </p:cNvPr>
          <p:cNvPicPr>
            <a:picLocks noChangeAspect="1"/>
          </p:cNvPicPr>
          <p:nvPr/>
        </p:nvPicPr>
        <p:blipFill>
          <a:blip r:embed="rId3"/>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3512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FBD1-2281-447E-BA44-CA863E477291}"/>
              </a:ext>
            </a:extLst>
          </p:cNvPr>
          <p:cNvSpPr>
            <a:spLocks noGrp="1"/>
          </p:cNvSpPr>
          <p:nvPr>
            <p:ph type="title"/>
          </p:nvPr>
        </p:nvSpPr>
        <p:spPr/>
        <p:txBody>
          <a:bodyPr/>
          <a:lstStyle/>
          <a:p>
            <a:r>
              <a:rPr lang="en-US" dirty="0"/>
              <a:t>How are you coming into this space today?</a:t>
            </a:r>
            <a:endParaRPr lang="en-CA" dirty="0"/>
          </a:p>
        </p:txBody>
      </p:sp>
      <p:pic>
        <p:nvPicPr>
          <p:cNvPr id="4" name="Content Placeholder 3">
            <a:extLst>
              <a:ext uri="{FF2B5EF4-FFF2-40B4-BE49-F238E27FC236}">
                <a16:creationId xmlns:a16="http://schemas.microsoft.com/office/drawing/2014/main" id="{6111C484-5741-4003-90F5-7DBDE45FFEA3}"/>
              </a:ext>
            </a:extLst>
          </p:cNvPr>
          <p:cNvPicPr>
            <a:picLocks noGrp="1" noChangeAspect="1"/>
          </p:cNvPicPr>
          <p:nvPr>
            <p:ph idx="1"/>
          </p:nvPr>
        </p:nvPicPr>
        <p:blipFill>
          <a:blip r:embed="rId2"/>
          <a:stretch>
            <a:fillRect/>
          </a:stretch>
        </p:blipFill>
        <p:spPr>
          <a:xfrm>
            <a:off x="2755781" y="1527045"/>
            <a:ext cx="6512485" cy="5032375"/>
          </a:xfrm>
          <a:prstGeom prst="rect">
            <a:avLst/>
          </a:prstGeom>
        </p:spPr>
      </p:pic>
    </p:spTree>
    <p:extLst>
      <p:ext uri="{BB962C8B-B14F-4D97-AF65-F5344CB8AC3E}">
        <p14:creationId xmlns:p14="http://schemas.microsoft.com/office/powerpoint/2010/main" val="2628611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3433-82C8-416F-BB18-34127D59C09F}"/>
              </a:ext>
            </a:extLst>
          </p:cNvPr>
          <p:cNvSpPr>
            <a:spLocks noGrp="1"/>
          </p:cNvSpPr>
          <p:nvPr>
            <p:ph type="title"/>
          </p:nvPr>
        </p:nvSpPr>
        <p:spPr/>
        <p:txBody>
          <a:bodyPr/>
          <a:lstStyle/>
          <a:p>
            <a:r>
              <a:rPr lang="en-CA" dirty="0"/>
              <a:t>The Call (to be God’s person)</a:t>
            </a:r>
          </a:p>
        </p:txBody>
      </p:sp>
      <p:sp>
        <p:nvSpPr>
          <p:cNvPr id="3" name="Content Placeholder 2">
            <a:extLst>
              <a:ext uri="{FF2B5EF4-FFF2-40B4-BE49-F238E27FC236}">
                <a16:creationId xmlns:a16="http://schemas.microsoft.com/office/drawing/2014/main" id="{5418A8CD-F172-443B-A4B4-804866E42114}"/>
              </a:ext>
            </a:extLst>
          </p:cNvPr>
          <p:cNvSpPr>
            <a:spLocks noGrp="1"/>
          </p:cNvSpPr>
          <p:nvPr>
            <p:ph idx="1"/>
          </p:nvPr>
        </p:nvSpPr>
        <p:spPr>
          <a:xfrm>
            <a:off x="838200" y="2408340"/>
            <a:ext cx="10515600" cy="4351338"/>
          </a:xfrm>
        </p:spPr>
        <p:txBody>
          <a:bodyPr/>
          <a:lstStyle/>
          <a:p>
            <a:r>
              <a:rPr lang="en-CA" dirty="0"/>
              <a:t>Taylor Brown, 24-25.</a:t>
            </a:r>
          </a:p>
          <a:p>
            <a:r>
              <a:rPr lang="en-CA" dirty="0"/>
              <a:t>“[A person] hears the invitation to ministry as an invitation to </a:t>
            </a:r>
            <a:r>
              <a:rPr lang="en-CA" i="1" dirty="0"/>
              <a:t>do</a:t>
            </a:r>
            <a:r>
              <a:rPr lang="en-CA" dirty="0"/>
              <a:t> more – to lead the every member canvass, or cook supper for the homeless, or teach vacation church school. Or she hears the invitation to ministry as an invitation to </a:t>
            </a:r>
            <a:r>
              <a:rPr lang="en-CA" i="1" dirty="0"/>
              <a:t>be</a:t>
            </a:r>
            <a:r>
              <a:rPr lang="en-CA" dirty="0"/>
              <a:t> more – to be more generous, more loving, more religious. No one has ever introduced her to the idea that her ministry might involve being just who she already is and doing just what she already does, with one difference: namely, that she understand herself to be God’s person in and for the world.” – Brown Taylor, 29.</a:t>
            </a:r>
          </a:p>
        </p:txBody>
      </p:sp>
      <p:pic>
        <p:nvPicPr>
          <p:cNvPr id="4" name="Picture 3">
            <a:extLst>
              <a:ext uri="{FF2B5EF4-FFF2-40B4-BE49-F238E27FC236}">
                <a16:creationId xmlns:a16="http://schemas.microsoft.com/office/drawing/2014/main" id="{6C0DE196-F95A-4346-BB8D-B4D9F3307EB6}"/>
              </a:ext>
            </a:extLst>
          </p:cNvPr>
          <p:cNvPicPr>
            <a:picLocks noChangeAspect="1"/>
          </p:cNvPicPr>
          <p:nvPr/>
        </p:nvPicPr>
        <p:blipFill>
          <a:blip r:embed="rId2"/>
          <a:stretch>
            <a:fillRect/>
          </a:stretch>
        </p:blipFill>
        <p:spPr>
          <a:xfrm>
            <a:off x="7865378" y="263335"/>
            <a:ext cx="3810000" cy="2371725"/>
          </a:xfrm>
          <a:prstGeom prst="rect">
            <a:avLst/>
          </a:prstGeom>
        </p:spPr>
      </p:pic>
    </p:spTree>
    <p:extLst>
      <p:ext uri="{BB962C8B-B14F-4D97-AF65-F5344CB8AC3E}">
        <p14:creationId xmlns:p14="http://schemas.microsoft.com/office/powerpoint/2010/main" val="386250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C62E8-66F0-416C-9623-7B26DCC8AACA}"/>
              </a:ext>
            </a:extLst>
          </p:cNvPr>
          <p:cNvSpPr>
            <a:spLocks noGrp="1"/>
          </p:cNvSpPr>
          <p:nvPr>
            <p:ph type="title"/>
          </p:nvPr>
        </p:nvSpPr>
        <p:spPr/>
        <p:txBody>
          <a:bodyPr/>
          <a:lstStyle/>
          <a:p>
            <a:r>
              <a:rPr lang="en-CA" dirty="0"/>
              <a:t>Vocation</a:t>
            </a:r>
          </a:p>
        </p:txBody>
      </p:sp>
      <p:sp>
        <p:nvSpPr>
          <p:cNvPr id="3" name="Content Placeholder 2">
            <a:extLst>
              <a:ext uri="{FF2B5EF4-FFF2-40B4-BE49-F238E27FC236}">
                <a16:creationId xmlns:a16="http://schemas.microsoft.com/office/drawing/2014/main" id="{88BB4D3A-5678-4341-90E7-2074FA123CB5}"/>
              </a:ext>
            </a:extLst>
          </p:cNvPr>
          <p:cNvSpPr>
            <a:spLocks noGrp="1"/>
          </p:cNvSpPr>
          <p:nvPr>
            <p:ph idx="1"/>
          </p:nvPr>
        </p:nvSpPr>
        <p:spPr>
          <a:xfrm>
            <a:off x="838200" y="2506662"/>
            <a:ext cx="10515600" cy="4351338"/>
          </a:xfrm>
        </p:spPr>
        <p:txBody>
          <a:bodyPr>
            <a:normAutofit lnSpcReduction="10000"/>
          </a:bodyPr>
          <a:lstStyle/>
          <a:p>
            <a:pPr marL="0" indent="0">
              <a:buNone/>
            </a:pPr>
            <a:r>
              <a:rPr lang="en-CA" dirty="0"/>
              <a:t>Preaching one message</a:t>
            </a:r>
          </a:p>
          <a:p>
            <a:pPr marL="0" indent="0">
              <a:buNone/>
            </a:pPr>
            <a:r>
              <a:rPr lang="en-CA" dirty="0"/>
              <a:t>“Today I understand vocation quite differently – not as a goal to be achieved but as a gift to be received. Discovering vocation does not mean scrambling toward some prize just beyond my reach but accepting the treasure of true self I already possess. Vocation does not come from a voice ‘out there’ calling me to become something I am not. It comes from a voice ‘in here’ calling me to be the person I was born to be, to fulfill the original selfhood given me at birth by God. It is a strange gift, this birthright of self. Accepting it turns out to be even more demanding than attempting to become someone else!” – Parker Palmer, </a:t>
            </a:r>
            <a:r>
              <a:rPr lang="en-CA" i="1" dirty="0"/>
              <a:t>Let Your Life Speak</a:t>
            </a:r>
            <a:r>
              <a:rPr lang="en-CA" dirty="0"/>
              <a:t>, 10-11</a:t>
            </a:r>
          </a:p>
        </p:txBody>
      </p:sp>
      <p:pic>
        <p:nvPicPr>
          <p:cNvPr id="4" name="Picture 3">
            <a:extLst>
              <a:ext uri="{FF2B5EF4-FFF2-40B4-BE49-F238E27FC236}">
                <a16:creationId xmlns:a16="http://schemas.microsoft.com/office/drawing/2014/main" id="{F3FCF7B6-FD2B-429F-9AD7-B3748F30E010}"/>
              </a:ext>
            </a:extLst>
          </p:cNvPr>
          <p:cNvPicPr>
            <a:picLocks noChangeAspect="1"/>
          </p:cNvPicPr>
          <p:nvPr/>
        </p:nvPicPr>
        <p:blipFill>
          <a:blip r:embed="rId2"/>
          <a:stretch>
            <a:fillRect/>
          </a:stretch>
        </p:blipFill>
        <p:spPr>
          <a:xfrm>
            <a:off x="8657439" y="261273"/>
            <a:ext cx="2916878" cy="2184843"/>
          </a:xfrm>
          <a:prstGeom prst="rect">
            <a:avLst/>
          </a:prstGeom>
        </p:spPr>
      </p:pic>
    </p:spTree>
    <p:extLst>
      <p:ext uri="{BB962C8B-B14F-4D97-AF65-F5344CB8AC3E}">
        <p14:creationId xmlns:p14="http://schemas.microsoft.com/office/powerpoint/2010/main" val="315594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41C27-7C6E-4116-B519-ADBD6291D5B9}"/>
              </a:ext>
            </a:extLst>
          </p:cNvPr>
          <p:cNvSpPr>
            <a:spLocks noGrp="1"/>
          </p:cNvSpPr>
          <p:nvPr>
            <p:ph type="title"/>
          </p:nvPr>
        </p:nvSpPr>
        <p:spPr/>
        <p:txBody>
          <a:bodyPr/>
          <a:lstStyle/>
          <a:p>
            <a:r>
              <a:rPr lang="en-CA" dirty="0"/>
              <a:t>Vocation: potentials and limits</a:t>
            </a:r>
          </a:p>
        </p:txBody>
      </p:sp>
      <p:sp>
        <p:nvSpPr>
          <p:cNvPr id="3" name="Content Placeholder 2">
            <a:extLst>
              <a:ext uri="{FF2B5EF4-FFF2-40B4-BE49-F238E27FC236}">
                <a16:creationId xmlns:a16="http://schemas.microsoft.com/office/drawing/2014/main" id="{3F248768-1892-4F9E-9AFB-44DF0C60A7AD}"/>
              </a:ext>
            </a:extLst>
          </p:cNvPr>
          <p:cNvSpPr>
            <a:spLocks noGrp="1"/>
          </p:cNvSpPr>
          <p:nvPr>
            <p:ph idx="1"/>
          </p:nvPr>
        </p:nvSpPr>
        <p:spPr>
          <a:xfrm>
            <a:off x="838200" y="1825625"/>
            <a:ext cx="6040772" cy="4351338"/>
          </a:xfrm>
        </p:spPr>
        <p:txBody>
          <a:bodyPr>
            <a:normAutofit/>
          </a:bodyPr>
          <a:lstStyle/>
          <a:p>
            <a:pPr marL="0" indent="0">
              <a:buNone/>
            </a:pPr>
            <a:r>
              <a:rPr lang="en-CA" dirty="0"/>
              <a:t>“Each of us arrives here with a nature, which means both limits and potentials. We can learn as much about our nature by running into our limits as by experiencing our potentials. … But when I consistently refuse to take no for an answer, I miss the vital clues to my identity that arise when way closes – and I am more likely both to exceed my limits and to do harm to others in the process.” Palmer, 39, 43</a:t>
            </a:r>
          </a:p>
          <a:p>
            <a:endParaRPr lang="en-CA" dirty="0"/>
          </a:p>
        </p:txBody>
      </p:sp>
      <p:pic>
        <p:nvPicPr>
          <p:cNvPr id="4" name="Picture 3">
            <a:extLst>
              <a:ext uri="{FF2B5EF4-FFF2-40B4-BE49-F238E27FC236}">
                <a16:creationId xmlns:a16="http://schemas.microsoft.com/office/drawing/2014/main" id="{D8CE51CE-6C24-4813-9DB7-61203EABAA0B}"/>
              </a:ext>
            </a:extLst>
          </p:cNvPr>
          <p:cNvPicPr>
            <a:picLocks noChangeAspect="1"/>
          </p:cNvPicPr>
          <p:nvPr/>
        </p:nvPicPr>
        <p:blipFill>
          <a:blip r:embed="rId2"/>
          <a:stretch>
            <a:fillRect/>
          </a:stretch>
        </p:blipFill>
        <p:spPr>
          <a:xfrm>
            <a:off x="7280594" y="1873862"/>
            <a:ext cx="4570952" cy="3428214"/>
          </a:xfrm>
          <a:prstGeom prst="rect">
            <a:avLst/>
          </a:prstGeom>
        </p:spPr>
      </p:pic>
    </p:spTree>
    <p:extLst>
      <p:ext uri="{BB962C8B-B14F-4D97-AF65-F5344CB8AC3E}">
        <p14:creationId xmlns:p14="http://schemas.microsoft.com/office/powerpoint/2010/main" val="116107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D36ACD-7566-40C0-A159-5D2A400B599B}"/>
              </a:ext>
            </a:extLst>
          </p:cNvPr>
          <p:cNvSpPr>
            <a:spLocks noGrp="1"/>
          </p:cNvSpPr>
          <p:nvPr>
            <p:ph type="title"/>
          </p:nvPr>
        </p:nvSpPr>
        <p:spPr>
          <a:xfrm>
            <a:off x="833002" y="448253"/>
            <a:ext cx="10520702" cy="1325563"/>
          </a:xfrm>
        </p:spPr>
        <p:txBody>
          <a:bodyPr>
            <a:normAutofit/>
          </a:bodyPr>
          <a:lstStyle/>
          <a:p>
            <a:r>
              <a:rPr lang="en-CA" dirty="0"/>
              <a:t>Exercise (homework): discerning your life</a:t>
            </a:r>
          </a:p>
        </p:txBody>
      </p:sp>
      <p:sp>
        <p:nvSpPr>
          <p:cNvPr id="3" name="Content Placeholder 2">
            <a:extLst>
              <a:ext uri="{FF2B5EF4-FFF2-40B4-BE49-F238E27FC236}">
                <a16:creationId xmlns:a16="http://schemas.microsoft.com/office/drawing/2014/main" id="{A14F05F1-DC99-440F-B63B-4FE015C82681}"/>
              </a:ext>
            </a:extLst>
          </p:cNvPr>
          <p:cNvSpPr>
            <a:spLocks noGrp="1"/>
          </p:cNvSpPr>
          <p:nvPr>
            <p:ph idx="1"/>
          </p:nvPr>
        </p:nvSpPr>
        <p:spPr>
          <a:xfrm>
            <a:off x="630379" y="1773817"/>
            <a:ext cx="6684821" cy="4635930"/>
          </a:xfrm>
        </p:spPr>
        <p:txBody>
          <a:bodyPr>
            <a:normAutofit fontScale="92500"/>
          </a:bodyPr>
          <a:lstStyle/>
          <a:p>
            <a:r>
              <a:rPr lang="en-CA" sz="2400" dirty="0"/>
              <a:t>What are the limits you have encountered in your life?</a:t>
            </a:r>
          </a:p>
          <a:p>
            <a:pPr lvl="1"/>
            <a:r>
              <a:rPr lang="en-CA" dirty="0"/>
              <a:t>Where do you feel chafed, trapped, stretched too thin?</a:t>
            </a:r>
          </a:p>
          <a:p>
            <a:r>
              <a:rPr lang="en-CA" sz="2400" dirty="0"/>
              <a:t>What possibilities have turned into life-giving adventures?</a:t>
            </a:r>
          </a:p>
          <a:p>
            <a:pPr lvl="1"/>
            <a:r>
              <a:rPr lang="en-CA" dirty="0"/>
              <a:t>Where do you feel energized, content, truly yourself?</a:t>
            </a:r>
          </a:p>
          <a:p>
            <a:r>
              <a:rPr lang="en-CA" sz="2400" dirty="0"/>
              <a:t>What do you find yourself looking for on a consistent basis?</a:t>
            </a:r>
          </a:p>
          <a:p>
            <a:r>
              <a:rPr lang="en-CA" sz="2400" dirty="0"/>
              <a:t>What do others indicate they have received from you?</a:t>
            </a:r>
          </a:p>
          <a:p>
            <a:r>
              <a:rPr lang="en-CA" sz="2400" dirty="0"/>
              <a:t>What do you hear when you ask, “God, what do I bring to the world?”</a:t>
            </a:r>
          </a:p>
          <a:p>
            <a:endParaRPr lang="en-CA" sz="1600" dirty="0"/>
          </a:p>
        </p:txBody>
      </p:sp>
      <p:pic>
        <p:nvPicPr>
          <p:cNvPr id="4" name="Picture 3">
            <a:extLst>
              <a:ext uri="{FF2B5EF4-FFF2-40B4-BE49-F238E27FC236}">
                <a16:creationId xmlns:a16="http://schemas.microsoft.com/office/drawing/2014/main" id="{FD49CC3D-C0A4-4FBA-8B6D-640D2718B24E}"/>
              </a:ext>
            </a:extLst>
          </p:cNvPr>
          <p:cNvPicPr>
            <a:picLocks noChangeAspect="1"/>
          </p:cNvPicPr>
          <p:nvPr/>
        </p:nvPicPr>
        <p:blipFill>
          <a:blip r:embed="rId2"/>
          <a:stretch>
            <a:fillRect/>
          </a:stretch>
        </p:blipFill>
        <p:spPr>
          <a:xfrm>
            <a:off x="7585890" y="1939881"/>
            <a:ext cx="4403487" cy="3985156"/>
          </a:xfrm>
          <a:prstGeom prst="rect">
            <a:avLst/>
          </a:prstGeom>
        </p:spPr>
      </p:pic>
    </p:spTree>
    <p:extLst>
      <p:ext uri="{BB962C8B-B14F-4D97-AF65-F5344CB8AC3E}">
        <p14:creationId xmlns:p14="http://schemas.microsoft.com/office/powerpoint/2010/main" val="332739333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57481-ACB6-4DE7-916B-5171EC9CBB90}"/>
              </a:ext>
            </a:extLst>
          </p:cNvPr>
          <p:cNvSpPr>
            <a:spLocks noGrp="1"/>
          </p:cNvSpPr>
          <p:nvPr>
            <p:ph type="title"/>
          </p:nvPr>
        </p:nvSpPr>
        <p:spPr/>
        <p:txBody>
          <a:bodyPr/>
          <a:lstStyle/>
          <a:p>
            <a:r>
              <a:rPr lang="en-CA" dirty="0"/>
              <a:t>Exercise (Homework)</a:t>
            </a:r>
          </a:p>
        </p:txBody>
      </p:sp>
      <p:sp>
        <p:nvSpPr>
          <p:cNvPr id="3" name="Content Placeholder 2">
            <a:extLst>
              <a:ext uri="{FF2B5EF4-FFF2-40B4-BE49-F238E27FC236}">
                <a16:creationId xmlns:a16="http://schemas.microsoft.com/office/drawing/2014/main" id="{323E4578-4E06-4345-BE02-1694938707E9}"/>
              </a:ext>
            </a:extLst>
          </p:cNvPr>
          <p:cNvSpPr>
            <a:spLocks noGrp="1"/>
          </p:cNvSpPr>
          <p:nvPr>
            <p:ph idx="1"/>
          </p:nvPr>
        </p:nvSpPr>
        <p:spPr/>
        <p:txBody>
          <a:bodyPr/>
          <a:lstStyle/>
          <a:p>
            <a:r>
              <a:rPr lang="en-CA" dirty="0"/>
              <a:t>Show instead of tell</a:t>
            </a:r>
          </a:p>
          <a:p>
            <a:pPr lvl="1"/>
            <a:r>
              <a:rPr lang="en-CA" dirty="0"/>
              <a:t>God is just</a:t>
            </a:r>
          </a:p>
          <a:p>
            <a:pPr lvl="1"/>
            <a:r>
              <a:rPr lang="en-CA" dirty="0"/>
              <a:t>God is merciful</a:t>
            </a:r>
          </a:p>
          <a:p>
            <a:pPr lvl="1"/>
            <a:r>
              <a:rPr lang="en-CA" dirty="0"/>
              <a:t>God is loving</a:t>
            </a:r>
          </a:p>
          <a:p>
            <a:pPr lvl="1"/>
            <a:r>
              <a:rPr lang="en-CA" dirty="0"/>
              <a:t>God is a servant</a:t>
            </a:r>
          </a:p>
          <a:p>
            <a:r>
              <a:rPr lang="en-CA" dirty="0"/>
              <a:t>Parables</a:t>
            </a:r>
          </a:p>
          <a:p>
            <a:pPr lvl="1"/>
            <a:r>
              <a:rPr lang="en-CA" dirty="0"/>
              <a:t>The kingdom of heaven is like…</a:t>
            </a:r>
          </a:p>
          <a:p>
            <a:pPr lvl="1"/>
            <a:r>
              <a:rPr lang="en-CA" dirty="0"/>
              <a:t>The Spirit is like…</a:t>
            </a:r>
          </a:p>
          <a:p>
            <a:pPr lvl="1"/>
            <a:r>
              <a:rPr lang="en-CA" dirty="0"/>
              <a:t>Following Jesus is like…</a:t>
            </a:r>
          </a:p>
          <a:p>
            <a:pPr lvl="1"/>
            <a:r>
              <a:rPr lang="en-CA" dirty="0"/>
              <a:t>People who want power are like…</a:t>
            </a:r>
          </a:p>
        </p:txBody>
      </p:sp>
      <p:pic>
        <p:nvPicPr>
          <p:cNvPr id="4" name="Picture 3">
            <a:extLst>
              <a:ext uri="{FF2B5EF4-FFF2-40B4-BE49-F238E27FC236}">
                <a16:creationId xmlns:a16="http://schemas.microsoft.com/office/drawing/2014/main" id="{575219AA-026F-4E65-B5E7-A9AB7E4D10FA}"/>
              </a:ext>
            </a:extLst>
          </p:cNvPr>
          <p:cNvPicPr>
            <a:picLocks noChangeAspect="1"/>
          </p:cNvPicPr>
          <p:nvPr/>
        </p:nvPicPr>
        <p:blipFill>
          <a:blip r:embed="rId2"/>
          <a:stretch>
            <a:fillRect/>
          </a:stretch>
        </p:blipFill>
        <p:spPr>
          <a:xfrm>
            <a:off x="7048500" y="0"/>
            <a:ext cx="5143500" cy="6858000"/>
          </a:xfrm>
          <a:prstGeom prst="rect">
            <a:avLst/>
          </a:prstGeom>
        </p:spPr>
      </p:pic>
    </p:spTree>
    <p:extLst>
      <p:ext uri="{BB962C8B-B14F-4D97-AF65-F5344CB8AC3E}">
        <p14:creationId xmlns:p14="http://schemas.microsoft.com/office/powerpoint/2010/main" val="1461116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9B89-D5E9-4EA7-85A5-41FCB5DAE277}"/>
              </a:ext>
            </a:extLst>
          </p:cNvPr>
          <p:cNvSpPr>
            <a:spLocks noGrp="1"/>
          </p:cNvSpPr>
          <p:nvPr>
            <p:ph type="title"/>
          </p:nvPr>
        </p:nvSpPr>
        <p:spPr/>
        <p:txBody>
          <a:bodyPr/>
          <a:lstStyle/>
          <a:p>
            <a:r>
              <a:rPr lang="en-CA" dirty="0"/>
              <a:t>Why do we preach/tell stories? </a:t>
            </a:r>
          </a:p>
        </p:txBody>
      </p:sp>
      <p:sp>
        <p:nvSpPr>
          <p:cNvPr id="3" name="Content Placeholder 2">
            <a:extLst>
              <a:ext uri="{FF2B5EF4-FFF2-40B4-BE49-F238E27FC236}">
                <a16:creationId xmlns:a16="http://schemas.microsoft.com/office/drawing/2014/main" id="{2059C871-BF1C-445E-8F78-5150B8952D5C}"/>
              </a:ext>
            </a:extLst>
          </p:cNvPr>
          <p:cNvSpPr>
            <a:spLocks noGrp="1"/>
          </p:cNvSpPr>
          <p:nvPr>
            <p:ph idx="1"/>
          </p:nvPr>
        </p:nvSpPr>
        <p:spPr/>
        <p:txBody>
          <a:bodyPr>
            <a:normAutofit lnSpcReduction="10000"/>
          </a:bodyPr>
          <a:lstStyle/>
          <a:p>
            <a:r>
              <a:rPr lang="en-CA" dirty="0"/>
              <a:t>How would you describe your relationship to preaching/teaching? </a:t>
            </a:r>
          </a:p>
          <a:p>
            <a:pPr lvl="1"/>
            <a:r>
              <a:rPr lang="en-CA" dirty="0"/>
              <a:t>Definitely called to it, love it</a:t>
            </a:r>
          </a:p>
          <a:p>
            <a:pPr lvl="1"/>
            <a:r>
              <a:rPr lang="en-CA" dirty="0"/>
              <a:t>Consider it an act of service and worship</a:t>
            </a:r>
          </a:p>
          <a:p>
            <a:pPr lvl="1"/>
            <a:r>
              <a:rPr lang="en-CA" dirty="0"/>
              <a:t>Love it/hate it</a:t>
            </a:r>
          </a:p>
          <a:p>
            <a:pPr lvl="1"/>
            <a:r>
              <a:rPr lang="en-CA" dirty="0"/>
              <a:t>Feel some pressure within/without to do it</a:t>
            </a:r>
          </a:p>
          <a:p>
            <a:pPr lvl="1"/>
            <a:r>
              <a:rPr lang="en-CA" dirty="0"/>
              <a:t>Unsure if I am called to it</a:t>
            </a:r>
          </a:p>
          <a:p>
            <a:pPr lvl="1"/>
            <a:r>
              <a:rPr lang="en-CA" dirty="0"/>
              <a:t>Want to explore it more</a:t>
            </a:r>
          </a:p>
          <a:p>
            <a:pPr lvl="1"/>
            <a:r>
              <a:rPr lang="en-CA" dirty="0"/>
              <a:t>Just part of the job, could take it or leave it</a:t>
            </a:r>
          </a:p>
          <a:p>
            <a:pPr lvl="1"/>
            <a:r>
              <a:rPr lang="en-CA" dirty="0"/>
              <a:t>Enjoy certain settings but not others</a:t>
            </a:r>
          </a:p>
          <a:p>
            <a:pPr lvl="1"/>
            <a:r>
              <a:rPr lang="en-CA" dirty="0"/>
              <a:t>Pretty scary thing to do</a:t>
            </a:r>
          </a:p>
          <a:p>
            <a:pPr lvl="1"/>
            <a:r>
              <a:rPr lang="en-CA" dirty="0"/>
              <a:t>Would rather not</a:t>
            </a:r>
          </a:p>
        </p:txBody>
      </p:sp>
    </p:spTree>
    <p:extLst>
      <p:ext uri="{BB962C8B-B14F-4D97-AF65-F5344CB8AC3E}">
        <p14:creationId xmlns:p14="http://schemas.microsoft.com/office/powerpoint/2010/main" val="134617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C2D3-541B-4AA7-B2AE-0DAEFD621578}"/>
              </a:ext>
            </a:extLst>
          </p:cNvPr>
          <p:cNvSpPr>
            <a:spLocks noGrp="1"/>
          </p:cNvSpPr>
          <p:nvPr>
            <p:ph type="title"/>
          </p:nvPr>
        </p:nvSpPr>
        <p:spPr/>
        <p:txBody>
          <a:bodyPr/>
          <a:lstStyle/>
          <a:p>
            <a:r>
              <a:rPr lang="en-CA" dirty="0"/>
              <a:t>What do we preach/tell stories about?</a:t>
            </a:r>
          </a:p>
        </p:txBody>
      </p:sp>
      <p:sp>
        <p:nvSpPr>
          <p:cNvPr id="3" name="Content Placeholder 2">
            <a:extLst>
              <a:ext uri="{FF2B5EF4-FFF2-40B4-BE49-F238E27FC236}">
                <a16:creationId xmlns:a16="http://schemas.microsoft.com/office/drawing/2014/main" id="{C06281C1-D6B4-4382-BF74-00806AA423E6}"/>
              </a:ext>
            </a:extLst>
          </p:cNvPr>
          <p:cNvSpPr>
            <a:spLocks noGrp="1"/>
          </p:cNvSpPr>
          <p:nvPr>
            <p:ph idx="1"/>
          </p:nvPr>
        </p:nvSpPr>
        <p:spPr>
          <a:xfrm>
            <a:off x="838200" y="1690688"/>
            <a:ext cx="10515600" cy="4351338"/>
          </a:xfrm>
        </p:spPr>
        <p:txBody>
          <a:bodyPr>
            <a:normAutofit/>
          </a:bodyPr>
          <a:lstStyle/>
          <a:p>
            <a:r>
              <a:rPr lang="en-CA" dirty="0"/>
              <a:t>God meets world</a:t>
            </a:r>
          </a:p>
          <a:p>
            <a:r>
              <a:rPr lang="en-CA" dirty="0"/>
              <a:t>Catechesis is always happening (we are being formed and we are forming our world).</a:t>
            </a:r>
          </a:p>
          <a:p>
            <a:r>
              <a:rPr lang="en-CA" dirty="0"/>
              <a:t>We are all proclaiming something with our lives, our relationships, and our words.</a:t>
            </a:r>
          </a:p>
          <a:p>
            <a:r>
              <a:rPr lang="en-CA" dirty="0"/>
              <a:t>We preach/teach/tell stories about what we know,                                  what we learn, our journey, our life, etc.</a:t>
            </a:r>
          </a:p>
        </p:txBody>
      </p:sp>
      <p:pic>
        <p:nvPicPr>
          <p:cNvPr id="4" name="Picture 3">
            <a:extLst>
              <a:ext uri="{FF2B5EF4-FFF2-40B4-BE49-F238E27FC236}">
                <a16:creationId xmlns:a16="http://schemas.microsoft.com/office/drawing/2014/main" id="{95F3C53B-6CE6-4BFF-A9AB-97B4856290D6}"/>
              </a:ext>
            </a:extLst>
          </p:cNvPr>
          <p:cNvPicPr>
            <a:picLocks noChangeAspect="1"/>
          </p:cNvPicPr>
          <p:nvPr/>
        </p:nvPicPr>
        <p:blipFill>
          <a:blip r:embed="rId2"/>
          <a:stretch>
            <a:fillRect/>
          </a:stretch>
        </p:blipFill>
        <p:spPr>
          <a:xfrm>
            <a:off x="9168597" y="3908497"/>
            <a:ext cx="2584378" cy="2584378"/>
          </a:xfrm>
          <a:prstGeom prst="rect">
            <a:avLst/>
          </a:prstGeom>
        </p:spPr>
      </p:pic>
    </p:spTree>
    <p:extLst>
      <p:ext uri="{BB962C8B-B14F-4D97-AF65-F5344CB8AC3E}">
        <p14:creationId xmlns:p14="http://schemas.microsoft.com/office/powerpoint/2010/main" val="344441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A4DB-B246-4446-B7F0-768EDDA8F3CC}"/>
              </a:ext>
            </a:extLst>
          </p:cNvPr>
          <p:cNvSpPr>
            <a:spLocks noGrp="1"/>
          </p:cNvSpPr>
          <p:nvPr>
            <p:ph type="title"/>
          </p:nvPr>
        </p:nvSpPr>
        <p:spPr/>
        <p:txBody>
          <a:bodyPr/>
          <a:lstStyle/>
          <a:p>
            <a:r>
              <a:rPr lang="en-CA" dirty="0"/>
              <a:t>Listening to yourself</a:t>
            </a:r>
          </a:p>
        </p:txBody>
      </p:sp>
      <p:sp>
        <p:nvSpPr>
          <p:cNvPr id="3" name="Content Placeholder 2">
            <a:extLst>
              <a:ext uri="{FF2B5EF4-FFF2-40B4-BE49-F238E27FC236}">
                <a16:creationId xmlns:a16="http://schemas.microsoft.com/office/drawing/2014/main" id="{9D859EB8-614E-491B-B68C-B722D54B84E0}"/>
              </a:ext>
            </a:extLst>
          </p:cNvPr>
          <p:cNvSpPr>
            <a:spLocks noGrp="1"/>
          </p:cNvSpPr>
          <p:nvPr>
            <p:ph idx="1"/>
          </p:nvPr>
        </p:nvSpPr>
        <p:spPr>
          <a:xfrm>
            <a:off x="838200" y="1825625"/>
            <a:ext cx="7919906" cy="4351338"/>
          </a:xfrm>
        </p:spPr>
        <p:txBody>
          <a:bodyPr>
            <a:normAutofit fontScale="92500"/>
          </a:bodyPr>
          <a:lstStyle/>
          <a:p>
            <a:r>
              <a:rPr lang="en-US" u="sng" dirty="0"/>
              <a:t>Self-awareness:</a:t>
            </a:r>
            <a:r>
              <a:rPr lang="en-US" dirty="0"/>
              <a:t> </a:t>
            </a:r>
          </a:p>
          <a:p>
            <a:pPr lvl="1"/>
            <a:r>
              <a:rPr lang="en-US" dirty="0"/>
              <a:t>knowing yourself for who you really are, a process of becoming more and more comfortable with the true essence of you (looking inward)</a:t>
            </a:r>
          </a:p>
          <a:p>
            <a:pPr lvl="1"/>
            <a:r>
              <a:rPr lang="en-US" dirty="0"/>
              <a:t>“When you don’t take time out to notice and understand your emotions/thoughts, they have a strange way of resurfacing when you least expect or want them to. It’s their way of trying to bring something important to your attention.” </a:t>
            </a:r>
          </a:p>
          <a:p>
            <a:r>
              <a:rPr lang="en-US" u="sng" dirty="0"/>
              <a:t>Self-management:</a:t>
            </a:r>
            <a:r>
              <a:rPr lang="en-US" dirty="0"/>
              <a:t> </a:t>
            </a:r>
          </a:p>
          <a:p>
            <a:pPr lvl="1"/>
            <a:r>
              <a:rPr lang="en-US" dirty="0"/>
              <a:t>using awareness of your emotions/thoughts to actively choose what you say and do</a:t>
            </a:r>
          </a:p>
          <a:p>
            <a:pPr lvl="1"/>
            <a:r>
              <a:rPr lang="en-US" dirty="0"/>
              <a:t>asking: what is helpful to bring into the situation?</a:t>
            </a:r>
            <a:endParaRPr lang="en-CA" dirty="0"/>
          </a:p>
          <a:p>
            <a:pPr marL="0" indent="0">
              <a:buNone/>
            </a:pPr>
            <a:endParaRPr lang="en-CA" dirty="0"/>
          </a:p>
        </p:txBody>
      </p:sp>
      <p:pic>
        <p:nvPicPr>
          <p:cNvPr id="4" name="Picture 3">
            <a:extLst>
              <a:ext uri="{FF2B5EF4-FFF2-40B4-BE49-F238E27FC236}">
                <a16:creationId xmlns:a16="http://schemas.microsoft.com/office/drawing/2014/main" id="{55F51A8E-E293-4CC3-AC24-6DCB0BA4A6F2}"/>
              </a:ext>
            </a:extLst>
          </p:cNvPr>
          <p:cNvPicPr>
            <a:picLocks noChangeAspect="1"/>
          </p:cNvPicPr>
          <p:nvPr/>
        </p:nvPicPr>
        <p:blipFill>
          <a:blip r:embed="rId2"/>
          <a:stretch>
            <a:fillRect/>
          </a:stretch>
        </p:blipFill>
        <p:spPr>
          <a:xfrm>
            <a:off x="8954287" y="1690688"/>
            <a:ext cx="3237713" cy="4197035"/>
          </a:xfrm>
          <a:prstGeom prst="rect">
            <a:avLst/>
          </a:prstGeom>
        </p:spPr>
      </p:pic>
    </p:spTree>
    <p:extLst>
      <p:ext uri="{BB962C8B-B14F-4D97-AF65-F5344CB8AC3E}">
        <p14:creationId xmlns:p14="http://schemas.microsoft.com/office/powerpoint/2010/main" val="65369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E32D6-6C0F-4A29-B5F5-F9F80A82A1EF}"/>
              </a:ext>
            </a:extLst>
          </p:cNvPr>
          <p:cNvSpPr>
            <a:spLocks noGrp="1"/>
          </p:cNvSpPr>
          <p:nvPr>
            <p:ph type="title"/>
          </p:nvPr>
        </p:nvSpPr>
        <p:spPr/>
        <p:txBody>
          <a:bodyPr/>
          <a:lstStyle/>
          <a:p>
            <a:r>
              <a:rPr lang="en-CA" dirty="0"/>
              <a:t>Listening to others</a:t>
            </a:r>
          </a:p>
        </p:txBody>
      </p:sp>
      <p:sp>
        <p:nvSpPr>
          <p:cNvPr id="3" name="Content Placeholder 2">
            <a:extLst>
              <a:ext uri="{FF2B5EF4-FFF2-40B4-BE49-F238E27FC236}">
                <a16:creationId xmlns:a16="http://schemas.microsoft.com/office/drawing/2014/main" id="{45528362-9956-4E73-9CB1-467FA3525361}"/>
              </a:ext>
            </a:extLst>
          </p:cNvPr>
          <p:cNvSpPr>
            <a:spLocks noGrp="1"/>
          </p:cNvSpPr>
          <p:nvPr>
            <p:ph idx="1"/>
          </p:nvPr>
        </p:nvSpPr>
        <p:spPr>
          <a:xfrm>
            <a:off x="838200" y="1825625"/>
            <a:ext cx="8112853" cy="4351338"/>
          </a:xfrm>
        </p:spPr>
        <p:txBody>
          <a:bodyPr>
            <a:normAutofit lnSpcReduction="10000"/>
          </a:bodyPr>
          <a:lstStyle/>
          <a:p>
            <a:r>
              <a:rPr lang="en-US" u="sng" dirty="0"/>
              <a:t>Social Awareness</a:t>
            </a:r>
            <a:r>
              <a:rPr lang="en-US" dirty="0"/>
              <a:t>: </a:t>
            </a:r>
          </a:p>
          <a:p>
            <a:pPr lvl="1"/>
            <a:r>
              <a:rPr lang="en-US" dirty="0"/>
              <a:t>recognizing and understanding the moods/state of other individuals and entire groups of people (looking outward)</a:t>
            </a:r>
          </a:p>
          <a:p>
            <a:pPr lvl="1"/>
            <a:r>
              <a:rPr lang="en-US" dirty="0"/>
              <a:t>use your senses, be present, plan ahead (prepare), observe, listen, test for accuracy, step into their shoes</a:t>
            </a:r>
            <a:endParaRPr lang="en-CA" dirty="0"/>
          </a:p>
          <a:p>
            <a:r>
              <a:rPr lang="en-US" u="sng" dirty="0"/>
              <a:t>Relationship management</a:t>
            </a:r>
            <a:r>
              <a:rPr lang="en-US" dirty="0"/>
              <a:t>: </a:t>
            </a:r>
          </a:p>
          <a:p>
            <a:pPr lvl="1"/>
            <a:r>
              <a:rPr lang="en-US" dirty="0"/>
              <a:t>all relationships take work</a:t>
            </a:r>
          </a:p>
          <a:p>
            <a:pPr lvl="1"/>
            <a:r>
              <a:rPr lang="en-US" dirty="0"/>
              <a:t>use self-management skills to express your feelings/thoughts and act in a way that benefits the relationship</a:t>
            </a:r>
          </a:p>
          <a:p>
            <a:pPr lvl="1"/>
            <a:r>
              <a:rPr lang="en-US" dirty="0"/>
              <a:t>use social awareness skills to better understand the other person’s needs and feelings/thoughts </a:t>
            </a:r>
            <a:endParaRPr lang="en-CA" dirty="0"/>
          </a:p>
          <a:p>
            <a:endParaRPr lang="en-CA" dirty="0"/>
          </a:p>
        </p:txBody>
      </p:sp>
      <p:pic>
        <p:nvPicPr>
          <p:cNvPr id="6" name="Picture 5">
            <a:extLst>
              <a:ext uri="{FF2B5EF4-FFF2-40B4-BE49-F238E27FC236}">
                <a16:creationId xmlns:a16="http://schemas.microsoft.com/office/drawing/2014/main" id="{69A92823-7CA9-4A35-B966-30E4BEEE0075}"/>
              </a:ext>
            </a:extLst>
          </p:cNvPr>
          <p:cNvPicPr>
            <a:picLocks noChangeAspect="1"/>
          </p:cNvPicPr>
          <p:nvPr/>
        </p:nvPicPr>
        <p:blipFill>
          <a:blip r:embed="rId2"/>
          <a:stretch>
            <a:fillRect/>
          </a:stretch>
        </p:blipFill>
        <p:spPr>
          <a:xfrm>
            <a:off x="8951053" y="1690688"/>
            <a:ext cx="3048000" cy="3867150"/>
          </a:xfrm>
          <a:prstGeom prst="rect">
            <a:avLst/>
          </a:prstGeom>
        </p:spPr>
      </p:pic>
    </p:spTree>
    <p:extLst>
      <p:ext uri="{BB962C8B-B14F-4D97-AF65-F5344CB8AC3E}">
        <p14:creationId xmlns:p14="http://schemas.microsoft.com/office/powerpoint/2010/main" val="415932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9B040-8ACB-4539-933E-4D04C686B5BF}"/>
              </a:ext>
            </a:extLst>
          </p:cNvPr>
          <p:cNvSpPr>
            <a:spLocks noGrp="1"/>
          </p:cNvSpPr>
          <p:nvPr>
            <p:ph type="title"/>
          </p:nvPr>
        </p:nvSpPr>
        <p:spPr/>
        <p:txBody>
          <a:bodyPr/>
          <a:lstStyle/>
          <a:p>
            <a:r>
              <a:rPr lang="en-CA" dirty="0"/>
              <a:t>Listening to self and listening to others</a:t>
            </a:r>
          </a:p>
        </p:txBody>
      </p:sp>
      <p:sp>
        <p:nvSpPr>
          <p:cNvPr id="3" name="Content Placeholder 2">
            <a:extLst>
              <a:ext uri="{FF2B5EF4-FFF2-40B4-BE49-F238E27FC236}">
                <a16:creationId xmlns:a16="http://schemas.microsoft.com/office/drawing/2014/main" id="{E8C3BDFC-4347-403F-B573-5D0A4619CB2F}"/>
              </a:ext>
            </a:extLst>
          </p:cNvPr>
          <p:cNvSpPr>
            <a:spLocks noGrp="1"/>
          </p:cNvSpPr>
          <p:nvPr>
            <p:ph idx="1"/>
          </p:nvPr>
        </p:nvSpPr>
        <p:spPr/>
        <p:txBody>
          <a:bodyPr/>
          <a:lstStyle/>
          <a:p>
            <a:r>
              <a:rPr lang="en-CA" dirty="0"/>
              <a:t>Have you ever heard a sermon where the content was good but the delivery got in the way? What was lacking? </a:t>
            </a:r>
          </a:p>
          <a:p>
            <a:r>
              <a:rPr lang="en-CA" dirty="0"/>
              <a:t>Have you ever heard a sermon where the speaker was out of touch with the listeners? Or where they were overly affected by the situation? What area of listening could they have improved?</a:t>
            </a:r>
          </a:p>
          <a:p>
            <a:r>
              <a:rPr lang="en-CA" dirty="0"/>
              <a:t>How can we as speakers bring something to the group/listeners that is both honest and beneficial to the others in the room?</a:t>
            </a:r>
          </a:p>
        </p:txBody>
      </p:sp>
    </p:spTree>
    <p:extLst>
      <p:ext uri="{BB962C8B-B14F-4D97-AF65-F5344CB8AC3E}">
        <p14:creationId xmlns:p14="http://schemas.microsoft.com/office/powerpoint/2010/main" val="246530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453E-57FA-4D8E-8DA0-6DC68170F705}"/>
              </a:ext>
            </a:extLst>
          </p:cNvPr>
          <p:cNvSpPr>
            <a:spLocks noGrp="1"/>
          </p:cNvSpPr>
          <p:nvPr>
            <p:ph type="title"/>
          </p:nvPr>
        </p:nvSpPr>
        <p:spPr/>
        <p:txBody>
          <a:bodyPr>
            <a:normAutofit/>
          </a:bodyPr>
          <a:lstStyle/>
          <a:p>
            <a:r>
              <a:rPr lang="en-CA" dirty="0"/>
              <a:t>Preaching as a communal act</a:t>
            </a:r>
          </a:p>
        </p:txBody>
      </p:sp>
      <p:sp>
        <p:nvSpPr>
          <p:cNvPr id="3" name="Content Placeholder 2">
            <a:extLst>
              <a:ext uri="{FF2B5EF4-FFF2-40B4-BE49-F238E27FC236}">
                <a16:creationId xmlns:a16="http://schemas.microsoft.com/office/drawing/2014/main" id="{C87984B9-B381-4F03-B44F-C1F8F68710EC}"/>
              </a:ext>
            </a:extLst>
          </p:cNvPr>
          <p:cNvSpPr>
            <a:spLocks noGrp="1"/>
          </p:cNvSpPr>
          <p:nvPr>
            <p:ph idx="1"/>
          </p:nvPr>
        </p:nvSpPr>
        <p:spPr/>
        <p:txBody>
          <a:bodyPr>
            <a:normAutofit fontScale="92500" lnSpcReduction="20000"/>
          </a:bodyPr>
          <a:lstStyle/>
          <a:p>
            <a:pPr marL="0" indent="0">
              <a:buNone/>
            </a:pPr>
            <a:r>
              <a:rPr lang="en-CA" dirty="0"/>
              <a:t>“For me, to preach is first of all to immerse myself in the word of God, to look inside every sentence and underneath every phrase for the layers of meaning that have accumulated there over the centuries. </a:t>
            </a:r>
          </a:p>
          <a:p>
            <a:pPr marL="0" indent="0">
              <a:buNone/>
            </a:pPr>
            <a:r>
              <a:rPr lang="en-CA" dirty="0"/>
              <a:t>It is to examine my own life and the life of the congregation with the same care, hunting the connections between the word on the page and the word at work in the world. It is to find my own words for bringing those connections to life, so that others can experience them for themselves.</a:t>
            </a:r>
          </a:p>
          <a:p>
            <a:pPr marL="0" indent="0">
              <a:buNone/>
            </a:pPr>
            <a:r>
              <a:rPr lang="en-CA" dirty="0"/>
              <a:t>When that happens – when the act of preaching becomes a source of revelation for me as well as for those who listen to me – then the good news every sermon proclaims is that the God who acted is the God who acts, and that the Holy Spirit is alive and well in the world. Understood in this way, preaching becomes something the whole community participates in.” </a:t>
            </a:r>
          </a:p>
          <a:p>
            <a:pPr marL="0" indent="0">
              <a:buNone/>
            </a:pPr>
            <a:r>
              <a:rPr lang="en-CA" dirty="0"/>
              <a:t>- Brown Taylor, 33</a:t>
            </a:r>
          </a:p>
        </p:txBody>
      </p:sp>
    </p:spTree>
    <p:extLst>
      <p:ext uri="{BB962C8B-B14F-4D97-AF65-F5344CB8AC3E}">
        <p14:creationId xmlns:p14="http://schemas.microsoft.com/office/powerpoint/2010/main" val="7133512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TotalTime>
  <Words>2651</Words>
  <Application>Microsoft Office PowerPoint</Application>
  <PresentationFormat>Widescreen</PresentationFormat>
  <Paragraphs>136</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system-ui</vt:lpstr>
      <vt:lpstr>Office Theme</vt:lpstr>
      <vt:lpstr>Preaching, Narrative, and Storytelling</vt:lpstr>
      <vt:lpstr>How are you coming into this space today?</vt:lpstr>
      <vt:lpstr>Exercise (Homework)</vt:lpstr>
      <vt:lpstr>Why do we preach/tell stories? </vt:lpstr>
      <vt:lpstr>What do we preach/tell stories about?</vt:lpstr>
      <vt:lpstr>Listening to yourself</vt:lpstr>
      <vt:lpstr>Listening to others</vt:lpstr>
      <vt:lpstr>Listening to self and listening to others</vt:lpstr>
      <vt:lpstr>Preaching as a communal act</vt:lpstr>
      <vt:lpstr>Eugene Peterson: Congruence</vt:lpstr>
      <vt:lpstr>Eugene Peterson: Congruence</vt:lpstr>
      <vt:lpstr>Exercise:  What is Jesus responding to in these situations?</vt:lpstr>
      <vt:lpstr>What is Jesus responding to?</vt:lpstr>
      <vt:lpstr>What is Jesus responding to?</vt:lpstr>
      <vt:lpstr>What is Jesus responding to?</vt:lpstr>
      <vt:lpstr>What is Jesus responding to?</vt:lpstr>
      <vt:lpstr>What is Jesus responding to?</vt:lpstr>
      <vt:lpstr>Different callings:  different approaches to preaching</vt:lpstr>
      <vt:lpstr>Different callings:  different approaches to preaching</vt:lpstr>
      <vt:lpstr>The Call (to be God’s person)</vt:lpstr>
      <vt:lpstr>Vocation</vt:lpstr>
      <vt:lpstr>Vocation: potentials and limits</vt:lpstr>
      <vt:lpstr>Exercise (homework): discerning your life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Preaching, Narrative, and Storytelling</dc:title>
  <dc:creator>Matte Downey</dc:creator>
  <cp:lastModifiedBy>Matte Downey</cp:lastModifiedBy>
  <cp:revision>1</cp:revision>
  <dcterms:created xsi:type="dcterms:W3CDTF">2020-10-14T19:07:49Z</dcterms:created>
  <dcterms:modified xsi:type="dcterms:W3CDTF">2020-10-14T22:38:58Z</dcterms:modified>
</cp:coreProperties>
</file>