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0"/>
  </p:notesMasterIdLst>
  <p:sldIdLst>
    <p:sldId id="256" r:id="rId2"/>
    <p:sldId id="259" r:id="rId3"/>
    <p:sldId id="257" r:id="rId4"/>
    <p:sldId id="258" r:id="rId5"/>
    <p:sldId id="260" r:id="rId6"/>
    <p:sldId id="261"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11A4BF-7A0F-49B4-8408-4B0BA77A4DA5}" type="datetimeFigureOut">
              <a:rPr lang="en-CA" smtClean="0"/>
              <a:t>2018-03-27</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808461-610D-4C18-B000-BEBC9FB75C21}" type="slidenum">
              <a:rPr lang="en-CA" smtClean="0"/>
              <a:t>‹#›</a:t>
            </a:fld>
            <a:endParaRPr lang="en-CA"/>
          </a:p>
        </p:txBody>
      </p:sp>
    </p:spTree>
    <p:extLst>
      <p:ext uri="{BB962C8B-B14F-4D97-AF65-F5344CB8AC3E}">
        <p14:creationId xmlns:p14="http://schemas.microsoft.com/office/powerpoint/2010/main" val="3307272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Becky Pippert – Out of the Salt Shaker</a:t>
            </a:r>
          </a:p>
        </p:txBody>
      </p:sp>
      <p:sp>
        <p:nvSpPr>
          <p:cNvPr id="4" name="Slide Number Placeholder 3"/>
          <p:cNvSpPr>
            <a:spLocks noGrp="1"/>
          </p:cNvSpPr>
          <p:nvPr>
            <p:ph type="sldNum" sz="quarter" idx="10"/>
          </p:nvPr>
        </p:nvSpPr>
        <p:spPr/>
        <p:txBody>
          <a:bodyPr/>
          <a:lstStyle/>
          <a:p>
            <a:fld id="{A4808461-610D-4C18-B000-BEBC9FB75C21}" type="slidenum">
              <a:rPr lang="en-CA" smtClean="0"/>
              <a:t>7</a:t>
            </a:fld>
            <a:endParaRPr lang="en-CA"/>
          </a:p>
        </p:txBody>
      </p:sp>
    </p:spTree>
    <p:extLst>
      <p:ext uri="{BB962C8B-B14F-4D97-AF65-F5344CB8AC3E}">
        <p14:creationId xmlns:p14="http://schemas.microsoft.com/office/powerpoint/2010/main" val="9698274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3/27/2018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3/27/2018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3/27/2018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3/27/2018</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3/27/2018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8.xml"/><Relationship Id="rId6" Type="http://schemas.openxmlformats.org/officeDocument/2006/relationships/image" Target="../media/image5.jpg"/><Relationship Id="rId5" Type="http://schemas.microsoft.com/office/2007/relationships/hdphoto" Target="../media/hdphoto2.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25857-5ED7-47DB-BD09-CCCDF84B72FF}"/>
              </a:ext>
            </a:extLst>
          </p:cNvPr>
          <p:cNvSpPr>
            <a:spLocks noGrp="1"/>
          </p:cNvSpPr>
          <p:nvPr>
            <p:ph type="ctrTitle"/>
          </p:nvPr>
        </p:nvSpPr>
        <p:spPr/>
        <p:txBody>
          <a:bodyPr/>
          <a:lstStyle/>
          <a:p>
            <a:r>
              <a:rPr lang="en-CA" dirty="0"/>
              <a:t>Into Proclaiming the Good News…</a:t>
            </a:r>
          </a:p>
        </p:txBody>
      </p:sp>
      <p:sp>
        <p:nvSpPr>
          <p:cNvPr id="3" name="Subtitle 2">
            <a:extLst>
              <a:ext uri="{FF2B5EF4-FFF2-40B4-BE49-F238E27FC236}">
                <a16:creationId xmlns:a16="http://schemas.microsoft.com/office/drawing/2014/main" id="{32CB3983-ADCF-432E-B2A4-FBB6B029F36D}"/>
              </a:ext>
            </a:extLst>
          </p:cNvPr>
          <p:cNvSpPr>
            <a:spLocks noGrp="1"/>
          </p:cNvSpPr>
          <p:nvPr>
            <p:ph type="subTitle" idx="1"/>
          </p:nvPr>
        </p:nvSpPr>
        <p:spPr>
          <a:xfrm>
            <a:off x="1069848" y="4389119"/>
            <a:ext cx="7369477" cy="610719"/>
          </a:xfrm>
        </p:spPr>
        <p:txBody>
          <a:bodyPr>
            <a:normAutofit fontScale="92500"/>
          </a:bodyPr>
          <a:lstStyle/>
          <a:p>
            <a:r>
              <a:rPr lang="en-CA" dirty="0">
                <a:solidFill>
                  <a:srgbClr val="FF0000"/>
                </a:solidFill>
              </a:rPr>
              <a:t>The part where you go into all the world and Jesus is with you. </a:t>
            </a:r>
          </a:p>
        </p:txBody>
      </p:sp>
    </p:spTree>
    <p:extLst>
      <p:ext uri="{BB962C8B-B14F-4D97-AF65-F5344CB8AC3E}">
        <p14:creationId xmlns:p14="http://schemas.microsoft.com/office/powerpoint/2010/main" val="1541242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C4B96-533F-443F-AE5F-2BC0728AEF71}"/>
              </a:ext>
            </a:extLst>
          </p:cNvPr>
          <p:cNvSpPr>
            <a:spLocks noGrp="1"/>
          </p:cNvSpPr>
          <p:nvPr>
            <p:ph type="title"/>
          </p:nvPr>
        </p:nvSpPr>
        <p:spPr>
          <a:xfrm>
            <a:off x="8549640" y="302004"/>
            <a:ext cx="3200400" cy="2121156"/>
          </a:xfrm>
        </p:spPr>
        <p:txBody>
          <a:bodyPr>
            <a:normAutofit/>
          </a:bodyPr>
          <a:lstStyle/>
          <a:p>
            <a:r>
              <a:rPr lang="en-CA" sz="2800" dirty="0"/>
              <a:t>IN the great crisis of Ministry, which way do you open your deck chair?</a:t>
            </a:r>
          </a:p>
        </p:txBody>
      </p:sp>
      <p:pic>
        <p:nvPicPr>
          <p:cNvPr id="6" name="Picture Placeholder 5" descr="A close up of a sign&#10;&#10;Description generated with very high confidence">
            <a:extLst>
              <a:ext uri="{FF2B5EF4-FFF2-40B4-BE49-F238E27FC236}">
                <a16:creationId xmlns:a16="http://schemas.microsoft.com/office/drawing/2014/main" id="{8335D6E8-CA0E-4CDE-8616-82570AFF799D}"/>
              </a:ext>
            </a:extLst>
          </p:cNvPr>
          <p:cNvPicPr>
            <a:picLocks noGrp="1" noChangeAspect="1"/>
          </p:cNvPicPr>
          <p:nvPr>
            <p:ph type="pic" idx="1"/>
          </p:nvPr>
        </p:nvPicPr>
        <p:blipFill>
          <a:blip r:embed="rId2"/>
          <a:srcRect l="3450" r="3450"/>
          <a:stretch>
            <a:fillRect/>
          </a:stretch>
        </p:blipFill>
        <p:spPr/>
      </p:pic>
      <p:sp>
        <p:nvSpPr>
          <p:cNvPr id="4" name="Text Placeholder 3">
            <a:extLst>
              <a:ext uri="{FF2B5EF4-FFF2-40B4-BE49-F238E27FC236}">
                <a16:creationId xmlns:a16="http://schemas.microsoft.com/office/drawing/2014/main" id="{668B280F-906E-47E1-9F31-865EA4B84CF8}"/>
              </a:ext>
            </a:extLst>
          </p:cNvPr>
          <p:cNvSpPr>
            <a:spLocks noGrp="1"/>
          </p:cNvSpPr>
          <p:nvPr>
            <p:ph type="body" sz="half" idx="2"/>
          </p:nvPr>
        </p:nvSpPr>
        <p:spPr/>
        <p:txBody>
          <a:bodyPr/>
          <a:lstStyle/>
          <a:p>
            <a:r>
              <a:rPr lang="en-CA" dirty="0"/>
              <a:t>Someone people face them to the back (stern) to see where they have been. </a:t>
            </a:r>
          </a:p>
          <a:p>
            <a:r>
              <a:rPr lang="en-CA" dirty="0"/>
              <a:t>Some face them to the front (bow) to see where it is they may be going. </a:t>
            </a:r>
          </a:p>
          <a:p>
            <a:r>
              <a:rPr lang="en-CA" dirty="0"/>
              <a:t>In the great crisis of ministry Charlie Brown, which way do you face your chair. </a:t>
            </a:r>
          </a:p>
          <a:p>
            <a:r>
              <a:rPr lang="en-CA" dirty="0"/>
              <a:t>“I don’t know. I can’t get mine unfolded.” </a:t>
            </a:r>
          </a:p>
        </p:txBody>
      </p:sp>
    </p:spTree>
    <p:extLst>
      <p:ext uri="{BB962C8B-B14F-4D97-AF65-F5344CB8AC3E}">
        <p14:creationId xmlns:p14="http://schemas.microsoft.com/office/powerpoint/2010/main" val="3117769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2C491-36C7-4FAD-934F-0BAF2E3CFB42}"/>
              </a:ext>
            </a:extLst>
          </p:cNvPr>
          <p:cNvSpPr>
            <a:spLocks noGrp="1"/>
          </p:cNvSpPr>
          <p:nvPr>
            <p:ph type="title"/>
          </p:nvPr>
        </p:nvSpPr>
        <p:spPr/>
        <p:txBody>
          <a:bodyPr/>
          <a:lstStyle/>
          <a:p>
            <a:r>
              <a:rPr lang="en-CA" dirty="0"/>
              <a:t>Worship is missional</a:t>
            </a:r>
          </a:p>
        </p:txBody>
      </p:sp>
      <p:sp>
        <p:nvSpPr>
          <p:cNvPr id="3" name="Content Placeholder 2">
            <a:extLst>
              <a:ext uri="{FF2B5EF4-FFF2-40B4-BE49-F238E27FC236}">
                <a16:creationId xmlns:a16="http://schemas.microsoft.com/office/drawing/2014/main" id="{62AE223B-C4BD-4EC0-B516-7DFDE0378A9B}"/>
              </a:ext>
            </a:extLst>
          </p:cNvPr>
          <p:cNvSpPr>
            <a:spLocks noGrp="1"/>
          </p:cNvSpPr>
          <p:nvPr>
            <p:ph idx="1"/>
          </p:nvPr>
        </p:nvSpPr>
        <p:spPr/>
        <p:txBody>
          <a:bodyPr/>
          <a:lstStyle/>
          <a:p>
            <a:pPr marL="0" indent="0">
              <a:buNone/>
            </a:pPr>
            <a:r>
              <a:rPr lang="en-CA" sz="2800" dirty="0"/>
              <a:t>“Then the eleven disciples went to Galilee, to the mountain where Jesus had told them to go.</a:t>
            </a:r>
            <a:r>
              <a:rPr lang="en-CA" sz="2800" b="1" dirty="0"/>
              <a:t> </a:t>
            </a:r>
            <a:r>
              <a:rPr lang="en-CA" sz="2800" dirty="0"/>
              <a:t>When they saw him, they worshiped him; but some doubted. Then Jesus came to them and said, “All authority in heaven and on earth has been given to me.</a:t>
            </a:r>
            <a:r>
              <a:rPr lang="en-CA" sz="2800" b="1" dirty="0"/>
              <a:t> </a:t>
            </a:r>
            <a:r>
              <a:rPr lang="en-CA" sz="2800" dirty="0"/>
              <a:t>Therefore go and make disciples of all nations, baptizing them in the name of the Father and of the Son and of the Holy Spirit, and teaching them to obey everything I have commanded you. And surely I am with you always, to the very end of the age.”</a:t>
            </a:r>
            <a:r>
              <a:rPr lang="en-CA" sz="2800" b="1" dirty="0"/>
              <a:t> - Matthew 28.16-20 NIV</a:t>
            </a:r>
            <a:endParaRPr lang="en-CA" sz="2800" dirty="0"/>
          </a:p>
        </p:txBody>
      </p:sp>
    </p:spTree>
    <p:extLst>
      <p:ext uri="{BB962C8B-B14F-4D97-AF65-F5344CB8AC3E}">
        <p14:creationId xmlns:p14="http://schemas.microsoft.com/office/powerpoint/2010/main" val="860940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a:extLst>
              <a:ext uri="{FF2B5EF4-FFF2-40B4-BE49-F238E27FC236}">
                <a16:creationId xmlns:a16="http://schemas.microsoft.com/office/drawing/2014/main" id="{714B7861-0344-4556-8661-9A5E8034FE21}"/>
              </a:ext>
            </a:extLst>
          </p:cNvPr>
          <p:cNvPicPr>
            <a:picLocks noChangeAspect="1"/>
          </p:cNvPicPr>
          <p:nvPr/>
        </p:nvPicPr>
        <p:blipFill>
          <a:blip r:embed="rId2"/>
          <a:stretch>
            <a:fillRect/>
          </a:stretch>
        </p:blipFill>
        <p:spPr>
          <a:xfrm>
            <a:off x="633999" y="772927"/>
            <a:ext cx="6912217" cy="5322407"/>
          </a:xfrm>
          <a:prstGeom prst="rect">
            <a:avLst/>
          </a:prstGeom>
        </p:spPr>
      </p:pic>
      <p:sp>
        <p:nvSpPr>
          <p:cNvPr id="2" name="Title 1">
            <a:extLst>
              <a:ext uri="{FF2B5EF4-FFF2-40B4-BE49-F238E27FC236}">
                <a16:creationId xmlns:a16="http://schemas.microsoft.com/office/drawing/2014/main" id="{4162E81D-DBA0-41B4-AC74-F1BD10E98E22}"/>
              </a:ext>
            </a:extLst>
          </p:cNvPr>
          <p:cNvSpPr>
            <a:spLocks noGrp="1"/>
          </p:cNvSpPr>
          <p:nvPr>
            <p:ph type="title"/>
          </p:nvPr>
        </p:nvSpPr>
        <p:spPr>
          <a:xfrm>
            <a:off x="7865806" y="484632"/>
            <a:ext cx="3677264" cy="1609344"/>
          </a:xfrm>
        </p:spPr>
        <p:txBody>
          <a:bodyPr>
            <a:normAutofit/>
          </a:bodyPr>
          <a:lstStyle/>
          <a:p>
            <a:r>
              <a:rPr lang="en-CA" sz="3600" dirty="0"/>
              <a:t>The importance of Why we are doing this…</a:t>
            </a:r>
          </a:p>
        </p:txBody>
      </p:sp>
      <p:sp>
        <p:nvSpPr>
          <p:cNvPr id="10" name="Content Placeholder 9">
            <a:extLst>
              <a:ext uri="{FF2B5EF4-FFF2-40B4-BE49-F238E27FC236}">
                <a16:creationId xmlns:a16="http://schemas.microsoft.com/office/drawing/2014/main" id="{20E873D3-D8B2-42B5-A490-5EC4D12928EE}"/>
              </a:ext>
            </a:extLst>
          </p:cNvPr>
          <p:cNvSpPr>
            <a:spLocks noGrp="1"/>
          </p:cNvSpPr>
          <p:nvPr>
            <p:ph idx="1"/>
          </p:nvPr>
        </p:nvSpPr>
        <p:spPr>
          <a:xfrm>
            <a:off x="7865806" y="2247243"/>
            <a:ext cx="3677263" cy="3692163"/>
          </a:xfrm>
        </p:spPr>
        <p:txBody>
          <a:bodyPr>
            <a:normAutofit/>
          </a:bodyPr>
          <a:lstStyle/>
          <a:p>
            <a:pPr algn="ctr"/>
            <a:r>
              <a:rPr lang="en-CA" sz="2800" b="1" dirty="0"/>
              <a:t>Why do we worship? </a:t>
            </a:r>
          </a:p>
          <a:p>
            <a:pPr marL="0" indent="0" algn="ctr">
              <a:buNone/>
            </a:pPr>
            <a:r>
              <a:rPr lang="en-CA" dirty="0"/>
              <a:t>To give God the glory, honour and praise due his name.</a:t>
            </a:r>
            <a:r>
              <a:rPr lang="en-CA" sz="2800" dirty="0"/>
              <a:t> </a:t>
            </a:r>
          </a:p>
          <a:p>
            <a:pPr marL="0" indent="0" algn="ctr">
              <a:buNone/>
            </a:pPr>
            <a:endParaRPr lang="en-CA" sz="800" dirty="0"/>
          </a:p>
          <a:p>
            <a:pPr algn="ctr"/>
            <a:r>
              <a:rPr lang="en-CA" sz="2800" b="1" dirty="0"/>
              <a:t>Why do we preach in worship? </a:t>
            </a:r>
          </a:p>
          <a:p>
            <a:pPr marL="0" indent="0" algn="ctr">
              <a:buNone/>
            </a:pPr>
            <a:r>
              <a:rPr lang="en-CA" dirty="0"/>
              <a:t>To raise the level of ‘kerygma’ in the world</a:t>
            </a:r>
          </a:p>
          <a:p>
            <a:endParaRPr lang="en-US" sz="1600" dirty="0"/>
          </a:p>
        </p:txBody>
      </p:sp>
    </p:spTree>
    <p:extLst>
      <p:ext uri="{BB962C8B-B14F-4D97-AF65-F5344CB8AC3E}">
        <p14:creationId xmlns:p14="http://schemas.microsoft.com/office/powerpoint/2010/main" val="143117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6C3F9269-B51E-4556-9221-44C750789B47}"/>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40" name="Oval 39">
              <a:extLst>
                <a:ext uri="{FF2B5EF4-FFF2-40B4-BE49-F238E27FC236}">
                  <a16:creationId xmlns:a16="http://schemas.microsoft.com/office/drawing/2014/main" id="{FC6015A4-B230-407A-A119-C7CEF83D15E5}"/>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41" name="Oval 40">
              <a:extLst>
                <a:ext uri="{FF2B5EF4-FFF2-40B4-BE49-F238E27FC236}">
                  <a16:creationId xmlns:a16="http://schemas.microsoft.com/office/drawing/2014/main" id="{DFD343FD-1A4D-4EB5-A19C-877ECC71A9B2}"/>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43" name="Rectangle 42">
            <a:extLst>
              <a:ext uri="{FF2B5EF4-FFF2-40B4-BE49-F238E27FC236}">
                <a16:creationId xmlns:a16="http://schemas.microsoft.com/office/drawing/2014/main" id="{3964958D-AF5D-4863-B5FB-83F6B8CB12A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0"/>
            <a:ext cx="12188656" cy="6857999"/>
          </a:xfrm>
          <a:prstGeom prst="rect">
            <a:avLst/>
          </a:prstGeom>
          <a:blipFill dpi="0" rotWithShape="1">
            <a:blip r:embed="rId4">
              <a:alphaModFix amt="60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11002ACD-3B0C-4885-8754-8A00E926FE4B}"/>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46" name="Oval 45">
              <a:extLst>
                <a:ext uri="{FF2B5EF4-FFF2-40B4-BE49-F238E27FC236}">
                  <a16:creationId xmlns:a16="http://schemas.microsoft.com/office/drawing/2014/main" id="{DF0313CD-4196-4456-A70D-5EE2B995BAD8}"/>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2">
                <a:duotone>
                  <a:schemeClr val="accent1">
                    <a:shade val="45000"/>
                    <a:satMod val="135000"/>
                  </a:schemeClr>
                  <a:prstClr val="white"/>
                </a:duotone>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47" name="Oval 46">
              <a:extLst>
                <a:ext uri="{FF2B5EF4-FFF2-40B4-BE49-F238E27FC236}">
                  <a16:creationId xmlns:a16="http://schemas.microsoft.com/office/drawing/2014/main" id="{80DE0B32-9EE8-4975-AD48-3855B0A82A3E}"/>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pic>
        <p:nvPicPr>
          <p:cNvPr id="6" name="Content Placeholder 5" descr="A close up of a sign&#10;&#10;Description generated with very high confidence">
            <a:extLst>
              <a:ext uri="{FF2B5EF4-FFF2-40B4-BE49-F238E27FC236}">
                <a16:creationId xmlns:a16="http://schemas.microsoft.com/office/drawing/2014/main" id="{90BC334A-37F9-4A62-B804-2D63EEBEE0B6}"/>
              </a:ext>
            </a:extLst>
          </p:cNvPr>
          <p:cNvPicPr>
            <a:picLocks noGrp="1" noChangeAspect="1"/>
          </p:cNvPicPr>
          <p:nvPr>
            <p:ph idx="1"/>
          </p:nvPr>
        </p:nvPicPr>
        <p:blipFill rotWithShape="1">
          <a:blip r:embed="rId6"/>
          <a:srcRect l="18784" r="29043" b="-1"/>
          <a:stretch/>
        </p:blipFill>
        <p:spPr>
          <a:xfrm>
            <a:off x="3344" y="10"/>
            <a:ext cx="4633690" cy="6857990"/>
          </a:xfrm>
          <a:prstGeom prst="rect">
            <a:avLst/>
          </a:prstGeom>
        </p:spPr>
      </p:pic>
      <p:sp>
        <p:nvSpPr>
          <p:cNvPr id="2" name="Title 1">
            <a:extLst>
              <a:ext uri="{FF2B5EF4-FFF2-40B4-BE49-F238E27FC236}">
                <a16:creationId xmlns:a16="http://schemas.microsoft.com/office/drawing/2014/main" id="{24B9B414-A81F-473F-8021-A153CDDED86A}"/>
              </a:ext>
            </a:extLst>
          </p:cNvPr>
          <p:cNvSpPr>
            <a:spLocks noGrp="1"/>
          </p:cNvSpPr>
          <p:nvPr>
            <p:ph type="title"/>
          </p:nvPr>
        </p:nvSpPr>
        <p:spPr>
          <a:xfrm>
            <a:off x="4970109" y="484632"/>
            <a:ext cx="6730277" cy="1609344"/>
          </a:xfrm>
          <a:ln>
            <a:noFill/>
          </a:ln>
        </p:spPr>
        <p:txBody>
          <a:bodyPr vert="horz" lIns="91440" tIns="45720" rIns="91440" bIns="45720" rtlCol="0" anchor="ctr">
            <a:normAutofit/>
          </a:bodyPr>
          <a:lstStyle/>
          <a:p>
            <a:r>
              <a:rPr lang="en-US" sz="4800"/>
              <a:t>Three Attitudes of Successful ministry </a:t>
            </a:r>
          </a:p>
        </p:txBody>
      </p:sp>
      <p:sp>
        <p:nvSpPr>
          <p:cNvPr id="4" name="Text Placeholder 3">
            <a:extLst>
              <a:ext uri="{FF2B5EF4-FFF2-40B4-BE49-F238E27FC236}">
                <a16:creationId xmlns:a16="http://schemas.microsoft.com/office/drawing/2014/main" id="{DA1FDCAC-B75A-4E1E-8292-22ABFBB4D0EA}"/>
              </a:ext>
            </a:extLst>
          </p:cNvPr>
          <p:cNvSpPr>
            <a:spLocks noGrp="1"/>
          </p:cNvSpPr>
          <p:nvPr>
            <p:ph type="body" sz="half" idx="2"/>
          </p:nvPr>
        </p:nvSpPr>
        <p:spPr>
          <a:xfrm>
            <a:off x="4970109" y="2121407"/>
            <a:ext cx="6730276" cy="4354037"/>
          </a:xfrm>
        </p:spPr>
        <p:txBody>
          <a:bodyPr vert="horz" lIns="91440" tIns="45720" rIns="91440" bIns="45720" rtlCol="0">
            <a:normAutofit/>
          </a:bodyPr>
          <a:lstStyle/>
          <a:p>
            <a:pPr>
              <a:lnSpc>
                <a:spcPct val="90000"/>
              </a:lnSpc>
            </a:pPr>
            <a:r>
              <a:rPr lang="en-US" sz="1800" b="1" dirty="0">
                <a:solidFill>
                  <a:schemeClr val="tx1"/>
                </a:solidFill>
              </a:rPr>
              <a:t>1. Attitude of Altitude</a:t>
            </a:r>
          </a:p>
          <a:p>
            <a:pPr indent="-182880">
              <a:lnSpc>
                <a:spcPct val="90000"/>
              </a:lnSpc>
              <a:buFont typeface="Wingdings" pitchFamily="2" charset="2"/>
              <a:buChar char="§"/>
            </a:pPr>
            <a:r>
              <a:rPr lang="en-US" sz="1800" dirty="0">
                <a:solidFill>
                  <a:schemeClr val="tx1"/>
                </a:solidFill>
              </a:rPr>
              <a:t>- We’re seated with Christ in the heavenly realms – do we see things the way Jesus sees them?</a:t>
            </a:r>
          </a:p>
          <a:p>
            <a:pPr>
              <a:lnSpc>
                <a:spcPct val="90000"/>
              </a:lnSpc>
            </a:pPr>
            <a:r>
              <a:rPr lang="en-US" sz="1800" b="1" dirty="0">
                <a:solidFill>
                  <a:schemeClr val="tx1"/>
                </a:solidFill>
              </a:rPr>
              <a:t>2.</a:t>
            </a:r>
            <a:r>
              <a:rPr lang="en-US" sz="1800" dirty="0">
                <a:solidFill>
                  <a:schemeClr val="tx1"/>
                </a:solidFill>
              </a:rPr>
              <a:t> </a:t>
            </a:r>
            <a:r>
              <a:rPr lang="en-US" sz="1800" b="1" dirty="0">
                <a:solidFill>
                  <a:schemeClr val="tx1"/>
                </a:solidFill>
              </a:rPr>
              <a:t>Attitude of Gratitude</a:t>
            </a:r>
          </a:p>
          <a:p>
            <a:pPr marL="285750" indent="-182880">
              <a:lnSpc>
                <a:spcPct val="90000"/>
              </a:lnSpc>
              <a:buFont typeface="Wingdings" pitchFamily="2" charset="2"/>
              <a:buChar char="§"/>
            </a:pPr>
            <a:r>
              <a:rPr lang="en-US" sz="1800" dirty="0">
                <a:solidFill>
                  <a:schemeClr val="tx1"/>
                </a:solidFill>
              </a:rPr>
              <a:t>Need to have a theology of abundance rather than of poverty - Give thanks to God in all things! God knows our needs before we ask, and our ignorance in asking – still need to make the effort and ask!</a:t>
            </a:r>
          </a:p>
          <a:p>
            <a:pPr>
              <a:lnSpc>
                <a:spcPct val="90000"/>
              </a:lnSpc>
            </a:pPr>
            <a:r>
              <a:rPr lang="en-US" sz="1800" b="1" dirty="0">
                <a:solidFill>
                  <a:schemeClr val="tx1"/>
                </a:solidFill>
              </a:rPr>
              <a:t>3.</a:t>
            </a:r>
            <a:r>
              <a:rPr lang="en-US" sz="1800" dirty="0">
                <a:solidFill>
                  <a:schemeClr val="tx1"/>
                </a:solidFill>
              </a:rPr>
              <a:t> </a:t>
            </a:r>
            <a:r>
              <a:rPr lang="en-US" sz="1800" b="1" dirty="0">
                <a:solidFill>
                  <a:schemeClr val="tx1"/>
                </a:solidFill>
              </a:rPr>
              <a:t>Attitude of Fortitude </a:t>
            </a:r>
          </a:p>
          <a:p>
            <a:pPr indent="-182880">
              <a:lnSpc>
                <a:spcPct val="90000"/>
              </a:lnSpc>
              <a:buFont typeface="Wingdings" pitchFamily="2" charset="2"/>
              <a:buChar char="§"/>
            </a:pPr>
            <a:r>
              <a:rPr lang="en-US" sz="1800" dirty="0">
                <a:solidFill>
                  <a:schemeClr val="tx1"/>
                </a:solidFill>
              </a:rPr>
              <a:t>- Be bold, be strong for the Lord your God is with you! </a:t>
            </a:r>
          </a:p>
          <a:p>
            <a:pPr indent="-182880">
              <a:lnSpc>
                <a:spcPct val="90000"/>
              </a:lnSpc>
              <a:buFont typeface="Wingdings" pitchFamily="2" charset="2"/>
              <a:buChar char="§"/>
            </a:pPr>
            <a:r>
              <a:rPr lang="en-US" sz="1800" dirty="0">
                <a:solidFill>
                  <a:schemeClr val="tx1"/>
                </a:solidFill>
              </a:rPr>
              <a:t>- Be a ‘comforter’!</a:t>
            </a:r>
          </a:p>
        </p:txBody>
      </p:sp>
    </p:spTree>
    <p:extLst>
      <p:ext uri="{BB962C8B-B14F-4D97-AF65-F5344CB8AC3E}">
        <p14:creationId xmlns:p14="http://schemas.microsoft.com/office/powerpoint/2010/main" val="87387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FE2FB-C842-48B9-9F37-C62A80CAA0B6}"/>
              </a:ext>
            </a:extLst>
          </p:cNvPr>
          <p:cNvSpPr>
            <a:spLocks noGrp="1"/>
          </p:cNvSpPr>
          <p:nvPr>
            <p:ph type="title"/>
          </p:nvPr>
        </p:nvSpPr>
        <p:spPr>
          <a:xfrm>
            <a:off x="8549640" y="178266"/>
            <a:ext cx="3200400" cy="1280160"/>
          </a:xfrm>
        </p:spPr>
        <p:txBody>
          <a:bodyPr>
            <a:normAutofit fontScale="90000"/>
          </a:bodyPr>
          <a:lstStyle/>
          <a:p>
            <a:r>
              <a:rPr lang="en-CA" dirty="0"/>
              <a:t>The import of a lively Personal prayer life</a:t>
            </a:r>
          </a:p>
        </p:txBody>
      </p:sp>
      <p:sp>
        <p:nvSpPr>
          <p:cNvPr id="4" name="Text Placeholder 3">
            <a:extLst>
              <a:ext uri="{FF2B5EF4-FFF2-40B4-BE49-F238E27FC236}">
                <a16:creationId xmlns:a16="http://schemas.microsoft.com/office/drawing/2014/main" id="{2954A10E-BA7F-48DB-86D5-9D324B13AC3B}"/>
              </a:ext>
            </a:extLst>
          </p:cNvPr>
          <p:cNvSpPr>
            <a:spLocks noGrp="1"/>
          </p:cNvSpPr>
          <p:nvPr>
            <p:ph type="body" sz="half" idx="2"/>
          </p:nvPr>
        </p:nvSpPr>
        <p:spPr>
          <a:xfrm>
            <a:off x="8549640" y="1525537"/>
            <a:ext cx="3200400" cy="4631981"/>
          </a:xfrm>
        </p:spPr>
        <p:txBody>
          <a:bodyPr/>
          <a:lstStyle/>
          <a:p>
            <a:r>
              <a:rPr lang="en-CA" dirty="0"/>
              <a:t>A person who leads in ministry must lead from the knees. </a:t>
            </a:r>
          </a:p>
          <a:p>
            <a:r>
              <a:rPr lang="en-CA" dirty="0"/>
              <a:t>“A saint on his knees can see much further than the philosopher can see on his tip toes” </a:t>
            </a:r>
          </a:p>
          <a:p>
            <a:r>
              <a:rPr lang="en-CA" dirty="0"/>
              <a:t>It is where we gain the “attitude of altitude” from. Spend time with God talking about people so that we can go and talk to people about God. </a:t>
            </a:r>
          </a:p>
          <a:p>
            <a:r>
              <a:rPr lang="en-CA" dirty="0"/>
              <a:t>Learn to cultivate an active prayer life – action that we do and habit that we live in our everyday lives. </a:t>
            </a:r>
          </a:p>
          <a:p>
            <a:r>
              <a:rPr lang="en-CA" dirty="0"/>
              <a:t>Learn to bring it to worship – making liturgy relevant.</a:t>
            </a:r>
          </a:p>
          <a:p>
            <a:r>
              <a:rPr lang="en-CA" dirty="0"/>
              <a:t>Praying as a leader of the Church is not about you, but about God and his people and what God wants to do in them. </a:t>
            </a:r>
          </a:p>
          <a:p>
            <a:endParaRPr lang="en-CA" dirty="0"/>
          </a:p>
        </p:txBody>
      </p:sp>
      <p:pic>
        <p:nvPicPr>
          <p:cNvPr id="9" name="Picture Placeholder 8">
            <a:extLst>
              <a:ext uri="{FF2B5EF4-FFF2-40B4-BE49-F238E27FC236}">
                <a16:creationId xmlns:a16="http://schemas.microsoft.com/office/drawing/2014/main" id="{6CD5F486-651D-493C-B965-871B49E5501D}"/>
              </a:ext>
            </a:extLst>
          </p:cNvPr>
          <p:cNvPicPr>
            <a:picLocks noGrp="1" noChangeAspect="1"/>
          </p:cNvPicPr>
          <p:nvPr>
            <p:ph type="pic" idx="1"/>
          </p:nvPr>
        </p:nvPicPr>
        <p:blipFill>
          <a:blip r:embed="rId2"/>
          <a:srcRect l="9678" r="9678"/>
          <a:stretch>
            <a:fillRect/>
          </a:stretch>
        </p:blipFill>
        <p:spPr/>
      </p:pic>
    </p:spTree>
    <p:extLst>
      <p:ext uri="{BB962C8B-B14F-4D97-AF65-F5344CB8AC3E}">
        <p14:creationId xmlns:p14="http://schemas.microsoft.com/office/powerpoint/2010/main" val="1265763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E211E-FD15-4CF8-B2B2-5EA968861D52}"/>
              </a:ext>
            </a:extLst>
          </p:cNvPr>
          <p:cNvSpPr>
            <a:spLocks noGrp="1"/>
          </p:cNvSpPr>
          <p:nvPr>
            <p:ph type="title"/>
          </p:nvPr>
        </p:nvSpPr>
        <p:spPr>
          <a:xfrm>
            <a:off x="8482528" y="685800"/>
            <a:ext cx="3200400" cy="1433259"/>
          </a:xfrm>
        </p:spPr>
        <p:txBody>
          <a:bodyPr/>
          <a:lstStyle/>
          <a:p>
            <a:r>
              <a:rPr lang="en-CA" dirty="0"/>
              <a:t>How do we share the Gospel? </a:t>
            </a:r>
          </a:p>
        </p:txBody>
      </p:sp>
      <p:pic>
        <p:nvPicPr>
          <p:cNvPr id="6" name="Content Placeholder 5">
            <a:extLst>
              <a:ext uri="{FF2B5EF4-FFF2-40B4-BE49-F238E27FC236}">
                <a16:creationId xmlns:a16="http://schemas.microsoft.com/office/drawing/2014/main" id="{2A94D663-FFCC-4DB3-B869-DA3D17BA3CC3}"/>
              </a:ext>
            </a:extLst>
          </p:cNvPr>
          <p:cNvPicPr>
            <a:picLocks noGrp="1" noChangeAspect="1"/>
          </p:cNvPicPr>
          <p:nvPr>
            <p:ph idx="1"/>
          </p:nvPr>
        </p:nvPicPr>
        <p:blipFill>
          <a:blip r:embed="rId3"/>
          <a:stretch>
            <a:fillRect/>
          </a:stretch>
        </p:blipFill>
        <p:spPr>
          <a:xfrm>
            <a:off x="198807" y="471196"/>
            <a:ext cx="7897642" cy="5915608"/>
          </a:xfrm>
        </p:spPr>
      </p:pic>
      <p:sp>
        <p:nvSpPr>
          <p:cNvPr id="4" name="Text Placeholder 3">
            <a:extLst>
              <a:ext uri="{FF2B5EF4-FFF2-40B4-BE49-F238E27FC236}">
                <a16:creationId xmlns:a16="http://schemas.microsoft.com/office/drawing/2014/main" id="{E6F556F3-3CD2-4AEC-9025-E9381DFB1751}"/>
              </a:ext>
            </a:extLst>
          </p:cNvPr>
          <p:cNvSpPr>
            <a:spLocks noGrp="1"/>
          </p:cNvSpPr>
          <p:nvPr>
            <p:ph type="body" sz="half" idx="2"/>
          </p:nvPr>
        </p:nvSpPr>
        <p:spPr>
          <a:xfrm>
            <a:off x="8549640" y="2119059"/>
            <a:ext cx="3200400" cy="3595941"/>
          </a:xfrm>
        </p:spPr>
        <p:txBody>
          <a:bodyPr>
            <a:normAutofit/>
          </a:bodyPr>
          <a:lstStyle/>
          <a:p>
            <a:r>
              <a:rPr lang="en-CA" dirty="0"/>
              <a:t>Live what you preach and preach what you live. </a:t>
            </a:r>
          </a:p>
          <a:p>
            <a:r>
              <a:rPr lang="en-CA" dirty="0"/>
              <a:t>Get the Story in. </a:t>
            </a:r>
          </a:p>
          <a:p>
            <a:r>
              <a:rPr lang="en-CA" dirty="0"/>
              <a:t>Get the story straight. </a:t>
            </a:r>
          </a:p>
          <a:p>
            <a:r>
              <a:rPr lang="en-CA" dirty="0"/>
              <a:t>Get the Story out. </a:t>
            </a:r>
          </a:p>
          <a:p>
            <a:r>
              <a:rPr lang="en-CA" dirty="0"/>
              <a:t>Remember what Jesus said, “By this (sign), all will know you to be my disciples, by your love, one for another.” </a:t>
            </a:r>
          </a:p>
          <a:p>
            <a:r>
              <a:rPr lang="en-CA" dirty="0"/>
              <a:t>How you live your life will be the loudest and longest sermon you will ever preach. You might get to use words. Preach carefully. </a:t>
            </a:r>
          </a:p>
        </p:txBody>
      </p:sp>
    </p:spTree>
    <p:extLst>
      <p:ext uri="{BB962C8B-B14F-4D97-AF65-F5344CB8AC3E}">
        <p14:creationId xmlns:p14="http://schemas.microsoft.com/office/powerpoint/2010/main" val="187825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19D91-5624-401E-8E22-40951ADE99F8}"/>
              </a:ext>
            </a:extLst>
          </p:cNvPr>
          <p:cNvSpPr>
            <a:spLocks noGrp="1"/>
          </p:cNvSpPr>
          <p:nvPr>
            <p:ph type="title"/>
          </p:nvPr>
        </p:nvSpPr>
        <p:spPr>
          <a:xfrm>
            <a:off x="8549640" y="606490"/>
            <a:ext cx="3200400" cy="1014238"/>
          </a:xfrm>
        </p:spPr>
        <p:txBody>
          <a:bodyPr/>
          <a:lstStyle/>
          <a:p>
            <a:r>
              <a:rPr lang="en-CA" dirty="0"/>
              <a:t>Think its all too much? </a:t>
            </a:r>
          </a:p>
        </p:txBody>
      </p:sp>
      <p:pic>
        <p:nvPicPr>
          <p:cNvPr id="6" name="Content Placeholder 5" descr="A close up of a sign&#10;&#10;Description generated with very high confidence">
            <a:extLst>
              <a:ext uri="{FF2B5EF4-FFF2-40B4-BE49-F238E27FC236}">
                <a16:creationId xmlns:a16="http://schemas.microsoft.com/office/drawing/2014/main" id="{E4F4D133-5052-48B6-8ED6-BAAF19E0A269}"/>
              </a:ext>
            </a:extLst>
          </p:cNvPr>
          <p:cNvPicPr>
            <a:picLocks noGrp="1" noChangeAspect="1"/>
          </p:cNvPicPr>
          <p:nvPr>
            <p:ph idx="1"/>
          </p:nvPr>
        </p:nvPicPr>
        <p:blipFill>
          <a:blip r:embed="rId2"/>
          <a:stretch>
            <a:fillRect/>
          </a:stretch>
        </p:blipFill>
        <p:spPr>
          <a:xfrm>
            <a:off x="303379" y="606490"/>
            <a:ext cx="7837969" cy="5215812"/>
          </a:xfrm>
        </p:spPr>
      </p:pic>
      <p:sp>
        <p:nvSpPr>
          <p:cNvPr id="4" name="Text Placeholder 3">
            <a:extLst>
              <a:ext uri="{FF2B5EF4-FFF2-40B4-BE49-F238E27FC236}">
                <a16:creationId xmlns:a16="http://schemas.microsoft.com/office/drawing/2014/main" id="{6A161595-0577-4F93-9FF4-87CE7B04DF71}"/>
              </a:ext>
            </a:extLst>
          </p:cNvPr>
          <p:cNvSpPr>
            <a:spLocks noGrp="1"/>
          </p:cNvSpPr>
          <p:nvPr>
            <p:ph type="body" sz="half" idx="2"/>
          </p:nvPr>
        </p:nvSpPr>
        <p:spPr>
          <a:xfrm>
            <a:off x="8549640" y="1688841"/>
            <a:ext cx="3200400" cy="4026159"/>
          </a:xfrm>
        </p:spPr>
        <p:txBody>
          <a:bodyPr/>
          <a:lstStyle/>
          <a:p>
            <a:r>
              <a:rPr lang="en-CA" dirty="0"/>
              <a:t>Don’t worry, you will grow into this!</a:t>
            </a:r>
          </a:p>
          <a:p>
            <a:r>
              <a:rPr lang="en-CA" dirty="0"/>
              <a:t>Sharing with your clergy and with other lay readers helps you to be accountable for what you are doing </a:t>
            </a:r>
          </a:p>
          <a:p>
            <a:r>
              <a:rPr lang="en-CA" dirty="0"/>
              <a:t>and </a:t>
            </a:r>
          </a:p>
          <a:p>
            <a:r>
              <a:rPr lang="en-CA" dirty="0"/>
              <a:t>Sharing enables you to be enthusiastic (Filled with the Spirit) in the process of doing</a:t>
            </a:r>
          </a:p>
          <a:p>
            <a:r>
              <a:rPr lang="en-CA" dirty="0"/>
              <a:t>and </a:t>
            </a:r>
          </a:p>
          <a:p>
            <a:r>
              <a:rPr lang="en-CA" dirty="0"/>
              <a:t>Sharing helps to spark the creativity in other people’s work as well. </a:t>
            </a:r>
          </a:p>
        </p:txBody>
      </p:sp>
    </p:spTree>
    <p:extLst>
      <p:ext uri="{BB962C8B-B14F-4D97-AF65-F5344CB8AC3E}">
        <p14:creationId xmlns:p14="http://schemas.microsoft.com/office/powerpoint/2010/main" val="1786025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97</TotalTime>
  <Words>588</Words>
  <Application>Microsoft Office PowerPoint</Application>
  <PresentationFormat>Widescreen</PresentationFormat>
  <Paragraphs>46</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Rockwell</vt:lpstr>
      <vt:lpstr>Rockwell Condensed</vt:lpstr>
      <vt:lpstr>Rockwell Extra Bold</vt:lpstr>
      <vt:lpstr>Wingdings</vt:lpstr>
      <vt:lpstr>Wood Type</vt:lpstr>
      <vt:lpstr>Into Proclaiming the Good News…</vt:lpstr>
      <vt:lpstr>IN the great crisis of Ministry, which way do you open your deck chair?</vt:lpstr>
      <vt:lpstr>Worship is missional</vt:lpstr>
      <vt:lpstr>The importance of Why we are doing this…</vt:lpstr>
      <vt:lpstr>Three Attitudes of Successful ministry </vt:lpstr>
      <vt:lpstr>The import of a lively Personal prayer life</vt:lpstr>
      <vt:lpstr>How do we share the Gospel? </vt:lpstr>
      <vt:lpstr>Think its all too much?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Into Proclaiming the Good News…</dc:title>
  <dc:creator>Jason Haggstrom</dc:creator>
  <cp:lastModifiedBy>Jason Haggstrom</cp:lastModifiedBy>
  <cp:revision>9</cp:revision>
  <dcterms:created xsi:type="dcterms:W3CDTF">2018-03-27T21:19:50Z</dcterms:created>
  <dcterms:modified xsi:type="dcterms:W3CDTF">2018-03-27T22:57:37Z</dcterms:modified>
</cp:coreProperties>
</file>