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7" r:id="rId2"/>
    <p:sldMasterId id="2147483775" r:id="rId3"/>
    <p:sldMasterId id="2147483792" r:id="rId4"/>
    <p:sldMasterId id="2147483809" r:id="rId5"/>
    <p:sldMasterId id="2147483826" r:id="rId6"/>
  </p:sldMasterIdLst>
  <p:notesMasterIdLst>
    <p:notesMasterId r:id="rId60"/>
  </p:notesMasterIdLst>
  <p:sldIdLst>
    <p:sldId id="450" r:id="rId7"/>
    <p:sldId id="441" r:id="rId8"/>
    <p:sldId id="457" r:id="rId9"/>
    <p:sldId id="451" r:id="rId10"/>
    <p:sldId id="452" r:id="rId11"/>
    <p:sldId id="453" r:id="rId12"/>
    <p:sldId id="446" r:id="rId13"/>
    <p:sldId id="454" r:id="rId14"/>
    <p:sldId id="455" r:id="rId15"/>
    <p:sldId id="342" r:id="rId16"/>
    <p:sldId id="431" r:id="rId17"/>
    <p:sldId id="402" r:id="rId18"/>
    <p:sldId id="459" r:id="rId19"/>
    <p:sldId id="460" r:id="rId20"/>
    <p:sldId id="403" r:id="rId21"/>
    <p:sldId id="461" r:id="rId22"/>
    <p:sldId id="423" r:id="rId23"/>
    <p:sldId id="462" r:id="rId24"/>
    <p:sldId id="463" r:id="rId25"/>
    <p:sldId id="404" r:id="rId26"/>
    <p:sldId id="464" r:id="rId27"/>
    <p:sldId id="468" r:id="rId28"/>
    <p:sldId id="456" r:id="rId29"/>
    <p:sldId id="469" r:id="rId30"/>
    <p:sldId id="470" r:id="rId31"/>
    <p:sldId id="467" r:id="rId32"/>
    <p:sldId id="418" r:id="rId33"/>
    <p:sldId id="466" r:id="rId34"/>
    <p:sldId id="473" r:id="rId35"/>
    <p:sldId id="485" r:id="rId36"/>
    <p:sldId id="471" r:id="rId37"/>
    <p:sldId id="444" r:id="rId38"/>
    <p:sldId id="472" r:id="rId39"/>
    <p:sldId id="344" r:id="rId40"/>
    <p:sldId id="391" r:id="rId41"/>
    <p:sldId id="474" r:id="rId42"/>
    <p:sldId id="475" r:id="rId43"/>
    <p:sldId id="476" r:id="rId44"/>
    <p:sldId id="488" r:id="rId45"/>
    <p:sldId id="477" r:id="rId46"/>
    <p:sldId id="478" r:id="rId47"/>
    <p:sldId id="479" r:id="rId48"/>
    <p:sldId id="480" r:id="rId49"/>
    <p:sldId id="481" r:id="rId50"/>
    <p:sldId id="482" r:id="rId51"/>
    <p:sldId id="483" r:id="rId52"/>
    <p:sldId id="439" r:id="rId53"/>
    <p:sldId id="447" r:id="rId54"/>
    <p:sldId id="484" r:id="rId55"/>
    <p:sldId id="392" r:id="rId56"/>
    <p:sldId id="486" r:id="rId57"/>
    <p:sldId id="412" r:id="rId58"/>
    <p:sldId id="44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51" d="100"/>
          <a:sy n="51" d="100"/>
        </p:scale>
        <p:origin x="1240"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Fang" userId="a349bf32b3c98127" providerId="LiveId" clId="{A21441A6-B656-4DEE-8F71-47ECCF459B70}"/>
    <pc:docChg chg="delSld modSld sldOrd">
      <pc:chgData name="R Fang" userId="a349bf32b3c98127" providerId="LiveId" clId="{A21441A6-B656-4DEE-8F71-47ECCF459B70}" dt="2025-10-04T08:25:56.710" v="64" actId="115"/>
      <pc:docMkLst>
        <pc:docMk/>
      </pc:docMkLst>
      <pc:sldChg chg="modSp mod">
        <pc:chgData name="R Fang" userId="a349bf32b3c98127" providerId="LiveId" clId="{A21441A6-B656-4DEE-8F71-47ECCF459B70}" dt="2025-10-04T06:20:38.298" v="41" actId="1076"/>
        <pc:sldMkLst>
          <pc:docMk/>
          <pc:sldMk cId="1639736273" sldId="418"/>
        </pc:sldMkLst>
        <pc:spChg chg="mod">
          <ac:chgData name="R Fang" userId="a349bf32b3c98127" providerId="LiveId" clId="{A21441A6-B656-4DEE-8F71-47ECCF459B70}" dt="2025-10-04T06:20:38.298" v="41" actId="1076"/>
          <ac:spMkLst>
            <pc:docMk/>
            <pc:sldMk cId="1639736273" sldId="418"/>
            <ac:spMk id="2" creationId="{DA7A4B16-492B-744D-908B-07F2D2359B1E}"/>
          </ac:spMkLst>
        </pc:spChg>
      </pc:sldChg>
      <pc:sldChg chg="modSp mod">
        <pc:chgData name="R Fang" userId="a349bf32b3c98127" providerId="LiveId" clId="{A21441A6-B656-4DEE-8F71-47ECCF459B70}" dt="2025-10-04T08:25:56.710" v="64" actId="115"/>
        <pc:sldMkLst>
          <pc:docMk/>
          <pc:sldMk cId="1113190925" sldId="451"/>
        </pc:sldMkLst>
        <pc:spChg chg="mod">
          <ac:chgData name="R Fang" userId="a349bf32b3c98127" providerId="LiveId" clId="{A21441A6-B656-4DEE-8F71-47ECCF459B70}" dt="2025-10-04T08:25:56.710" v="64" actId="115"/>
          <ac:spMkLst>
            <pc:docMk/>
            <pc:sldMk cId="1113190925" sldId="451"/>
            <ac:spMk id="2" creationId="{A6CC4D7C-29FA-8E7C-0362-2B9F83F764A2}"/>
          </ac:spMkLst>
        </pc:spChg>
      </pc:sldChg>
      <pc:sldChg chg="del">
        <pc:chgData name="R Fang" userId="a349bf32b3c98127" providerId="LiveId" clId="{A21441A6-B656-4DEE-8F71-47ECCF459B70}" dt="2025-10-04T06:16:55.329" v="0" actId="47"/>
        <pc:sldMkLst>
          <pc:docMk/>
          <pc:sldMk cId="2983997237" sldId="458"/>
        </pc:sldMkLst>
      </pc:sldChg>
      <pc:sldChg chg="modSp mod">
        <pc:chgData name="R Fang" userId="a349bf32b3c98127" providerId="LiveId" clId="{A21441A6-B656-4DEE-8F71-47ECCF459B70}" dt="2025-10-04T06:22:04.847" v="54" actId="20577"/>
        <pc:sldMkLst>
          <pc:docMk/>
          <pc:sldMk cId="2942835148" sldId="476"/>
        </pc:sldMkLst>
        <pc:spChg chg="mod">
          <ac:chgData name="R Fang" userId="a349bf32b3c98127" providerId="LiveId" clId="{A21441A6-B656-4DEE-8F71-47ECCF459B70}" dt="2025-10-04T06:22:04.847" v="54" actId="20577"/>
          <ac:spMkLst>
            <pc:docMk/>
            <pc:sldMk cId="2942835148" sldId="476"/>
            <ac:spMk id="3" creationId="{E7260CED-38B9-A751-6535-8A75DE3D1DA2}"/>
          </ac:spMkLst>
        </pc:spChg>
      </pc:sldChg>
      <pc:sldChg chg="modSp mod">
        <pc:chgData name="R Fang" userId="a349bf32b3c98127" providerId="LiveId" clId="{A21441A6-B656-4DEE-8F71-47ECCF459B70}" dt="2025-10-04T06:24:15.633" v="55" actId="20577"/>
        <pc:sldMkLst>
          <pc:docMk/>
          <pc:sldMk cId="3711288380" sldId="483"/>
        </pc:sldMkLst>
        <pc:spChg chg="mod">
          <ac:chgData name="R Fang" userId="a349bf32b3c98127" providerId="LiveId" clId="{A21441A6-B656-4DEE-8F71-47ECCF459B70}" dt="2025-10-04T06:24:15.633" v="55" actId="20577"/>
          <ac:spMkLst>
            <pc:docMk/>
            <pc:sldMk cId="3711288380" sldId="483"/>
            <ac:spMk id="3" creationId="{3B54E7DB-A02A-8F6E-A217-38190F4F654D}"/>
          </ac:spMkLst>
        </pc:spChg>
      </pc:sldChg>
      <pc:sldChg chg="del">
        <pc:chgData name="R Fang" userId="a349bf32b3c98127" providerId="LiveId" clId="{A21441A6-B656-4DEE-8F71-47ECCF459B70}" dt="2025-10-04T06:17:00.937" v="1" actId="47"/>
        <pc:sldMkLst>
          <pc:docMk/>
          <pc:sldMk cId="1526256614" sldId="487"/>
        </pc:sldMkLst>
      </pc:sldChg>
      <pc:sldChg chg="delSp modSp mod ord">
        <pc:chgData name="R Fang" userId="a349bf32b3c98127" providerId="LiveId" clId="{A21441A6-B656-4DEE-8F71-47ECCF459B70}" dt="2025-10-04T06:18:40.023" v="6"/>
        <pc:sldMkLst>
          <pc:docMk/>
          <pc:sldMk cId="3217227063" sldId="488"/>
        </pc:sldMkLst>
        <pc:spChg chg="del mod">
          <ac:chgData name="R Fang" userId="a349bf32b3c98127" providerId="LiveId" clId="{A21441A6-B656-4DEE-8F71-47ECCF459B70}" dt="2025-10-04T06:18:40.023" v="6"/>
          <ac:spMkLst>
            <pc:docMk/>
            <pc:sldMk cId="3217227063" sldId="488"/>
            <ac:spMk id="4" creationId="{98F41E69-BBFB-99EF-1694-BE7498A719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AEBCB-2483-4C09-8FDB-3DBEF0B33700}" type="datetimeFigureOut">
              <a:rPr lang="en-AU" smtClean="0"/>
              <a:t>4/10/2025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66321-80CA-4830-BA7D-6F5A46A3DBA1}" type="slidenum">
              <a:rPr lang="en-AU" smtClean="0"/>
              <a:t>‹#›</a:t>
            </a:fld>
            <a:endParaRPr lang="en-AU" dirty="0"/>
          </a:p>
        </p:txBody>
      </p:sp>
    </p:spTree>
    <p:extLst>
      <p:ext uri="{BB962C8B-B14F-4D97-AF65-F5344CB8AC3E}">
        <p14:creationId xmlns:p14="http://schemas.microsoft.com/office/powerpoint/2010/main" val="424137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066321-80CA-4830-BA7D-6F5A46A3DBA1}" type="slidenum">
              <a:rPr lang="en-AU" smtClean="0"/>
              <a:t>1</a:t>
            </a:fld>
            <a:endParaRPr lang="en-AU" dirty="0"/>
          </a:p>
        </p:txBody>
      </p:sp>
    </p:spTree>
    <p:extLst>
      <p:ext uri="{BB962C8B-B14F-4D97-AF65-F5344CB8AC3E}">
        <p14:creationId xmlns:p14="http://schemas.microsoft.com/office/powerpoint/2010/main" val="137862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066321-80CA-4830-BA7D-6F5A46A3DBA1}" type="slidenum">
              <a:rPr lang="en-AU" smtClean="0"/>
              <a:t>9</a:t>
            </a:fld>
            <a:endParaRPr lang="en-AU" dirty="0"/>
          </a:p>
        </p:txBody>
      </p:sp>
    </p:spTree>
    <p:extLst>
      <p:ext uri="{BB962C8B-B14F-4D97-AF65-F5344CB8AC3E}">
        <p14:creationId xmlns:p14="http://schemas.microsoft.com/office/powerpoint/2010/main" val="377816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066321-80CA-4830-BA7D-6F5A46A3DBA1}" type="slidenum">
              <a:rPr lang="en-AU" smtClean="0"/>
              <a:t>17</a:t>
            </a:fld>
            <a:endParaRPr lang="en-AU" dirty="0"/>
          </a:p>
        </p:txBody>
      </p:sp>
    </p:spTree>
    <p:extLst>
      <p:ext uri="{BB962C8B-B14F-4D97-AF65-F5344CB8AC3E}">
        <p14:creationId xmlns:p14="http://schemas.microsoft.com/office/powerpoint/2010/main" val="18618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066321-80CA-4830-BA7D-6F5A46A3DBA1}" type="slidenum">
              <a:rPr lang="en-AU" smtClean="0"/>
              <a:t>50</a:t>
            </a:fld>
            <a:endParaRPr lang="en-AU" dirty="0"/>
          </a:p>
        </p:txBody>
      </p:sp>
    </p:spTree>
    <p:extLst>
      <p:ext uri="{BB962C8B-B14F-4D97-AF65-F5344CB8AC3E}">
        <p14:creationId xmlns:p14="http://schemas.microsoft.com/office/powerpoint/2010/main" val="205442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FF3B-772C-FDC6-0346-7683F08039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0C7C2DD-5706-E09E-9EED-75D1AB15D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E3D1CC0-3723-EBE0-ABC7-1D2238B46AB9}"/>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2A7D4744-AA5D-EE5E-319C-38D04703E37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33F82BE-F9AD-DF6F-B6B6-DAF54192FA34}"/>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6714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FB26-D26F-858B-C341-CAC83E48EE1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D9DF5EB-9744-26F6-C9B0-3D0DA075A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FD83A3-2364-5C6E-8AAA-B56F18927EAF}"/>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6F4EA379-C7B2-392F-7EF9-3F7DE4CA107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6328035-C299-2958-6440-949F81DCD4B2}"/>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63496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DEA41-658F-6584-A516-ED1BFBA148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B875A0F-EF84-8AB1-0AE9-B730BAA35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725D88C-4739-E29F-D617-0BEABC4D0FA2}"/>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FD8E8777-9E0A-5D53-4604-20A4A0C21B1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287F95F-480D-F279-323B-79666C59D82A}"/>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21890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09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62220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24514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093720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76080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00622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043799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56560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78E5-69B3-FD2A-C10A-38CDDE308CB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86822EE-7F37-8FD1-219F-BA46E2026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B579A0D-AA83-FE1E-3605-73C61431E46A}"/>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CE77A2D5-24E0-E48D-DFDD-785B2297466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886673D-5C4E-E3D0-0440-5DEA10174831}"/>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20466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65512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2589050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662404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5851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4225139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3D93B463-B519-40C4-8909-CFDE946EA46C}" type="slidenum">
              <a:rPr lang="en-AU" smtClean="0"/>
              <a:t>‹#›</a:t>
            </a:fld>
            <a:endParaRPr lang="en-AU"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75583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66876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44315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58446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AU" dirty="0"/>
          </a:p>
        </p:txBody>
      </p:sp>
      <p:sp>
        <p:nvSpPr>
          <p:cNvPr id="6" name="Slide Number Placeholder 5"/>
          <p:cNvSpPr>
            <a:spLocks noGrp="1"/>
          </p:cNvSpPr>
          <p:nvPr>
            <p:ph type="sldNum" sz="quarter" idx="12"/>
          </p:nvPr>
        </p:nvSpPr>
        <p:spPr>
          <a:xfrm>
            <a:off x="531812" y="4529540"/>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850995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5EE8-821B-3BE2-035A-F1B3EDB32A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94AE865-4CEE-6D9C-390D-44DBD9D555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6E7A0-5590-F13A-F604-31963E78930A}"/>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5F694FEE-3267-A889-BEA5-70BD62E05907}"/>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69301FE-96C7-9175-2A0C-F1BF1A29FFAD}"/>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06443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32603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003154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232573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850797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002767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AU" dirty="0"/>
          </a:p>
        </p:txBody>
      </p:sp>
      <p:sp>
        <p:nvSpPr>
          <p:cNvPr id="4" name="Slide Number Placeholder 3"/>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641842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89202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848459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84293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8794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243-AFB1-214B-4B17-56B59DB601A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758BACA-663A-5BD0-C03C-5E75419E31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76135DD-C271-9AC0-1C21-CED349947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00D3A5-2564-BD06-845F-544D64C4E208}"/>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6" name="Footer Placeholder 5">
            <a:extLst>
              <a:ext uri="{FF2B5EF4-FFF2-40B4-BE49-F238E27FC236}">
                <a16:creationId xmlns:a16="http://schemas.microsoft.com/office/drawing/2014/main" id="{5598EC4A-C1AC-54F4-4FC7-1280C9CB69E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373ECD4C-CE00-9E89-F109-5A9831DB20D3}"/>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677709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947764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6229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100624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145762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657983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AU" dirty="0"/>
          </a:p>
        </p:txBody>
      </p:sp>
      <p:sp>
        <p:nvSpPr>
          <p:cNvPr id="6" name="Slide Number Placeholder 5"/>
          <p:cNvSpPr>
            <a:spLocks noGrp="1"/>
          </p:cNvSpPr>
          <p:nvPr>
            <p:ph type="sldNum" sz="quarter" idx="12"/>
          </p:nvPr>
        </p:nvSpPr>
        <p:spPr>
          <a:xfrm>
            <a:off x="531812" y="4529540"/>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877730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431510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077772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332025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66143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7CF1-9FFD-2546-287E-D210CB4EB2D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D6C934-64A3-5C0D-992A-EBBA1648C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7E5A64-E331-8CCA-214D-5A5E94AC9D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1B0AD3E-1E0F-2CD1-8073-E17765D78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6F2DC5-5FD0-9C77-230E-05244122A3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1828E02-C38F-EBB1-47B4-2563DD65F444}"/>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8" name="Footer Placeholder 7">
            <a:extLst>
              <a:ext uri="{FF2B5EF4-FFF2-40B4-BE49-F238E27FC236}">
                <a16:creationId xmlns:a16="http://schemas.microsoft.com/office/drawing/2014/main" id="{D263416F-BE0F-F39F-E49F-4C23CC45C59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268F2B1B-D526-ED6D-909E-474410229859}"/>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933794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266785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AU" dirty="0"/>
          </a:p>
        </p:txBody>
      </p:sp>
      <p:sp>
        <p:nvSpPr>
          <p:cNvPr id="4" name="Slide Number Placeholder 3"/>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99132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147476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663204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79152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7264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703649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9623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887465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23533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22EA-2458-177D-436F-E5C087433BC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50B75AA-8E2F-6962-D410-586D3BFC32A3}"/>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4" name="Footer Placeholder 3">
            <a:extLst>
              <a:ext uri="{FF2B5EF4-FFF2-40B4-BE49-F238E27FC236}">
                <a16:creationId xmlns:a16="http://schemas.microsoft.com/office/drawing/2014/main" id="{24D6594D-2E28-C428-96B2-6E74E1245B08}"/>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758137B1-EE00-9009-EA4B-0E69C5B9FE08}"/>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618037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160304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AU" dirty="0"/>
          </a:p>
        </p:txBody>
      </p:sp>
      <p:sp>
        <p:nvSpPr>
          <p:cNvPr id="6" name="Slide Number Placeholder 5"/>
          <p:cNvSpPr>
            <a:spLocks noGrp="1"/>
          </p:cNvSpPr>
          <p:nvPr>
            <p:ph type="sldNum" sz="quarter" idx="12"/>
          </p:nvPr>
        </p:nvSpPr>
        <p:spPr>
          <a:xfrm>
            <a:off x="531812" y="4529540"/>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237427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653146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96238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657857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054550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945235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AU" dirty="0"/>
          </a:p>
        </p:txBody>
      </p:sp>
      <p:sp>
        <p:nvSpPr>
          <p:cNvPr id="4" name="Slide Number Placeholder 3"/>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607662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756481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53022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03779-AEFF-B37A-54A0-BE8F73A0BCA5}"/>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3" name="Footer Placeholder 2">
            <a:extLst>
              <a:ext uri="{FF2B5EF4-FFF2-40B4-BE49-F238E27FC236}">
                <a16:creationId xmlns:a16="http://schemas.microsoft.com/office/drawing/2014/main" id="{EE0D4021-3405-4819-FCF3-38DB7C92910C}"/>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2CF8A2CD-4DC8-6BDD-D5AD-A04D1E20907D}"/>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958584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23353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36659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5638526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101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329306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725915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215901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AU" dirty="0"/>
          </a:p>
        </p:txBody>
      </p:sp>
      <p:sp>
        <p:nvSpPr>
          <p:cNvPr id="6" name="Slide Number Placeholder 5"/>
          <p:cNvSpPr>
            <a:spLocks noGrp="1"/>
          </p:cNvSpPr>
          <p:nvPr>
            <p:ph type="sldNum" sz="quarter" idx="12"/>
          </p:nvPr>
        </p:nvSpPr>
        <p:spPr>
          <a:xfrm>
            <a:off x="531812" y="4529540"/>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2820293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408123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76998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CDA1-2787-C48F-4FB7-3D6F73673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3AE2988-F46D-D49E-D691-52FE0381C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D126B22-C229-6E2B-89B1-AA541CEDE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20E23-154F-0BCA-5F39-9BA7212ED2BF}"/>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6" name="Footer Placeholder 5">
            <a:extLst>
              <a:ext uri="{FF2B5EF4-FFF2-40B4-BE49-F238E27FC236}">
                <a16:creationId xmlns:a16="http://schemas.microsoft.com/office/drawing/2014/main" id="{AC75251C-39E5-C4B6-C260-6E063695228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0EC42F6E-81F5-2BC0-BD3B-518E290BE309}"/>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15716022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973767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962777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6451287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AU"/>
          </a:p>
        </p:txBody>
      </p:sp>
      <p:sp>
        <p:nvSpPr>
          <p:cNvPr id="4" name="Slide Number Placeholder 3"/>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562019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8551328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2327855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149053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18F6EB6-5D39-4BDD-A0BA-64CEE9F5F137}" type="slidenum">
              <a:rPr lang="en-AU" smtClean="0"/>
              <a:t>‹#›</a:t>
            </a:fld>
            <a:endParaRPr lang="en-AU"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4481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3554098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04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0948-C68A-15C8-4ADA-CC81E1C85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5CFB42F-0273-9F3C-6A99-00FFF37C8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A594E308-4A4B-3BC1-3ABD-93CBCF64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8CD56-221D-10C5-4E25-3DAF69531C00}"/>
              </a:ext>
            </a:extLst>
          </p:cNvPr>
          <p:cNvSpPr>
            <a:spLocks noGrp="1"/>
          </p:cNvSpPr>
          <p:nvPr>
            <p:ph type="dt" sz="half" idx="10"/>
          </p:nvPr>
        </p:nvSpPr>
        <p:spPr/>
        <p:txBody>
          <a:bodyPr/>
          <a:lstStyle/>
          <a:p>
            <a:fld id="{4B4BA6A5-7917-466E-A9B4-3198176AEBB7}" type="datetimeFigureOut">
              <a:rPr lang="en-AU" smtClean="0"/>
              <a:t>4/10/2025</a:t>
            </a:fld>
            <a:endParaRPr lang="en-AU" dirty="0"/>
          </a:p>
        </p:txBody>
      </p:sp>
      <p:sp>
        <p:nvSpPr>
          <p:cNvPr id="6" name="Footer Placeholder 5">
            <a:extLst>
              <a:ext uri="{FF2B5EF4-FFF2-40B4-BE49-F238E27FC236}">
                <a16:creationId xmlns:a16="http://schemas.microsoft.com/office/drawing/2014/main" id="{32BEFC3F-6B79-78B3-0B1B-1FF1DE86626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9547181-EA00-33BF-534C-CADC86C23239}"/>
              </a:ext>
            </a:extLst>
          </p:cNvPr>
          <p:cNvSpPr>
            <a:spLocks noGrp="1"/>
          </p:cNvSpPr>
          <p:nvPr>
            <p:ph type="sldNum" sz="quarter" idx="12"/>
          </p:nvPr>
        </p:nvSpPr>
        <p:spPr/>
        <p:txBody>
          <a:bodyPr/>
          <a:lstStyle/>
          <a:p>
            <a:fld id="{3D93B463-B519-40C4-8909-CFDE946EA46C}" type="slidenum">
              <a:rPr lang="en-AU" smtClean="0"/>
              <a:t>‹#›</a:t>
            </a:fld>
            <a:endParaRPr lang="en-AU" dirty="0"/>
          </a:p>
        </p:txBody>
      </p:sp>
    </p:spTree>
    <p:extLst>
      <p:ext uri="{BB962C8B-B14F-4D97-AF65-F5344CB8AC3E}">
        <p14:creationId xmlns:p14="http://schemas.microsoft.com/office/powerpoint/2010/main" val="2791846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624745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5529942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DD831-9308-49EF-929C-632032D07BCE}" type="datetimeFigureOut">
              <a:rPr lang="en-AU" smtClean="0"/>
              <a:t>4/10/2025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18F6EB6-5D39-4BDD-A0BA-64CEE9F5F137}" type="slidenum">
              <a:rPr lang="en-AU" smtClean="0"/>
              <a:t>‹#›</a:t>
            </a:fld>
            <a:endParaRPr lang="en-AU" dirty="0"/>
          </a:p>
        </p:txBody>
      </p:sp>
    </p:spTree>
    <p:extLst>
      <p:ext uri="{BB962C8B-B14F-4D97-AF65-F5344CB8AC3E}">
        <p14:creationId xmlns:p14="http://schemas.microsoft.com/office/powerpoint/2010/main" val="136518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6.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3059BF-BBE5-9727-0166-BE8A637D8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3A1E91C-4C90-7E48-5676-E7CDBB02C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BFE4601-925E-951C-671B-41D65B1F8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4BA6A5-7917-466E-A9B4-3198176AEBB7}" type="datetimeFigureOut">
              <a:rPr lang="en-AU" smtClean="0"/>
              <a:t>4/10/2025</a:t>
            </a:fld>
            <a:endParaRPr lang="en-AU" dirty="0"/>
          </a:p>
        </p:txBody>
      </p:sp>
      <p:sp>
        <p:nvSpPr>
          <p:cNvPr id="5" name="Footer Placeholder 4">
            <a:extLst>
              <a:ext uri="{FF2B5EF4-FFF2-40B4-BE49-F238E27FC236}">
                <a16:creationId xmlns:a16="http://schemas.microsoft.com/office/drawing/2014/main" id="{7C7A77E2-0872-44E1-0A96-C34E5A842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783C8B3B-C8FB-33FD-D27E-00918A80F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93B463-B519-40C4-8909-CFDE946EA46C}" type="slidenum">
              <a:rPr lang="en-AU" smtClean="0"/>
              <a:t>‹#›</a:t>
            </a:fld>
            <a:endParaRPr lang="en-AU" dirty="0"/>
          </a:p>
        </p:txBody>
      </p:sp>
    </p:spTree>
    <p:extLst>
      <p:ext uri="{BB962C8B-B14F-4D97-AF65-F5344CB8AC3E}">
        <p14:creationId xmlns:p14="http://schemas.microsoft.com/office/powerpoint/2010/main" val="2156020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B4BA6A5-7917-466E-A9B4-3198176AEBB7}" type="datetimeFigureOut">
              <a:rPr lang="en-AU" smtClean="0"/>
              <a:t>4/10/2025</a:t>
            </a:fld>
            <a:endParaRPr lang="en-AU"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AU"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D93B463-B519-40C4-8909-CFDE946EA46C}" type="slidenum">
              <a:rPr lang="en-AU" smtClean="0"/>
              <a:t>‹#›</a:t>
            </a:fld>
            <a:endParaRPr lang="en-AU" dirty="0"/>
          </a:p>
        </p:txBody>
      </p:sp>
    </p:spTree>
    <p:extLst>
      <p:ext uri="{BB962C8B-B14F-4D97-AF65-F5344CB8AC3E}">
        <p14:creationId xmlns:p14="http://schemas.microsoft.com/office/powerpoint/2010/main" val="429537352"/>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AU" dirty="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AU" dirty="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AU" dirty="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AU" dirty="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AU" dirty="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AU" dirty="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AU" dirty="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AU" dirty="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AU" dirty="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AU" dirty="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AU" dirty="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AU" dirty="0"/>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AU" dirty="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AU" dirty="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AU" dirty="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AU" dirty="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AU" dirty="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AU" dirty="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AU" dirty="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AU" dirty="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AU" dirty="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AU" dirty="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AU" dirty="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AU" dirty="0"/>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dirty="0"/>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6FDD831-9308-49EF-929C-632032D07BCE}" type="datetimeFigureOut">
              <a:rPr lang="en-AU" smtClean="0"/>
              <a:t>4/10/2025</a:t>
            </a:fld>
            <a:endParaRPr lang="en-AU"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18F6EB6-5D39-4BDD-A0BA-64CEE9F5F137}" type="slidenum">
              <a:rPr lang="en-AU" smtClean="0"/>
              <a:t>‹#›</a:t>
            </a:fld>
            <a:endParaRPr lang="en-AU" dirty="0"/>
          </a:p>
        </p:txBody>
      </p:sp>
    </p:spTree>
    <p:extLst>
      <p:ext uri="{BB962C8B-B14F-4D97-AF65-F5344CB8AC3E}">
        <p14:creationId xmlns:p14="http://schemas.microsoft.com/office/powerpoint/2010/main" val="21477686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AU" dirty="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AU" dirty="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AU" dirty="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AU" dirty="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AU" dirty="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AU" dirty="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AU" dirty="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AU" dirty="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AU" dirty="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AU" dirty="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AU" dirty="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AU" dirty="0"/>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AU" dirty="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AU" dirty="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AU" dirty="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AU" dirty="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AU" dirty="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AU" dirty="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AU" dirty="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AU" dirty="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AU" dirty="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AU" dirty="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AU" dirty="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AU" dirty="0"/>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dirty="0"/>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6FDD831-9308-49EF-929C-632032D07BCE}" type="datetimeFigureOut">
              <a:rPr lang="en-AU" smtClean="0"/>
              <a:t>4/10/2025</a:t>
            </a:fld>
            <a:endParaRPr lang="en-AU"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18F6EB6-5D39-4BDD-A0BA-64CEE9F5F137}" type="slidenum">
              <a:rPr lang="en-AU" smtClean="0"/>
              <a:t>‹#›</a:t>
            </a:fld>
            <a:endParaRPr lang="en-AU" dirty="0"/>
          </a:p>
        </p:txBody>
      </p:sp>
    </p:spTree>
    <p:extLst>
      <p:ext uri="{BB962C8B-B14F-4D97-AF65-F5344CB8AC3E}">
        <p14:creationId xmlns:p14="http://schemas.microsoft.com/office/powerpoint/2010/main" val="15653034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AU" dirty="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AU" dirty="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AU" dirty="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AU" dirty="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AU" dirty="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AU" dirty="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AU" dirty="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AU" dirty="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AU" dirty="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AU" dirty="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AU" dirty="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AU" dirty="0"/>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AU" dirty="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AU" dirty="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AU" dirty="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AU" dirty="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AU" dirty="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AU" dirty="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AU" dirty="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AU" dirty="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AU" dirty="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AU" dirty="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AU" dirty="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AU" dirty="0"/>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dirty="0"/>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6FDD831-9308-49EF-929C-632032D07BCE}" type="datetimeFigureOut">
              <a:rPr lang="en-AU" smtClean="0"/>
              <a:t>4/10/2025</a:t>
            </a:fld>
            <a:endParaRPr lang="en-AU"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18F6EB6-5D39-4BDD-A0BA-64CEE9F5F137}" type="slidenum">
              <a:rPr lang="en-AU" smtClean="0"/>
              <a:t>‹#›</a:t>
            </a:fld>
            <a:endParaRPr lang="en-AU" dirty="0"/>
          </a:p>
        </p:txBody>
      </p:sp>
    </p:spTree>
    <p:extLst>
      <p:ext uri="{BB962C8B-B14F-4D97-AF65-F5344CB8AC3E}">
        <p14:creationId xmlns:p14="http://schemas.microsoft.com/office/powerpoint/2010/main" val="42368011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AU" dirty="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AU" dirty="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AU" dirty="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AU" dirty="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AU" dirty="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AU" dirty="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AU" dirty="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AU" dirty="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AU" dirty="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AU" dirty="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AU" dirty="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AU" dirty="0"/>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AU" dirty="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AU" dirty="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AU" dirty="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AU" dirty="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AU" dirty="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AU" dirty="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AU" dirty="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AU" dirty="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AU" dirty="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AU" dirty="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AU" dirty="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AU" dirty="0"/>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dirty="0"/>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6FDD831-9308-49EF-929C-632032D07BCE}" type="datetimeFigureOut">
              <a:rPr lang="en-AU" smtClean="0"/>
              <a:t>4/10/2025</a:t>
            </a:fld>
            <a:endParaRPr lang="en-AU"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18F6EB6-5D39-4BDD-A0BA-64CEE9F5F137}" type="slidenum">
              <a:rPr lang="en-AU" smtClean="0"/>
              <a:t>‹#›</a:t>
            </a:fld>
            <a:endParaRPr lang="en-AU" dirty="0"/>
          </a:p>
        </p:txBody>
      </p:sp>
    </p:spTree>
    <p:extLst>
      <p:ext uri="{BB962C8B-B14F-4D97-AF65-F5344CB8AC3E}">
        <p14:creationId xmlns:p14="http://schemas.microsoft.com/office/powerpoint/2010/main" val="230098566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3108-2D7A-568F-1D59-E952AA5821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A1C0A1-4F77-0DA3-E436-85E3423CF863}"/>
              </a:ext>
            </a:extLst>
          </p:cNvPr>
          <p:cNvPicPr>
            <a:picLocks noChangeAspect="1"/>
          </p:cNvPicPr>
          <p:nvPr/>
        </p:nvPicPr>
        <p:blipFill>
          <a:blip r:embed="rId3"/>
          <a:stretch>
            <a:fillRect/>
          </a:stretch>
        </p:blipFill>
        <p:spPr>
          <a:xfrm>
            <a:off x="10584493" y="123315"/>
            <a:ext cx="1231499" cy="469433"/>
          </a:xfrm>
          <a:prstGeom prst="rect">
            <a:avLst/>
          </a:prstGeom>
        </p:spPr>
      </p:pic>
      <p:pic>
        <p:nvPicPr>
          <p:cNvPr id="5" name="Picture 4">
            <a:extLst>
              <a:ext uri="{FF2B5EF4-FFF2-40B4-BE49-F238E27FC236}">
                <a16:creationId xmlns:a16="http://schemas.microsoft.com/office/drawing/2014/main" id="{21D00E94-E969-B4A4-236E-085BB89D0207}"/>
              </a:ext>
            </a:extLst>
          </p:cNvPr>
          <p:cNvPicPr>
            <a:picLocks noChangeAspect="1"/>
          </p:cNvPicPr>
          <p:nvPr/>
        </p:nvPicPr>
        <p:blipFill>
          <a:blip r:embed="rId4"/>
          <a:stretch>
            <a:fillRect/>
          </a:stretch>
        </p:blipFill>
        <p:spPr>
          <a:xfrm>
            <a:off x="4797468" y="605273"/>
            <a:ext cx="7450900" cy="6096861"/>
          </a:xfrm>
          <a:prstGeom prst="rect">
            <a:avLst/>
          </a:prstGeom>
        </p:spPr>
      </p:pic>
      <p:sp>
        <p:nvSpPr>
          <p:cNvPr id="7" name="TextBox 6">
            <a:extLst>
              <a:ext uri="{FF2B5EF4-FFF2-40B4-BE49-F238E27FC236}">
                <a16:creationId xmlns:a16="http://schemas.microsoft.com/office/drawing/2014/main" id="{CBA95DDE-6D5B-A958-9E5C-6B67FBAB8BFB}"/>
              </a:ext>
            </a:extLst>
          </p:cNvPr>
          <p:cNvSpPr txBox="1"/>
          <p:nvPr/>
        </p:nvSpPr>
        <p:spPr>
          <a:xfrm>
            <a:off x="-1" y="206688"/>
            <a:ext cx="4352795"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effectLst/>
                <a:uLnTx/>
                <a:uFillTx/>
                <a:latin typeface="Aptos Display" panose="02110004020202020204"/>
                <a:ea typeface="Verdana" panose="020B0604030504040204" pitchFamily="34" charset="0"/>
                <a:cs typeface="+mn-cs"/>
              </a:rPr>
              <a:t>THE POSITION &amp; PROSPECT OF THE BELIEVER: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b="1" dirty="0">
                <a:latin typeface="Aptos Display" panose="02110004020202020204"/>
                <a:ea typeface="Verdana" panose="020B0604030504040204" pitchFamily="34" charset="0"/>
              </a:rPr>
              <a:t>Seeking the Things Above</a:t>
            </a:r>
            <a:endParaRPr kumimoji="0" lang="en-AU" sz="3200" b="1" i="0" u="none" strike="noStrike" kern="1200" cap="none" spc="0" normalizeH="0" baseline="0" noProof="0" dirty="0">
              <a:ln>
                <a:noFill/>
              </a:ln>
              <a:effectLst/>
              <a:uLnTx/>
              <a:uFillTx/>
              <a:latin typeface="Aptos Display" panose="02110004020202020204"/>
              <a:ea typeface="Verdana" panose="020B0604030504040204" pitchFamily="34" charset="0"/>
              <a:cs typeface="+mn-cs"/>
            </a:endParaRPr>
          </a:p>
        </p:txBody>
      </p:sp>
      <p:sp>
        <p:nvSpPr>
          <p:cNvPr id="9" name="TextBox 8">
            <a:extLst>
              <a:ext uri="{FF2B5EF4-FFF2-40B4-BE49-F238E27FC236}">
                <a16:creationId xmlns:a16="http://schemas.microsoft.com/office/drawing/2014/main" id="{2ED6FD90-8B8A-2D58-4ADB-648CF4078830}"/>
              </a:ext>
            </a:extLst>
          </p:cNvPr>
          <p:cNvSpPr txBox="1"/>
          <p:nvPr/>
        </p:nvSpPr>
        <p:spPr>
          <a:xfrm>
            <a:off x="-873690" y="3674284"/>
            <a:ext cx="61565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effectLst/>
                <a:uLnTx/>
                <a:uFillTx/>
                <a:latin typeface="Aptos Display" panose="02110004020202020204"/>
                <a:ea typeface="+mn-ea"/>
                <a:cs typeface="+mn-cs"/>
              </a:rPr>
              <a:t>COLOSSIANS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effectLst/>
                <a:uLnTx/>
                <a:uFillTx/>
                <a:latin typeface="Aptos Display" panose="02110004020202020204"/>
                <a:ea typeface="+mn-ea"/>
                <a:cs typeface="+mn-cs"/>
              </a:rPr>
              <a:t>3: 1 - 4</a:t>
            </a:r>
          </a:p>
        </p:txBody>
      </p:sp>
      <p:sp>
        <p:nvSpPr>
          <p:cNvPr id="11" name="TextBox 10">
            <a:extLst>
              <a:ext uri="{FF2B5EF4-FFF2-40B4-BE49-F238E27FC236}">
                <a16:creationId xmlns:a16="http://schemas.microsoft.com/office/drawing/2014/main" id="{20526996-599E-03E4-4325-CBA33F4A4087}"/>
              </a:ext>
            </a:extLst>
          </p:cNvPr>
          <p:cNvSpPr txBox="1"/>
          <p:nvPr/>
        </p:nvSpPr>
        <p:spPr>
          <a:xfrm>
            <a:off x="0" y="4582224"/>
            <a:ext cx="44091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effectLst/>
                <a:uLnTx/>
                <a:uFillTx/>
                <a:latin typeface="Aptos" panose="02110004020202020204"/>
                <a:ea typeface="+mn-ea"/>
                <a:cs typeface="+mn-cs"/>
              </a:rPr>
              <a:t>Message 7 of 12 in series “Encountering Christ through Colossians”</a:t>
            </a:r>
          </a:p>
        </p:txBody>
      </p:sp>
      <p:sp>
        <p:nvSpPr>
          <p:cNvPr id="13" name="TextBox 12">
            <a:extLst>
              <a:ext uri="{FF2B5EF4-FFF2-40B4-BE49-F238E27FC236}">
                <a16:creationId xmlns:a16="http://schemas.microsoft.com/office/drawing/2014/main" id="{123DDF3B-376A-C599-0E85-6F758A160FF7}"/>
              </a:ext>
            </a:extLst>
          </p:cNvPr>
          <p:cNvSpPr txBox="1"/>
          <p:nvPr/>
        </p:nvSpPr>
        <p:spPr>
          <a:xfrm>
            <a:off x="-1121079" y="5766278"/>
            <a:ext cx="665132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effectLst/>
                <a:uLnTx/>
                <a:uFillTx/>
                <a:latin typeface="Aptos" panose="02110004020202020204"/>
                <a:ea typeface="+mn-ea"/>
                <a:cs typeface="+mn-cs"/>
              </a:rPr>
              <a:t>CLIC @ FEDERATION UNI BERWICK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effectLst/>
                <a:uLnTx/>
                <a:uFillTx/>
                <a:latin typeface="Aptos" panose="02110004020202020204"/>
                <a:ea typeface="+mn-ea"/>
                <a:cs typeface="+mn-cs"/>
              </a:rPr>
              <a:t>5</a:t>
            </a:r>
            <a:r>
              <a:rPr kumimoji="0" lang="en-AU" sz="1800" b="1" i="0" u="none" strike="noStrike" kern="1200" cap="none" spc="0" normalizeH="0" baseline="30000" noProof="0" dirty="0">
                <a:ln>
                  <a:noFill/>
                </a:ln>
                <a:effectLst/>
                <a:uLnTx/>
                <a:uFillTx/>
                <a:latin typeface="Aptos" panose="02110004020202020204"/>
                <a:ea typeface="+mn-ea"/>
                <a:cs typeface="+mn-cs"/>
              </a:rPr>
              <a:t>th</a:t>
            </a:r>
            <a:r>
              <a:rPr kumimoji="0" lang="en-AU" sz="1800" b="1" i="0" u="none" strike="noStrike" kern="1200" cap="none" spc="0" normalizeH="0" baseline="0" noProof="0" dirty="0">
                <a:ln>
                  <a:noFill/>
                </a:ln>
                <a:effectLst/>
                <a:uLnTx/>
                <a:uFillTx/>
                <a:latin typeface="Aptos" panose="02110004020202020204"/>
                <a:ea typeface="+mn-ea"/>
                <a:cs typeface="+mn-cs"/>
              </a:rPr>
              <a:t> October 2025</a:t>
            </a:r>
          </a:p>
        </p:txBody>
      </p:sp>
    </p:spTree>
    <p:extLst>
      <p:ext uri="{BB962C8B-B14F-4D97-AF65-F5344CB8AC3E}">
        <p14:creationId xmlns:p14="http://schemas.microsoft.com/office/powerpoint/2010/main" val="7731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lden number one floats above textured gold podium. Luxury award concept. Success, achievement highlighted. Elegant design. Winner pedestal. Champion display. First place. High quality rendering.">
            <a:extLst>
              <a:ext uri="{FF2B5EF4-FFF2-40B4-BE49-F238E27FC236}">
                <a16:creationId xmlns:a16="http://schemas.microsoft.com/office/drawing/2014/main" id="{25257475-26E7-62B9-91AE-5E9E85709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4"/>
          <a:stretch>
            <a:fillRect/>
          </a:stretch>
        </p:blipFill>
        <p:spPr bwMode="auto">
          <a:xfrm>
            <a:off x="20" y="1360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F63874-B588-0890-1B81-0011A8304CDC}"/>
              </a:ext>
            </a:extLst>
          </p:cNvPr>
          <p:cNvSpPr txBox="1"/>
          <p:nvPr/>
        </p:nvSpPr>
        <p:spPr>
          <a:xfrm>
            <a:off x="1841326" y="2254685"/>
            <a:ext cx="3106455" cy="1323439"/>
          </a:xfrm>
          <a:prstGeom prst="rect">
            <a:avLst/>
          </a:prstGeom>
          <a:noFill/>
        </p:spPr>
        <p:txBody>
          <a:bodyPr wrap="square" rtlCol="0">
            <a:spAutoFit/>
          </a:bodyPr>
          <a:lstStyle/>
          <a:p>
            <a:pPr algn="ctr"/>
            <a:r>
              <a:rPr lang="en-AU" sz="8000" b="1" dirty="0"/>
              <a:t>POINT</a:t>
            </a:r>
          </a:p>
        </p:txBody>
      </p:sp>
      <p:sp>
        <p:nvSpPr>
          <p:cNvPr id="4" name="TextBox 3">
            <a:extLst>
              <a:ext uri="{FF2B5EF4-FFF2-40B4-BE49-F238E27FC236}">
                <a16:creationId xmlns:a16="http://schemas.microsoft.com/office/drawing/2014/main" id="{5FA2F2B3-E13E-666C-BE46-A24484AA8936}"/>
              </a:ext>
            </a:extLst>
          </p:cNvPr>
          <p:cNvSpPr txBox="1"/>
          <p:nvPr/>
        </p:nvSpPr>
        <p:spPr>
          <a:xfrm>
            <a:off x="7932107" y="6523021"/>
            <a:ext cx="6219172" cy="246221"/>
          </a:xfrm>
          <a:prstGeom prst="rect">
            <a:avLst/>
          </a:prstGeom>
          <a:noFill/>
        </p:spPr>
        <p:txBody>
          <a:bodyPr wrap="square">
            <a:spAutoFit/>
          </a:bodyPr>
          <a:lstStyle/>
          <a:p>
            <a:pPr algn="ctr"/>
            <a:r>
              <a:rPr lang="en-AU" sz="1000" b="1" dirty="0"/>
              <a:t>https://stock.adobe.com/</a:t>
            </a:r>
          </a:p>
        </p:txBody>
      </p:sp>
      <p:sp>
        <p:nvSpPr>
          <p:cNvPr id="5" name="TextBox 4">
            <a:extLst>
              <a:ext uri="{FF2B5EF4-FFF2-40B4-BE49-F238E27FC236}">
                <a16:creationId xmlns:a16="http://schemas.microsoft.com/office/drawing/2014/main" id="{6152A0A4-0100-5AF0-B58F-251F85909ED7}"/>
              </a:ext>
            </a:extLst>
          </p:cNvPr>
          <p:cNvSpPr txBox="1"/>
          <p:nvPr/>
        </p:nvSpPr>
        <p:spPr>
          <a:xfrm flipH="1">
            <a:off x="3845385" y="4650592"/>
            <a:ext cx="4501229" cy="1446550"/>
          </a:xfrm>
          <a:prstGeom prst="rect">
            <a:avLst/>
          </a:prstGeom>
          <a:noFill/>
        </p:spPr>
        <p:txBody>
          <a:bodyPr wrap="square" rtlCol="0">
            <a:spAutoFit/>
          </a:bodyPr>
          <a:lstStyle/>
          <a:p>
            <a:pPr algn="ctr"/>
            <a:r>
              <a:rPr lang="en-AU" sz="4400" b="1" i="1" dirty="0"/>
              <a:t>OUR POSITION IN CHRIST</a:t>
            </a:r>
          </a:p>
        </p:txBody>
      </p:sp>
      <p:pic>
        <p:nvPicPr>
          <p:cNvPr id="6" name="Picture 5">
            <a:extLst>
              <a:ext uri="{FF2B5EF4-FFF2-40B4-BE49-F238E27FC236}">
                <a16:creationId xmlns:a16="http://schemas.microsoft.com/office/drawing/2014/main" id="{2375700B-16A0-E1C8-4751-93867E1CE91F}"/>
              </a:ext>
            </a:extLst>
          </p:cNvPr>
          <p:cNvPicPr>
            <a:picLocks noChangeAspect="1"/>
          </p:cNvPicPr>
          <p:nvPr/>
        </p:nvPicPr>
        <p:blipFill>
          <a:blip r:embed="rId3"/>
          <a:stretch>
            <a:fillRect/>
          </a:stretch>
        </p:blipFill>
        <p:spPr>
          <a:xfrm>
            <a:off x="10553291" y="288245"/>
            <a:ext cx="1231499" cy="469433"/>
          </a:xfrm>
          <a:prstGeom prst="rect">
            <a:avLst/>
          </a:prstGeom>
        </p:spPr>
      </p:pic>
    </p:spTree>
    <p:extLst>
      <p:ext uri="{BB962C8B-B14F-4D97-AF65-F5344CB8AC3E}">
        <p14:creationId xmlns:p14="http://schemas.microsoft.com/office/powerpoint/2010/main" val="1119912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CB528374-80C8-F569-88A4-0522F6AF1BBA}"/>
              </a:ext>
            </a:extLst>
          </p:cNvPr>
          <p:cNvPicPr>
            <a:picLocks noChangeAspect="1"/>
          </p:cNvPicPr>
          <p:nvPr/>
        </p:nvPicPr>
        <p:blipFill>
          <a:blip r:embed="rId2"/>
          <a:srcRect r="1" b="7205"/>
          <a:stretch>
            <a:fillRect/>
          </a:stretch>
        </p:blipFill>
        <p:spPr>
          <a:xfrm>
            <a:off x="20" y="-98926"/>
            <a:ext cx="12191980" cy="6856718"/>
          </a:xfrm>
          <a:prstGeom prst="rect">
            <a:avLst/>
          </a:prstGeom>
        </p:spPr>
      </p:pic>
      <p:sp>
        <p:nvSpPr>
          <p:cNvPr id="6" name="TextBox 5">
            <a:extLst>
              <a:ext uri="{FF2B5EF4-FFF2-40B4-BE49-F238E27FC236}">
                <a16:creationId xmlns:a16="http://schemas.microsoft.com/office/drawing/2014/main" id="{8C04ACE4-AE34-FCF2-D0C2-B24FAFED7D52}"/>
              </a:ext>
            </a:extLst>
          </p:cNvPr>
          <p:cNvSpPr txBox="1"/>
          <p:nvPr/>
        </p:nvSpPr>
        <p:spPr>
          <a:xfrm>
            <a:off x="5652370" y="981765"/>
            <a:ext cx="6219172" cy="4668394"/>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Col. 3 v.1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THEREFORE, IF YOU HAVE BEEN RAISED WITH CHRIST, KEEP SEEKING THE THINGS ABOVE, WHERE CHRIST IS, SEATED AT THE RIGHT HAND OF GOD.</a:t>
            </a:r>
          </a:p>
          <a:p>
            <a:pPr marL="0" marR="0" lvl="0" indent="0" algn="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Col. 3 v.2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SET YOUR MIND ON  THE THINGS ABOVE, NOT ON THE THINGS THAT ARE ON EARTH</a:t>
            </a:r>
          </a:p>
          <a:p>
            <a:pPr marL="0" marR="0" lvl="0" indent="0" algn="r" defTabSz="914400" rtl="0" eaLnBrk="1" fontAlgn="auto" latinLnBrk="0" hangingPunct="1">
              <a:lnSpc>
                <a:spcPct val="90000"/>
              </a:lnSpc>
              <a:spcBef>
                <a:spcPts val="0"/>
              </a:spcBef>
              <a:spcAft>
                <a:spcPts val="600"/>
              </a:spcAft>
              <a:buClrTx/>
              <a:buSzTx/>
              <a:buFontTx/>
              <a:buNone/>
              <a:tabLst/>
              <a:defRPr/>
            </a:pPr>
            <a:endParaRPr lang="en-US" sz="2800" b="1" dirty="0">
              <a:solidFill>
                <a:prstClr val="white"/>
              </a:solidFill>
              <a:latin typeface="Aptos" panose="02110004020202020204"/>
            </a:endParaRP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NASB, 1999</a:t>
            </a:r>
          </a:p>
        </p:txBody>
      </p:sp>
      <p:sp>
        <p:nvSpPr>
          <p:cNvPr id="4" name="TextBox 3">
            <a:extLst>
              <a:ext uri="{FF2B5EF4-FFF2-40B4-BE49-F238E27FC236}">
                <a16:creationId xmlns:a16="http://schemas.microsoft.com/office/drawing/2014/main" id="{1D318196-0B4B-B2B1-A46A-F29F039EED78}"/>
              </a:ext>
            </a:extLst>
          </p:cNvPr>
          <p:cNvSpPr txBox="1"/>
          <p:nvPr/>
        </p:nvSpPr>
        <p:spPr>
          <a:xfrm>
            <a:off x="-1287049" y="6377275"/>
            <a:ext cx="621917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ptos" panose="02110004020202020204"/>
                <a:ea typeface="+mn-ea"/>
                <a:cs typeface="+mn-cs"/>
              </a:rPr>
              <a:t>https://stock.adobe.com/</a:t>
            </a:r>
          </a:p>
        </p:txBody>
      </p:sp>
      <p:pic>
        <p:nvPicPr>
          <p:cNvPr id="3" name="Picture 2">
            <a:extLst>
              <a:ext uri="{FF2B5EF4-FFF2-40B4-BE49-F238E27FC236}">
                <a16:creationId xmlns:a16="http://schemas.microsoft.com/office/drawing/2014/main" id="{E541ADDD-56E5-3039-8A98-0CDED3695CB9}"/>
              </a:ext>
            </a:extLst>
          </p:cNvPr>
          <p:cNvPicPr>
            <a:picLocks noChangeAspect="1"/>
          </p:cNvPicPr>
          <p:nvPr/>
        </p:nvPicPr>
        <p:blipFill>
          <a:blip r:embed="rId3"/>
          <a:stretch>
            <a:fillRect/>
          </a:stretch>
        </p:blipFill>
        <p:spPr>
          <a:xfrm>
            <a:off x="119110" y="231641"/>
            <a:ext cx="1231499" cy="469433"/>
          </a:xfrm>
          <a:prstGeom prst="rect">
            <a:avLst/>
          </a:prstGeom>
        </p:spPr>
      </p:pic>
    </p:spTree>
    <p:extLst>
      <p:ext uri="{BB962C8B-B14F-4D97-AF65-F5344CB8AC3E}">
        <p14:creationId xmlns:p14="http://schemas.microsoft.com/office/powerpoint/2010/main" val="29482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ccess for man who reaches first place and stands out from the crowd - number 1 stock pictures, royalty-free photos &amp; images">
            <a:extLst>
              <a:ext uri="{FF2B5EF4-FFF2-40B4-BE49-F238E27FC236}">
                <a16:creationId xmlns:a16="http://schemas.microsoft.com/office/drawing/2014/main" id="{D73BAC41-58D6-B23F-8CAB-D795E8EE4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4956"/>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866D9D-6F35-B8D1-4C03-DAFA0E57F701}"/>
              </a:ext>
            </a:extLst>
          </p:cNvPr>
          <p:cNvSpPr txBox="1"/>
          <p:nvPr/>
        </p:nvSpPr>
        <p:spPr>
          <a:xfrm>
            <a:off x="1089763" y="3044279"/>
            <a:ext cx="4546949" cy="1446550"/>
          </a:xfrm>
          <a:prstGeom prst="rect">
            <a:avLst/>
          </a:prstGeom>
          <a:noFill/>
        </p:spPr>
        <p:txBody>
          <a:bodyPr wrap="square" rtlCol="0">
            <a:spAutoFit/>
          </a:bodyPr>
          <a:lstStyle/>
          <a:p>
            <a:pPr algn="ctr"/>
            <a:r>
              <a:rPr lang="en-AU" sz="4400" b="1" dirty="0">
                <a:solidFill>
                  <a:schemeClr val="bg1"/>
                </a:solidFill>
              </a:rPr>
              <a:t>RAISED WITH CHRIST</a:t>
            </a:r>
            <a:r>
              <a:rPr lang="en-AU" sz="4400" b="1" dirty="0"/>
              <a:t>T</a:t>
            </a:r>
          </a:p>
        </p:txBody>
      </p:sp>
      <p:pic>
        <p:nvPicPr>
          <p:cNvPr id="3" name="Picture 2">
            <a:extLst>
              <a:ext uri="{FF2B5EF4-FFF2-40B4-BE49-F238E27FC236}">
                <a16:creationId xmlns:a16="http://schemas.microsoft.com/office/drawing/2014/main" id="{E2971A0C-9B43-1BC5-D4E3-7064E62FFDCB}"/>
              </a:ext>
            </a:extLst>
          </p:cNvPr>
          <p:cNvPicPr>
            <a:picLocks noChangeAspect="1"/>
          </p:cNvPicPr>
          <p:nvPr/>
        </p:nvPicPr>
        <p:blipFill>
          <a:blip r:embed="rId3"/>
          <a:stretch>
            <a:fillRect/>
          </a:stretch>
        </p:blipFill>
        <p:spPr>
          <a:xfrm>
            <a:off x="10317034" y="764234"/>
            <a:ext cx="1231499" cy="469433"/>
          </a:xfrm>
          <a:prstGeom prst="rect">
            <a:avLst/>
          </a:prstGeom>
        </p:spPr>
      </p:pic>
      <p:sp>
        <p:nvSpPr>
          <p:cNvPr id="5" name="TextBox 4">
            <a:extLst>
              <a:ext uri="{FF2B5EF4-FFF2-40B4-BE49-F238E27FC236}">
                <a16:creationId xmlns:a16="http://schemas.microsoft.com/office/drawing/2014/main" id="{64E5AD0D-944C-958A-0C98-24DAED8272B0}"/>
              </a:ext>
            </a:extLst>
          </p:cNvPr>
          <p:cNvSpPr txBox="1"/>
          <p:nvPr/>
        </p:nvSpPr>
        <p:spPr>
          <a:xfrm>
            <a:off x="7885827" y="6385706"/>
            <a:ext cx="6093912" cy="369332"/>
          </a:xfrm>
          <a:prstGeom prst="rect">
            <a:avLst/>
          </a:prstGeom>
          <a:noFill/>
        </p:spPr>
        <p:txBody>
          <a:bodyPr wrap="square">
            <a:spAutoFit/>
          </a:bodyPr>
          <a:lstStyle/>
          <a:p>
            <a:r>
              <a:rPr lang="en-AU" dirty="0"/>
              <a:t>https://</a:t>
            </a:r>
            <a:r>
              <a:rPr lang="en-AU" dirty="0">
                <a:solidFill>
                  <a:schemeClr val="bg1"/>
                </a:solidFill>
              </a:rPr>
              <a:t>www.gettyimages.com.au/</a:t>
            </a:r>
          </a:p>
        </p:txBody>
      </p:sp>
      <p:sp>
        <p:nvSpPr>
          <p:cNvPr id="6" name="TextBox 5">
            <a:extLst>
              <a:ext uri="{FF2B5EF4-FFF2-40B4-BE49-F238E27FC236}">
                <a16:creationId xmlns:a16="http://schemas.microsoft.com/office/drawing/2014/main" id="{76E80D6B-0A45-8C66-0D30-ECAD82547F19}"/>
              </a:ext>
            </a:extLst>
          </p:cNvPr>
          <p:cNvSpPr txBox="1"/>
          <p:nvPr/>
        </p:nvSpPr>
        <p:spPr>
          <a:xfrm>
            <a:off x="2743200" y="206650"/>
            <a:ext cx="6989522" cy="523220"/>
          </a:xfrm>
          <a:prstGeom prst="rect">
            <a:avLst/>
          </a:prstGeom>
          <a:noFill/>
        </p:spPr>
        <p:txBody>
          <a:bodyPr wrap="square">
            <a:spAutoFit/>
          </a:bodyPr>
          <a:lstStyle/>
          <a:p>
            <a:pPr algn="ctr"/>
            <a:r>
              <a:rPr kumimoji="0" lang="en-US" sz="2800" b="1" i="0" u="none" strike="noStrike" kern="1200" cap="none" spc="0" normalizeH="0" baseline="0" noProof="0" dirty="0">
                <a:ln>
                  <a:noFill/>
                </a:ln>
                <a:effectLst/>
                <a:uLnTx/>
                <a:uFillTx/>
                <a:latin typeface="Aptos" panose="02110004020202020204"/>
                <a:ea typeface="+mn-ea"/>
                <a:cs typeface="+mn-cs"/>
              </a:rPr>
              <a:t>THE POSITION OF THE BELIEVER </a:t>
            </a:r>
            <a:endParaRPr lang="en-AU" dirty="0"/>
          </a:p>
        </p:txBody>
      </p:sp>
    </p:spTree>
    <p:extLst>
      <p:ext uri="{BB962C8B-B14F-4D97-AF65-F5344CB8AC3E}">
        <p14:creationId xmlns:p14="http://schemas.microsoft.com/office/powerpoint/2010/main" val="312013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74AD-3704-6689-6B0A-150F21B7AC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C67EB1-67BA-684E-5553-2D7BC22A666C}"/>
              </a:ext>
            </a:extLst>
          </p:cNvPr>
          <p:cNvSpPr txBox="1"/>
          <p:nvPr/>
        </p:nvSpPr>
        <p:spPr>
          <a:xfrm>
            <a:off x="685567" y="1027589"/>
            <a:ext cx="11287113" cy="445673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#1</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“YOU HAVE BEEN </a:t>
            </a:r>
            <a:r>
              <a:rPr kumimoji="0" lang="en-US" sz="3600" b="1" i="0" u="sng" strike="noStrike" kern="1200" cap="none" spc="0" normalizeH="0" baseline="0" noProof="0" dirty="0">
                <a:ln>
                  <a:noFill/>
                </a:ln>
                <a:solidFill>
                  <a:srgbClr val="FF0000"/>
                </a:solidFill>
                <a:effectLst/>
                <a:uLnTx/>
                <a:uFillTx/>
                <a:latin typeface="Aptos" panose="02110004020202020204"/>
                <a:ea typeface="+mn-ea"/>
                <a:cs typeface="+mn-cs"/>
              </a:rPr>
              <a:t>RAISED WITH CHRIST</a:t>
            </a: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 DESCRIPTION OF WHAT IT MEANS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TO BE A TRUE BELIEVER</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p:txBody>
      </p:sp>
      <p:pic>
        <p:nvPicPr>
          <p:cNvPr id="3" name="Picture 2">
            <a:extLst>
              <a:ext uri="{FF2B5EF4-FFF2-40B4-BE49-F238E27FC236}">
                <a16:creationId xmlns:a16="http://schemas.microsoft.com/office/drawing/2014/main" id="{82F77D23-D37A-D7FD-D4A9-7BA9B9CFE958}"/>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2250936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FE158-A037-275D-486B-345BA5F195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F23DB-0E11-016D-CCD9-7EB74EF4CBA4}"/>
              </a:ext>
            </a:extLst>
          </p:cNvPr>
          <p:cNvSpPr txBox="1"/>
          <p:nvPr/>
        </p:nvSpPr>
        <p:spPr>
          <a:xfrm>
            <a:off x="785775" y="410227"/>
            <a:ext cx="11287113" cy="591867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#1</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8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800" b="1" dirty="0">
                <a:solidFill>
                  <a:prstClr val="white"/>
                </a:solidFill>
                <a:latin typeface="Aptos" panose="02110004020202020204"/>
              </a:rPr>
              <a:t>EPHESIANS 2: 5, 6 (NASB)</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EVEN WHEN WE WERE DEAD IN OUR TRANSGRESSIONS,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[GOD] MADE US </a:t>
            </a:r>
            <a:r>
              <a:rPr kumimoji="0" lang="en-US" sz="3600" b="1" i="1" u="none" strike="noStrike" kern="1200" cap="none" spc="0" normalizeH="0" baseline="0" noProof="0" dirty="0">
                <a:ln>
                  <a:noFill/>
                </a:ln>
                <a:solidFill>
                  <a:srgbClr val="FF0000"/>
                </a:solidFill>
                <a:effectLst/>
                <a:uLnTx/>
                <a:uFillTx/>
                <a:latin typeface="Aptos" panose="02110004020202020204"/>
                <a:ea typeface="+mn-ea"/>
                <a:cs typeface="+mn-cs"/>
              </a:rPr>
              <a:t>ALIVE TOGETHER WITH CHRIST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(BY GRACE YOU HAVE BEEN SAVED),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AND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ptos" panose="02110004020202020204"/>
                <a:ea typeface="+mn-ea"/>
                <a:cs typeface="+mn-cs"/>
              </a:rPr>
              <a:t>RAISED </a:t>
            </a: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US UP </a:t>
            </a:r>
            <a:r>
              <a:rPr kumimoji="0" lang="en-US" sz="3600" b="1" i="1" u="none" strike="noStrike" kern="1200" cap="none" spc="0" normalizeH="0" baseline="0" noProof="0" dirty="0">
                <a:ln>
                  <a:noFill/>
                </a:ln>
                <a:solidFill>
                  <a:srgbClr val="FF0000"/>
                </a:solidFill>
                <a:effectLst/>
                <a:uLnTx/>
                <a:uFillTx/>
                <a:latin typeface="Aptos" panose="02110004020202020204"/>
                <a:ea typeface="+mn-ea"/>
                <a:cs typeface="+mn-cs"/>
              </a:rPr>
              <a:t>WITH HIM IN THE HEAVENLY PLACES </a:t>
            </a:r>
            <a:r>
              <a:rPr kumimoji="0" lang="en-US" sz="3600" b="1" i="1" u="none" strike="noStrike" kern="1200" cap="none" spc="0" normalizeH="0" baseline="0" noProof="0" dirty="0">
                <a:ln>
                  <a:noFill/>
                </a:ln>
                <a:solidFill>
                  <a:srgbClr val="FFFF00"/>
                </a:solidFill>
                <a:effectLst/>
                <a:uLnTx/>
                <a:uFillTx/>
                <a:latin typeface="Aptos" panose="02110004020202020204"/>
                <a:ea typeface="+mn-ea"/>
                <a:cs typeface="+mn-cs"/>
              </a:rPr>
              <a:t>IN CHRIST JESUS</a:t>
            </a: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FECB3C2-7FA4-C1CE-53CC-BD308B3FA293}"/>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263024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F9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050" name="Picture 2" descr="vintage movie countdown, illustration - number 2 stock illustrations">
            <a:extLst>
              <a:ext uri="{FF2B5EF4-FFF2-40B4-BE49-F238E27FC236}">
                <a16:creationId xmlns:a16="http://schemas.microsoft.com/office/drawing/2014/main" id="{5BA50EFD-F4F6-7946-44EB-D1B35D89F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78" r="1" b="15142"/>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69B0CFE7-92E7-C5D5-D9B0-29489E47604F}"/>
              </a:ext>
            </a:extLst>
          </p:cNvPr>
          <p:cNvPicPr>
            <a:picLocks noChangeAspect="1"/>
          </p:cNvPicPr>
          <p:nvPr/>
        </p:nvPicPr>
        <p:blipFill>
          <a:blip r:embed="rId3"/>
          <a:stretch>
            <a:fillRect/>
          </a:stretch>
        </p:blipFill>
        <p:spPr>
          <a:xfrm>
            <a:off x="10721995" y="163407"/>
            <a:ext cx="1231499" cy="469433"/>
          </a:xfrm>
          <a:prstGeom prst="rect">
            <a:avLst/>
          </a:prstGeom>
        </p:spPr>
      </p:pic>
      <p:sp>
        <p:nvSpPr>
          <p:cNvPr id="6" name="TextBox 5">
            <a:extLst>
              <a:ext uri="{FF2B5EF4-FFF2-40B4-BE49-F238E27FC236}">
                <a16:creationId xmlns:a16="http://schemas.microsoft.com/office/drawing/2014/main" id="{DFCBF520-6C97-0017-7ACC-38D084D76C9E}"/>
              </a:ext>
            </a:extLst>
          </p:cNvPr>
          <p:cNvSpPr txBox="1"/>
          <p:nvPr/>
        </p:nvSpPr>
        <p:spPr>
          <a:xfrm>
            <a:off x="6641925" y="6388567"/>
            <a:ext cx="6093912"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Century Gothic" panose="020B0502020202020204"/>
                <a:ea typeface="+mn-ea"/>
                <a:cs typeface="+mn-cs"/>
              </a:rPr>
              <a:t>https://www.gettyimages.com.au/</a:t>
            </a:r>
          </a:p>
        </p:txBody>
      </p:sp>
      <p:sp>
        <p:nvSpPr>
          <p:cNvPr id="5" name="TextBox 4">
            <a:extLst>
              <a:ext uri="{FF2B5EF4-FFF2-40B4-BE49-F238E27FC236}">
                <a16:creationId xmlns:a16="http://schemas.microsoft.com/office/drawing/2014/main" id="{E3A3CB9F-004D-B1B3-62BC-EC4780F116A5}"/>
              </a:ext>
            </a:extLst>
          </p:cNvPr>
          <p:cNvSpPr txBox="1"/>
          <p:nvPr/>
        </p:nvSpPr>
        <p:spPr>
          <a:xfrm>
            <a:off x="6299528" y="4062019"/>
            <a:ext cx="636948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white"/>
                </a:solidFill>
                <a:effectLst/>
                <a:uLnTx/>
                <a:uFillTx/>
                <a:latin typeface="Aptos" panose="02110004020202020204"/>
                <a:ea typeface="+mn-ea"/>
                <a:cs typeface="+mn-cs"/>
              </a:rPr>
              <a:t>KEEP SEEKING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b="1" dirty="0">
                <a:solidFill>
                  <a:prstClr val="white"/>
                </a:solidFill>
                <a:latin typeface="Aptos" panose="02110004020202020204"/>
              </a:rPr>
              <a:t>(PERSISTENCE)</a:t>
            </a:r>
            <a:endParaRPr kumimoji="0" lang="en-AU"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90BA427-74FD-9A85-B72C-E560E1658330}"/>
              </a:ext>
            </a:extLst>
          </p:cNvPr>
          <p:cNvSpPr txBox="1"/>
          <p:nvPr/>
        </p:nvSpPr>
        <p:spPr>
          <a:xfrm>
            <a:off x="2876280" y="790576"/>
            <a:ext cx="636948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THE POSITION OF THE BELIEVER </a:t>
            </a:r>
            <a:endPar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473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A1790-BA2E-63F8-7895-44296C3E78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014671-2AE4-34FA-825A-9FA51DD9DA53}"/>
              </a:ext>
            </a:extLst>
          </p:cNvPr>
          <p:cNvSpPr txBox="1"/>
          <p:nvPr/>
        </p:nvSpPr>
        <p:spPr>
          <a:xfrm>
            <a:off x="685567" y="479891"/>
            <a:ext cx="11287113" cy="597516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#2</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t>
            </a:r>
            <a:r>
              <a:rPr lang="en-US" sz="3600" b="1" u="sng" dirty="0">
                <a:solidFill>
                  <a:srgbClr val="FF0000"/>
                </a:solidFill>
                <a:latin typeface="Aptos" panose="02110004020202020204"/>
              </a:rPr>
              <a:t>KEEP SEEKING</a:t>
            </a: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Original word is a present imperative verb which means “ a </a:t>
            </a:r>
            <a:r>
              <a:rPr lang="en-US" sz="3600" b="1" dirty="0" err="1">
                <a:solidFill>
                  <a:prstClr val="white"/>
                </a:solidFill>
                <a:latin typeface="Aptos" panose="02110004020202020204"/>
              </a:rPr>
              <a:t>continous</a:t>
            </a:r>
            <a:r>
              <a:rPr lang="en-US" sz="3600" b="1" dirty="0">
                <a:solidFill>
                  <a:prstClr val="white"/>
                </a:solidFill>
                <a:latin typeface="Aptos" panose="02110004020202020204"/>
              </a:rPr>
              <a:t>, ongoing effort”</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WE ARE CALLED TO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4800" b="1" u="sng" dirty="0">
                <a:solidFill>
                  <a:prstClr val="white"/>
                </a:solidFill>
                <a:latin typeface="Aptos" panose="02110004020202020204"/>
              </a:rPr>
              <a:t>PERSISTENTLY</a:t>
            </a:r>
            <a:r>
              <a:rPr lang="en-US" sz="3600" b="1" dirty="0">
                <a:solidFill>
                  <a:prstClr val="white"/>
                </a:solidFill>
                <a:latin typeface="Aptos" panose="02110004020202020204"/>
              </a:rPr>
              <a:t> </a:t>
            </a:r>
            <a:r>
              <a:rPr lang="en-US" sz="4800" b="1" dirty="0">
                <a:solidFill>
                  <a:prstClr val="white"/>
                </a:solidFill>
                <a:latin typeface="Aptos" panose="02110004020202020204"/>
              </a:rPr>
              <a:t>SEEK AND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4800" b="1" dirty="0">
                <a:solidFill>
                  <a:prstClr val="white"/>
                </a:solidFill>
                <a:latin typeface="Aptos" panose="02110004020202020204"/>
              </a:rPr>
              <a:t>TO KEEP ON SEEKING</a:t>
            </a:r>
          </a:p>
        </p:txBody>
      </p:sp>
      <p:pic>
        <p:nvPicPr>
          <p:cNvPr id="3" name="Picture 2">
            <a:extLst>
              <a:ext uri="{FF2B5EF4-FFF2-40B4-BE49-F238E27FC236}">
                <a16:creationId xmlns:a16="http://schemas.microsoft.com/office/drawing/2014/main" id="{F1B21D31-6F1E-10D5-BDEB-433659389F2B}"/>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35461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AF0BE2-8D67-EF4C-E035-165D09706186}"/>
              </a:ext>
            </a:extLst>
          </p:cNvPr>
          <p:cNvSpPr txBox="1"/>
          <p:nvPr/>
        </p:nvSpPr>
        <p:spPr>
          <a:xfrm>
            <a:off x="170804" y="698032"/>
            <a:ext cx="5465907" cy="5627612"/>
          </a:xfrm>
          <a:prstGeom prst="rect">
            <a:avLst/>
          </a:prstGeom>
        </p:spPr>
        <p:txBody>
          <a:bodyPr vert="horz" lIns="91440" tIns="45720" rIns="91440" bIns="45720" rtlCol="0" anchor="b">
            <a:normAutofit fontScale="62500" lnSpcReduction="20000"/>
          </a:bodyPr>
          <a:lstStyle/>
          <a:p>
            <a:pPr marL="457200" indent="-457200">
              <a:spcBef>
                <a:spcPct val="0"/>
              </a:spcBef>
              <a:spcAft>
                <a:spcPts val="600"/>
              </a:spcAft>
              <a:buFont typeface="Arial" panose="020B0604020202020204" pitchFamily="34" charset="0"/>
              <a:buChar char="•"/>
            </a:pPr>
            <a:endParaRPr lang="en-US" sz="2800" b="1" dirty="0">
              <a:solidFill>
                <a:srgbClr val="FEFFFF"/>
              </a:solidFill>
              <a:latin typeface="+mj-lt"/>
              <a:ea typeface="+mj-ea"/>
              <a:cs typeface="+mj-cs"/>
            </a:endParaRPr>
          </a:p>
          <a:p>
            <a:pPr marL="457200" indent="-457200">
              <a:spcBef>
                <a:spcPct val="0"/>
              </a:spcBef>
              <a:spcAft>
                <a:spcPts val="600"/>
              </a:spcAft>
              <a:buFont typeface="Arial" panose="020B0604020202020204" pitchFamily="34" charset="0"/>
              <a:buChar char="•"/>
            </a:pPr>
            <a:endParaRPr lang="en-US" sz="2800" b="1" dirty="0">
              <a:solidFill>
                <a:srgbClr val="FEFFFF"/>
              </a:solidFill>
              <a:latin typeface="+mj-lt"/>
              <a:ea typeface="+mj-ea"/>
              <a:cs typeface="+mj-cs"/>
            </a:endParaRPr>
          </a:p>
          <a:p>
            <a:pPr marL="457200" indent="-457200">
              <a:spcBef>
                <a:spcPct val="0"/>
              </a:spcBef>
              <a:spcAft>
                <a:spcPts val="600"/>
              </a:spcAft>
              <a:buFont typeface="Arial" panose="020B0604020202020204" pitchFamily="34" charset="0"/>
              <a:buChar char="•"/>
            </a:pPr>
            <a:r>
              <a:rPr lang="en-US" sz="3300" b="1" dirty="0">
                <a:solidFill>
                  <a:srgbClr val="FEFFFF"/>
                </a:solidFill>
                <a:latin typeface="+mj-lt"/>
                <a:ea typeface="+mj-ea"/>
                <a:cs typeface="+mj-cs"/>
              </a:rPr>
              <a:t>WHEN VERY YOUNG, HIS PARENTS WORRIED HE HAD A LEARING DISABILITY BECAUSE HE WAS SLOW TO LEARN TO TALK</a:t>
            </a:r>
          </a:p>
          <a:p>
            <a:pPr marL="457200" indent="-457200">
              <a:spcBef>
                <a:spcPct val="0"/>
              </a:spcBef>
              <a:spcAft>
                <a:spcPts val="600"/>
              </a:spcAft>
              <a:buFont typeface="Arial" panose="020B0604020202020204" pitchFamily="34" charset="0"/>
              <a:buChar char="•"/>
            </a:pPr>
            <a:r>
              <a:rPr lang="en-US" sz="3300" b="1" dirty="0">
                <a:solidFill>
                  <a:srgbClr val="FEFFFF"/>
                </a:solidFill>
                <a:latin typeface="+mj-lt"/>
                <a:ea typeface="+mj-ea"/>
                <a:cs typeface="+mj-cs"/>
              </a:rPr>
              <a:t>DISMISSED FROM SCHOOL IN MUNICH BECAUSE HE APPEARED TO LACK INTEREST IN HIS STUDIES </a:t>
            </a:r>
          </a:p>
          <a:p>
            <a:pPr marL="457200" indent="-457200">
              <a:spcBef>
                <a:spcPct val="0"/>
              </a:spcBef>
              <a:spcAft>
                <a:spcPts val="600"/>
              </a:spcAft>
              <a:buFont typeface="Arial" panose="020B0604020202020204" pitchFamily="34" charset="0"/>
              <a:buChar char="•"/>
            </a:pPr>
            <a:r>
              <a:rPr lang="en-US" sz="3300" b="1" dirty="0">
                <a:solidFill>
                  <a:srgbClr val="FEFFFF"/>
                </a:solidFill>
                <a:latin typeface="+mj-lt"/>
                <a:ea typeface="+mj-ea"/>
                <a:cs typeface="+mj-cs"/>
              </a:rPr>
              <a:t>APPLIED TO ENTER A POLYTECHNIC IN ZURICH BUT FAILED TO GAIN ADMISSION.</a:t>
            </a:r>
          </a:p>
          <a:p>
            <a:pPr marL="457200" indent="-457200">
              <a:spcBef>
                <a:spcPct val="0"/>
              </a:spcBef>
              <a:spcAft>
                <a:spcPts val="600"/>
              </a:spcAft>
              <a:buFont typeface="Arial" panose="020B0604020202020204" pitchFamily="34" charset="0"/>
              <a:buChar char="•"/>
            </a:pPr>
            <a:r>
              <a:rPr lang="en-US" sz="3300" b="1" dirty="0">
                <a:solidFill>
                  <a:srgbClr val="FEFFFF"/>
                </a:solidFill>
                <a:latin typeface="+mj-lt"/>
                <a:ea typeface="+mj-ea"/>
                <a:cs typeface="+mj-cs"/>
              </a:rPr>
              <a:t>BECAME A TUTOR FOR THE BOYS IN A BOARDING HOUSE IN ZURICH BUT WAS SOON FIRED.</a:t>
            </a:r>
          </a:p>
          <a:p>
            <a:pPr marL="457200" indent="-457200">
              <a:spcBef>
                <a:spcPct val="0"/>
              </a:spcBef>
              <a:spcAft>
                <a:spcPts val="600"/>
              </a:spcAft>
              <a:buFont typeface="Arial" panose="020B0604020202020204" pitchFamily="34" charset="0"/>
              <a:buChar char="•"/>
            </a:pPr>
            <a:r>
              <a:rPr lang="en-US" sz="3300" b="1" dirty="0">
                <a:solidFill>
                  <a:srgbClr val="FEFFFF"/>
                </a:solidFill>
                <a:latin typeface="+mj-lt"/>
                <a:ea typeface="+mj-ea"/>
                <a:cs typeface="+mj-cs"/>
              </a:rPr>
              <a:t>CONTINUED TO PERSIST IN HIS ENDEAVOURS AND FINALLY GAINED  A TEACHING DIPLOMA  &amp; SOME 5 YEARS LATER A PhD FROM THE UNIVERSITY OF ZURICH. </a:t>
            </a:r>
            <a:endParaRPr lang="en-US" sz="2800" b="1" dirty="0">
              <a:solidFill>
                <a:srgbClr val="FEFFFF"/>
              </a:solidFill>
              <a:latin typeface="+mj-lt"/>
              <a:ea typeface="+mj-ea"/>
              <a:cs typeface="+mj-cs"/>
            </a:endParaRPr>
          </a:p>
        </p:txBody>
      </p:sp>
      <p:pic>
        <p:nvPicPr>
          <p:cNvPr id="4098" name="Picture 2" descr="question mark and thinking man">
            <a:extLst>
              <a:ext uri="{FF2B5EF4-FFF2-40B4-BE49-F238E27FC236}">
                <a16:creationId xmlns:a16="http://schemas.microsoft.com/office/drawing/2014/main" id="{B83D00D4-3703-0AD4-1544-4295FD6A4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27"/>
          <a:stretch>
            <a:fillRect/>
          </a:stretch>
        </p:blipFill>
        <p:spPr bwMode="auto">
          <a:xfrm>
            <a:off x="5787026" y="698032"/>
            <a:ext cx="6234170" cy="55399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753E20-E0DB-A66A-D6E8-3BBE92707DB5}"/>
              </a:ext>
            </a:extLst>
          </p:cNvPr>
          <p:cNvPicPr>
            <a:picLocks noChangeAspect="1"/>
          </p:cNvPicPr>
          <p:nvPr/>
        </p:nvPicPr>
        <p:blipFill>
          <a:blip r:embed="rId4"/>
          <a:stretch>
            <a:fillRect/>
          </a:stretch>
        </p:blipFill>
        <p:spPr>
          <a:xfrm>
            <a:off x="10689488" y="6388567"/>
            <a:ext cx="1231499" cy="469433"/>
          </a:xfrm>
          <a:prstGeom prst="rect">
            <a:avLst/>
          </a:prstGeom>
        </p:spPr>
      </p:pic>
      <p:sp>
        <p:nvSpPr>
          <p:cNvPr id="4" name="TextBox 3">
            <a:extLst>
              <a:ext uri="{FF2B5EF4-FFF2-40B4-BE49-F238E27FC236}">
                <a16:creationId xmlns:a16="http://schemas.microsoft.com/office/drawing/2014/main" id="{2A1391C2-CAD0-294B-11BF-8A9AACF6DA02}"/>
              </a:ext>
            </a:extLst>
          </p:cNvPr>
          <p:cNvSpPr txBox="1"/>
          <p:nvPr/>
        </p:nvSpPr>
        <p:spPr>
          <a:xfrm>
            <a:off x="2192527" y="158373"/>
            <a:ext cx="7806945" cy="461665"/>
          </a:xfrm>
          <a:prstGeom prst="rect">
            <a:avLst/>
          </a:prstGeom>
          <a:noFill/>
        </p:spPr>
        <p:txBody>
          <a:bodyPr wrap="none" rtlCol="0">
            <a:spAutoFit/>
          </a:bodyPr>
          <a:lstStyle/>
          <a:p>
            <a:pPr algn="ctr"/>
            <a:r>
              <a:rPr lang="en-AU" sz="2400" b="1" dirty="0"/>
              <a:t>THERE ARE MANY STORIES OF HUMAN PERSISTENCE…</a:t>
            </a:r>
          </a:p>
        </p:txBody>
      </p:sp>
    </p:spTree>
    <p:extLst>
      <p:ext uri="{BB962C8B-B14F-4D97-AF65-F5344CB8AC3E}">
        <p14:creationId xmlns:p14="http://schemas.microsoft.com/office/powerpoint/2010/main" val="141481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D66E-4D1A-30AD-245A-516FA975EE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62CB43-D150-4C7D-E50A-34DB47436575}"/>
              </a:ext>
            </a:extLst>
          </p:cNvPr>
          <p:cNvSpPr txBox="1"/>
          <p:nvPr/>
        </p:nvSpPr>
        <p:spPr>
          <a:xfrm>
            <a:off x="773249" y="474281"/>
            <a:ext cx="11287113" cy="590943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#2</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History is full of stories about the persistence of people through seemingly insurmountable odds, discouragement and ridicule. But such persistence is often focused on the rewards and acclaim of man  which ultimately cannot hold a flame to “the things that are above”</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WE ARE CALLED TO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PERSISTENTLY SEEK AND TO KEEP ON SEEKING</a:t>
            </a:r>
          </a:p>
        </p:txBody>
      </p:sp>
      <p:pic>
        <p:nvPicPr>
          <p:cNvPr id="3" name="Picture 2">
            <a:extLst>
              <a:ext uri="{FF2B5EF4-FFF2-40B4-BE49-F238E27FC236}">
                <a16:creationId xmlns:a16="http://schemas.microsoft.com/office/drawing/2014/main" id="{225CAE08-236C-1D4F-2D0C-DF340B848E9D}"/>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3716000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2032-9BC8-E76C-CBFB-D8A2AD9B6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0A6040-499D-889B-D4B6-96191F71F063}"/>
              </a:ext>
            </a:extLst>
          </p:cNvPr>
          <p:cNvSpPr txBox="1"/>
          <p:nvPr/>
        </p:nvSpPr>
        <p:spPr>
          <a:xfrm>
            <a:off x="572833" y="231137"/>
            <a:ext cx="11287113" cy="656192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#2</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OUR HEAVENLY </a:t>
            </a:r>
            <a:r>
              <a:rPr lang="en-US" sz="3600" b="1" u="sng" dirty="0">
                <a:solidFill>
                  <a:srgbClr val="FF0000"/>
                </a:solidFill>
                <a:latin typeface="Aptos" panose="02110004020202020204"/>
              </a:rPr>
              <a:t>SEEKING</a:t>
            </a:r>
            <a:r>
              <a:rPr lang="en-US" sz="3600" b="1" dirty="0">
                <a:solidFill>
                  <a:prstClr val="white"/>
                </a:solidFill>
                <a:latin typeface="Aptos" panose="02110004020202020204"/>
              </a:rPr>
              <a:t> IS FIRST &amp; FOREMOST TO BE ACHIEVED </a:t>
            </a:r>
            <a:r>
              <a:rPr lang="en-US" sz="3600" b="1" u="sng" dirty="0">
                <a:solidFill>
                  <a:srgbClr val="FF0000"/>
                </a:solidFill>
                <a:latin typeface="Aptos" panose="02110004020202020204"/>
              </a:rPr>
              <a:t>THROUGH PRAYER </a:t>
            </a:r>
            <a:r>
              <a:rPr lang="en-US" sz="3600" b="1" dirty="0">
                <a:solidFill>
                  <a:prstClr val="white"/>
                </a:solidFill>
                <a:latin typeface="Aptos" panose="02110004020202020204"/>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AS WE ASK, SEEK AND KNOCK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FOR THE THINGS ABOVE (MATTHEW 7:7; LUKE 18: 1-5)</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THIS SEEKING SHOULD PERVADE OUR CONVERSATIONS, FRIENDSHIPS, STUDIES, WORK , PLAY.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WHEN IT DOES, IT WILL ENHANCE OUR FULLNESS IN CHRIST.</a:t>
            </a:r>
          </a:p>
        </p:txBody>
      </p:sp>
      <p:pic>
        <p:nvPicPr>
          <p:cNvPr id="3" name="Picture 2">
            <a:extLst>
              <a:ext uri="{FF2B5EF4-FFF2-40B4-BE49-F238E27FC236}">
                <a16:creationId xmlns:a16="http://schemas.microsoft.com/office/drawing/2014/main" id="{EA1A7358-783A-47CF-DF06-674A0761C2B6}"/>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196463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1045" name="Group 104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059" name="Rectangle 105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6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063" name="Rectangle 1062">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65" name="Rectangle 1064">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90686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6" name="Picture 2" descr="3D man thinking photo with big question mark">
            <a:extLst>
              <a:ext uri="{FF2B5EF4-FFF2-40B4-BE49-F238E27FC236}">
                <a16:creationId xmlns:a16="http://schemas.microsoft.com/office/drawing/2014/main" id="{83D2D244-ACD9-35E9-7B1E-4E343A08E2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5468" y="657049"/>
            <a:ext cx="5142655" cy="5142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3FB348-8EA0-4BD1-29CC-58B0BA1D85E2}"/>
              </a:ext>
            </a:extLst>
          </p:cNvPr>
          <p:cNvSpPr txBox="1"/>
          <p:nvPr/>
        </p:nvSpPr>
        <p:spPr>
          <a:xfrm>
            <a:off x="7460233" y="1097462"/>
            <a:ext cx="4093878" cy="4483786"/>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ts val="1000"/>
              </a:spcBef>
              <a:spcAft>
                <a:spcPts val="0"/>
              </a:spcAft>
              <a:buClr>
                <a:srgbClr val="A53010"/>
              </a:buClr>
              <a:buSzTx/>
              <a:buFontTx/>
              <a:buNone/>
              <a:tabLst/>
              <a:defRPr/>
            </a:pPr>
            <a:r>
              <a:rPr kumimoji="0" lang="en-US" sz="4000" b="1" i="0" u="none" strike="noStrike" kern="1200" cap="none" spc="0" normalizeH="0" baseline="0" noProof="0" dirty="0">
                <a:ln>
                  <a:noFill/>
                </a:ln>
                <a:solidFill>
                  <a:prstClr val="white">
                    <a:lumMod val="75000"/>
                    <a:lumOff val="25000"/>
                  </a:prstClr>
                </a:solidFill>
                <a:effectLst/>
                <a:uLnTx/>
                <a:uFillTx/>
                <a:latin typeface="Century Gothic" panose="020B0502020202020204"/>
                <a:ea typeface="+mn-ea"/>
                <a:cs typeface="+mn-cs"/>
              </a:rPr>
              <a:t>WHAT WAS THE CHALLENGE THAT THE CHURCH AT COLOSSAE WAS FACING?</a:t>
            </a:r>
          </a:p>
        </p:txBody>
      </p:sp>
      <p:pic>
        <p:nvPicPr>
          <p:cNvPr id="3" name="Picture 2">
            <a:extLst>
              <a:ext uri="{FF2B5EF4-FFF2-40B4-BE49-F238E27FC236}">
                <a16:creationId xmlns:a16="http://schemas.microsoft.com/office/drawing/2014/main" id="{4DF6DBCA-3474-3351-EC5E-F1E11FA56580}"/>
              </a:ext>
            </a:extLst>
          </p:cNvPr>
          <p:cNvPicPr>
            <a:picLocks noChangeAspect="1"/>
          </p:cNvPicPr>
          <p:nvPr/>
        </p:nvPicPr>
        <p:blipFill>
          <a:blip r:embed="rId3"/>
          <a:stretch>
            <a:fillRect/>
          </a:stretch>
        </p:blipFill>
        <p:spPr>
          <a:xfrm>
            <a:off x="274387" y="210715"/>
            <a:ext cx="1231499" cy="469433"/>
          </a:xfrm>
          <a:prstGeom prst="rect">
            <a:avLst/>
          </a:prstGeom>
        </p:spPr>
      </p:pic>
      <p:sp>
        <p:nvSpPr>
          <p:cNvPr id="7" name="TextBox 6">
            <a:extLst>
              <a:ext uri="{FF2B5EF4-FFF2-40B4-BE49-F238E27FC236}">
                <a16:creationId xmlns:a16="http://schemas.microsoft.com/office/drawing/2014/main" id="{79BFB66D-20DB-CBBB-3D75-2ED296F6C30F}"/>
              </a:ext>
            </a:extLst>
          </p:cNvPr>
          <p:cNvSpPr txBox="1"/>
          <p:nvPr/>
        </p:nvSpPr>
        <p:spPr>
          <a:xfrm>
            <a:off x="3543300" y="97692"/>
            <a:ext cx="6093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effectLst/>
                <a:uLnTx/>
                <a:uFillTx/>
                <a:latin typeface="Century Gothic" panose="020B0502020202020204"/>
                <a:ea typeface="+mn-ea"/>
                <a:cs typeface="+mn-cs"/>
              </a:rPr>
              <a:t>THE LESSON SO FAR..</a:t>
            </a:r>
          </a:p>
        </p:txBody>
      </p:sp>
    </p:spTree>
    <p:extLst>
      <p:ext uri="{BB962C8B-B14F-4D97-AF65-F5344CB8AC3E}">
        <p14:creationId xmlns:p14="http://schemas.microsoft.com/office/powerpoint/2010/main" val="175622764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9A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pic>
        <p:nvPicPr>
          <p:cNvPr id="4098" name="Picture 2" descr="vintage movie countdown, illustration - number 3 stock illustrations">
            <a:extLst>
              <a:ext uri="{FF2B5EF4-FFF2-40B4-BE49-F238E27FC236}">
                <a16:creationId xmlns:a16="http://schemas.microsoft.com/office/drawing/2014/main" id="{815BB9B7-0698-446E-585F-76688DED0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11" r="1" b="16108"/>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0AC0188A-2F11-7E33-0D5B-5CB7C04C3AF7}"/>
              </a:ext>
            </a:extLst>
          </p:cNvPr>
          <p:cNvPicPr>
            <a:picLocks noChangeAspect="1"/>
          </p:cNvPicPr>
          <p:nvPr/>
        </p:nvPicPr>
        <p:blipFill>
          <a:blip r:embed="rId3"/>
          <a:stretch>
            <a:fillRect/>
          </a:stretch>
        </p:blipFill>
        <p:spPr>
          <a:xfrm>
            <a:off x="10721995" y="92330"/>
            <a:ext cx="1231499" cy="469433"/>
          </a:xfrm>
          <a:prstGeom prst="rect">
            <a:avLst/>
          </a:prstGeom>
        </p:spPr>
      </p:pic>
      <p:sp>
        <p:nvSpPr>
          <p:cNvPr id="5" name="TextBox 4">
            <a:extLst>
              <a:ext uri="{FF2B5EF4-FFF2-40B4-BE49-F238E27FC236}">
                <a16:creationId xmlns:a16="http://schemas.microsoft.com/office/drawing/2014/main" id="{DB08B0EA-DED4-2844-D1A5-5F5575C6A480}"/>
              </a:ext>
            </a:extLst>
          </p:cNvPr>
          <p:cNvSpPr txBox="1"/>
          <p:nvPr/>
        </p:nvSpPr>
        <p:spPr>
          <a:xfrm>
            <a:off x="6273964" y="2659559"/>
            <a:ext cx="609391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white"/>
                </a:solidFill>
                <a:effectLst/>
                <a:uLnTx/>
                <a:uFillTx/>
                <a:latin typeface="Aptos" panose="02110004020202020204"/>
                <a:ea typeface="+mn-ea"/>
                <a:cs typeface="+mn-cs"/>
              </a:rPr>
              <a:t>SET YOUR MIND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4400" b="1" dirty="0">
              <a:solidFill>
                <a:prstClr val="white"/>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white"/>
                </a:solidFill>
                <a:effectLst/>
                <a:uLnTx/>
                <a:uFillTx/>
                <a:latin typeface="Aptos" panose="02110004020202020204"/>
                <a:ea typeface="+mn-ea"/>
                <a:cs typeface="+mn-cs"/>
              </a:rPr>
              <a:t>(CONCENTRATE)</a:t>
            </a:r>
            <a:endParaRPr kumimoji="0" lang="en-AU"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D5FD624-2AE7-BFF2-5146-6657694CA641}"/>
              </a:ext>
            </a:extLst>
          </p:cNvPr>
          <p:cNvSpPr txBox="1"/>
          <p:nvPr/>
        </p:nvSpPr>
        <p:spPr>
          <a:xfrm>
            <a:off x="2991891" y="765889"/>
            <a:ext cx="62129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THE POSITION OF THE BELIEVER </a:t>
            </a:r>
            <a:endParaRPr kumimoji="0" lang="en-A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808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E358-4C34-3CA9-27E2-C6A5D2B49F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212DED-651E-8CDE-1A72-38F9AC967BE8}"/>
              </a:ext>
            </a:extLst>
          </p:cNvPr>
          <p:cNvSpPr txBox="1"/>
          <p:nvPr/>
        </p:nvSpPr>
        <p:spPr>
          <a:xfrm>
            <a:off x="572833" y="231137"/>
            <a:ext cx="11287113" cy="560781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ptos" panose="02110004020202020204"/>
                <a:ea typeface="+mn-ea"/>
                <a:cs typeface="+mn-cs"/>
              </a:rPr>
              <a:t>THE POSITION OF THE BELIEVER </a:t>
            </a:r>
            <a:r>
              <a:rPr kumimoji="0" lang="en-US" sz="4000" b="1" i="0" u="none" strike="noStrike" kern="1200" cap="none" spc="0" normalizeH="0" baseline="0" noProof="0" dirty="0">
                <a:ln>
                  <a:noFill/>
                </a:ln>
                <a:solidFill>
                  <a:srgbClr val="FFFF00"/>
                </a:solidFill>
                <a:effectLst/>
                <a:uLnTx/>
                <a:uFillTx/>
                <a:latin typeface="Aptos" panose="02110004020202020204"/>
                <a:ea typeface="+mn-ea"/>
                <a:cs typeface="+mn-cs"/>
              </a:rPr>
              <a:t>#3</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2800" b="1" dirty="0">
                <a:solidFill>
                  <a:prstClr val="white"/>
                </a:solidFill>
                <a:latin typeface="Aptos" panose="02110004020202020204"/>
              </a:rPr>
              <a:t>COLOSSAINS  3: 2 (NASB)</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t>
            </a:r>
            <a:r>
              <a:rPr lang="en-US" sz="3600" b="1" i="1" u="sng" dirty="0">
                <a:solidFill>
                  <a:srgbClr val="FF0000"/>
                </a:solidFill>
                <a:latin typeface="Aptos" panose="02110004020202020204"/>
              </a:rPr>
              <a:t>SET </a:t>
            </a:r>
            <a:r>
              <a:rPr lang="en-US" sz="3600" b="1" i="1" dirty="0">
                <a:solidFill>
                  <a:srgbClr val="FF0000"/>
                </a:solidFill>
                <a:latin typeface="Aptos" panose="02110004020202020204"/>
              </a:rPr>
              <a:t>YOUR MINDS ON THE THINGS ABOVE</a:t>
            </a:r>
            <a:r>
              <a:rPr lang="en-US" sz="3600" b="1" i="1" dirty="0">
                <a:solidFill>
                  <a:prstClr val="white"/>
                </a:solidFill>
                <a:latin typeface="Aptos" panose="02110004020202020204"/>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i="1" dirty="0">
                <a:solidFill>
                  <a:srgbClr val="FFC000"/>
                </a:solidFill>
                <a:latin typeface="Aptos" panose="02110004020202020204"/>
              </a:rPr>
              <a:t>NOT</a:t>
            </a:r>
            <a:r>
              <a:rPr lang="en-US" sz="3600" b="1" i="1" dirty="0">
                <a:solidFill>
                  <a:prstClr val="white"/>
                </a:solidFill>
                <a:latin typeface="Aptos" panose="02110004020202020204"/>
              </a:rPr>
              <a:t> ON THE THINGS THAT ARE ON EARTH”</a:t>
            </a: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THE </a:t>
            </a:r>
            <a:r>
              <a:rPr lang="en-US" sz="3600" b="1" i="1" dirty="0">
                <a:solidFill>
                  <a:prstClr val="white"/>
                </a:solidFill>
                <a:latin typeface="Aptos" panose="02110004020202020204"/>
              </a:rPr>
              <a:t>ACT</a:t>
            </a:r>
            <a:r>
              <a:rPr lang="en-US" sz="3600" b="1" dirty="0">
                <a:solidFill>
                  <a:prstClr val="white"/>
                </a:solidFill>
                <a:latin typeface="Aptos" panose="02110004020202020204"/>
              </a:rPr>
              <a:t> OF SEEKING DEPENDS ON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WHERE OUR THE MIND IS </a:t>
            </a:r>
            <a:r>
              <a:rPr lang="en-US" sz="3600" b="1" i="1" dirty="0">
                <a:solidFill>
                  <a:prstClr val="white"/>
                </a:solidFill>
                <a:latin typeface="Aptos" panose="02110004020202020204"/>
              </a:rPr>
              <a:t>SET</a:t>
            </a:r>
            <a:r>
              <a:rPr lang="en-US" sz="3600" b="1" dirty="0">
                <a:solidFill>
                  <a:prstClr val="white"/>
                </a:solidFill>
                <a:latin typeface="Aptos" panose="02110004020202020204"/>
              </a:rPr>
              <a:t> ON</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p:txBody>
      </p:sp>
      <p:pic>
        <p:nvPicPr>
          <p:cNvPr id="3" name="Picture 2">
            <a:extLst>
              <a:ext uri="{FF2B5EF4-FFF2-40B4-BE49-F238E27FC236}">
                <a16:creationId xmlns:a16="http://schemas.microsoft.com/office/drawing/2014/main" id="{FACAB576-F8FA-36C1-69E2-2363D773B506}"/>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403947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1D0EE-2D06-9CAF-093C-BF461523AA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1F8F1C-DAF6-E96D-22F0-212CA9D21DE2}"/>
              </a:ext>
            </a:extLst>
          </p:cNvPr>
          <p:cNvSpPr txBox="1"/>
          <p:nvPr/>
        </p:nvSpPr>
        <p:spPr>
          <a:xfrm>
            <a:off x="560307" y="175511"/>
            <a:ext cx="11287113" cy="585403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 “THINGS ABOVE” ARE NOT THE PHYSICAL THINGS OF HEAVEN e.g. CHRIST’S LITERAL THRONE.</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THEY HAVE TO DO WITH CHRIST’S SOVEREIGN REIGN OVER THE UNIVERSE AS HE FILLS ALL THINGS WITH HIS POWER. </a:t>
            </a:r>
            <a:r>
              <a:rPr lang="en-US" sz="3600" b="1" dirty="0">
                <a:solidFill>
                  <a:prstClr val="white"/>
                </a:solidFill>
                <a:latin typeface="Aptos" panose="02110004020202020204"/>
              </a:rPr>
              <a:t>THE ‘THINGS ABOVE’ INCLUDE CHRIST’S CHARACTER, PRESENCE &amp; HEAVENLY JOY.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WE ARE MEANT TO SEEK THE ONE WHO DWELLS ABOVE ALL</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759D629-CF4E-ED00-C2DC-105442705FD2}"/>
              </a:ext>
            </a:extLst>
          </p:cNvPr>
          <p:cNvPicPr>
            <a:picLocks noChangeAspect="1"/>
          </p:cNvPicPr>
          <p:nvPr/>
        </p:nvPicPr>
        <p:blipFill>
          <a:blip r:embed="rId2"/>
          <a:stretch>
            <a:fillRect/>
          </a:stretch>
        </p:blipFill>
        <p:spPr>
          <a:xfrm>
            <a:off x="10835014" y="0"/>
            <a:ext cx="1231499" cy="469433"/>
          </a:xfrm>
          <a:prstGeom prst="rect">
            <a:avLst/>
          </a:prstGeom>
        </p:spPr>
      </p:pic>
    </p:spTree>
    <p:extLst>
      <p:ext uri="{BB962C8B-B14F-4D97-AF65-F5344CB8AC3E}">
        <p14:creationId xmlns:p14="http://schemas.microsoft.com/office/powerpoint/2010/main" val="3248687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3F93-BD0E-8FF4-AE31-77A74ED4DF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484A86-54D4-E080-0996-34914A06E5B4}"/>
              </a:ext>
            </a:extLst>
          </p:cNvPr>
          <p:cNvSpPr txBox="1"/>
          <p:nvPr/>
        </p:nvSpPr>
        <p:spPr>
          <a:xfrm>
            <a:off x="560307" y="175511"/>
            <a:ext cx="11287113" cy="593098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 “THINGS ON EARTH” ARE </a:t>
            </a:r>
            <a:r>
              <a:rPr kumimoji="0" lang="en-US" sz="3600" b="1" i="0" u="sng" strike="noStrike" kern="1200" cap="none" spc="0" normalizeH="0" baseline="0" noProof="0" dirty="0">
                <a:ln>
                  <a:noFill/>
                </a:ln>
                <a:solidFill>
                  <a:prstClr val="white"/>
                </a:solidFill>
                <a:effectLst/>
                <a:uLnTx/>
                <a:uFillTx/>
                <a:latin typeface="Aptos" panose="02110004020202020204"/>
                <a:ea typeface="+mn-ea"/>
                <a:cs typeface="+mn-cs"/>
              </a:rPr>
              <a:t>NOT</a:t>
            </a: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 JUST MATERIAL POSSESSIONS,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BUT ALSO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 IMMATERIAL THINGS OF THE WORLD, e.g. POSITION, PROMOTION, EARTHLY HONOURS </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IT DOES NOT MEAN THAT CHRISTIANS ARE NOT INVOLVED IN THE WORLD &amp; ANY POSSIBILITY OF PROMINENCE OR ACHIEVEMENT</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p:txBody>
      </p:sp>
      <p:pic>
        <p:nvPicPr>
          <p:cNvPr id="3" name="Picture 2">
            <a:extLst>
              <a:ext uri="{FF2B5EF4-FFF2-40B4-BE49-F238E27FC236}">
                <a16:creationId xmlns:a16="http://schemas.microsoft.com/office/drawing/2014/main" id="{5F444EFF-428B-B09D-5D17-41DF8517579C}"/>
              </a:ext>
            </a:extLst>
          </p:cNvPr>
          <p:cNvPicPr>
            <a:picLocks noChangeAspect="1"/>
          </p:cNvPicPr>
          <p:nvPr/>
        </p:nvPicPr>
        <p:blipFill>
          <a:blip r:embed="rId2"/>
          <a:stretch>
            <a:fillRect/>
          </a:stretch>
        </p:blipFill>
        <p:spPr>
          <a:xfrm>
            <a:off x="0" y="6388567"/>
            <a:ext cx="1231499" cy="469433"/>
          </a:xfrm>
          <a:prstGeom prst="rect">
            <a:avLst/>
          </a:prstGeom>
        </p:spPr>
      </p:pic>
      <p:pic>
        <p:nvPicPr>
          <p:cNvPr id="4" name="Picture 3">
            <a:extLst>
              <a:ext uri="{FF2B5EF4-FFF2-40B4-BE49-F238E27FC236}">
                <a16:creationId xmlns:a16="http://schemas.microsoft.com/office/drawing/2014/main" id="{CC55A337-E8C3-7F32-E263-572D50EF99EA}"/>
              </a:ext>
            </a:extLst>
          </p:cNvPr>
          <p:cNvPicPr>
            <a:picLocks noChangeAspect="1"/>
          </p:cNvPicPr>
          <p:nvPr/>
        </p:nvPicPr>
        <p:blipFill>
          <a:blip r:embed="rId3"/>
          <a:stretch>
            <a:fillRect/>
          </a:stretch>
        </p:blipFill>
        <p:spPr>
          <a:xfrm>
            <a:off x="10615921" y="6213056"/>
            <a:ext cx="1231499" cy="469433"/>
          </a:xfrm>
          <a:prstGeom prst="rect">
            <a:avLst/>
          </a:prstGeom>
        </p:spPr>
      </p:pic>
    </p:spTree>
    <p:extLst>
      <p:ext uri="{BB962C8B-B14F-4D97-AF65-F5344CB8AC3E}">
        <p14:creationId xmlns:p14="http://schemas.microsoft.com/office/powerpoint/2010/main" val="2485709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42E85-7F75-490D-730C-15DEF015AA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FECCD4-9E48-84A9-6962-D84F438B2267}"/>
              </a:ext>
            </a:extLst>
          </p:cNvPr>
          <p:cNvSpPr txBox="1"/>
          <p:nvPr/>
        </p:nvSpPr>
        <p:spPr>
          <a:xfrm>
            <a:off x="452443" y="839391"/>
            <a:ext cx="11287113" cy="543238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AS CHRISTIANS WE ARE NOT TO SEE EARTHLY REWARDS AND POSITION AS OUR PRIORITY &amp; SOLE AMBITION.</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THE THINGS OF EARTH, ALL OUR POSSESSIONS WILL FADE AWAY &amp; DECAY.</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OUR MIND-SET SHOULD BE DOMINATED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BY “THE THINGS ABOVE”</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p:txBody>
      </p:sp>
      <p:pic>
        <p:nvPicPr>
          <p:cNvPr id="3" name="Picture 2">
            <a:extLst>
              <a:ext uri="{FF2B5EF4-FFF2-40B4-BE49-F238E27FC236}">
                <a16:creationId xmlns:a16="http://schemas.microsoft.com/office/drawing/2014/main" id="{3C4ACB58-B74E-D7A1-A492-38D4BF5201AD}"/>
              </a:ext>
            </a:extLst>
          </p:cNvPr>
          <p:cNvPicPr>
            <a:picLocks noChangeAspect="1"/>
          </p:cNvPicPr>
          <p:nvPr/>
        </p:nvPicPr>
        <p:blipFill>
          <a:blip r:embed="rId2"/>
          <a:stretch>
            <a:fillRect/>
          </a:stretch>
        </p:blipFill>
        <p:spPr>
          <a:xfrm>
            <a:off x="0" y="6388567"/>
            <a:ext cx="1231499" cy="469433"/>
          </a:xfrm>
          <a:prstGeom prst="rect">
            <a:avLst/>
          </a:prstGeom>
        </p:spPr>
      </p:pic>
      <p:pic>
        <p:nvPicPr>
          <p:cNvPr id="4" name="Picture 3">
            <a:extLst>
              <a:ext uri="{FF2B5EF4-FFF2-40B4-BE49-F238E27FC236}">
                <a16:creationId xmlns:a16="http://schemas.microsoft.com/office/drawing/2014/main" id="{6917E6CE-F9CC-10A9-9DD9-AE27A4F806AE}"/>
              </a:ext>
            </a:extLst>
          </p:cNvPr>
          <p:cNvPicPr>
            <a:picLocks noChangeAspect="1"/>
          </p:cNvPicPr>
          <p:nvPr/>
        </p:nvPicPr>
        <p:blipFill>
          <a:blip r:embed="rId3"/>
          <a:stretch>
            <a:fillRect/>
          </a:stretch>
        </p:blipFill>
        <p:spPr>
          <a:xfrm>
            <a:off x="10678551" y="6271776"/>
            <a:ext cx="1231499" cy="469433"/>
          </a:xfrm>
          <a:prstGeom prst="rect">
            <a:avLst/>
          </a:prstGeom>
        </p:spPr>
      </p:pic>
    </p:spTree>
    <p:extLst>
      <p:ext uri="{BB962C8B-B14F-4D97-AF65-F5344CB8AC3E}">
        <p14:creationId xmlns:p14="http://schemas.microsoft.com/office/powerpoint/2010/main" val="200942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397F-7B19-84E5-0222-51DAEA7408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E06648-DA82-21F2-667C-47FE7AC3F518}"/>
              </a:ext>
            </a:extLst>
          </p:cNvPr>
          <p:cNvSpPr txBox="1"/>
          <p:nvPr/>
        </p:nvSpPr>
        <p:spPr>
          <a:xfrm>
            <a:off x="560307" y="175511"/>
            <a:ext cx="11287113" cy="510107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PAUL IS VERY PRECISE IN HIS COMMAND:</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t>
            </a:r>
            <a:r>
              <a:rPr lang="en-US" sz="3600" b="1" dirty="0">
                <a:solidFill>
                  <a:srgbClr val="FFFF00"/>
                </a:solidFill>
                <a:latin typeface="Aptos" panose="02110004020202020204"/>
              </a:rPr>
              <a:t>SET YOUR MINDS </a:t>
            </a:r>
            <a:r>
              <a:rPr lang="en-US" sz="3600" b="1" i="1" dirty="0">
                <a:solidFill>
                  <a:srgbClr val="FFFF00"/>
                </a:solidFill>
                <a:latin typeface="Aptos" panose="02110004020202020204"/>
              </a:rPr>
              <a:t>AND </a:t>
            </a:r>
            <a:r>
              <a:rPr lang="en-US" sz="3600" b="1" dirty="0">
                <a:solidFill>
                  <a:srgbClr val="FFFF00"/>
                </a:solidFill>
                <a:latin typeface="Aptos" panose="02110004020202020204"/>
              </a:rPr>
              <a:t>KEEP THEM SET ON WHAT IS ABOVE</a:t>
            </a:r>
            <a:r>
              <a:rPr lang="en-US" sz="3600" b="1" dirty="0">
                <a:solidFill>
                  <a:prstClr val="white"/>
                </a:solidFill>
                <a:latin typeface="Aptos" panose="02110004020202020204"/>
              </a:rPr>
              <a:t> – THE HIGHER THINGS – NOT ON THE THINGS THAT ARE ON THE EARTH.” </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IMPLICIT IN PAUL’S STATEMENT IS THAT WE MUST</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4800" b="1" u="sng" dirty="0">
                <a:solidFill>
                  <a:prstClr val="white"/>
                </a:solidFill>
                <a:latin typeface="Aptos" panose="02110004020202020204"/>
              </a:rPr>
              <a:t>CONCENTRATE</a:t>
            </a:r>
          </a:p>
        </p:txBody>
      </p:sp>
      <p:pic>
        <p:nvPicPr>
          <p:cNvPr id="3" name="Picture 2">
            <a:extLst>
              <a:ext uri="{FF2B5EF4-FFF2-40B4-BE49-F238E27FC236}">
                <a16:creationId xmlns:a16="http://schemas.microsoft.com/office/drawing/2014/main" id="{34E32050-7954-9692-8598-A285711B465D}"/>
              </a:ext>
            </a:extLst>
          </p:cNvPr>
          <p:cNvPicPr>
            <a:picLocks noChangeAspect="1"/>
          </p:cNvPicPr>
          <p:nvPr/>
        </p:nvPicPr>
        <p:blipFill>
          <a:blip r:embed="rId2"/>
          <a:stretch>
            <a:fillRect/>
          </a:stretch>
        </p:blipFill>
        <p:spPr>
          <a:xfrm>
            <a:off x="10615921" y="6213056"/>
            <a:ext cx="1231499" cy="469433"/>
          </a:xfrm>
          <a:prstGeom prst="rect">
            <a:avLst/>
          </a:prstGeom>
        </p:spPr>
      </p:pic>
    </p:spTree>
    <p:extLst>
      <p:ext uri="{BB962C8B-B14F-4D97-AF65-F5344CB8AC3E}">
        <p14:creationId xmlns:p14="http://schemas.microsoft.com/office/powerpoint/2010/main" val="183889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FDE6E8BF-FA4E-3AA7-BC1E-FC9BF8DDD5DD}"/>
              </a:ext>
            </a:extLst>
          </p:cNvPr>
          <p:cNvPicPr>
            <a:picLocks noChangeAspect="1"/>
          </p:cNvPicPr>
          <p:nvPr/>
        </p:nvPicPr>
        <p:blipFill>
          <a:blip r:embed="rId2"/>
          <a:srcRect t="24961" r="1" b="22697"/>
          <a:stretch>
            <a:fillRect/>
          </a:stretch>
        </p:blipFill>
        <p:spPr>
          <a:xfrm>
            <a:off x="-1" y="10"/>
            <a:ext cx="7370057" cy="6857990"/>
          </a:xfrm>
          <a:prstGeom prst="rect">
            <a:avLst/>
          </a:prstGeom>
        </p:spPr>
      </p:pic>
      <p:pic>
        <p:nvPicPr>
          <p:cNvPr id="3" name="Picture 2">
            <a:extLst>
              <a:ext uri="{FF2B5EF4-FFF2-40B4-BE49-F238E27FC236}">
                <a16:creationId xmlns:a16="http://schemas.microsoft.com/office/drawing/2014/main" id="{8055AA90-3C10-5ABD-D6B9-0DD28A64481A}"/>
              </a:ext>
            </a:extLst>
          </p:cNvPr>
          <p:cNvPicPr>
            <a:picLocks noChangeAspect="1"/>
          </p:cNvPicPr>
          <p:nvPr/>
        </p:nvPicPr>
        <p:blipFill>
          <a:blip r:embed="rId3"/>
          <a:srcRect t="26829" r="-1" b="32749"/>
          <a:stretch>
            <a:fillRect/>
          </a:stretch>
        </p:blipFill>
        <p:spPr>
          <a:xfrm>
            <a:off x="7534656" y="1"/>
            <a:ext cx="4657344" cy="3346704"/>
          </a:xfrm>
          <a:prstGeom prst="rect">
            <a:avLst/>
          </a:prstGeom>
        </p:spPr>
      </p:pic>
      <p:pic>
        <p:nvPicPr>
          <p:cNvPr id="5" name="Picture 4">
            <a:extLst>
              <a:ext uri="{FF2B5EF4-FFF2-40B4-BE49-F238E27FC236}">
                <a16:creationId xmlns:a16="http://schemas.microsoft.com/office/drawing/2014/main" id="{F3E6FB47-6062-0403-20CF-F1B35CFECACF}"/>
              </a:ext>
            </a:extLst>
          </p:cNvPr>
          <p:cNvPicPr>
            <a:picLocks noChangeAspect="1"/>
          </p:cNvPicPr>
          <p:nvPr/>
        </p:nvPicPr>
        <p:blipFill>
          <a:blip r:embed="rId4"/>
          <a:srcRect t="13281" r="-3" b="32823"/>
          <a:stretch>
            <a:fillRect/>
          </a:stretch>
        </p:blipFill>
        <p:spPr>
          <a:xfrm>
            <a:off x="7534654" y="3511296"/>
            <a:ext cx="4657346" cy="3346704"/>
          </a:xfrm>
          <a:prstGeom prst="rect">
            <a:avLst/>
          </a:prstGeom>
        </p:spPr>
      </p:pic>
      <p:sp>
        <p:nvSpPr>
          <p:cNvPr id="2" name="AutoShape 2">
            <a:extLst>
              <a:ext uri="{FF2B5EF4-FFF2-40B4-BE49-F238E27FC236}">
                <a16:creationId xmlns:a16="http://schemas.microsoft.com/office/drawing/2014/main" id="{0C99C6C4-D410-3B7F-0018-4A14E7B898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57250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983BC8-CEBE-20A0-4860-DE20A7BDD2B7}"/>
            </a:ext>
          </a:extLst>
        </p:cNvPr>
        <p:cNvGrpSpPr/>
        <p:nvPr/>
      </p:nvGrpSpPr>
      <p:grpSpPr>
        <a:xfrm>
          <a:off x="0" y="0"/>
          <a:ext cx="0" cy="0"/>
          <a:chOff x="0" y="0"/>
          <a:chExt cx="0" cy="0"/>
        </a:xfrm>
      </p:grpSpPr>
      <p:grpSp>
        <p:nvGrpSpPr>
          <p:cNvPr id="1031" name="Group 103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3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grpSp>
        <p:nvGrpSpPr>
          <p:cNvPr id="1045" name="Group 104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5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059" name="Rectangle 105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6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063" name="Rectangle 1062">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65" name="Rectangle 1064">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B3F3A"/>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6" name="Picture 2" descr="3D Man with red question mark over white background">
            <a:extLst>
              <a:ext uri="{FF2B5EF4-FFF2-40B4-BE49-F238E27FC236}">
                <a16:creationId xmlns:a16="http://schemas.microsoft.com/office/drawing/2014/main" id="{DA989B51-EAC0-C910-28A9-087D32C342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5468" y="657049"/>
            <a:ext cx="5142655" cy="5142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7A4B16-492B-744D-908B-07F2D2359B1E}"/>
              </a:ext>
            </a:extLst>
          </p:cNvPr>
          <p:cNvSpPr txBox="1"/>
          <p:nvPr/>
        </p:nvSpPr>
        <p:spPr>
          <a:xfrm>
            <a:off x="7468122" y="1263223"/>
            <a:ext cx="4093878" cy="3930306"/>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ts val="1000"/>
              </a:spcBef>
              <a:spcAft>
                <a:spcPts val="0"/>
              </a:spcAft>
              <a:buClr>
                <a:srgbClr val="A53010"/>
              </a:buClr>
              <a:buSzTx/>
              <a:buFontTx/>
              <a:buNone/>
              <a:tabLst/>
              <a:defRPr/>
            </a:pPr>
            <a:r>
              <a:rPr lang="en-US" sz="4000" b="1" dirty="0">
                <a:solidFill>
                  <a:prstClr val="white">
                    <a:lumMod val="75000"/>
                    <a:lumOff val="25000"/>
                  </a:prstClr>
                </a:solidFill>
                <a:latin typeface="Century Gothic" panose="020B0502020202020204"/>
              </a:rPr>
              <a:t>WHAT DO YOU THINK ABOUT WHEN YOU ARE GOING ABOUT YOUR DAILY LIFE?</a:t>
            </a:r>
            <a:endParaRPr kumimoji="0" lang="en-US" sz="4000" b="1" i="0" u="none" strike="noStrike" kern="1200" cap="none" spc="0" normalizeH="0" baseline="0" noProof="0" dirty="0">
              <a:ln>
                <a:noFill/>
              </a:ln>
              <a:solidFill>
                <a:prstClr val="white">
                  <a:lumMod val="75000"/>
                  <a:lumOff val="25000"/>
                </a:prstClr>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9E36FE4-B3D1-CB17-84FA-E1E6F8F2F304}"/>
              </a:ext>
            </a:extLst>
          </p:cNvPr>
          <p:cNvPicPr>
            <a:picLocks noChangeAspect="1"/>
          </p:cNvPicPr>
          <p:nvPr/>
        </p:nvPicPr>
        <p:blipFill>
          <a:blip r:embed="rId3"/>
          <a:stretch>
            <a:fillRect/>
          </a:stretch>
        </p:blipFill>
        <p:spPr>
          <a:xfrm>
            <a:off x="22373" y="98989"/>
            <a:ext cx="1231499" cy="469433"/>
          </a:xfrm>
          <a:prstGeom prst="rect">
            <a:avLst/>
          </a:prstGeom>
        </p:spPr>
      </p:pic>
    </p:spTree>
    <p:extLst>
      <p:ext uri="{BB962C8B-B14F-4D97-AF65-F5344CB8AC3E}">
        <p14:creationId xmlns:p14="http://schemas.microsoft.com/office/powerpoint/2010/main" val="163973627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09B99-0DC7-6014-AFA7-930E7D48BD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DB4CBB-0B8B-4099-E35B-AF4B8384FF32}"/>
              </a:ext>
            </a:extLst>
          </p:cNvPr>
          <p:cNvSpPr txBox="1"/>
          <p:nvPr/>
        </p:nvSpPr>
        <p:spPr>
          <a:xfrm>
            <a:off x="628275" y="776761"/>
            <a:ext cx="11287113" cy="451213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WHAT WE SET OUR MINDS ON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DETERMINES OUR SEEKING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AND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THEREFORE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 THE DIRECTION OF OUR CHRISTIAN LIVES</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(e.g. Nehemiah 1: 1 -11)</a:t>
            </a:r>
          </a:p>
        </p:txBody>
      </p:sp>
      <p:pic>
        <p:nvPicPr>
          <p:cNvPr id="3" name="Picture 2">
            <a:extLst>
              <a:ext uri="{FF2B5EF4-FFF2-40B4-BE49-F238E27FC236}">
                <a16:creationId xmlns:a16="http://schemas.microsoft.com/office/drawing/2014/main" id="{546BCC99-376F-210A-D73B-06EBFABEAA2A}"/>
              </a:ext>
            </a:extLst>
          </p:cNvPr>
          <p:cNvPicPr>
            <a:picLocks noChangeAspect="1"/>
          </p:cNvPicPr>
          <p:nvPr/>
        </p:nvPicPr>
        <p:blipFill>
          <a:blip r:embed="rId2"/>
          <a:stretch>
            <a:fillRect/>
          </a:stretch>
        </p:blipFill>
        <p:spPr>
          <a:xfrm>
            <a:off x="10784909" y="100501"/>
            <a:ext cx="1231499" cy="469433"/>
          </a:xfrm>
          <a:prstGeom prst="rect">
            <a:avLst/>
          </a:prstGeom>
        </p:spPr>
      </p:pic>
    </p:spTree>
    <p:extLst>
      <p:ext uri="{BB962C8B-B14F-4D97-AF65-F5344CB8AC3E}">
        <p14:creationId xmlns:p14="http://schemas.microsoft.com/office/powerpoint/2010/main" val="573890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ames Hudson Taylor , British Protestant Christian missionary to China and founder of the China Inland Mission, c1910s. Artist: Unknown.">
            <a:extLst>
              <a:ext uri="{FF2B5EF4-FFF2-40B4-BE49-F238E27FC236}">
                <a16:creationId xmlns:a16="http://schemas.microsoft.com/office/drawing/2014/main" id="{D66EEDBE-EFD2-BFE1-6039-9BEB844431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4874" y="620722"/>
            <a:ext cx="4456125" cy="6114922"/>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969648-F6BE-71EC-A22B-412EF32AAEC4}"/>
              </a:ext>
            </a:extLst>
          </p:cNvPr>
          <p:cNvSpPr txBox="1"/>
          <p:nvPr/>
        </p:nvSpPr>
        <p:spPr>
          <a:xfrm>
            <a:off x="8192419" y="681075"/>
            <a:ext cx="3171333" cy="5016758"/>
          </a:xfrm>
          <a:prstGeom prst="rect">
            <a:avLst/>
          </a:prstGeom>
          <a:noFill/>
        </p:spPr>
        <p:txBody>
          <a:bodyPr wrap="square">
            <a:spAutoFit/>
          </a:bodyPr>
          <a:lstStyle/>
          <a:p>
            <a:pPr algn="just"/>
            <a:r>
              <a:rPr lang="en-US" sz="2000" b="1" i="0" dirty="0">
                <a:solidFill>
                  <a:srgbClr val="181818"/>
                </a:solidFill>
                <a:effectLst/>
                <a:latin typeface="Lucida Calligraphy" panose="03010101010101010101" pitchFamily="66" charset="0"/>
              </a:rPr>
              <a:t>“I am no longer anxious about anything, as I realize that He is able to carry out His will for me. It does not matter where He places me, or how. That is for Him to consider, not me, for in the easiest positions He will give me grace, and in the most difficult ones His grace is sufficient.”</a:t>
            </a:r>
            <a:endParaRPr lang="en-AU" sz="2000" b="1" dirty="0">
              <a:latin typeface="Lucida Calligraphy" panose="03010101010101010101" pitchFamily="66" charset="0"/>
            </a:endParaRPr>
          </a:p>
        </p:txBody>
      </p:sp>
      <p:sp>
        <p:nvSpPr>
          <p:cNvPr id="5" name="TextBox 4">
            <a:extLst>
              <a:ext uri="{FF2B5EF4-FFF2-40B4-BE49-F238E27FC236}">
                <a16:creationId xmlns:a16="http://schemas.microsoft.com/office/drawing/2014/main" id="{623B6C88-EC46-D867-8BDE-3B6794DDFAE5}"/>
              </a:ext>
            </a:extLst>
          </p:cNvPr>
          <p:cNvSpPr txBox="1"/>
          <p:nvPr/>
        </p:nvSpPr>
        <p:spPr>
          <a:xfrm>
            <a:off x="768948" y="2294645"/>
            <a:ext cx="2745207" cy="1938992"/>
          </a:xfrm>
          <a:prstGeom prst="rect">
            <a:avLst/>
          </a:prstGeom>
          <a:noFill/>
        </p:spPr>
        <p:txBody>
          <a:bodyPr wrap="square">
            <a:spAutoFit/>
          </a:bodyPr>
          <a:lstStyle/>
          <a:p>
            <a:pPr algn="ctr"/>
            <a:r>
              <a:rPr lang="en-US" b="1" i="0" dirty="0">
                <a:solidFill>
                  <a:srgbClr val="181818"/>
                </a:solidFill>
                <a:effectLst/>
                <a:latin typeface="Lucida Calligraphy" panose="03010101010101010101" pitchFamily="66" charset="0"/>
              </a:rPr>
              <a:t>“</a:t>
            </a:r>
            <a:r>
              <a:rPr lang="en-US" sz="2400" b="1" i="0" dirty="0">
                <a:solidFill>
                  <a:srgbClr val="181818"/>
                </a:solidFill>
                <a:effectLst/>
                <a:latin typeface="Lucida Calligraphy" panose="03010101010101010101" pitchFamily="66" charset="0"/>
              </a:rPr>
              <a:t>God's work done in God's way will never lack God's supply.”</a:t>
            </a:r>
            <a:endParaRPr lang="en-AU" sz="2400" b="1" dirty="0">
              <a:latin typeface="Lucida Calligraphy" panose="03010101010101010101" pitchFamily="66" charset="0"/>
            </a:endParaRPr>
          </a:p>
        </p:txBody>
      </p:sp>
    </p:spTree>
    <p:extLst>
      <p:ext uri="{BB962C8B-B14F-4D97-AF65-F5344CB8AC3E}">
        <p14:creationId xmlns:p14="http://schemas.microsoft.com/office/powerpoint/2010/main" val="267397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2F3F-1884-32B4-D391-9F308C66E5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1DBA2E-CF5F-3B42-EBCD-801C184CBB87}"/>
              </a:ext>
            </a:extLst>
          </p:cNvPr>
          <p:cNvSpPr txBox="1"/>
          <p:nvPr/>
        </p:nvSpPr>
        <p:spPr>
          <a:xfrm>
            <a:off x="685567" y="1565495"/>
            <a:ext cx="11287113"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DOCTRINAL CONFUSION &amp; MORAL CHAOS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b="1" dirty="0">
              <a:solidFill>
                <a:prstClr val="white"/>
              </a:solidFill>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FALSE TEACHERS WERE OFFERING THE BELIEVERS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A MAN-MADE RELIGION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WHICH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THREATENED TO ROB THE CHURCH OF THE SUPREMACY AND ALL-SUFFICENCY OF CHRIST.</a:t>
            </a:r>
          </a:p>
        </p:txBody>
      </p:sp>
      <p:pic>
        <p:nvPicPr>
          <p:cNvPr id="3" name="Picture 2">
            <a:extLst>
              <a:ext uri="{FF2B5EF4-FFF2-40B4-BE49-F238E27FC236}">
                <a16:creationId xmlns:a16="http://schemas.microsoft.com/office/drawing/2014/main" id="{2B502A5A-5B15-AFE0-DE5D-3A2FA3DCA895}"/>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BEF83837-C441-7035-1FB3-3A497B06ECAE}"/>
              </a:ext>
            </a:extLst>
          </p:cNvPr>
          <p:cNvSpPr txBox="1"/>
          <p:nvPr/>
        </p:nvSpPr>
        <p:spPr>
          <a:xfrm>
            <a:off x="4409161" y="410227"/>
            <a:ext cx="34947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entury Gothic" panose="020B0502020202020204"/>
                <a:ea typeface="+mn-ea"/>
                <a:cs typeface="+mn-cs"/>
              </a:rPr>
              <a:t>THE LESSON SO FAR..</a:t>
            </a:r>
          </a:p>
        </p:txBody>
      </p:sp>
    </p:spTree>
    <p:extLst>
      <p:ext uri="{BB962C8B-B14F-4D97-AF65-F5344CB8AC3E}">
        <p14:creationId xmlns:p14="http://schemas.microsoft.com/office/powerpoint/2010/main" val="2280828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89934-8145-5A93-8DA8-DE8E25BAD8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E6321F-F1CB-374E-3E86-F42F9387C0B1}"/>
              </a:ext>
            </a:extLst>
          </p:cNvPr>
          <p:cNvSpPr txBox="1"/>
          <p:nvPr/>
        </p:nvSpPr>
        <p:spPr>
          <a:xfrm>
            <a:off x="615749" y="701604"/>
            <a:ext cx="11287113" cy="535544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JAMES HUDSON TAYLOR HAD TO LEARN THAT COURAGE, INITIATIVE, AND PASSION FOR SOULS ARE NOT ENOUGH¹.</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HE HAD TO LEARN THROUGH BITTER EXPERIENCE THAT HE HAD TO SURRENDER THE INITIATIVE, THE CONTROL  COMPLETELY TO CHRIST .</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THAT IS WHAT GOD IS WAITING FOR.</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3C5BC153-5CDF-730D-4517-A3E710C01896}"/>
              </a:ext>
            </a:extLst>
          </p:cNvPr>
          <p:cNvPicPr>
            <a:picLocks noChangeAspect="1"/>
          </p:cNvPicPr>
          <p:nvPr/>
        </p:nvPicPr>
        <p:blipFill>
          <a:blip r:embed="rId2"/>
          <a:stretch>
            <a:fillRect/>
          </a:stretch>
        </p:blipFill>
        <p:spPr>
          <a:xfrm>
            <a:off x="10784909" y="100501"/>
            <a:ext cx="1231499" cy="469433"/>
          </a:xfrm>
          <a:prstGeom prst="rect">
            <a:avLst/>
          </a:prstGeom>
        </p:spPr>
      </p:pic>
      <p:sp>
        <p:nvSpPr>
          <p:cNvPr id="5" name="TextBox 4">
            <a:extLst>
              <a:ext uri="{FF2B5EF4-FFF2-40B4-BE49-F238E27FC236}">
                <a16:creationId xmlns:a16="http://schemas.microsoft.com/office/drawing/2014/main" id="{8EF89AC8-06A8-AF10-8896-5437B99742AC}"/>
              </a:ext>
            </a:extLst>
          </p:cNvPr>
          <p:cNvSpPr txBox="1"/>
          <p:nvPr/>
        </p:nvSpPr>
        <p:spPr>
          <a:xfrm>
            <a:off x="152866" y="6188714"/>
            <a:ext cx="12039133" cy="707886"/>
          </a:xfrm>
          <a:prstGeom prst="rect">
            <a:avLst/>
          </a:prstGeom>
          <a:noFill/>
        </p:spPr>
        <p:txBody>
          <a:bodyPr wrap="square">
            <a:spAutoFit/>
          </a:bodyPr>
          <a:lstStyle/>
          <a:p>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¹ “Fistful of Heroes. Christians at the Forefront of Change” by John Pollock. Christian </a:t>
            </a: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Focus Publications </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2008</a:t>
            </a:r>
            <a:endParaRPr lang="en-AU" sz="2000" dirty="0"/>
          </a:p>
        </p:txBody>
      </p:sp>
    </p:spTree>
    <p:extLst>
      <p:ext uri="{BB962C8B-B14F-4D97-AF65-F5344CB8AC3E}">
        <p14:creationId xmlns:p14="http://schemas.microsoft.com/office/powerpoint/2010/main" val="1711565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EC0C-7970-39CA-2E4D-B453DA4B41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3A50D9-EB2D-9D0F-5FA7-F22C9D8446F1}"/>
              </a:ext>
            </a:extLst>
          </p:cNvPr>
          <p:cNvSpPr txBox="1"/>
          <p:nvPr/>
        </p:nvSpPr>
        <p:spPr>
          <a:xfrm>
            <a:off x="685567" y="840535"/>
            <a:ext cx="11287113" cy="5176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2800" b="1" dirty="0">
                <a:solidFill>
                  <a:prstClr val="white"/>
                </a:solidFill>
                <a:latin typeface="Aptos" panose="02110004020202020204"/>
              </a:rPr>
              <a:t>LUKE 12: 34, MATTHEW 6:21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(NASB)</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“FOR WHERE YOUR TREASURE IS,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THERE YOUR HEART WILL BE ALSO”</a:t>
            </a: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3600" b="1" dirty="0">
              <a:solidFill>
                <a:prstClr val="white"/>
              </a:solidFill>
              <a:latin typeface="Aptos" panose="02110004020202020204"/>
            </a:endParaRPr>
          </a:p>
          <a:p>
            <a:pPr lvl="0" algn="ctr">
              <a:lnSpc>
                <a:spcPct val="90000"/>
              </a:lnSpc>
              <a:spcAft>
                <a:spcPts val="600"/>
              </a:spcAft>
              <a:defRPr/>
            </a:pPr>
            <a:r>
              <a:rPr lang="en-US" sz="2800" b="1" dirty="0">
                <a:solidFill>
                  <a:prstClr val="white"/>
                </a:solidFill>
                <a:latin typeface="Aptos" panose="02110004020202020204"/>
              </a:rPr>
              <a:t>JOHN 15:7 (NASB)</a:t>
            </a:r>
          </a:p>
          <a:p>
            <a:pPr lvl="0" algn="ctr">
              <a:lnSpc>
                <a:spcPct val="90000"/>
              </a:lnSpc>
              <a:spcAft>
                <a:spcPts val="600"/>
              </a:spcAft>
              <a:defRPr/>
            </a:pPr>
            <a:r>
              <a:rPr lang="en-US" sz="2800" b="1" dirty="0">
                <a:solidFill>
                  <a:prstClr val="white"/>
                </a:solidFill>
                <a:latin typeface="Aptos" panose="02110004020202020204"/>
              </a:rPr>
              <a:t>  </a:t>
            </a:r>
          </a:p>
          <a:p>
            <a:pPr lvl="0" algn="ctr">
              <a:lnSpc>
                <a:spcPct val="90000"/>
              </a:lnSpc>
              <a:spcAft>
                <a:spcPts val="600"/>
              </a:spcAft>
              <a:defRPr/>
            </a:pPr>
            <a:r>
              <a:rPr lang="en-US" sz="3600" b="1" dirty="0">
                <a:solidFill>
                  <a:prstClr val="white"/>
                </a:solidFill>
                <a:latin typeface="Aptos" panose="02110004020202020204"/>
              </a:rPr>
              <a:t>“IF YOU ABIDE IN ME, AND MY WORDS ABIDE IN YOU, ASK WHATEVER YOU WISH, AND IT WILL BE DONE FOR YOU”</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E9FE943-8054-6BE1-4A61-9793A1B19EA2}"/>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2043937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6A56B-FF16-E2EC-0406-5C0A9527D048}"/>
              </a:ext>
            </a:extLst>
          </p:cNvPr>
          <p:cNvSpPr txBox="1"/>
          <p:nvPr/>
        </p:nvSpPr>
        <p:spPr>
          <a:xfrm>
            <a:off x="685567" y="851512"/>
            <a:ext cx="11287113" cy="4822987"/>
          </a:xfrm>
          <a:prstGeom prst="rect">
            <a:avLst/>
          </a:prstGeom>
          <a:noFill/>
        </p:spPr>
        <p:txBody>
          <a:bodyPr wrap="square" rtlCol="0">
            <a:spAutoFit/>
          </a:bodyPr>
          <a:lstStyle/>
          <a:p>
            <a:pPr lvl="0" algn="ctr">
              <a:lnSpc>
                <a:spcPct val="90000"/>
              </a:lnSpc>
              <a:spcAft>
                <a:spcPts val="600"/>
              </a:spcAft>
              <a:defRPr/>
            </a:pPr>
            <a:r>
              <a:rPr lang="en-US" sz="2800" b="1" dirty="0">
                <a:solidFill>
                  <a:prstClr val="white"/>
                </a:solidFill>
                <a:latin typeface="Aptos" panose="02110004020202020204"/>
              </a:rPr>
              <a:t>Col. 3 v.1 (AMPLIFIED)</a:t>
            </a:r>
          </a:p>
          <a:p>
            <a:pPr lvl="0" algn="ctr">
              <a:lnSpc>
                <a:spcPct val="90000"/>
              </a:lnSpc>
              <a:spcAft>
                <a:spcPts val="600"/>
              </a:spcAft>
              <a:defRPr/>
            </a:pPr>
            <a:r>
              <a:rPr lang="en-US" sz="2800" b="1" dirty="0">
                <a:solidFill>
                  <a:prstClr val="white"/>
                </a:solidFill>
                <a:latin typeface="Aptos" panose="02110004020202020204"/>
              </a:rPr>
              <a:t>  </a:t>
            </a:r>
          </a:p>
          <a:p>
            <a:pPr lvl="0" algn="ctr">
              <a:lnSpc>
                <a:spcPct val="90000"/>
              </a:lnSpc>
              <a:spcAft>
                <a:spcPts val="600"/>
              </a:spcAft>
              <a:defRPr/>
            </a:pPr>
            <a:r>
              <a:rPr lang="en-US" sz="3600" b="1" dirty="0">
                <a:solidFill>
                  <a:prstClr val="white"/>
                </a:solidFill>
                <a:latin typeface="Aptos" panose="02110004020202020204"/>
              </a:rPr>
              <a:t>IF THEN YOU HAVE BEEN RAISED WITH CHRIST </a:t>
            </a:r>
          </a:p>
          <a:p>
            <a:pPr lvl="0" algn="ctr">
              <a:lnSpc>
                <a:spcPct val="90000"/>
              </a:lnSpc>
              <a:spcAft>
                <a:spcPts val="600"/>
              </a:spcAft>
              <a:defRPr/>
            </a:pPr>
            <a:r>
              <a:rPr lang="en-US" sz="3600" b="1" dirty="0">
                <a:solidFill>
                  <a:prstClr val="white"/>
                </a:solidFill>
                <a:latin typeface="Aptos" panose="02110004020202020204"/>
              </a:rPr>
              <a:t>[TO A NEW LIFE, THUS SHARING HIS RESURRECTION FROM THE DEAD], </a:t>
            </a:r>
          </a:p>
          <a:p>
            <a:pPr lvl="0" algn="ctr">
              <a:lnSpc>
                <a:spcPct val="90000"/>
              </a:lnSpc>
              <a:spcAft>
                <a:spcPts val="600"/>
              </a:spcAft>
              <a:defRPr/>
            </a:pPr>
            <a:r>
              <a:rPr lang="en-US" sz="3600" b="1" dirty="0">
                <a:solidFill>
                  <a:srgbClr val="FFFF00"/>
                </a:solidFill>
                <a:latin typeface="Aptos" panose="02110004020202020204"/>
              </a:rPr>
              <a:t>AIM AT </a:t>
            </a:r>
            <a:r>
              <a:rPr lang="en-US" sz="3600" b="1" i="1" dirty="0">
                <a:solidFill>
                  <a:prstClr val="white"/>
                </a:solidFill>
                <a:latin typeface="Aptos" panose="02110004020202020204"/>
              </a:rPr>
              <a:t>AND</a:t>
            </a:r>
            <a:r>
              <a:rPr lang="en-US" sz="3600" b="1" dirty="0">
                <a:solidFill>
                  <a:prstClr val="white"/>
                </a:solidFill>
                <a:latin typeface="Aptos" panose="02110004020202020204"/>
              </a:rPr>
              <a:t> </a:t>
            </a:r>
            <a:r>
              <a:rPr lang="en-US" sz="3600" b="1" dirty="0">
                <a:solidFill>
                  <a:srgbClr val="FFFF00"/>
                </a:solidFill>
                <a:latin typeface="Aptos" panose="02110004020202020204"/>
              </a:rPr>
              <a:t>SEEK</a:t>
            </a:r>
            <a:r>
              <a:rPr lang="en-US" sz="3600" b="1" dirty="0">
                <a:solidFill>
                  <a:prstClr val="white"/>
                </a:solidFill>
                <a:latin typeface="Aptos" panose="02110004020202020204"/>
              </a:rPr>
              <a:t> [THE RICH ETERNAL TREASURES] </a:t>
            </a:r>
            <a:r>
              <a:rPr lang="en-US" sz="3600" b="1" dirty="0">
                <a:solidFill>
                  <a:srgbClr val="FFFF00"/>
                </a:solidFill>
                <a:latin typeface="Aptos" panose="02110004020202020204"/>
              </a:rPr>
              <a:t>THAT ARE ABOVE</a:t>
            </a:r>
            <a:r>
              <a:rPr lang="en-US" sz="3600" b="1" dirty="0">
                <a:solidFill>
                  <a:prstClr val="white"/>
                </a:solidFill>
                <a:latin typeface="Aptos" panose="02110004020202020204"/>
              </a:rPr>
              <a:t>, </a:t>
            </a:r>
          </a:p>
          <a:p>
            <a:pPr lvl="0" algn="ctr">
              <a:lnSpc>
                <a:spcPct val="90000"/>
              </a:lnSpc>
              <a:spcAft>
                <a:spcPts val="600"/>
              </a:spcAft>
              <a:defRPr/>
            </a:pPr>
            <a:r>
              <a:rPr lang="en-US" sz="3600" b="1" dirty="0">
                <a:solidFill>
                  <a:srgbClr val="FFFF00"/>
                </a:solidFill>
                <a:latin typeface="Aptos" panose="02110004020202020204"/>
              </a:rPr>
              <a:t>WHERE CHRIST IS, </a:t>
            </a:r>
          </a:p>
          <a:p>
            <a:pPr lvl="0" algn="ctr">
              <a:lnSpc>
                <a:spcPct val="90000"/>
              </a:lnSpc>
              <a:spcAft>
                <a:spcPts val="600"/>
              </a:spcAft>
              <a:defRPr/>
            </a:pPr>
            <a:r>
              <a:rPr lang="en-US" sz="3600" b="1" dirty="0">
                <a:solidFill>
                  <a:srgbClr val="FFFF00"/>
                </a:solidFill>
                <a:latin typeface="Aptos" panose="02110004020202020204"/>
              </a:rPr>
              <a:t>SEATED AT THE RIGHT HAND OF GOD</a:t>
            </a:r>
            <a:r>
              <a:rPr lang="en-US" sz="3600" b="1" dirty="0">
                <a:solidFill>
                  <a:prstClr val="white"/>
                </a:solidFill>
                <a:latin typeface="Aptos" panose="02110004020202020204"/>
              </a:rPr>
              <a:t>.</a:t>
            </a:r>
          </a:p>
        </p:txBody>
      </p:sp>
      <p:pic>
        <p:nvPicPr>
          <p:cNvPr id="3" name="Picture 2">
            <a:extLst>
              <a:ext uri="{FF2B5EF4-FFF2-40B4-BE49-F238E27FC236}">
                <a16:creationId xmlns:a16="http://schemas.microsoft.com/office/drawing/2014/main" id="{C0C62052-9F4E-0856-97EA-7732DCE346EF}"/>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157590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B8EB9-6E88-A043-0BDF-4B8D41210A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4DBC54-DF0C-FD05-EAEB-902D5E01DDDE}"/>
              </a:ext>
            </a:extLst>
          </p:cNvPr>
          <p:cNvSpPr txBox="1"/>
          <p:nvPr/>
        </p:nvSpPr>
        <p:spPr>
          <a:xfrm>
            <a:off x="615749" y="1578426"/>
            <a:ext cx="11287113" cy="278550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ALWAYS REMEMBER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dirty="0">
                <a:solidFill>
                  <a:prstClr val="white"/>
                </a:solidFill>
                <a:latin typeface="Aptos" panose="02110004020202020204"/>
              </a:rPr>
              <a:t>THAT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a:solidFill>
                  <a:prstClr val="white"/>
                </a:solidFill>
                <a:latin typeface="Aptos" panose="02110004020202020204"/>
              </a:rPr>
              <a:t>THE </a:t>
            </a:r>
            <a:r>
              <a:rPr lang="en-US" sz="3600" b="1" dirty="0">
                <a:solidFill>
                  <a:prstClr val="white"/>
                </a:solidFill>
                <a:latin typeface="Aptos" panose="02110004020202020204"/>
              </a:rPr>
              <a:t>SETTING OF OUR MINDS </a:t>
            </a:r>
            <a:r>
              <a:rPr lang="en-US" sz="3600" b="1">
                <a:solidFill>
                  <a:prstClr val="white"/>
                </a:solidFill>
                <a:latin typeface="Aptos" panose="02110004020202020204"/>
              </a:rPr>
              <a:t>IS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3600" b="1">
                <a:solidFill>
                  <a:prstClr val="white"/>
                </a:solidFill>
                <a:latin typeface="Aptos" panose="02110004020202020204"/>
              </a:rPr>
              <a:t>A </a:t>
            </a:r>
            <a:r>
              <a:rPr lang="en-US" sz="3600" b="1" dirty="0">
                <a:solidFill>
                  <a:prstClr val="white"/>
                </a:solidFill>
                <a:latin typeface="Aptos" panose="02110004020202020204"/>
              </a:rPr>
              <a:t>DELIBERATE ACT OF OUR WILL.</a:t>
            </a:r>
            <a:endPar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7790A5F8-28D1-B125-E11D-E74DDAE25F9F}"/>
              </a:ext>
            </a:extLst>
          </p:cNvPr>
          <p:cNvPicPr>
            <a:picLocks noChangeAspect="1"/>
          </p:cNvPicPr>
          <p:nvPr/>
        </p:nvPicPr>
        <p:blipFill>
          <a:blip r:embed="rId2"/>
          <a:stretch>
            <a:fillRect/>
          </a:stretch>
        </p:blipFill>
        <p:spPr>
          <a:xfrm>
            <a:off x="10784909" y="100501"/>
            <a:ext cx="1231499" cy="469433"/>
          </a:xfrm>
          <a:prstGeom prst="rect">
            <a:avLst/>
          </a:prstGeom>
        </p:spPr>
      </p:pic>
    </p:spTree>
    <p:extLst>
      <p:ext uri="{BB962C8B-B14F-4D97-AF65-F5344CB8AC3E}">
        <p14:creationId xmlns:p14="http://schemas.microsoft.com/office/powerpoint/2010/main" val="272323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6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105" name="Rectangle 4104">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098" name="Picture 2" descr="3d illuminated number 2">
            <a:extLst>
              <a:ext uri="{FF2B5EF4-FFF2-40B4-BE49-F238E27FC236}">
                <a16:creationId xmlns:a16="http://schemas.microsoft.com/office/drawing/2014/main" id="{B7D5B5BA-E8A3-6E59-8361-840EEAAF0D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7700" y="806874"/>
            <a:ext cx="8356599"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0E76A9-CB83-666C-A02B-7A4751B99E8B}"/>
              </a:ext>
            </a:extLst>
          </p:cNvPr>
          <p:cNvSpPr txBox="1"/>
          <p:nvPr/>
        </p:nvSpPr>
        <p:spPr>
          <a:xfrm>
            <a:off x="-1637779" y="6494859"/>
            <a:ext cx="6093912"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Century Gothic" panose="020B0502020202020204"/>
                <a:ea typeface="+mn-ea"/>
                <a:cs typeface="+mn-cs"/>
              </a:rPr>
              <a:t>https://stock.adobe.com/</a:t>
            </a:r>
          </a:p>
        </p:txBody>
      </p:sp>
      <p:sp>
        <p:nvSpPr>
          <p:cNvPr id="5" name="TextBox 4">
            <a:extLst>
              <a:ext uri="{FF2B5EF4-FFF2-40B4-BE49-F238E27FC236}">
                <a16:creationId xmlns:a16="http://schemas.microsoft.com/office/drawing/2014/main" id="{1AE377CE-02D7-CA59-E96E-C8613830C41C}"/>
              </a:ext>
            </a:extLst>
          </p:cNvPr>
          <p:cNvSpPr txBox="1"/>
          <p:nvPr/>
        </p:nvSpPr>
        <p:spPr>
          <a:xfrm>
            <a:off x="1440688" y="2268968"/>
            <a:ext cx="323152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8000" b="1" i="0" u="none" strike="noStrike" kern="1200" cap="none" spc="0" normalizeH="0" baseline="0" noProof="0" dirty="0">
                <a:ln>
                  <a:noFill/>
                </a:ln>
                <a:solidFill>
                  <a:prstClr val="black"/>
                </a:solidFill>
                <a:effectLst/>
                <a:uLnTx/>
                <a:uFillTx/>
                <a:latin typeface="Century Gothic" panose="020B0502020202020204"/>
                <a:ea typeface="+mn-ea"/>
                <a:cs typeface="+mn-cs"/>
              </a:rPr>
              <a:t>POINT</a:t>
            </a:r>
          </a:p>
        </p:txBody>
      </p:sp>
      <p:sp>
        <p:nvSpPr>
          <p:cNvPr id="7" name="TextBox 6">
            <a:extLst>
              <a:ext uri="{FF2B5EF4-FFF2-40B4-BE49-F238E27FC236}">
                <a16:creationId xmlns:a16="http://schemas.microsoft.com/office/drawing/2014/main" id="{44C93FCE-3FC4-035C-DBC6-2B24F6913EF4}"/>
              </a:ext>
            </a:extLst>
          </p:cNvPr>
          <p:cNvSpPr txBox="1"/>
          <p:nvPr/>
        </p:nvSpPr>
        <p:spPr>
          <a:xfrm>
            <a:off x="6958112" y="2767632"/>
            <a:ext cx="5038614"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prstClr val="black"/>
                </a:solidFill>
                <a:effectLst/>
                <a:uLnTx/>
                <a:uFillTx/>
                <a:latin typeface="Century Gothic" panose="020B0502020202020204"/>
                <a:ea typeface="+mn-ea"/>
                <a:cs typeface="+mn-cs"/>
              </a:rPr>
              <a:t>THE CHRISTIAN’S PROSPECTS</a:t>
            </a:r>
          </a:p>
        </p:txBody>
      </p:sp>
      <p:pic>
        <p:nvPicPr>
          <p:cNvPr id="8" name="Picture 7">
            <a:extLst>
              <a:ext uri="{FF2B5EF4-FFF2-40B4-BE49-F238E27FC236}">
                <a16:creationId xmlns:a16="http://schemas.microsoft.com/office/drawing/2014/main" id="{9F979363-4179-F6B0-DF56-27CA8696F637}"/>
              </a:ext>
            </a:extLst>
          </p:cNvPr>
          <p:cNvPicPr>
            <a:picLocks noChangeAspect="1"/>
          </p:cNvPicPr>
          <p:nvPr/>
        </p:nvPicPr>
        <p:blipFill>
          <a:blip r:embed="rId3"/>
          <a:stretch>
            <a:fillRect/>
          </a:stretch>
        </p:blipFill>
        <p:spPr>
          <a:xfrm>
            <a:off x="10483489" y="128424"/>
            <a:ext cx="1231499" cy="469433"/>
          </a:xfrm>
          <a:prstGeom prst="rect">
            <a:avLst/>
          </a:prstGeom>
        </p:spPr>
      </p:pic>
    </p:spTree>
    <p:extLst>
      <p:ext uri="{BB962C8B-B14F-4D97-AF65-F5344CB8AC3E}">
        <p14:creationId xmlns:p14="http://schemas.microsoft.com/office/powerpoint/2010/main" val="1203380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CB528374-80C8-F569-88A4-0522F6AF1BBA}"/>
              </a:ext>
            </a:extLst>
          </p:cNvPr>
          <p:cNvPicPr>
            <a:picLocks noChangeAspect="1"/>
          </p:cNvPicPr>
          <p:nvPr/>
        </p:nvPicPr>
        <p:blipFill>
          <a:blip r:embed="rId2"/>
          <a:srcRect r="1" b="7205"/>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C04ACE4-AE34-FCF2-D0C2-B24FAFED7D52}"/>
              </a:ext>
            </a:extLst>
          </p:cNvPr>
          <p:cNvSpPr txBox="1"/>
          <p:nvPr/>
        </p:nvSpPr>
        <p:spPr>
          <a:xfrm>
            <a:off x="5652370" y="981765"/>
            <a:ext cx="6219172" cy="4745338"/>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Col. 3 v.</a:t>
            </a:r>
            <a:r>
              <a:rPr lang="en-US" sz="2000" b="1" dirty="0">
                <a:solidFill>
                  <a:prstClr val="white"/>
                </a:solidFill>
                <a:latin typeface="Aptos" panose="02110004020202020204"/>
              </a:rPr>
              <a:t>3 </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FOR YOU HAVE DIED AND YOUR LIFE IS HIDDEN WITH CHRIST IN GOD</a:t>
            </a:r>
          </a:p>
          <a:p>
            <a:pPr marL="0" marR="0" lvl="0" indent="0" algn="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Col. 3 v.4    </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WHEN CHRIST, WHO IS OUR LIFE, IS REVEALED, THEN YOU WILL ALSO BE REVEALED WITH HIM IN GLORY.</a:t>
            </a:r>
          </a:p>
          <a:p>
            <a:pPr marL="0" marR="0" lvl="0" indent="0" algn="r" defTabSz="914400" rtl="0" eaLnBrk="1" fontAlgn="auto" latinLnBrk="0" hangingPunct="1">
              <a:lnSpc>
                <a:spcPct val="90000"/>
              </a:lnSpc>
              <a:spcBef>
                <a:spcPts val="0"/>
              </a:spcBef>
              <a:spcAft>
                <a:spcPts val="600"/>
              </a:spcAft>
              <a:buClrTx/>
              <a:buSzTx/>
              <a:buFontTx/>
              <a:buNone/>
              <a:tabLst/>
              <a:defRPr/>
            </a:pPr>
            <a:endParaRPr lang="en-US" sz="2800" b="1" dirty="0">
              <a:solidFill>
                <a:prstClr val="white"/>
              </a:solidFill>
              <a:latin typeface="Aptos" panose="02110004020202020204"/>
            </a:endParaRPr>
          </a:p>
          <a:p>
            <a:pPr marL="0" marR="0" lvl="0" indent="0" algn="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r" defTabSz="914400" rtl="0" eaLnBrk="1" fontAlgn="auto" latinLnBrk="0" hangingPunct="1">
              <a:lnSpc>
                <a:spcPct val="90000"/>
              </a:lnSpc>
              <a:spcBef>
                <a:spcPts val="0"/>
              </a:spcBef>
              <a:spcAft>
                <a:spcPts val="600"/>
              </a:spcAft>
              <a:buClrTx/>
              <a:buSzTx/>
              <a:buFontTx/>
              <a:buNone/>
              <a:tabLst/>
              <a:defRPr/>
            </a:pPr>
            <a:r>
              <a:rPr lang="en-US" sz="2400" b="1" dirty="0">
                <a:solidFill>
                  <a:prstClr val="white"/>
                </a:solidFill>
                <a:latin typeface="Aptos" panose="02110004020202020204"/>
              </a:rPr>
              <a:t>NASB, 1999</a:t>
            </a:r>
            <a:endPar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D318196-0B4B-B2B1-A46A-F29F039EED78}"/>
              </a:ext>
            </a:extLst>
          </p:cNvPr>
          <p:cNvSpPr txBox="1"/>
          <p:nvPr/>
        </p:nvSpPr>
        <p:spPr>
          <a:xfrm>
            <a:off x="-1287049" y="6377275"/>
            <a:ext cx="621917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white"/>
                </a:solidFill>
                <a:effectLst/>
                <a:uLnTx/>
                <a:uFillTx/>
                <a:latin typeface="Aptos" panose="02110004020202020204"/>
                <a:ea typeface="+mn-ea"/>
                <a:cs typeface="+mn-cs"/>
              </a:rPr>
              <a:t>https://stock.adobe.com/</a:t>
            </a:r>
          </a:p>
        </p:txBody>
      </p:sp>
      <p:pic>
        <p:nvPicPr>
          <p:cNvPr id="3" name="Picture 2">
            <a:extLst>
              <a:ext uri="{FF2B5EF4-FFF2-40B4-BE49-F238E27FC236}">
                <a16:creationId xmlns:a16="http://schemas.microsoft.com/office/drawing/2014/main" id="{E541ADDD-56E5-3039-8A98-0CDED3695CB9}"/>
              </a:ext>
            </a:extLst>
          </p:cNvPr>
          <p:cNvPicPr>
            <a:picLocks noChangeAspect="1"/>
          </p:cNvPicPr>
          <p:nvPr/>
        </p:nvPicPr>
        <p:blipFill>
          <a:blip r:embed="rId3"/>
          <a:stretch>
            <a:fillRect/>
          </a:stretch>
        </p:blipFill>
        <p:spPr>
          <a:xfrm>
            <a:off x="119110" y="231641"/>
            <a:ext cx="1231499" cy="469433"/>
          </a:xfrm>
          <a:prstGeom prst="rect">
            <a:avLst/>
          </a:prstGeom>
        </p:spPr>
      </p:pic>
    </p:spTree>
    <p:extLst>
      <p:ext uri="{BB962C8B-B14F-4D97-AF65-F5344CB8AC3E}">
        <p14:creationId xmlns:p14="http://schemas.microsoft.com/office/powerpoint/2010/main" val="1768725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026" name="Picture 2" descr="Other direction road sign two blank white directional signs against a clear dark blue sky pointing in opposite directions with copy space signs pointing different directions stock pictures, royalty-free photos &amp; images">
            <a:extLst>
              <a:ext uri="{FF2B5EF4-FFF2-40B4-BE49-F238E27FC236}">
                <a16:creationId xmlns:a16="http://schemas.microsoft.com/office/drawing/2014/main" id="{9BABF077-5297-31F7-CE7F-28AC664C1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96" b="16854"/>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232FC5-95F0-5779-D61F-FCF7E9604EFF}"/>
              </a:ext>
            </a:extLst>
          </p:cNvPr>
          <p:cNvSpPr txBox="1"/>
          <p:nvPr/>
        </p:nvSpPr>
        <p:spPr>
          <a:xfrm>
            <a:off x="3582444" y="1317147"/>
            <a:ext cx="4609578" cy="1107996"/>
          </a:xfrm>
          <a:prstGeom prst="rect">
            <a:avLst/>
          </a:prstGeom>
          <a:noFill/>
        </p:spPr>
        <p:txBody>
          <a:bodyPr wrap="square" rtlCol="0">
            <a:spAutoFit/>
          </a:bodyPr>
          <a:lstStyle/>
          <a:p>
            <a:pPr algn="ctr"/>
            <a:r>
              <a:rPr lang="en-AU" sz="6600" b="1" dirty="0">
                <a:solidFill>
                  <a:schemeClr val="bg1"/>
                </a:solidFill>
              </a:rPr>
              <a:t>PAST</a:t>
            </a:r>
          </a:p>
        </p:txBody>
      </p:sp>
      <p:sp>
        <p:nvSpPr>
          <p:cNvPr id="6" name="TextBox 5">
            <a:extLst>
              <a:ext uri="{FF2B5EF4-FFF2-40B4-BE49-F238E27FC236}">
                <a16:creationId xmlns:a16="http://schemas.microsoft.com/office/drawing/2014/main" id="{416728FF-B040-5F2D-5A9D-86C85AB17FAF}"/>
              </a:ext>
            </a:extLst>
          </p:cNvPr>
          <p:cNvSpPr txBox="1"/>
          <p:nvPr/>
        </p:nvSpPr>
        <p:spPr>
          <a:xfrm>
            <a:off x="3081403" y="4432857"/>
            <a:ext cx="5386191" cy="1107996"/>
          </a:xfrm>
          <a:prstGeom prst="rect">
            <a:avLst/>
          </a:prstGeom>
          <a:noFill/>
        </p:spPr>
        <p:txBody>
          <a:bodyPr wrap="square" rtlCol="0">
            <a:spAutoFit/>
          </a:bodyPr>
          <a:lstStyle/>
          <a:p>
            <a:pPr algn="ctr"/>
            <a:r>
              <a:rPr lang="en-AU" sz="6600" b="1" dirty="0">
                <a:solidFill>
                  <a:schemeClr val="bg1"/>
                </a:solidFill>
              </a:rPr>
              <a:t>FUTURE</a:t>
            </a:r>
          </a:p>
        </p:txBody>
      </p:sp>
      <p:sp>
        <p:nvSpPr>
          <p:cNvPr id="8" name="TextBox 7">
            <a:extLst>
              <a:ext uri="{FF2B5EF4-FFF2-40B4-BE49-F238E27FC236}">
                <a16:creationId xmlns:a16="http://schemas.microsoft.com/office/drawing/2014/main" id="{C7313E99-224E-2C0A-94A5-42B8AA92F93E}"/>
              </a:ext>
            </a:extLst>
          </p:cNvPr>
          <p:cNvSpPr txBox="1"/>
          <p:nvPr/>
        </p:nvSpPr>
        <p:spPr>
          <a:xfrm>
            <a:off x="7750479" y="6485443"/>
            <a:ext cx="6231698" cy="276999"/>
          </a:xfrm>
          <a:prstGeom prst="rect">
            <a:avLst/>
          </a:prstGeom>
          <a:noFill/>
        </p:spPr>
        <p:txBody>
          <a:bodyPr wrap="square">
            <a:spAutoFit/>
          </a:bodyPr>
          <a:lstStyle/>
          <a:p>
            <a:pPr algn="ctr"/>
            <a:r>
              <a:rPr lang="en-AU" sz="1200" dirty="0">
                <a:solidFill>
                  <a:schemeClr val="bg1"/>
                </a:solidFill>
              </a:rPr>
              <a:t>https://www.istockphoto.com/</a:t>
            </a:r>
          </a:p>
        </p:txBody>
      </p:sp>
      <p:pic>
        <p:nvPicPr>
          <p:cNvPr id="9" name="Picture 8">
            <a:extLst>
              <a:ext uri="{FF2B5EF4-FFF2-40B4-BE49-F238E27FC236}">
                <a16:creationId xmlns:a16="http://schemas.microsoft.com/office/drawing/2014/main" id="{0D87EF33-20D8-BF4E-8122-C2A2E8317B9F}"/>
              </a:ext>
            </a:extLst>
          </p:cNvPr>
          <p:cNvPicPr>
            <a:picLocks noChangeAspect="1"/>
          </p:cNvPicPr>
          <p:nvPr/>
        </p:nvPicPr>
        <p:blipFill>
          <a:blip r:embed="rId3"/>
          <a:stretch>
            <a:fillRect/>
          </a:stretch>
        </p:blipFill>
        <p:spPr>
          <a:xfrm>
            <a:off x="125260" y="288245"/>
            <a:ext cx="1231499" cy="469433"/>
          </a:xfrm>
          <a:prstGeom prst="rect">
            <a:avLst/>
          </a:prstGeom>
        </p:spPr>
      </p:pic>
    </p:spTree>
    <p:extLst>
      <p:ext uri="{BB962C8B-B14F-4D97-AF65-F5344CB8AC3E}">
        <p14:creationId xmlns:p14="http://schemas.microsoft.com/office/powerpoint/2010/main" val="1613605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D0465F7-841C-99F8-7B02-021323E9FA91}"/>
            </a:ext>
          </a:extLst>
        </p:cNvPr>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59" name="Straight Connector 2058">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61" name="Straight Connector 2060">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63" name="Straight Connector 2062">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65" name="Rectangle 2064">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6BD413-D8E5-F7AC-FEE6-52A82BB5FEC2}"/>
              </a:ext>
            </a:extLst>
          </p:cNvPr>
          <p:cNvSpPr txBox="1"/>
          <p:nvPr/>
        </p:nvSpPr>
        <p:spPr>
          <a:xfrm>
            <a:off x="7532710" y="628617"/>
            <a:ext cx="4025290" cy="5113548"/>
          </a:xfrm>
          <a:prstGeom prst="rect">
            <a:avLst/>
          </a:prstGeom>
        </p:spPr>
        <p:txBody>
          <a:bodyPr vert="horz" lIns="91440" tIns="45720" rIns="91440" bIns="45720" rtlCol="0" anchor="b">
            <a:normAutofit/>
          </a:bodyPr>
          <a:lstStyle/>
          <a:p>
            <a:pPr marL="0" marR="0" lvl="0" indent="0" defTabSz="457200" fontAlgn="auto">
              <a:lnSpc>
                <a:spcPct val="90000"/>
              </a:lnSpc>
              <a:spcBef>
                <a:spcPct val="0"/>
              </a:spcBef>
              <a:spcAft>
                <a:spcPts val="600"/>
              </a:spcAft>
              <a:buClrTx/>
              <a:buSzTx/>
              <a:tabLst/>
              <a:defRPr/>
            </a:pPr>
            <a:r>
              <a:rPr kumimoji="0" lang="en-US" sz="2600" b="1" i="0" u="none" strike="noStrike" cap="all" spc="0" normalizeH="0" baseline="0" noProof="0" dirty="0">
                <a:ln w="3175" cmpd="sng">
                  <a:noFill/>
                </a:ln>
                <a:uLnTx/>
                <a:uFillTx/>
                <a:latin typeface="+mj-lt"/>
                <a:ea typeface="+mj-ea"/>
                <a:cs typeface="+mj-cs"/>
              </a:rPr>
              <a:t>  </a:t>
            </a:r>
          </a:p>
          <a:p>
            <a:pPr marL="0" marR="0" lvl="0" indent="0" algn="ctr" defTabSz="457200" fontAlgn="auto">
              <a:lnSpc>
                <a:spcPct val="90000"/>
              </a:lnSpc>
              <a:spcBef>
                <a:spcPct val="0"/>
              </a:spcBef>
              <a:spcAft>
                <a:spcPts val="600"/>
              </a:spcAft>
              <a:buClrTx/>
              <a:buSzTx/>
              <a:tabLst/>
              <a:defRPr/>
            </a:pPr>
            <a:r>
              <a:rPr kumimoji="0" lang="en-US" sz="2600" b="1" i="0" u="none" strike="noStrike" cap="all" spc="0" normalizeH="0" baseline="0" noProof="0" dirty="0">
                <a:ln w="3175" cmpd="sng">
                  <a:noFill/>
                </a:ln>
                <a:uLnTx/>
                <a:uFillTx/>
                <a:latin typeface="+mj-lt"/>
                <a:ea typeface="+mj-ea"/>
                <a:cs typeface="+mj-cs"/>
              </a:rPr>
              <a:t>THE PROSPECT OF THE BELIEVER IS BASED ON </a:t>
            </a:r>
          </a:p>
          <a:p>
            <a:pPr marL="0" marR="0" lvl="0" indent="0" algn="ctr" defTabSz="457200" fontAlgn="auto">
              <a:lnSpc>
                <a:spcPct val="90000"/>
              </a:lnSpc>
              <a:spcBef>
                <a:spcPct val="0"/>
              </a:spcBef>
              <a:spcAft>
                <a:spcPts val="600"/>
              </a:spcAft>
              <a:buClrTx/>
              <a:buSzTx/>
              <a:tabLst/>
              <a:defRPr/>
            </a:pPr>
            <a:endParaRPr lang="en-US" sz="2600" b="1" cap="all" dirty="0">
              <a:ln w="3175" cmpd="sng">
                <a:noFill/>
              </a:ln>
              <a:latin typeface="+mj-lt"/>
              <a:ea typeface="+mj-ea"/>
              <a:cs typeface="+mj-cs"/>
            </a:endParaRPr>
          </a:p>
          <a:p>
            <a:pPr marL="0" marR="0" lvl="0" indent="0" algn="ctr" defTabSz="457200" fontAlgn="auto">
              <a:lnSpc>
                <a:spcPct val="90000"/>
              </a:lnSpc>
              <a:spcBef>
                <a:spcPct val="0"/>
              </a:spcBef>
              <a:spcAft>
                <a:spcPts val="600"/>
              </a:spcAft>
              <a:buClrTx/>
              <a:buSzTx/>
              <a:tabLst/>
              <a:defRPr/>
            </a:pPr>
            <a:r>
              <a:rPr kumimoji="0" lang="en-US" sz="2600" b="1" i="0" u="none" strike="noStrike" cap="all" spc="0" normalizeH="0" baseline="0" noProof="0" dirty="0">
                <a:ln w="3175" cmpd="sng">
                  <a:noFill/>
                </a:ln>
                <a:solidFill>
                  <a:srgbClr val="FFFF00"/>
                </a:solidFill>
                <a:uLnTx/>
                <a:uFillTx/>
                <a:latin typeface="+mj-lt"/>
                <a:ea typeface="+mj-ea"/>
                <a:cs typeface="+mj-cs"/>
              </a:rPr>
              <a:t>The past</a:t>
            </a:r>
          </a:p>
          <a:p>
            <a:pPr marL="0" marR="0" lvl="0" indent="0" algn="ctr" defTabSz="457200" fontAlgn="auto">
              <a:lnSpc>
                <a:spcPct val="90000"/>
              </a:lnSpc>
              <a:spcBef>
                <a:spcPct val="0"/>
              </a:spcBef>
              <a:spcAft>
                <a:spcPts val="600"/>
              </a:spcAft>
              <a:buClrTx/>
              <a:buSzTx/>
              <a:tabLst/>
              <a:defRPr/>
            </a:pPr>
            <a:endParaRPr lang="en-US" sz="2600" b="1" cap="all" dirty="0">
              <a:ln w="3175" cmpd="sng">
                <a:noFill/>
              </a:ln>
              <a:latin typeface="+mj-lt"/>
              <a:ea typeface="+mj-ea"/>
              <a:cs typeface="+mj-cs"/>
            </a:endParaRPr>
          </a:p>
          <a:p>
            <a:pPr marL="0" marR="0" lvl="0" indent="0" algn="ctr" defTabSz="457200" fontAlgn="auto">
              <a:lnSpc>
                <a:spcPct val="90000"/>
              </a:lnSpc>
              <a:spcBef>
                <a:spcPct val="0"/>
              </a:spcBef>
              <a:spcAft>
                <a:spcPts val="600"/>
              </a:spcAft>
              <a:buClrTx/>
              <a:buSzTx/>
              <a:tabLst/>
              <a:defRPr/>
            </a:pPr>
            <a:r>
              <a:rPr kumimoji="0" lang="en-US" sz="2600" b="1" i="0" u="none" strike="noStrike" cap="all" spc="0" normalizeH="0" baseline="0" noProof="0" dirty="0">
                <a:ln w="3175" cmpd="sng">
                  <a:noFill/>
                </a:ln>
                <a:uLnTx/>
                <a:uFillTx/>
                <a:latin typeface="+mj-lt"/>
                <a:ea typeface="+mj-ea"/>
                <a:cs typeface="+mj-cs"/>
              </a:rPr>
              <a:t>As well as</a:t>
            </a:r>
          </a:p>
          <a:p>
            <a:pPr marL="0" marR="0" lvl="0" indent="0" algn="ctr" defTabSz="457200" fontAlgn="auto">
              <a:lnSpc>
                <a:spcPct val="90000"/>
              </a:lnSpc>
              <a:spcBef>
                <a:spcPct val="0"/>
              </a:spcBef>
              <a:spcAft>
                <a:spcPts val="600"/>
              </a:spcAft>
              <a:buClrTx/>
              <a:buSzTx/>
              <a:tabLst/>
              <a:defRPr/>
            </a:pPr>
            <a:endParaRPr kumimoji="0" lang="en-US" sz="2600" b="1" i="0" u="none" strike="noStrike" cap="all" spc="0" normalizeH="0" baseline="0" noProof="0" dirty="0">
              <a:ln w="3175" cmpd="sng">
                <a:noFill/>
              </a:ln>
              <a:uLnTx/>
              <a:uFillTx/>
              <a:latin typeface="+mj-lt"/>
              <a:ea typeface="+mj-ea"/>
              <a:cs typeface="+mj-cs"/>
            </a:endParaRPr>
          </a:p>
          <a:p>
            <a:pPr marL="0" marR="0" lvl="0" indent="0" algn="ctr" defTabSz="457200" fontAlgn="auto">
              <a:lnSpc>
                <a:spcPct val="90000"/>
              </a:lnSpc>
              <a:spcBef>
                <a:spcPct val="0"/>
              </a:spcBef>
              <a:spcAft>
                <a:spcPts val="600"/>
              </a:spcAft>
              <a:buClrTx/>
              <a:buSzTx/>
              <a:tabLst/>
              <a:defRPr/>
            </a:pPr>
            <a:r>
              <a:rPr lang="en-US" sz="2600" b="1" cap="all" dirty="0">
                <a:ln w="3175" cmpd="sng">
                  <a:noFill/>
                </a:ln>
                <a:solidFill>
                  <a:srgbClr val="FFFF00"/>
                </a:solidFill>
                <a:latin typeface="+mj-lt"/>
                <a:ea typeface="+mj-ea"/>
                <a:cs typeface="+mj-cs"/>
              </a:rPr>
              <a:t>The future</a:t>
            </a:r>
          </a:p>
          <a:p>
            <a:pPr marL="0" marR="0" lvl="0" indent="0" algn="ctr" defTabSz="457200" fontAlgn="auto">
              <a:lnSpc>
                <a:spcPct val="90000"/>
              </a:lnSpc>
              <a:spcBef>
                <a:spcPct val="0"/>
              </a:spcBef>
              <a:spcAft>
                <a:spcPts val="600"/>
              </a:spcAft>
              <a:buClrTx/>
              <a:buSzTx/>
              <a:tabLst/>
              <a:defRPr/>
            </a:pPr>
            <a:endParaRPr kumimoji="0" lang="en-US" sz="2600" b="1" i="0" u="none" strike="noStrike" cap="all" spc="0" normalizeH="0" baseline="0" noProof="0" dirty="0">
              <a:ln w="3175" cmpd="sng">
                <a:noFill/>
              </a:ln>
              <a:uLnTx/>
              <a:uFillTx/>
              <a:latin typeface="+mj-lt"/>
              <a:ea typeface="+mj-ea"/>
              <a:cs typeface="+mj-cs"/>
            </a:endParaRPr>
          </a:p>
          <a:p>
            <a:pPr marL="0" marR="0" lvl="0" indent="0" algn="ctr" defTabSz="457200" fontAlgn="auto">
              <a:lnSpc>
                <a:spcPct val="90000"/>
              </a:lnSpc>
              <a:spcBef>
                <a:spcPct val="0"/>
              </a:spcBef>
              <a:spcAft>
                <a:spcPts val="600"/>
              </a:spcAft>
              <a:buClrTx/>
              <a:buSzTx/>
              <a:tabLst/>
              <a:defRPr/>
            </a:pPr>
            <a:r>
              <a:rPr lang="en-US" sz="2600" b="1" cap="all" dirty="0">
                <a:ln w="3175" cmpd="sng">
                  <a:noFill/>
                </a:ln>
                <a:latin typeface="+mj-lt"/>
                <a:ea typeface="+mj-ea"/>
                <a:cs typeface="+mj-cs"/>
              </a:rPr>
              <a:t>History of all true believers</a:t>
            </a:r>
            <a:endParaRPr kumimoji="0" lang="en-US" sz="2600" b="1" i="0" u="none" strike="noStrike" cap="all" spc="0" normalizeH="0" baseline="0" noProof="0" dirty="0">
              <a:ln w="3175" cmpd="sng">
                <a:noFill/>
              </a:ln>
              <a:uLnTx/>
              <a:uFillTx/>
              <a:latin typeface="+mj-lt"/>
              <a:ea typeface="+mj-ea"/>
              <a:cs typeface="+mj-cs"/>
            </a:endParaRPr>
          </a:p>
        </p:txBody>
      </p:sp>
      <p:sp>
        <p:nvSpPr>
          <p:cNvPr id="2067"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rustic wooden beach sign displays the number two against a blurred ocean backdrop.  The sign is planted in the sand">
            <a:extLst>
              <a:ext uri="{FF2B5EF4-FFF2-40B4-BE49-F238E27FC236}">
                <a16:creationId xmlns:a16="http://schemas.microsoft.com/office/drawing/2014/main" id="{B63D494F-E1E5-3DC6-1A34-C4AD72720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73" r="-1" b="5628"/>
          <a:stretch>
            <a:fillRect/>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2069" name="Group 2068">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70" name="Straight Connector 2069">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1" name="Straight Connector 2070">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2" name="Straight Connector 2071">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3" name="Straight Connector 2072">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4" name="Straight Connector 2073">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A6441DA6-EABE-6BA1-D492-6A482A288EA8}"/>
              </a:ext>
            </a:extLst>
          </p:cNvPr>
          <p:cNvPicPr>
            <a:picLocks noChangeAspect="1"/>
          </p:cNvPicPr>
          <p:nvPr/>
        </p:nvPicPr>
        <p:blipFill>
          <a:blip r:embed="rId3"/>
          <a:stretch>
            <a:fillRect/>
          </a:stretch>
        </p:blipFill>
        <p:spPr>
          <a:xfrm>
            <a:off x="10784909" y="100501"/>
            <a:ext cx="1231499" cy="469433"/>
          </a:xfrm>
          <a:prstGeom prst="rect">
            <a:avLst/>
          </a:prstGeom>
        </p:spPr>
      </p:pic>
    </p:spTree>
    <p:extLst>
      <p:ext uri="{BB962C8B-B14F-4D97-AF65-F5344CB8AC3E}">
        <p14:creationId xmlns:p14="http://schemas.microsoft.com/office/powerpoint/2010/main" val="2697099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F2AD9-C814-F3D7-AE12-201906BE8207}"/>
              </a:ext>
            </a:extLst>
          </p:cNvPr>
          <p:cNvSpPr txBox="1"/>
          <p:nvPr/>
        </p:nvSpPr>
        <p:spPr>
          <a:xfrm>
            <a:off x="2077116" y="463463"/>
            <a:ext cx="8037778" cy="584775"/>
          </a:xfrm>
          <a:prstGeom prst="rect">
            <a:avLst/>
          </a:prstGeom>
          <a:noFill/>
        </p:spPr>
        <p:txBody>
          <a:bodyPr wrap="none" rtlCol="0">
            <a:spAutoFit/>
          </a:bodyPr>
          <a:lstStyle/>
          <a:p>
            <a:pPr algn="ctr"/>
            <a:r>
              <a:rPr lang="en-AU" sz="3200" b="1" dirty="0"/>
              <a:t>THE PAST HISTORY OF A TRUE BELIEVER (</a:t>
            </a:r>
            <a:r>
              <a:rPr lang="en-AU" sz="3200" b="1" dirty="0" err="1"/>
              <a:t>i</a:t>
            </a:r>
            <a:r>
              <a:rPr lang="en-AU" sz="3200" b="1" dirty="0"/>
              <a:t>)</a:t>
            </a:r>
          </a:p>
        </p:txBody>
      </p:sp>
      <p:sp>
        <p:nvSpPr>
          <p:cNvPr id="3" name="TextBox 2">
            <a:extLst>
              <a:ext uri="{FF2B5EF4-FFF2-40B4-BE49-F238E27FC236}">
                <a16:creationId xmlns:a16="http://schemas.microsoft.com/office/drawing/2014/main" id="{E7260CED-38B9-A751-6535-8A75DE3D1DA2}"/>
              </a:ext>
            </a:extLst>
          </p:cNvPr>
          <p:cNvSpPr txBox="1"/>
          <p:nvPr/>
        </p:nvSpPr>
        <p:spPr>
          <a:xfrm>
            <a:off x="250521" y="1553227"/>
            <a:ext cx="11636679" cy="4708981"/>
          </a:xfrm>
          <a:prstGeom prst="rect">
            <a:avLst/>
          </a:prstGeom>
          <a:noFill/>
        </p:spPr>
        <p:txBody>
          <a:bodyPr wrap="square" rtlCol="0">
            <a:spAutoFit/>
          </a:bodyPr>
          <a:lstStyle/>
          <a:p>
            <a:pPr algn="ctr"/>
            <a:r>
              <a:rPr lang="en-AU" sz="2800" b="1" i="1" dirty="0"/>
              <a:t>“FOR </a:t>
            </a:r>
            <a:r>
              <a:rPr lang="en-AU" sz="2800" b="1" i="1" dirty="0">
                <a:solidFill>
                  <a:srgbClr val="FF0000"/>
                </a:solidFill>
              </a:rPr>
              <a:t>YOU HAVE DIED </a:t>
            </a:r>
            <a:r>
              <a:rPr lang="en-AU" sz="2800" b="1" i="1" dirty="0"/>
              <a:t>…”</a:t>
            </a:r>
          </a:p>
          <a:p>
            <a:pPr algn="ctr"/>
            <a:r>
              <a:rPr lang="en-AU" sz="2000" b="1" dirty="0"/>
              <a:t>COLOSSIANS 3: 3a</a:t>
            </a:r>
          </a:p>
          <a:p>
            <a:pPr algn="ctr"/>
            <a:endParaRPr lang="en-AU" sz="2000" b="1" dirty="0"/>
          </a:p>
          <a:p>
            <a:pPr algn="ctr"/>
            <a:endParaRPr lang="en-AU" sz="2000" b="1" dirty="0"/>
          </a:p>
          <a:p>
            <a:pPr algn="ctr"/>
            <a:r>
              <a:rPr lang="en-AU" sz="4000" b="1" dirty="0"/>
              <a:t>DO YOU REALISE THAT </a:t>
            </a:r>
          </a:p>
          <a:p>
            <a:pPr algn="ctr"/>
            <a:r>
              <a:rPr lang="en-AU" sz="4000" b="1" dirty="0"/>
              <a:t>YOU HAVE ACTUALLY DIED?</a:t>
            </a:r>
          </a:p>
          <a:p>
            <a:pPr algn="ctr"/>
            <a:endParaRPr lang="en-AU" sz="2800" b="1" dirty="0"/>
          </a:p>
          <a:p>
            <a:pPr algn="ctr"/>
            <a:r>
              <a:rPr lang="en-AU" sz="2800" b="1" dirty="0"/>
              <a:t>IT HAPPENED WHEN YOU WERE BAPTISED THROUGH WATER</a:t>
            </a:r>
          </a:p>
          <a:p>
            <a:pPr algn="ctr"/>
            <a:r>
              <a:rPr lang="en-AU" sz="2800" b="1" dirty="0"/>
              <a:t>INTO THE BODY OF CHRIST BY THE HOLY SPIRIT</a:t>
            </a:r>
          </a:p>
          <a:p>
            <a:pPr algn="ctr"/>
            <a:r>
              <a:rPr lang="en-AU" sz="2000" b="1" dirty="0"/>
              <a:t>ROMANS  6: 1 – 5;  1 CORINTHIANS 12: 13 </a:t>
            </a:r>
          </a:p>
          <a:p>
            <a:pPr algn="ctr"/>
            <a:endParaRPr lang="en-AU" sz="2000" b="1" dirty="0"/>
          </a:p>
        </p:txBody>
      </p:sp>
      <p:pic>
        <p:nvPicPr>
          <p:cNvPr id="4" name="Picture 3">
            <a:extLst>
              <a:ext uri="{FF2B5EF4-FFF2-40B4-BE49-F238E27FC236}">
                <a16:creationId xmlns:a16="http://schemas.microsoft.com/office/drawing/2014/main" id="{16A555F8-2140-DC06-D600-51F5B8EEC4ED}"/>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2942835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8229A-1131-9071-75E9-F9DE00567A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154926-BABB-B81A-1CF7-1C0E05AE7191}"/>
              </a:ext>
            </a:extLst>
          </p:cNvPr>
          <p:cNvSpPr txBox="1"/>
          <p:nvPr/>
        </p:nvSpPr>
        <p:spPr>
          <a:xfrm>
            <a:off x="685567" y="641059"/>
            <a:ext cx="11287113"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b="1" dirty="0">
              <a:solidFill>
                <a:prstClr val="white"/>
              </a:solidFill>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i="1" dirty="0">
                <a:solidFill>
                  <a:prstClr val="white"/>
                </a:solidFill>
                <a:latin typeface="Century Gothic" panose="020B0502020202020204"/>
              </a:rPr>
              <a:t>“IF ANYONE WISHES TO COME AFTER ME,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i="1" dirty="0">
                <a:solidFill>
                  <a:prstClr val="white"/>
                </a:solidFill>
                <a:latin typeface="Century Gothic" panose="020B0502020202020204"/>
              </a:rPr>
              <a:t>HE MUST DENY HIMSELF, AND TAKE UP HIS CROSS AND FOLLOW ME</a:t>
            </a:r>
            <a:r>
              <a:rPr lang="en-AU" sz="3600" b="1" dirty="0">
                <a:solidFill>
                  <a:prstClr val="white"/>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1" u="none" strike="noStrike" kern="1200" cap="none" spc="0" normalizeH="0" baseline="0" noProof="0" dirty="0">
                <a:ln>
                  <a:noFill/>
                </a:ln>
                <a:solidFill>
                  <a:prstClr val="white"/>
                </a:solidFill>
                <a:effectLst/>
                <a:uLnTx/>
                <a:uFillTx/>
                <a:latin typeface="Century Gothic" panose="020B0502020202020204"/>
                <a:ea typeface="+mn-ea"/>
                <a:cs typeface="+mn-cs"/>
              </a:rPr>
              <a:t>FOR WHOEVER WISHES TO SAVE HIS LIFE WILL LOSE IT; BUT WHOEVER LOSES HIS LIFE FOR MY SAKE WILL FIND 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400" b="1" dirty="0">
              <a:solidFill>
                <a:prstClr val="white"/>
              </a:solidFill>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prstClr val="white"/>
                </a:solidFill>
                <a:latin typeface="Century Gothic" panose="020B0502020202020204"/>
              </a:rPr>
              <a:t>MATTHEW 16: 24 -25 (NASB)</a:t>
            </a:r>
            <a:endParaRPr kumimoji="0" lang="en-AU" sz="2400" b="1"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07A195A7-70BC-5B3F-1803-DB4194FF8F9C}"/>
              </a:ext>
            </a:extLst>
          </p:cNvPr>
          <p:cNvPicPr>
            <a:picLocks noChangeAspect="1"/>
          </p:cNvPicPr>
          <p:nvPr/>
        </p:nvPicPr>
        <p:blipFill>
          <a:blip r:embed="rId2"/>
          <a:stretch>
            <a:fillRect/>
          </a:stretch>
        </p:blipFill>
        <p:spPr>
          <a:xfrm>
            <a:off x="10741181" y="175511"/>
            <a:ext cx="1231499" cy="469433"/>
          </a:xfrm>
          <a:prstGeom prst="rect">
            <a:avLst/>
          </a:prstGeom>
        </p:spPr>
      </p:pic>
    </p:spTree>
    <p:extLst>
      <p:ext uri="{BB962C8B-B14F-4D97-AF65-F5344CB8AC3E}">
        <p14:creationId xmlns:p14="http://schemas.microsoft.com/office/powerpoint/2010/main" val="321722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21EB-7D25-D2AC-B87B-22706CFE80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CC4D7C-29FA-8E7C-0362-2B9F83F764A2}"/>
              </a:ext>
            </a:extLst>
          </p:cNvPr>
          <p:cNvSpPr txBox="1"/>
          <p:nvPr/>
        </p:nvSpPr>
        <p:spPr>
          <a:xfrm>
            <a:off x="685567" y="1565495"/>
            <a:ext cx="1128711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IN THE FIRST 2 CHAPTERS OF COLOSSIANS,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PAUL HAS BEEN MAKING IT VERY CLEAR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FFFF00"/>
                </a:solidFill>
                <a:effectLst/>
                <a:uLnTx/>
                <a:uFillTx/>
                <a:latin typeface="Century Gothic" panose="020B0502020202020204"/>
                <a:ea typeface="+mn-ea"/>
                <a:cs typeface="+mn-cs"/>
              </a:rPr>
              <a:t>TRYING TO LIVE THE CHRISTIAN LIFESTYLE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FFFF00"/>
                </a:solidFill>
                <a:effectLst/>
                <a:uLnTx/>
                <a:uFillTx/>
                <a:latin typeface="Century Gothic" panose="020B0502020202020204"/>
                <a:ea typeface="+mn-ea"/>
                <a:cs typeface="+mn-cs"/>
              </a:rPr>
              <a:t>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sng" strike="noStrike" kern="1200" cap="none" spc="0" normalizeH="0" baseline="0" noProof="0" dirty="0">
                <a:ln>
                  <a:noFill/>
                </a:ln>
                <a:solidFill>
                  <a:srgbClr val="FFFF00"/>
                </a:solidFill>
                <a:effectLst/>
                <a:uLnTx/>
                <a:uFillTx/>
                <a:latin typeface="Century Gothic" panose="020B0502020202020204"/>
                <a:ea typeface="+mn-ea"/>
                <a:cs typeface="+mn-cs"/>
              </a:rPr>
              <a:t>FIRST</a:t>
            </a:r>
            <a:r>
              <a:rPr kumimoji="0" lang="en-AU" sz="3600" b="1" i="0" u="none" strike="noStrike" kern="1200" cap="none" spc="0" normalizeH="0" baseline="0" noProof="0" dirty="0">
                <a:ln>
                  <a:noFill/>
                </a:ln>
                <a:solidFill>
                  <a:srgbClr val="FFFF00"/>
                </a:solidFill>
                <a:effectLst/>
                <a:uLnTx/>
                <a:uFillTx/>
                <a:latin typeface="Century Gothic" panose="020B0502020202020204"/>
                <a:ea typeface="+mn-ea"/>
                <a:cs typeface="+mn-cs"/>
              </a:rPr>
              <a:t> DISCOVERING THE SOURCE OF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FFFF00"/>
                </a:solidFill>
                <a:effectLst/>
                <a:uLnTx/>
                <a:uFillTx/>
                <a:latin typeface="Century Gothic" panose="020B0502020202020204"/>
                <a:ea typeface="+mn-ea"/>
                <a:cs typeface="+mn-cs"/>
              </a:rPr>
              <a:t>IS IMPOSSIBLE</a:t>
            </a: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pic>
        <p:nvPicPr>
          <p:cNvPr id="3" name="Picture 2">
            <a:extLst>
              <a:ext uri="{FF2B5EF4-FFF2-40B4-BE49-F238E27FC236}">
                <a16:creationId xmlns:a16="http://schemas.microsoft.com/office/drawing/2014/main" id="{8D2A7752-0569-470A-C783-A1082FE61DF5}"/>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1EBF368E-430E-6E1D-BC4D-2E5C689715EA}"/>
              </a:ext>
            </a:extLst>
          </p:cNvPr>
          <p:cNvSpPr txBox="1"/>
          <p:nvPr/>
        </p:nvSpPr>
        <p:spPr>
          <a:xfrm>
            <a:off x="4409161" y="410227"/>
            <a:ext cx="34947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entury Gothic" panose="020B0502020202020204"/>
                <a:ea typeface="+mn-ea"/>
                <a:cs typeface="+mn-cs"/>
              </a:rPr>
              <a:t>THE LESSON SO FAR..</a:t>
            </a:r>
          </a:p>
        </p:txBody>
      </p:sp>
    </p:spTree>
    <p:extLst>
      <p:ext uri="{BB962C8B-B14F-4D97-AF65-F5344CB8AC3E}">
        <p14:creationId xmlns:p14="http://schemas.microsoft.com/office/powerpoint/2010/main" val="1113190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5ACD-42D3-35B2-70F2-6628D7AA18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0FA3E3-1C08-1A1E-E48B-4E5291F800C6}"/>
              </a:ext>
            </a:extLst>
          </p:cNvPr>
          <p:cNvSpPr txBox="1"/>
          <p:nvPr/>
        </p:nvSpPr>
        <p:spPr>
          <a:xfrm>
            <a:off x="361054" y="964504"/>
            <a:ext cx="11636679" cy="5447645"/>
          </a:xfrm>
          <a:prstGeom prst="rect">
            <a:avLst/>
          </a:prstGeom>
          <a:noFill/>
        </p:spPr>
        <p:txBody>
          <a:bodyPr wrap="square" rtlCol="0">
            <a:spAutoFit/>
          </a:bodyPr>
          <a:lstStyle/>
          <a:p>
            <a:pPr algn="ctr"/>
            <a:r>
              <a:rPr lang="en-AU" sz="2800" b="1" i="1" dirty="0"/>
              <a:t>“OR DO YOU NOT KNOW THAT ALL OF US WHO HAVE BEEN BAPTISED  INTO CHRIST JESUS HAVE BEEN BAPTISED INTO HIS DEATH?</a:t>
            </a:r>
          </a:p>
          <a:p>
            <a:pPr algn="ctr"/>
            <a:endParaRPr lang="en-AU" sz="2800" b="1" i="1" dirty="0"/>
          </a:p>
          <a:p>
            <a:pPr algn="ctr"/>
            <a:r>
              <a:rPr lang="en-AU" sz="2800" b="1" i="1" dirty="0"/>
              <a:t>THEREFORE, WE HAVE BEEN BURIED WITH HIM THROUGH BAPTISM INTO DEATH, SO THAT AS CHRIST WAS RAISED FROM THE DEAD THROUGH THE GLORY OF THE FATHER, SO WE TOO MIGHT WALK IN NEWNESS OF LIFE.</a:t>
            </a:r>
          </a:p>
          <a:p>
            <a:pPr algn="ctr"/>
            <a:endParaRPr lang="en-AU" sz="2800" b="1" i="1" dirty="0"/>
          </a:p>
          <a:p>
            <a:pPr algn="ctr"/>
            <a:r>
              <a:rPr lang="en-AU" sz="2800" b="1" i="1" dirty="0"/>
              <a:t>FOR IF WE HAVE BECOME UNITED WITH HIM IN THE LIKENESS OF HIS DEATH, CERTAINLY WE SHALL ALSO BE IN THE LIKENESS OF HIS RESURRECTION”</a:t>
            </a:r>
          </a:p>
          <a:p>
            <a:pPr algn="ctr"/>
            <a:endParaRPr lang="en-AU" sz="2000" b="1" dirty="0"/>
          </a:p>
          <a:p>
            <a:pPr algn="ctr"/>
            <a:r>
              <a:rPr lang="en-AU" sz="2000" b="1" dirty="0"/>
              <a:t>ROMANS 6 : 3 – 5 (NASB)</a:t>
            </a:r>
          </a:p>
        </p:txBody>
      </p:sp>
      <p:pic>
        <p:nvPicPr>
          <p:cNvPr id="4" name="Picture 3">
            <a:extLst>
              <a:ext uri="{FF2B5EF4-FFF2-40B4-BE49-F238E27FC236}">
                <a16:creationId xmlns:a16="http://schemas.microsoft.com/office/drawing/2014/main" id="{7CD64B9B-0907-8BAB-34B5-AB9E51B4B2CF}"/>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3133011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9895F-25C7-A0B1-29FB-5E4A2F939E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B9CCBE-135F-254B-401A-5C1CD26286C1}"/>
              </a:ext>
            </a:extLst>
          </p:cNvPr>
          <p:cNvSpPr txBox="1"/>
          <p:nvPr/>
        </p:nvSpPr>
        <p:spPr>
          <a:xfrm>
            <a:off x="2028225" y="463463"/>
            <a:ext cx="8135561" cy="584775"/>
          </a:xfrm>
          <a:prstGeom prst="rect">
            <a:avLst/>
          </a:prstGeom>
          <a:noFill/>
        </p:spPr>
        <p:txBody>
          <a:bodyPr wrap="none" rtlCol="0">
            <a:spAutoFit/>
          </a:bodyPr>
          <a:lstStyle/>
          <a:p>
            <a:pPr algn="ctr"/>
            <a:r>
              <a:rPr lang="en-AU" sz="3200" b="1" dirty="0"/>
              <a:t>THE PAST HISTORY OF A TRUE BELIEVER (ii)</a:t>
            </a:r>
          </a:p>
        </p:txBody>
      </p:sp>
      <p:sp>
        <p:nvSpPr>
          <p:cNvPr id="3" name="TextBox 2">
            <a:extLst>
              <a:ext uri="{FF2B5EF4-FFF2-40B4-BE49-F238E27FC236}">
                <a16:creationId xmlns:a16="http://schemas.microsoft.com/office/drawing/2014/main" id="{B9AB4E9A-E206-33B7-6CDC-C4868CF6D76A}"/>
              </a:ext>
            </a:extLst>
          </p:cNvPr>
          <p:cNvSpPr txBox="1"/>
          <p:nvPr/>
        </p:nvSpPr>
        <p:spPr>
          <a:xfrm>
            <a:off x="250521" y="1553227"/>
            <a:ext cx="11636679" cy="4462760"/>
          </a:xfrm>
          <a:prstGeom prst="rect">
            <a:avLst/>
          </a:prstGeom>
          <a:noFill/>
        </p:spPr>
        <p:txBody>
          <a:bodyPr wrap="square" rtlCol="0">
            <a:spAutoFit/>
          </a:bodyPr>
          <a:lstStyle/>
          <a:p>
            <a:pPr algn="ctr"/>
            <a:r>
              <a:rPr lang="en-AU" sz="2800" b="1" i="1" dirty="0"/>
              <a:t>“</a:t>
            </a:r>
            <a:r>
              <a:rPr lang="en-AU" sz="2800" b="1" i="1" dirty="0">
                <a:solidFill>
                  <a:srgbClr val="FF0000"/>
                </a:solidFill>
              </a:rPr>
              <a:t> </a:t>
            </a:r>
            <a:r>
              <a:rPr lang="en-AU" sz="2800" b="1" i="1" dirty="0"/>
              <a:t>…AND YOUR LIFE IS </a:t>
            </a:r>
            <a:r>
              <a:rPr lang="en-AU" sz="2800" b="1" i="1" dirty="0">
                <a:solidFill>
                  <a:srgbClr val="FF0000"/>
                </a:solidFill>
              </a:rPr>
              <a:t>HIDDEN</a:t>
            </a:r>
            <a:r>
              <a:rPr lang="en-AU" sz="2800" b="1" i="1" dirty="0">
                <a:solidFill>
                  <a:srgbClr val="FFFF00"/>
                </a:solidFill>
              </a:rPr>
              <a:t>*</a:t>
            </a:r>
            <a:r>
              <a:rPr lang="en-AU" sz="2800" b="1" i="1" dirty="0"/>
              <a:t> </a:t>
            </a:r>
            <a:r>
              <a:rPr lang="en-AU" sz="2800" b="1" i="1" dirty="0">
                <a:solidFill>
                  <a:srgbClr val="FF0000"/>
                </a:solidFill>
              </a:rPr>
              <a:t>IN CHRIST</a:t>
            </a:r>
            <a:r>
              <a:rPr lang="en-AU" sz="2800" b="1" i="1" dirty="0"/>
              <a:t>”</a:t>
            </a:r>
          </a:p>
          <a:p>
            <a:pPr algn="ctr"/>
            <a:r>
              <a:rPr lang="en-AU" sz="2000" b="1" dirty="0"/>
              <a:t>COLOSSIANS 3: 3</a:t>
            </a:r>
          </a:p>
          <a:p>
            <a:pPr algn="ctr"/>
            <a:endParaRPr lang="en-AU" sz="2000" b="1" dirty="0"/>
          </a:p>
          <a:p>
            <a:pPr algn="ctr"/>
            <a:endParaRPr lang="en-AU" sz="2000" b="1" dirty="0"/>
          </a:p>
          <a:p>
            <a:pPr algn="ctr"/>
            <a:r>
              <a:rPr lang="en-AU" sz="2800" b="1" dirty="0"/>
              <a:t>THE IMPLICATION HERE IS THAT OUR LIVES HAVE BEEN </a:t>
            </a:r>
          </a:p>
          <a:p>
            <a:pPr algn="ctr"/>
            <a:r>
              <a:rPr lang="en-AU" sz="2800" b="1" dirty="0"/>
              <a:t>“HIDDEN WITH CHRIST IN GOD” </a:t>
            </a:r>
            <a:r>
              <a:rPr lang="en-AU" sz="2000" b="1" dirty="0"/>
              <a:t>(NIV)</a:t>
            </a:r>
          </a:p>
          <a:p>
            <a:pPr algn="ctr"/>
            <a:r>
              <a:rPr lang="en-AU" sz="2800" b="1" dirty="0"/>
              <a:t>AND THEY REMAIN HIDDEN.</a:t>
            </a:r>
          </a:p>
          <a:p>
            <a:pPr algn="ctr"/>
            <a:endParaRPr lang="en-AU" sz="2800" b="1" dirty="0"/>
          </a:p>
          <a:p>
            <a:pPr algn="ctr"/>
            <a:r>
              <a:rPr lang="en-AU" sz="2800" b="1" dirty="0"/>
              <a:t>OUR SECURITY COMES FROM THE FACT THAT OUR LIVES ARE PART OF THE “ABOVE” – WE ARE IN CHRIST AND CHRIST IS IN GOD – WE ARE INSEPERABLE. </a:t>
            </a:r>
            <a:endParaRPr lang="en-AU" sz="2000" b="1" dirty="0"/>
          </a:p>
        </p:txBody>
      </p:sp>
      <p:pic>
        <p:nvPicPr>
          <p:cNvPr id="4" name="Picture 3">
            <a:extLst>
              <a:ext uri="{FF2B5EF4-FFF2-40B4-BE49-F238E27FC236}">
                <a16:creationId xmlns:a16="http://schemas.microsoft.com/office/drawing/2014/main" id="{16248478-BA93-A7E3-8058-C21FCCC20BC4}"/>
              </a:ext>
            </a:extLst>
          </p:cNvPr>
          <p:cNvPicPr>
            <a:picLocks noChangeAspect="1"/>
          </p:cNvPicPr>
          <p:nvPr/>
        </p:nvPicPr>
        <p:blipFill>
          <a:blip r:embed="rId2"/>
          <a:stretch>
            <a:fillRect/>
          </a:stretch>
        </p:blipFill>
        <p:spPr>
          <a:xfrm>
            <a:off x="10766234" y="0"/>
            <a:ext cx="1231499" cy="469433"/>
          </a:xfrm>
          <a:prstGeom prst="rect">
            <a:avLst/>
          </a:prstGeom>
        </p:spPr>
      </p:pic>
      <p:sp>
        <p:nvSpPr>
          <p:cNvPr id="5" name="TextBox 4">
            <a:extLst>
              <a:ext uri="{FF2B5EF4-FFF2-40B4-BE49-F238E27FC236}">
                <a16:creationId xmlns:a16="http://schemas.microsoft.com/office/drawing/2014/main" id="{79E11366-F0FE-9372-C64A-523D8F0C9B0A}"/>
              </a:ext>
            </a:extLst>
          </p:cNvPr>
          <p:cNvSpPr txBox="1"/>
          <p:nvPr/>
        </p:nvSpPr>
        <p:spPr>
          <a:xfrm>
            <a:off x="7903923" y="6394537"/>
            <a:ext cx="4759891" cy="369332"/>
          </a:xfrm>
          <a:prstGeom prst="rect">
            <a:avLst/>
          </a:prstGeom>
          <a:noFill/>
        </p:spPr>
        <p:txBody>
          <a:bodyPr wrap="square" rtlCol="0">
            <a:spAutoFit/>
          </a:bodyPr>
          <a:lstStyle/>
          <a:p>
            <a:pPr algn="ctr"/>
            <a:r>
              <a:rPr lang="en-AU" b="1" i="1" dirty="0">
                <a:solidFill>
                  <a:srgbClr val="FFFF00"/>
                </a:solidFill>
              </a:rPr>
              <a:t>* </a:t>
            </a:r>
            <a:r>
              <a:rPr lang="en-AU" b="1" i="1" dirty="0"/>
              <a:t>IMPERFECT TENSE IN ORIGINAL</a:t>
            </a:r>
            <a:endParaRPr lang="en-AU" dirty="0"/>
          </a:p>
        </p:txBody>
      </p:sp>
    </p:spTree>
    <p:extLst>
      <p:ext uri="{BB962C8B-B14F-4D97-AF65-F5344CB8AC3E}">
        <p14:creationId xmlns:p14="http://schemas.microsoft.com/office/powerpoint/2010/main" val="3675301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F508F-A317-DEAC-6C2A-6127F35F0B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044262-9063-3C2A-F61D-443BBDD83E6D}"/>
              </a:ext>
            </a:extLst>
          </p:cNvPr>
          <p:cNvSpPr txBox="1"/>
          <p:nvPr/>
        </p:nvSpPr>
        <p:spPr>
          <a:xfrm>
            <a:off x="361054" y="964504"/>
            <a:ext cx="11636679" cy="4585871"/>
          </a:xfrm>
          <a:prstGeom prst="rect">
            <a:avLst/>
          </a:prstGeom>
          <a:noFill/>
        </p:spPr>
        <p:txBody>
          <a:bodyPr wrap="square" rtlCol="0">
            <a:spAutoFit/>
          </a:bodyPr>
          <a:lstStyle/>
          <a:p>
            <a:pPr algn="ctr"/>
            <a:r>
              <a:rPr lang="en-AU" sz="2800" b="1" i="1" dirty="0"/>
              <a:t>“YET HE HAS NOW RECONCILED YOU IN HIS FLESHLY BODY THROUGH DEATH, IN ORDER TO PRESENT YOU BEFORE HIM HOLY AND BLAMELESS AND BEYOND REPROACH –</a:t>
            </a:r>
          </a:p>
          <a:p>
            <a:pPr algn="ctr"/>
            <a:endParaRPr lang="en-AU" sz="2800" b="1" i="1" dirty="0"/>
          </a:p>
          <a:p>
            <a:pPr algn="ctr"/>
            <a:r>
              <a:rPr lang="en-AU" sz="2800" b="1" i="1" dirty="0"/>
              <a:t>IF INDEED YOU CONTINUE IN THE FAITH FIRMLY ESTABLISHED AND STEADFAST, AND NOT MOVED AWAY FROM THE HOPE OF THE GOSPEL THAT YOU HAVE HEARD, WHICH WAS PROCLAIMED IN ALL CREATION UNDER HEAVEN, AND OF WHICH I, PAUL, WAS MADE A MINISTER”</a:t>
            </a:r>
          </a:p>
          <a:p>
            <a:pPr algn="ctr"/>
            <a:endParaRPr lang="en-AU" sz="2000" b="1" dirty="0"/>
          </a:p>
          <a:p>
            <a:pPr algn="ctr"/>
            <a:r>
              <a:rPr lang="en-AU" sz="2000" b="1" dirty="0"/>
              <a:t>COLOSSIANS 1 : 22 – 23 (NASB)</a:t>
            </a:r>
          </a:p>
        </p:txBody>
      </p:sp>
      <p:pic>
        <p:nvPicPr>
          <p:cNvPr id="4" name="Picture 3">
            <a:extLst>
              <a:ext uri="{FF2B5EF4-FFF2-40B4-BE49-F238E27FC236}">
                <a16:creationId xmlns:a16="http://schemas.microsoft.com/office/drawing/2014/main" id="{C5A985F6-6037-E8CD-0AB7-D7D0A485645B}"/>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42832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C08A-CC34-E391-4DC3-E9A6979F1B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9E750C-F195-E154-EE3E-58E0C73D6049}"/>
              </a:ext>
            </a:extLst>
          </p:cNvPr>
          <p:cNvSpPr txBox="1"/>
          <p:nvPr/>
        </p:nvSpPr>
        <p:spPr>
          <a:xfrm>
            <a:off x="1813423" y="463463"/>
            <a:ext cx="8565166" cy="584775"/>
          </a:xfrm>
          <a:prstGeom prst="rect">
            <a:avLst/>
          </a:prstGeom>
          <a:noFill/>
        </p:spPr>
        <p:txBody>
          <a:bodyPr wrap="none" rtlCol="0">
            <a:spAutoFit/>
          </a:bodyPr>
          <a:lstStyle/>
          <a:p>
            <a:pPr algn="ctr"/>
            <a:r>
              <a:rPr lang="en-AU" sz="3200" b="1" dirty="0"/>
              <a:t>THE FUTURE HISTORY OF A TRUE BELIEVER (</a:t>
            </a:r>
            <a:r>
              <a:rPr lang="en-AU" sz="3200" b="1" dirty="0" err="1"/>
              <a:t>i</a:t>
            </a:r>
            <a:r>
              <a:rPr lang="en-AU" sz="3200" b="1" dirty="0"/>
              <a:t>)</a:t>
            </a:r>
          </a:p>
        </p:txBody>
      </p:sp>
      <p:sp>
        <p:nvSpPr>
          <p:cNvPr id="3" name="TextBox 2">
            <a:extLst>
              <a:ext uri="{FF2B5EF4-FFF2-40B4-BE49-F238E27FC236}">
                <a16:creationId xmlns:a16="http://schemas.microsoft.com/office/drawing/2014/main" id="{EF2E093D-1D35-8FC0-9810-BE167658A513}"/>
              </a:ext>
            </a:extLst>
          </p:cNvPr>
          <p:cNvSpPr txBox="1"/>
          <p:nvPr/>
        </p:nvSpPr>
        <p:spPr>
          <a:xfrm>
            <a:off x="250521" y="1553227"/>
            <a:ext cx="11636679" cy="4462760"/>
          </a:xfrm>
          <a:prstGeom prst="rect">
            <a:avLst/>
          </a:prstGeom>
          <a:noFill/>
        </p:spPr>
        <p:txBody>
          <a:bodyPr wrap="square" rtlCol="0">
            <a:spAutoFit/>
          </a:bodyPr>
          <a:lstStyle/>
          <a:p>
            <a:pPr algn="ctr"/>
            <a:r>
              <a:rPr lang="en-AU" sz="2800" b="1" i="1" dirty="0"/>
              <a:t>“WHEN CHRIST, WHO IS OUR LIFE, IS REVEALED, THEN YOU WILL ALSO BE REVEALED WITH HIM IN GLORY”</a:t>
            </a:r>
          </a:p>
          <a:p>
            <a:pPr algn="ctr"/>
            <a:r>
              <a:rPr lang="en-AU" sz="2000" b="1" dirty="0"/>
              <a:t>COLOSSIANS 3: 4</a:t>
            </a:r>
          </a:p>
          <a:p>
            <a:pPr algn="ctr"/>
            <a:endParaRPr lang="en-AU" sz="2000" b="1" dirty="0"/>
          </a:p>
          <a:p>
            <a:pPr algn="ctr"/>
            <a:endParaRPr lang="en-AU" sz="2000" b="1" dirty="0"/>
          </a:p>
          <a:p>
            <a:pPr algn="ctr"/>
            <a:r>
              <a:rPr lang="en-AU" sz="2800" b="1" dirty="0"/>
              <a:t>AT PRESENT OUR LIVES ARE</a:t>
            </a:r>
          </a:p>
          <a:p>
            <a:pPr algn="ctr"/>
            <a:r>
              <a:rPr lang="en-AU" sz="2800" b="1" dirty="0"/>
              <a:t>“HIDDEN WITH CHRIST IN GOD” </a:t>
            </a:r>
            <a:r>
              <a:rPr lang="en-AU" sz="2000" b="1" dirty="0"/>
              <a:t>(NIV)</a:t>
            </a:r>
          </a:p>
          <a:p>
            <a:pPr algn="ctr"/>
            <a:r>
              <a:rPr lang="en-AU" sz="2800" b="1" dirty="0"/>
              <a:t>BUT WHEN CHRIST IS REVEALED IN HIS GLORIOUS BODY </a:t>
            </a:r>
          </a:p>
          <a:p>
            <a:pPr algn="ctr"/>
            <a:r>
              <a:rPr lang="en-AU" sz="2800" b="1" dirty="0"/>
              <a:t>AT HIS COMING, WE WILL ALSO BE REVEALED BECAUSE WE WILL HAVE BODIES LIKE HIS.</a:t>
            </a:r>
          </a:p>
          <a:p>
            <a:pPr algn="ctr"/>
            <a:endParaRPr lang="en-AU" sz="2800" b="1" dirty="0"/>
          </a:p>
        </p:txBody>
      </p:sp>
      <p:pic>
        <p:nvPicPr>
          <p:cNvPr id="4" name="Picture 3">
            <a:extLst>
              <a:ext uri="{FF2B5EF4-FFF2-40B4-BE49-F238E27FC236}">
                <a16:creationId xmlns:a16="http://schemas.microsoft.com/office/drawing/2014/main" id="{9B1EB5E6-0D8A-9066-64A4-48EF7E040F85}"/>
              </a:ext>
            </a:extLst>
          </p:cNvPr>
          <p:cNvPicPr>
            <a:picLocks noChangeAspect="1"/>
          </p:cNvPicPr>
          <p:nvPr/>
        </p:nvPicPr>
        <p:blipFill>
          <a:blip r:embed="rId2"/>
          <a:stretch>
            <a:fillRect/>
          </a:stretch>
        </p:blipFill>
        <p:spPr>
          <a:xfrm>
            <a:off x="10766234" y="0"/>
            <a:ext cx="1231499" cy="469433"/>
          </a:xfrm>
          <a:prstGeom prst="rect">
            <a:avLst/>
          </a:prstGeom>
        </p:spPr>
      </p:pic>
      <p:sp>
        <p:nvSpPr>
          <p:cNvPr id="5" name="TextBox 4">
            <a:extLst>
              <a:ext uri="{FF2B5EF4-FFF2-40B4-BE49-F238E27FC236}">
                <a16:creationId xmlns:a16="http://schemas.microsoft.com/office/drawing/2014/main" id="{EA1FFA9C-9DAA-AB84-91FD-C6BE7F58BFFF}"/>
              </a:ext>
            </a:extLst>
          </p:cNvPr>
          <p:cNvSpPr txBox="1"/>
          <p:nvPr/>
        </p:nvSpPr>
        <p:spPr>
          <a:xfrm>
            <a:off x="7903923" y="6394537"/>
            <a:ext cx="4759891" cy="369332"/>
          </a:xfrm>
          <a:prstGeom prst="rect">
            <a:avLst/>
          </a:prstGeom>
          <a:noFill/>
        </p:spPr>
        <p:txBody>
          <a:bodyPr wrap="square" rtlCol="0">
            <a:spAutoFit/>
          </a:bodyPr>
          <a:lstStyle/>
          <a:p>
            <a:pPr algn="ctr"/>
            <a:endParaRPr lang="en-AU" dirty="0"/>
          </a:p>
        </p:txBody>
      </p:sp>
    </p:spTree>
    <p:extLst>
      <p:ext uri="{BB962C8B-B14F-4D97-AF65-F5344CB8AC3E}">
        <p14:creationId xmlns:p14="http://schemas.microsoft.com/office/powerpoint/2010/main" val="924939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FEFF-8655-AFB2-56BA-2C5A86623E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A9A5CA-6A4B-F916-61C1-3D59687BDAE1}"/>
              </a:ext>
            </a:extLst>
          </p:cNvPr>
          <p:cNvSpPr txBox="1"/>
          <p:nvPr/>
        </p:nvSpPr>
        <p:spPr>
          <a:xfrm>
            <a:off x="361054" y="964504"/>
            <a:ext cx="11636679" cy="4462760"/>
          </a:xfrm>
          <a:prstGeom prst="rect">
            <a:avLst/>
          </a:prstGeom>
          <a:noFill/>
        </p:spPr>
        <p:txBody>
          <a:bodyPr wrap="square" rtlCol="0">
            <a:spAutoFit/>
          </a:bodyPr>
          <a:lstStyle/>
          <a:p>
            <a:pPr algn="ctr"/>
            <a:r>
              <a:rPr lang="en-AU" sz="2800" b="1" i="1" dirty="0"/>
              <a:t>“FOR OUR CITIZENSHIP IS IN HEAVEN,</a:t>
            </a:r>
          </a:p>
          <a:p>
            <a:pPr algn="ctr"/>
            <a:r>
              <a:rPr lang="en-AU" sz="2800" b="1" i="1" dirty="0"/>
              <a:t>FROM WHICH ALSO WE EAGERLY WAIT FOR A SAVIOUR,</a:t>
            </a:r>
          </a:p>
          <a:p>
            <a:pPr algn="ctr"/>
            <a:r>
              <a:rPr lang="en-AU" sz="2800" b="1" i="1" dirty="0"/>
              <a:t>THE LORD JESUS CHRIST;</a:t>
            </a:r>
          </a:p>
          <a:p>
            <a:pPr algn="ctr"/>
            <a:endParaRPr lang="en-AU" sz="2800" b="1" i="1" dirty="0"/>
          </a:p>
          <a:p>
            <a:pPr algn="ctr"/>
            <a:r>
              <a:rPr lang="en-AU" sz="2800" b="1" i="1" dirty="0"/>
              <a:t>WHO WILL TRANSFORM THE BODY OF OUR HUMBLE ESTATE INTO CONFORMITY WITH THE BODY OF HIS GLORY,</a:t>
            </a:r>
          </a:p>
          <a:p>
            <a:pPr algn="ctr"/>
            <a:r>
              <a:rPr lang="en-AU" sz="2800" b="1" i="1" dirty="0"/>
              <a:t>BY THE EXERTION OF THE POWER THAT HE HAS EVEN TO SUBJECT ALL THINGS TO HIMSELF.”</a:t>
            </a:r>
          </a:p>
          <a:p>
            <a:pPr algn="ctr"/>
            <a:endParaRPr lang="en-AU" sz="2000" b="1" dirty="0"/>
          </a:p>
          <a:p>
            <a:pPr algn="ctr"/>
            <a:endParaRPr lang="en-AU" sz="2000" b="1" dirty="0"/>
          </a:p>
          <a:p>
            <a:pPr algn="ctr"/>
            <a:r>
              <a:rPr lang="en-AU" sz="2000" b="1" dirty="0"/>
              <a:t>PHILIPPIANS 3 : 20 – 21 (NASB)</a:t>
            </a:r>
          </a:p>
        </p:txBody>
      </p:sp>
      <p:pic>
        <p:nvPicPr>
          <p:cNvPr id="4" name="Picture 3">
            <a:extLst>
              <a:ext uri="{FF2B5EF4-FFF2-40B4-BE49-F238E27FC236}">
                <a16:creationId xmlns:a16="http://schemas.microsoft.com/office/drawing/2014/main" id="{591B5A90-B3D5-E705-4FFC-8A7706E38C47}"/>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377771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D253-7E52-D589-ABD6-0C26B66233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B0CD79-EB86-EF12-4B71-16865F53230B}"/>
              </a:ext>
            </a:extLst>
          </p:cNvPr>
          <p:cNvSpPr txBox="1"/>
          <p:nvPr/>
        </p:nvSpPr>
        <p:spPr>
          <a:xfrm>
            <a:off x="1813423" y="463463"/>
            <a:ext cx="8565166" cy="584775"/>
          </a:xfrm>
          <a:prstGeom prst="rect">
            <a:avLst/>
          </a:prstGeom>
          <a:noFill/>
        </p:spPr>
        <p:txBody>
          <a:bodyPr wrap="none" rtlCol="0">
            <a:spAutoFit/>
          </a:bodyPr>
          <a:lstStyle/>
          <a:p>
            <a:pPr algn="ctr"/>
            <a:r>
              <a:rPr lang="en-AU" sz="3200" b="1" dirty="0"/>
              <a:t>THE FUTURE HISTORY OF A TRUE BELIEVER (ii)</a:t>
            </a:r>
          </a:p>
        </p:txBody>
      </p:sp>
      <p:sp>
        <p:nvSpPr>
          <p:cNvPr id="3" name="TextBox 2">
            <a:extLst>
              <a:ext uri="{FF2B5EF4-FFF2-40B4-BE49-F238E27FC236}">
                <a16:creationId xmlns:a16="http://schemas.microsoft.com/office/drawing/2014/main" id="{47860C75-7ECF-AE29-B26D-5B4DC0345B27}"/>
              </a:ext>
            </a:extLst>
          </p:cNvPr>
          <p:cNvSpPr txBox="1"/>
          <p:nvPr/>
        </p:nvSpPr>
        <p:spPr>
          <a:xfrm>
            <a:off x="250521" y="1553227"/>
            <a:ext cx="11636679" cy="4278094"/>
          </a:xfrm>
          <a:prstGeom prst="rect">
            <a:avLst/>
          </a:prstGeom>
          <a:noFill/>
        </p:spPr>
        <p:txBody>
          <a:bodyPr wrap="square" rtlCol="0">
            <a:spAutoFit/>
          </a:bodyPr>
          <a:lstStyle/>
          <a:p>
            <a:pPr algn="ctr"/>
            <a:endParaRPr lang="en-AU" sz="2000" b="1" dirty="0"/>
          </a:p>
          <a:p>
            <a:pPr algn="ctr"/>
            <a:r>
              <a:rPr lang="en-AU" sz="2800" b="1" dirty="0"/>
              <a:t>BELOVED,</a:t>
            </a:r>
          </a:p>
          <a:p>
            <a:pPr algn="ctr"/>
            <a:r>
              <a:rPr lang="en-AU" sz="2800" b="1" dirty="0"/>
              <a:t>THE LORD JESUS CHRIST WILL TRANSFORM </a:t>
            </a:r>
          </a:p>
          <a:p>
            <a:pPr algn="ctr"/>
            <a:r>
              <a:rPr lang="en-AU" sz="2800" b="1" dirty="0"/>
              <a:t>OUR FRAIL, DYING BODIES TO BE LIKE HIS GLORIOUS BODY!!</a:t>
            </a:r>
          </a:p>
          <a:p>
            <a:pPr algn="ctr"/>
            <a:endParaRPr lang="en-AU" sz="2800" b="1" dirty="0"/>
          </a:p>
          <a:p>
            <a:pPr algn="ctr"/>
            <a:r>
              <a:rPr lang="en-AU" sz="2800" b="1" dirty="0"/>
              <a:t>THOSE WITHOUT CHRIST CANNOT NOW UNDERSTANDSTAND THIS FOR IT IS HIDDEN IN CHRIST,</a:t>
            </a:r>
          </a:p>
          <a:p>
            <a:pPr algn="ctr"/>
            <a:r>
              <a:rPr lang="en-AU" sz="2800" b="1" dirty="0"/>
              <a:t>BUT THEN, ON THAT DAY, </a:t>
            </a:r>
          </a:p>
          <a:p>
            <a:pPr algn="ctr"/>
            <a:r>
              <a:rPr lang="en-AU" sz="2800" b="1" dirty="0"/>
              <a:t>IT WILL BE PERFECTLY CLEAR TO ALL!</a:t>
            </a:r>
          </a:p>
          <a:p>
            <a:pPr algn="ctr"/>
            <a:endParaRPr lang="en-AU" sz="2800" b="1" dirty="0"/>
          </a:p>
        </p:txBody>
      </p:sp>
      <p:pic>
        <p:nvPicPr>
          <p:cNvPr id="4" name="Picture 3">
            <a:extLst>
              <a:ext uri="{FF2B5EF4-FFF2-40B4-BE49-F238E27FC236}">
                <a16:creationId xmlns:a16="http://schemas.microsoft.com/office/drawing/2014/main" id="{E43A9AD9-2B92-E2B5-6FF0-D64FDCB3699E}"/>
              </a:ext>
            </a:extLst>
          </p:cNvPr>
          <p:cNvPicPr>
            <a:picLocks noChangeAspect="1"/>
          </p:cNvPicPr>
          <p:nvPr/>
        </p:nvPicPr>
        <p:blipFill>
          <a:blip r:embed="rId2"/>
          <a:stretch>
            <a:fillRect/>
          </a:stretch>
        </p:blipFill>
        <p:spPr>
          <a:xfrm>
            <a:off x="10766234" y="0"/>
            <a:ext cx="1231499" cy="469433"/>
          </a:xfrm>
          <a:prstGeom prst="rect">
            <a:avLst/>
          </a:prstGeom>
        </p:spPr>
      </p:pic>
      <p:sp>
        <p:nvSpPr>
          <p:cNvPr id="5" name="TextBox 4">
            <a:extLst>
              <a:ext uri="{FF2B5EF4-FFF2-40B4-BE49-F238E27FC236}">
                <a16:creationId xmlns:a16="http://schemas.microsoft.com/office/drawing/2014/main" id="{2C38498D-13FC-8B58-D554-E745E7F1E848}"/>
              </a:ext>
            </a:extLst>
          </p:cNvPr>
          <p:cNvSpPr txBox="1"/>
          <p:nvPr/>
        </p:nvSpPr>
        <p:spPr>
          <a:xfrm>
            <a:off x="7903923" y="6394537"/>
            <a:ext cx="4759891" cy="369332"/>
          </a:xfrm>
          <a:prstGeom prst="rect">
            <a:avLst/>
          </a:prstGeom>
          <a:noFill/>
        </p:spPr>
        <p:txBody>
          <a:bodyPr wrap="square" rtlCol="0">
            <a:spAutoFit/>
          </a:bodyPr>
          <a:lstStyle/>
          <a:p>
            <a:pPr algn="ctr"/>
            <a:endParaRPr lang="en-AU" dirty="0"/>
          </a:p>
        </p:txBody>
      </p:sp>
    </p:spTree>
    <p:extLst>
      <p:ext uri="{BB962C8B-B14F-4D97-AF65-F5344CB8AC3E}">
        <p14:creationId xmlns:p14="http://schemas.microsoft.com/office/powerpoint/2010/main" val="3016286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A349-B93B-6882-CEAF-4B9170E957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54E7DB-A02A-8F6E-A217-38190F4F654D}"/>
              </a:ext>
            </a:extLst>
          </p:cNvPr>
          <p:cNvSpPr txBox="1"/>
          <p:nvPr/>
        </p:nvSpPr>
        <p:spPr>
          <a:xfrm>
            <a:off x="361054" y="964504"/>
            <a:ext cx="11636679" cy="5324535"/>
          </a:xfrm>
          <a:prstGeom prst="rect">
            <a:avLst/>
          </a:prstGeom>
          <a:noFill/>
        </p:spPr>
        <p:txBody>
          <a:bodyPr wrap="square" rtlCol="0">
            <a:spAutoFit/>
          </a:bodyPr>
          <a:lstStyle/>
          <a:p>
            <a:pPr algn="ctr"/>
            <a:r>
              <a:rPr lang="en-AU" sz="2800" b="1" i="1" dirty="0"/>
              <a:t>“FOR THOSE WHOM HE FOREKNEW, HE ALSO PREDESTINED TO BECOME CONFORMED TO THE IMAGE OF HIS SON, SO THAT HE WOULD BECOME THE FIRSTBORN AMONG MANY BRETHREN;</a:t>
            </a:r>
          </a:p>
          <a:p>
            <a:pPr algn="ctr"/>
            <a:endParaRPr lang="en-AU" sz="2800" b="1" i="1" dirty="0"/>
          </a:p>
          <a:p>
            <a:pPr algn="ctr"/>
            <a:r>
              <a:rPr lang="en-AU" sz="2800" b="1" i="1" dirty="0"/>
              <a:t>AND THOSE WHOM HE PREDESTINED, HE ALSO CALLED; AND THOSE WHOM HE CALLED, HE ALSO JUSTIFIED; AND THOSE WHOM HE JUSTIFIED, HE ALSO GLORIFIED.</a:t>
            </a:r>
          </a:p>
          <a:p>
            <a:pPr algn="ctr"/>
            <a:endParaRPr lang="en-AU" sz="2800" b="1" i="1" dirty="0"/>
          </a:p>
          <a:p>
            <a:pPr algn="ctr"/>
            <a:r>
              <a:rPr lang="en-AU" sz="2800" b="1" i="1" dirty="0"/>
              <a:t>WHAT THEN SHALL WE SAY TO THESE THINGS? </a:t>
            </a:r>
          </a:p>
          <a:p>
            <a:pPr algn="ctr"/>
            <a:r>
              <a:rPr lang="en-AU" sz="2800" b="1" i="1" dirty="0"/>
              <a:t>IF GOD IS FOR US, WHO IS AGAINST US?”</a:t>
            </a:r>
          </a:p>
          <a:p>
            <a:pPr algn="ctr"/>
            <a:endParaRPr lang="en-AU" sz="2000" b="1" dirty="0"/>
          </a:p>
          <a:p>
            <a:pPr algn="ctr"/>
            <a:endParaRPr lang="en-AU" sz="2000" b="1" dirty="0"/>
          </a:p>
          <a:p>
            <a:pPr algn="ctr"/>
            <a:r>
              <a:rPr lang="en-AU" sz="2000" b="1" dirty="0"/>
              <a:t>ROMANS 8 : 29 – 31 (NASB)</a:t>
            </a:r>
          </a:p>
        </p:txBody>
      </p:sp>
      <p:pic>
        <p:nvPicPr>
          <p:cNvPr id="4" name="Picture 3">
            <a:extLst>
              <a:ext uri="{FF2B5EF4-FFF2-40B4-BE49-F238E27FC236}">
                <a16:creationId xmlns:a16="http://schemas.microsoft.com/office/drawing/2014/main" id="{3D6190A7-9A00-3FF0-0056-0065DCA84CD4}"/>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3711288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writing Conclusion text in screen.">
            <a:extLst>
              <a:ext uri="{FF2B5EF4-FFF2-40B4-BE49-F238E27FC236}">
                <a16:creationId xmlns:a16="http://schemas.microsoft.com/office/drawing/2014/main" id="{3DF5D8D3-B750-96E1-87DF-7BE66BBA1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6" r="18867" b="-1"/>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D3EACE-3C48-7758-AB73-BB3A96E31307}"/>
              </a:ext>
            </a:extLst>
          </p:cNvPr>
          <p:cNvSpPr txBox="1"/>
          <p:nvPr/>
        </p:nvSpPr>
        <p:spPr>
          <a:xfrm>
            <a:off x="7127543" y="6377940"/>
            <a:ext cx="6093724" cy="261610"/>
          </a:xfrm>
          <a:prstGeom prst="rect">
            <a:avLst/>
          </a:prstGeom>
          <a:noFill/>
        </p:spPr>
        <p:txBody>
          <a:bodyPr wrap="square">
            <a:spAutoFit/>
          </a:bodyPr>
          <a:lstStyle/>
          <a:p>
            <a:pPr algn="ctr"/>
            <a:r>
              <a:rPr lang="en-AU" sz="1100" dirty="0">
                <a:solidFill>
                  <a:schemeClr val="bg1"/>
                </a:solidFill>
              </a:rPr>
              <a:t>https://stock.adobe.com/</a:t>
            </a:r>
          </a:p>
        </p:txBody>
      </p:sp>
      <p:pic>
        <p:nvPicPr>
          <p:cNvPr id="4" name="Picture 3">
            <a:extLst>
              <a:ext uri="{FF2B5EF4-FFF2-40B4-BE49-F238E27FC236}">
                <a16:creationId xmlns:a16="http://schemas.microsoft.com/office/drawing/2014/main" id="{1D273ACC-DC0D-8231-DACA-C8560E6AAFA8}"/>
              </a:ext>
            </a:extLst>
          </p:cNvPr>
          <p:cNvPicPr>
            <a:picLocks noChangeAspect="1"/>
          </p:cNvPicPr>
          <p:nvPr/>
        </p:nvPicPr>
        <p:blipFill>
          <a:blip r:embed="rId3"/>
          <a:stretch>
            <a:fillRect/>
          </a:stretch>
        </p:blipFill>
        <p:spPr>
          <a:xfrm>
            <a:off x="130328" y="110728"/>
            <a:ext cx="1231499" cy="469433"/>
          </a:xfrm>
          <a:prstGeom prst="rect">
            <a:avLst/>
          </a:prstGeom>
        </p:spPr>
      </p:pic>
    </p:spTree>
    <p:extLst>
      <p:ext uri="{BB962C8B-B14F-4D97-AF65-F5344CB8AC3E}">
        <p14:creationId xmlns:p14="http://schemas.microsoft.com/office/powerpoint/2010/main" val="162021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A129612-D208-0CCB-A4C5-9A4302C98139}"/>
              </a:ext>
            </a:extLst>
          </p:cNvPr>
          <p:cNvPicPr>
            <a:picLocks noChangeAspect="1"/>
          </p:cNvPicPr>
          <p:nvPr/>
        </p:nvPicPr>
        <p:blipFill>
          <a:blip r:embed="rId2"/>
          <a:srcRect l="7907" b="-1"/>
          <a:stretch>
            <a:fillRect/>
          </a:stretch>
        </p:blipFill>
        <p:spPr>
          <a:xfrm>
            <a:off x="838200" y="754148"/>
            <a:ext cx="10515600" cy="4995575"/>
          </a:xfrm>
          <a:prstGeom prst="rect">
            <a:avLst/>
          </a:prstGeom>
        </p:spPr>
      </p:pic>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9824DE-6CE6-E5FF-D476-84F3E304A697}"/>
              </a:ext>
            </a:extLst>
          </p:cNvPr>
          <p:cNvSpPr txBox="1"/>
          <p:nvPr/>
        </p:nvSpPr>
        <p:spPr>
          <a:xfrm>
            <a:off x="7806847" y="6542961"/>
            <a:ext cx="609391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rPr>
              <a:t>https://www.gettyimages.com.au/</a:t>
            </a:r>
          </a:p>
        </p:txBody>
      </p:sp>
      <p:pic>
        <p:nvPicPr>
          <p:cNvPr id="5" name="Picture 4">
            <a:extLst>
              <a:ext uri="{FF2B5EF4-FFF2-40B4-BE49-F238E27FC236}">
                <a16:creationId xmlns:a16="http://schemas.microsoft.com/office/drawing/2014/main" id="{F83774F8-4B74-1504-2B78-91AA095E3E23}"/>
              </a:ext>
            </a:extLst>
          </p:cNvPr>
          <p:cNvPicPr>
            <a:picLocks noChangeAspect="1"/>
          </p:cNvPicPr>
          <p:nvPr/>
        </p:nvPicPr>
        <p:blipFill>
          <a:blip r:embed="rId3"/>
          <a:stretch>
            <a:fillRect/>
          </a:stretch>
        </p:blipFill>
        <p:spPr>
          <a:xfrm>
            <a:off x="10738050" y="128316"/>
            <a:ext cx="1231499" cy="469433"/>
          </a:xfrm>
          <a:prstGeom prst="rect">
            <a:avLst/>
          </a:prstGeom>
        </p:spPr>
      </p:pic>
      <p:sp>
        <p:nvSpPr>
          <p:cNvPr id="3" name="TextBox 2">
            <a:extLst>
              <a:ext uri="{FF2B5EF4-FFF2-40B4-BE49-F238E27FC236}">
                <a16:creationId xmlns:a16="http://schemas.microsoft.com/office/drawing/2014/main" id="{3E42AC47-4AEC-DBE0-3919-79FE42267539}"/>
              </a:ext>
            </a:extLst>
          </p:cNvPr>
          <p:cNvSpPr txBox="1"/>
          <p:nvPr/>
        </p:nvSpPr>
        <p:spPr>
          <a:xfrm>
            <a:off x="3169350" y="785111"/>
            <a:ext cx="6701386" cy="646331"/>
          </a:xfrm>
          <a:prstGeom prst="rect">
            <a:avLst/>
          </a:prstGeom>
          <a:noFill/>
        </p:spPr>
        <p:txBody>
          <a:bodyPr wrap="none" rtlCol="0">
            <a:spAutoFit/>
          </a:bodyPr>
          <a:lstStyle/>
          <a:p>
            <a:pPr algn="ctr"/>
            <a:r>
              <a:rPr lang="en-AU" sz="3600" b="1" dirty="0">
                <a:solidFill>
                  <a:schemeClr val="bg1"/>
                </a:solidFill>
              </a:rPr>
              <a:t>TRANSFORMATION TAKES TIME</a:t>
            </a:r>
          </a:p>
        </p:txBody>
      </p:sp>
    </p:spTree>
    <p:extLst>
      <p:ext uri="{BB962C8B-B14F-4D97-AF65-F5344CB8AC3E}">
        <p14:creationId xmlns:p14="http://schemas.microsoft.com/office/powerpoint/2010/main" val="2880904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D0F0B-F340-19F1-23C8-79768195C6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127E97-85A6-5345-02C7-014E236AE3F7}"/>
              </a:ext>
            </a:extLst>
          </p:cNvPr>
          <p:cNvSpPr txBox="1"/>
          <p:nvPr/>
        </p:nvSpPr>
        <p:spPr>
          <a:xfrm>
            <a:off x="361054" y="964504"/>
            <a:ext cx="11636679" cy="446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prstClr val="white"/>
                </a:solidFill>
                <a:effectLst/>
                <a:uLnTx/>
                <a:uFillTx/>
                <a:latin typeface="Century Gothic" panose="020B0502020202020204"/>
                <a:ea typeface="+mn-ea"/>
                <a:cs typeface="+mn-cs"/>
              </a:rPr>
              <a:t>“IT IS A TRUSTWORTHY STATEMENT: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i="1" dirty="0">
                <a:solidFill>
                  <a:prstClr val="white"/>
                </a:solidFill>
                <a:latin typeface="Century Gothic" panose="020B0502020202020204"/>
              </a:rPr>
              <a:t>FOR IF WE DIED WITH HIM, WE WILL ALSO LIVE WITH HIM;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800" b="1"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i="1" dirty="0">
                <a:solidFill>
                  <a:prstClr val="white"/>
                </a:solidFill>
                <a:latin typeface="Century Gothic" panose="020B0502020202020204"/>
              </a:rPr>
              <a:t>IF WE ENDURE, WE WILL ALSO REIGN WITH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prstClr val="white"/>
                </a:solidFill>
                <a:effectLst/>
                <a:uLnTx/>
                <a:uFillTx/>
                <a:latin typeface="Century Gothic" panose="020B0502020202020204"/>
                <a:ea typeface="+mn-ea"/>
                <a:cs typeface="+mn-cs"/>
              </a:rPr>
              <a:t>IF WE DENY HIM, HE WILL ALSO DENY US;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800" b="1" i="1" dirty="0">
              <a:solidFill>
                <a:prstClr val="white"/>
              </a:solidFill>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prstClr val="white"/>
                </a:solidFill>
                <a:effectLst/>
                <a:uLnTx/>
                <a:uFillTx/>
                <a:latin typeface="Century Gothic" panose="020B0502020202020204"/>
                <a:ea typeface="+mn-ea"/>
                <a:cs typeface="+mn-cs"/>
              </a:rPr>
              <a:t>IF WE ARE FAITHLESS, HE REMAINS FAITHFUL,</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i="1" dirty="0">
                <a:solidFill>
                  <a:prstClr val="white"/>
                </a:solidFill>
                <a:latin typeface="Century Gothic" panose="020B0502020202020204"/>
              </a:rPr>
              <a:t>FOR HE CANNOT DENY HIMSELF.</a:t>
            </a:r>
            <a:r>
              <a:rPr kumimoji="0" lang="en-AU" sz="2800" b="1" i="1"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entury Gothic" panose="020B0502020202020204"/>
                <a:ea typeface="+mn-ea"/>
                <a:cs typeface="+mn-cs"/>
              </a:rPr>
              <a:t>2 TIMOTHY 2: 11 – 13 (NASB)</a:t>
            </a:r>
          </a:p>
        </p:txBody>
      </p:sp>
      <p:pic>
        <p:nvPicPr>
          <p:cNvPr id="4" name="Picture 3">
            <a:extLst>
              <a:ext uri="{FF2B5EF4-FFF2-40B4-BE49-F238E27FC236}">
                <a16:creationId xmlns:a16="http://schemas.microsoft.com/office/drawing/2014/main" id="{4C9B15E6-3D8B-8BE2-1FE3-2C11E8FB199E}"/>
              </a:ext>
            </a:extLst>
          </p:cNvPr>
          <p:cNvPicPr>
            <a:picLocks noChangeAspect="1"/>
          </p:cNvPicPr>
          <p:nvPr/>
        </p:nvPicPr>
        <p:blipFill>
          <a:blip r:embed="rId2"/>
          <a:stretch>
            <a:fillRect/>
          </a:stretch>
        </p:blipFill>
        <p:spPr>
          <a:xfrm>
            <a:off x="10766234" y="0"/>
            <a:ext cx="1231499" cy="469433"/>
          </a:xfrm>
          <a:prstGeom prst="rect">
            <a:avLst/>
          </a:prstGeom>
        </p:spPr>
      </p:pic>
    </p:spTree>
    <p:extLst>
      <p:ext uri="{BB962C8B-B14F-4D97-AF65-F5344CB8AC3E}">
        <p14:creationId xmlns:p14="http://schemas.microsoft.com/office/powerpoint/2010/main" val="52202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7031-846B-9060-321B-053635B001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E88E51-117B-F7EF-5A40-26262AA21638}"/>
              </a:ext>
            </a:extLst>
          </p:cNvPr>
          <p:cNvSpPr txBox="1"/>
          <p:nvPr/>
        </p:nvSpPr>
        <p:spPr>
          <a:xfrm>
            <a:off x="512985" y="1166842"/>
            <a:ext cx="11287113"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PAUL IS NOT JUST CALLING PEOPLE TO A LIFESTYLE.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HE IS PRESENTING TO 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THE PERSON OF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THE POWER OF THE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SO THAT KNOWING THAT IN OUR LIVES,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WE MAY THEN LIVE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ACCORDING TO THIS LIFESTYLE</a:t>
            </a:r>
          </a:p>
        </p:txBody>
      </p:sp>
      <p:pic>
        <p:nvPicPr>
          <p:cNvPr id="3" name="Picture 2">
            <a:extLst>
              <a:ext uri="{FF2B5EF4-FFF2-40B4-BE49-F238E27FC236}">
                <a16:creationId xmlns:a16="http://schemas.microsoft.com/office/drawing/2014/main" id="{7B403BEB-AAD0-270F-87F3-3ED1E435B52F}"/>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144847EF-A2C5-4F24-26AC-DD05840233AC}"/>
              </a:ext>
            </a:extLst>
          </p:cNvPr>
          <p:cNvSpPr txBox="1"/>
          <p:nvPr/>
        </p:nvSpPr>
        <p:spPr>
          <a:xfrm>
            <a:off x="4409161" y="410227"/>
            <a:ext cx="34947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entury Gothic" panose="020B0502020202020204"/>
                <a:ea typeface="+mn-ea"/>
                <a:cs typeface="+mn-cs"/>
              </a:rPr>
              <a:t>THE LESSON SO FAR..</a:t>
            </a:r>
          </a:p>
        </p:txBody>
      </p:sp>
    </p:spTree>
    <p:extLst>
      <p:ext uri="{BB962C8B-B14F-4D97-AF65-F5344CB8AC3E}">
        <p14:creationId xmlns:p14="http://schemas.microsoft.com/office/powerpoint/2010/main" val="1397496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610C6A-12D6-0D04-071E-5D5FDA3B1A40}"/>
              </a:ext>
            </a:extLst>
          </p:cNvPr>
          <p:cNvPicPr>
            <a:picLocks noChangeAspect="1"/>
          </p:cNvPicPr>
          <p:nvPr/>
        </p:nvPicPr>
        <p:blipFill>
          <a:blip r:embed="rId3">
            <a:alphaModFix amt="40000"/>
          </a:blip>
          <a:srcRect l="23921" r="24636"/>
          <a:stretch>
            <a:fillRect/>
          </a:stretch>
        </p:blipFill>
        <p:spPr>
          <a:xfrm>
            <a:off x="0" y="10"/>
            <a:ext cx="8530225" cy="6857990"/>
          </a:xfrm>
          <a:prstGeom prst="rect">
            <a:avLst/>
          </a:prstGeom>
        </p:spPr>
      </p:pic>
      <p:sp>
        <p:nvSpPr>
          <p:cNvPr id="3" name="TextBox 2">
            <a:extLst>
              <a:ext uri="{FF2B5EF4-FFF2-40B4-BE49-F238E27FC236}">
                <a16:creationId xmlns:a16="http://schemas.microsoft.com/office/drawing/2014/main" id="{D0E2C0F6-6EE7-8536-3471-B4EBF41D43E2}"/>
              </a:ext>
            </a:extLst>
          </p:cNvPr>
          <p:cNvSpPr txBox="1"/>
          <p:nvPr/>
        </p:nvSpPr>
        <p:spPr>
          <a:xfrm>
            <a:off x="0" y="6392678"/>
            <a:ext cx="4619621" cy="28973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dirty="0">
                <a:solidFill>
                  <a:srgbClr val="FFFFFF"/>
                </a:solidFill>
              </a:rPr>
              <a:t>https://stock.adobe.com/</a:t>
            </a:r>
          </a:p>
        </p:txBody>
      </p:sp>
      <p:pic>
        <p:nvPicPr>
          <p:cNvPr id="1026" name="Picture 2" descr="metamorphosis of a butterfly - transition stock pictures, royalty-free photos &amp; images">
            <a:extLst>
              <a:ext uri="{FF2B5EF4-FFF2-40B4-BE49-F238E27FC236}">
                <a16:creationId xmlns:a16="http://schemas.microsoft.com/office/drawing/2014/main" id="{2B5D34C6-0AA3-07A0-8CB9-D4FE5AF23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42" r="19348" b="-1"/>
          <a:stretch>
            <a:fillRect/>
          </a:stretch>
        </p:blipFill>
        <p:spPr bwMode="auto">
          <a:xfrm>
            <a:off x="6225983" y="10"/>
            <a:ext cx="601918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10AD6A0-4372-6EE6-0571-477B33DFDBC0}"/>
              </a:ext>
            </a:extLst>
          </p:cNvPr>
          <p:cNvPicPr>
            <a:picLocks noChangeAspect="1"/>
          </p:cNvPicPr>
          <p:nvPr/>
        </p:nvPicPr>
        <p:blipFill>
          <a:blip r:embed="rId5"/>
          <a:stretch>
            <a:fillRect/>
          </a:stretch>
        </p:blipFill>
        <p:spPr>
          <a:xfrm>
            <a:off x="407209" y="320457"/>
            <a:ext cx="1231499" cy="469433"/>
          </a:xfrm>
          <a:prstGeom prst="rect">
            <a:avLst/>
          </a:prstGeom>
        </p:spPr>
      </p:pic>
      <p:sp>
        <p:nvSpPr>
          <p:cNvPr id="6" name="TextBox 5">
            <a:extLst>
              <a:ext uri="{FF2B5EF4-FFF2-40B4-BE49-F238E27FC236}">
                <a16:creationId xmlns:a16="http://schemas.microsoft.com/office/drawing/2014/main" id="{1CFEFB5E-F8DB-073C-E03C-8DEFC65162E5}"/>
              </a:ext>
            </a:extLst>
          </p:cNvPr>
          <p:cNvSpPr txBox="1"/>
          <p:nvPr/>
        </p:nvSpPr>
        <p:spPr>
          <a:xfrm>
            <a:off x="7515178" y="6392678"/>
            <a:ext cx="6206646" cy="276999"/>
          </a:xfrm>
          <a:prstGeom prst="rect">
            <a:avLst/>
          </a:prstGeom>
          <a:noFill/>
        </p:spPr>
        <p:txBody>
          <a:bodyPr wrap="square">
            <a:spAutoFit/>
          </a:bodyPr>
          <a:lstStyle/>
          <a:p>
            <a:pPr algn="ctr"/>
            <a:r>
              <a:rPr lang="en-AU" sz="1200" dirty="0"/>
              <a:t>https://www.gettyimages.com.au/</a:t>
            </a:r>
          </a:p>
        </p:txBody>
      </p:sp>
      <p:sp>
        <p:nvSpPr>
          <p:cNvPr id="7" name="TextBox 6">
            <a:extLst>
              <a:ext uri="{FF2B5EF4-FFF2-40B4-BE49-F238E27FC236}">
                <a16:creationId xmlns:a16="http://schemas.microsoft.com/office/drawing/2014/main" id="{87AA116A-04C2-2404-240C-9A35EBA3B4D7}"/>
              </a:ext>
            </a:extLst>
          </p:cNvPr>
          <p:cNvSpPr txBox="1"/>
          <p:nvPr/>
        </p:nvSpPr>
        <p:spPr>
          <a:xfrm>
            <a:off x="2546336" y="188323"/>
            <a:ext cx="69206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0019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C31D-8ACD-092C-5127-DE7864FC787A}"/>
            </a:ext>
          </a:extLst>
        </p:cNvPr>
        <p:cNvGrpSpPr/>
        <p:nvPr/>
      </p:nvGrpSpPr>
      <p:grpSpPr>
        <a:xfrm>
          <a:off x="0" y="0"/>
          <a:ext cx="0" cy="0"/>
          <a:chOff x="0" y="0"/>
          <a:chExt cx="0" cy="0"/>
        </a:xfrm>
      </p:grpSpPr>
      <p:pic>
        <p:nvPicPr>
          <p:cNvPr id="5122" name="Picture 2" descr="Parchment &amp; Feather Pen. - Vector Parchment &amp; Feather Pen. - Vector parchment and quill pen stock illustrations">
            <a:extLst>
              <a:ext uri="{FF2B5EF4-FFF2-40B4-BE49-F238E27FC236}">
                <a16:creationId xmlns:a16="http://schemas.microsoft.com/office/drawing/2014/main" id="{A3A895DD-8296-04F1-DF7D-93D014B2C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425" y="1"/>
            <a:ext cx="8880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20EAF6-5141-641E-D758-B6E9FC6F8E31}"/>
              </a:ext>
            </a:extLst>
          </p:cNvPr>
          <p:cNvSpPr txBox="1"/>
          <p:nvPr/>
        </p:nvSpPr>
        <p:spPr>
          <a:xfrm>
            <a:off x="3759896" y="343068"/>
            <a:ext cx="4672208" cy="60016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2400" b="1" dirty="0">
                <a:solidFill>
                  <a:prstClr val="black"/>
                </a:solidFill>
                <a:latin typeface="Lucida Calligraphy" panose="03010101010101010101" pitchFamily="66" charset="0"/>
              </a:rPr>
              <a:t>WE PRAY THAT OUR MINDS MAY BE SET ON THINGS ABOVE,</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2400" b="1" dirty="0">
                <a:solidFill>
                  <a:prstClr val="black"/>
                </a:solidFill>
                <a:latin typeface="Lucida Calligraphy" panose="03010101010101010101" pitchFamily="66" charset="0"/>
              </a:rPr>
              <a:t>MAY WE NOT FOCUS ON THE MATERIAL &amp; IMMATERIAL THINGS OF THE WORLD,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MAY WE HOLD THE SCRIPTURES CLOSE TO OUR HEARTS, </a:t>
            </a:r>
            <a:r>
              <a:rPr kumimoji="0" lang="en-AU" sz="2400" b="1" i="0" u="none" strike="noStrike" kern="1200" cap="none" spc="0" normalizeH="0" baseline="0" noProof="0" dirty="0">
                <a:ln>
                  <a:noFill/>
                </a:ln>
                <a:solidFill>
                  <a:prstClr val="black"/>
                </a:solidFill>
                <a:effectLst/>
                <a:uLnTx/>
                <a:uFillTx/>
                <a:latin typeface="Lucida Calligraphy" panose="03010101010101010101" pitchFamily="66" charset="0"/>
              </a:rPr>
              <a:t>MAY WE REFLECT ON OUR PAST HISTORY &amp; MAY WE REJOICE IN OUR ANTICIPATION OF OUR FUTURE IN CHRIST</a:t>
            </a:r>
            <a:endParaRPr kumimoji="0" lang="en-AU" sz="2400" b="1" i="0" u="none" strike="noStrike" kern="1200" cap="none" spc="0" normalizeH="0" baseline="0" noProof="0" dirty="0">
              <a:ln>
                <a:noFill/>
              </a:ln>
              <a:solidFill>
                <a:prstClr val="black"/>
              </a:solidFill>
              <a:effectLst/>
              <a:uLnTx/>
              <a:uFillTx/>
              <a:latin typeface="Baguet Script" panose="000005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solidFill>
                <a:prstClr val="black"/>
              </a:solidFill>
              <a:effectLst/>
              <a:uLnTx/>
              <a:uFillTx/>
              <a:latin typeface="Baguet Script" panose="00000500000000000000" pitchFamily="2" charset="0"/>
              <a:ea typeface="+mn-ea"/>
              <a:cs typeface="+mn-cs"/>
            </a:endParaRPr>
          </a:p>
        </p:txBody>
      </p:sp>
      <p:sp>
        <p:nvSpPr>
          <p:cNvPr id="5" name="TextBox 4">
            <a:extLst>
              <a:ext uri="{FF2B5EF4-FFF2-40B4-BE49-F238E27FC236}">
                <a16:creationId xmlns:a16="http://schemas.microsoft.com/office/drawing/2014/main" id="{68EF522F-38ED-1FA8-E374-8DA824A41580}"/>
              </a:ext>
            </a:extLst>
          </p:cNvPr>
          <p:cNvSpPr txBox="1"/>
          <p:nvPr/>
        </p:nvSpPr>
        <p:spPr>
          <a:xfrm>
            <a:off x="0" y="701458"/>
            <a:ext cx="16433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Century Gothic" panose="020B0502020202020204"/>
                <a:ea typeface="+mn-ea"/>
                <a:cs typeface="+mn-cs"/>
              </a:rPr>
              <a:t>LESSON#3</a:t>
            </a:r>
          </a:p>
        </p:txBody>
      </p:sp>
      <p:pic>
        <p:nvPicPr>
          <p:cNvPr id="6" name="Picture 5">
            <a:extLst>
              <a:ext uri="{FF2B5EF4-FFF2-40B4-BE49-F238E27FC236}">
                <a16:creationId xmlns:a16="http://schemas.microsoft.com/office/drawing/2014/main" id="{3767B6B5-6030-BC0F-E88B-08CC9991FFB9}"/>
              </a:ext>
            </a:extLst>
          </p:cNvPr>
          <p:cNvPicPr>
            <a:picLocks noChangeAspect="1"/>
          </p:cNvPicPr>
          <p:nvPr/>
        </p:nvPicPr>
        <p:blipFill>
          <a:blip r:embed="rId3"/>
          <a:stretch>
            <a:fillRect/>
          </a:stretch>
        </p:blipFill>
        <p:spPr>
          <a:xfrm>
            <a:off x="10594115" y="108352"/>
            <a:ext cx="1231499" cy="469433"/>
          </a:xfrm>
          <a:prstGeom prst="rect">
            <a:avLst/>
          </a:prstGeom>
        </p:spPr>
      </p:pic>
      <p:sp>
        <p:nvSpPr>
          <p:cNvPr id="8" name="TextBox 7">
            <a:extLst>
              <a:ext uri="{FF2B5EF4-FFF2-40B4-BE49-F238E27FC236}">
                <a16:creationId xmlns:a16="http://schemas.microsoft.com/office/drawing/2014/main" id="{5CA7EAC1-5A5F-3234-D952-19E05DEC910F}"/>
              </a:ext>
            </a:extLst>
          </p:cNvPr>
          <p:cNvSpPr txBox="1"/>
          <p:nvPr/>
        </p:nvSpPr>
        <p:spPr>
          <a:xfrm>
            <a:off x="8162908" y="6611778"/>
            <a:ext cx="6093912"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prstClr val="black"/>
                </a:solidFill>
                <a:effectLst/>
                <a:uLnTx/>
                <a:uFillTx/>
                <a:latin typeface="Century Gothic" panose="020B0502020202020204"/>
                <a:ea typeface="+mn-ea"/>
                <a:cs typeface="+mn-cs"/>
              </a:rPr>
              <a:t>https://www.istockphoto.com/</a:t>
            </a:r>
          </a:p>
        </p:txBody>
      </p:sp>
      <p:sp>
        <p:nvSpPr>
          <p:cNvPr id="3" name="TextBox 2">
            <a:extLst>
              <a:ext uri="{FF2B5EF4-FFF2-40B4-BE49-F238E27FC236}">
                <a16:creationId xmlns:a16="http://schemas.microsoft.com/office/drawing/2014/main" id="{5A59957C-57D7-F8D3-0F25-2C036387F804}"/>
              </a:ext>
            </a:extLst>
          </p:cNvPr>
          <p:cNvSpPr txBox="1"/>
          <p:nvPr/>
        </p:nvSpPr>
        <p:spPr>
          <a:xfrm>
            <a:off x="88498" y="1163123"/>
            <a:ext cx="3018773" cy="41549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LORD GOD ALMIGHTY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MAKER OF HEAVEN &amp; EARTH;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2400" b="1" dirty="0">
                <a:solidFill>
                  <a:prstClr val="black"/>
                </a:solidFill>
                <a:latin typeface="Lucida Calligraphy" panose="03010101010101010101" pitchFamily="66" charset="0"/>
              </a:rPr>
              <a:t>THE ONE WHO CREATED THE STARS &amp; NUMBERED &amp; NAMED EACH ONE</a:t>
            </a:r>
            <a:endParaRPr kumimoji="0" lang="en-AU"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841591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050" name="Picture 2" descr="Symbols of the Crucifixion of Christ alongside The Communion Symbols of the Crucifixion of Christ alongside The Communion communion cup stock pictures, royalty-free photos &amp; images">
            <a:extLst>
              <a:ext uri="{FF2B5EF4-FFF2-40B4-BE49-F238E27FC236}">
                <a16:creationId xmlns:a16="http://schemas.microsoft.com/office/drawing/2014/main" id="{815EDEAE-B55E-3AC3-D594-309696A78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541" r="1" b="7728"/>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55C9D3CB-9F59-E2AB-EC4B-D8C411931283}"/>
              </a:ext>
            </a:extLst>
          </p:cNvPr>
          <p:cNvPicPr>
            <a:picLocks noChangeAspect="1"/>
          </p:cNvPicPr>
          <p:nvPr/>
        </p:nvPicPr>
        <p:blipFill>
          <a:blip r:embed="rId3"/>
          <a:stretch>
            <a:fillRect/>
          </a:stretch>
        </p:blipFill>
        <p:spPr>
          <a:xfrm>
            <a:off x="10106246" y="643467"/>
            <a:ext cx="1231499" cy="469433"/>
          </a:xfrm>
          <a:prstGeom prst="rect">
            <a:avLst/>
          </a:prstGeom>
        </p:spPr>
      </p:pic>
    </p:spTree>
    <p:extLst>
      <p:ext uri="{BB962C8B-B14F-4D97-AF65-F5344CB8AC3E}">
        <p14:creationId xmlns:p14="http://schemas.microsoft.com/office/powerpoint/2010/main" val="1981117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33BD-FC16-9EE5-2304-1CB8541C99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FCE5F5-7F7B-6D17-E531-82ABF4FC837B}"/>
              </a:ext>
            </a:extLst>
          </p:cNvPr>
          <p:cNvSpPr txBox="1"/>
          <p:nvPr/>
        </p:nvSpPr>
        <p:spPr>
          <a:xfrm>
            <a:off x="4246323" y="2905780"/>
            <a:ext cx="42899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entury Gothic" panose="020B0502020202020204"/>
                <a:ea typeface="+mn-ea"/>
                <a:cs typeface="+mn-cs"/>
              </a:rPr>
              <a:t>WWW.CLICHURCH.COM</a:t>
            </a:r>
          </a:p>
        </p:txBody>
      </p:sp>
      <p:pic>
        <p:nvPicPr>
          <p:cNvPr id="3" name="Picture 2">
            <a:extLst>
              <a:ext uri="{FF2B5EF4-FFF2-40B4-BE49-F238E27FC236}">
                <a16:creationId xmlns:a16="http://schemas.microsoft.com/office/drawing/2014/main" id="{6689A13B-BB8D-3FB1-47D0-8EE09BBDD932}"/>
              </a:ext>
            </a:extLst>
          </p:cNvPr>
          <p:cNvPicPr>
            <a:picLocks noChangeAspect="1"/>
          </p:cNvPicPr>
          <p:nvPr/>
        </p:nvPicPr>
        <p:blipFill>
          <a:blip r:embed="rId2"/>
          <a:stretch>
            <a:fillRect/>
          </a:stretch>
        </p:blipFill>
        <p:spPr>
          <a:xfrm>
            <a:off x="131636" y="225615"/>
            <a:ext cx="1231499" cy="469433"/>
          </a:xfrm>
          <a:prstGeom prst="rect">
            <a:avLst/>
          </a:prstGeom>
        </p:spPr>
      </p:pic>
    </p:spTree>
    <p:extLst>
      <p:ext uri="{BB962C8B-B14F-4D97-AF65-F5344CB8AC3E}">
        <p14:creationId xmlns:p14="http://schemas.microsoft.com/office/powerpoint/2010/main" val="278581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3209-D201-AA3C-548E-A22B8BC303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5DEDAA-39A1-EB74-7D26-A5B887E8CFF2}"/>
              </a:ext>
            </a:extLst>
          </p:cNvPr>
          <p:cNvSpPr txBox="1"/>
          <p:nvPr/>
        </p:nvSpPr>
        <p:spPr>
          <a:xfrm>
            <a:off x="685567" y="1104522"/>
            <a:ext cx="1128711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OUR FAITH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MUST ALWAYS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A FAITH THAT FUNCTIONS.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b="1" dirty="0">
              <a:solidFill>
                <a:prstClr val="white"/>
              </a:solidFill>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OUR DOCTRINE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MUST INEVITABLY RESULT IN PRACTICAL DISCIPLESHIP.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lvl="0" algn="ctr">
              <a:defRPr/>
            </a:pPr>
            <a:r>
              <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rPr>
              <a:t>THE HEAD AND </a:t>
            </a:r>
            <a:r>
              <a:rPr lang="en-AU" sz="3600" b="1" dirty="0">
                <a:solidFill>
                  <a:prstClr val="white"/>
                </a:solidFill>
              </a:rPr>
              <a:t>THE HEART MUST BE INVOLVED </a:t>
            </a:r>
            <a:endParaRPr kumimoji="0" lang="en-AU"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856E61AF-9703-599F-9B83-790523397C24}"/>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D473D356-B9EB-07EE-06CC-FCB2929E2D2B}"/>
              </a:ext>
            </a:extLst>
          </p:cNvPr>
          <p:cNvSpPr txBox="1"/>
          <p:nvPr/>
        </p:nvSpPr>
        <p:spPr>
          <a:xfrm>
            <a:off x="4409161" y="410227"/>
            <a:ext cx="34947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entury Gothic" panose="020B0502020202020204"/>
                <a:ea typeface="+mn-ea"/>
                <a:cs typeface="+mn-cs"/>
              </a:rPr>
              <a:t>THE LESSON SO FAR..</a:t>
            </a:r>
          </a:p>
        </p:txBody>
      </p:sp>
    </p:spTree>
    <p:extLst>
      <p:ext uri="{BB962C8B-B14F-4D97-AF65-F5344CB8AC3E}">
        <p14:creationId xmlns:p14="http://schemas.microsoft.com/office/powerpoint/2010/main" val="91699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7E659-AAE8-AE51-5D5C-A0FBECA3A0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4AC616-2F61-C5FC-4D21-AA112C2D0C99}"/>
              </a:ext>
            </a:extLst>
          </p:cNvPr>
          <p:cNvSpPr txBox="1"/>
          <p:nvPr/>
        </p:nvSpPr>
        <p:spPr>
          <a:xfrm>
            <a:off x="685567" y="996956"/>
            <a:ext cx="1128711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..A TURNING 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effectLst/>
                <a:uLnTx/>
                <a:uFillTx/>
                <a:latin typeface="Century Gothic" panose="020B0502020202020204"/>
                <a:ea typeface="+mn-ea"/>
                <a:cs typeface="+mn-cs"/>
              </a:rPr>
              <a:t>PAUL MOVES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effectLst/>
                <a:uLnTx/>
                <a:uFillTx/>
                <a:latin typeface="Century Gothic" panose="020B0502020202020204"/>
                <a:ea typeface="+mn-ea"/>
                <a:cs typeface="+mn-cs"/>
              </a:rPr>
              <a:t>FROM DOCTRINE 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effectLst/>
                <a:uLnTx/>
                <a:uFillTx/>
                <a:latin typeface="Century Gothic" panose="020B0502020202020204"/>
                <a:ea typeface="+mn-ea"/>
                <a:cs typeface="+mn-cs"/>
              </a:rPr>
              <a:t>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effectLst/>
                <a:uLnTx/>
                <a:uFillTx/>
                <a:latin typeface="Century Gothic" panose="020B0502020202020204"/>
                <a:ea typeface="+mn-ea"/>
                <a:cs typeface="+mn-cs"/>
              </a:rPr>
              <a:t>A PRACTICAL APPLICATION OF THE GOSPEL.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b="1" dirty="0">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effectLst/>
                <a:uLnTx/>
                <a:uFillTx/>
                <a:latin typeface="Century Gothic" panose="020B0502020202020204"/>
                <a:ea typeface="+mn-ea"/>
                <a:cs typeface="+mn-cs"/>
              </a:rPr>
              <a:t>IT IS A CLASSIC, CONCISE OUTLINE OF PRACTICAL CHRISTIANITY</a:t>
            </a:r>
          </a:p>
        </p:txBody>
      </p:sp>
      <p:pic>
        <p:nvPicPr>
          <p:cNvPr id="3" name="Picture 2">
            <a:extLst>
              <a:ext uri="{FF2B5EF4-FFF2-40B4-BE49-F238E27FC236}">
                <a16:creationId xmlns:a16="http://schemas.microsoft.com/office/drawing/2014/main" id="{7E625E64-40B7-AB81-3CBA-FA183F9FF683}"/>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50C27DAC-27D6-71CE-D613-24297A8022EE}"/>
              </a:ext>
            </a:extLst>
          </p:cNvPr>
          <p:cNvSpPr txBox="1"/>
          <p:nvPr/>
        </p:nvSpPr>
        <p:spPr>
          <a:xfrm>
            <a:off x="5564053" y="410227"/>
            <a:ext cx="1888934" cy="461665"/>
          </a:xfrm>
          <a:prstGeom prst="rect">
            <a:avLst/>
          </a:prstGeom>
          <a:noFill/>
        </p:spPr>
        <p:txBody>
          <a:bodyPr wrap="square" rtlCol="0">
            <a:spAutoFit/>
          </a:bodyPr>
          <a:lstStyle/>
          <a:p>
            <a:pPr algn="ctr"/>
            <a:r>
              <a:rPr lang="en-AU" sz="2400" b="1" dirty="0">
                <a:solidFill>
                  <a:schemeClr val="bg1"/>
                </a:solidFill>
              </a:rPr>
              <a:t>BUT NOW..</a:t>
            </a:r>
          </a:p>
        </p:txBody>
      </p:sp>
    </p:spTree>
    <p:extLst>
      <p:ext uri="{BB962C8B-B14F-4D97-AF65-F5344CB8AC3E}">
        <p14:creationId xmlns:p14="http://schemas.microsoft.com/office/powerpoint/2010/main" val="3626244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1C7E-0AE3-BE67-1F8C-92AAED7107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562E01-33E6-CD48-CB7F-CA58481EA97F}"/>
              </a:ext>
            </a:extLst>
          </p:cNvPr>
          <p:cNvSpPr txBox="1"/>
          <p:nvPr/>
        </p:nvSpPr>
        <p:spPr>
          <a:xfrm>
            <a:off x="685567" y="1565495"/>
            <a:ext cx="11287113"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THE CHRISTIAN IN HIS RELATIONSHIP TO..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b="1" dirty="0">
              <a:latin typeface="Century Gothic" panose="020B0502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CHRIST,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THE LOCAL CHURCH,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THE FAMILY,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HIS DAILY 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THOSE OUTSIDE OF CHRIST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D70239C2-C6DD-F581-A0B8-5FEBD893F31A}"/>
              </a:ext>
            </a:extLst>
          </p:cNvPr>
          <p:cNvPicPr>
            <a:picLocks noChangeAspect="1"/>
          </p:cNvPicPr>
          <p:nvPr/>
        </p:nvPicPr>
        <p:blipFill>
          <a:blip r:embed="rId2"/>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8AA2F7B0-B082-75BD-2A40-4A51EF5C1CCC}"/>
              </a:ext>
            </a:extLst>
          </p:cNvPr>
          <p:cNvSpPr txBox="1"/>
          <p:nvPr/>
        </p:nvSpPr>
        <p:spPr>
          <a:xfrm>
            <a:off x="4531638" y="274222"/>
            <a:ext cx="3594970" cy="830997"/>
          </a:xfrm>
          <a:prstGeom prst="rect">
            <a:avLst/>
          </a:prstGeom>
          <a:noFill/>
        </p:spPr>
        <p:txBody>
          <a:bodyPr wrap="square" rtlCol="0">
            <a:spAutoFit/>
          </a:bodyPr>
          <a:lstStyle/>
          <a:p>
            <a:pPr algn="ctr"/>
            <a:r>
              <a:rPr lang="en-AU" sz="2400" b="1" dirty="0">
                <a:solidFill>
                  <a:schemeClr val="bg1"/>
                </a:solidFill>
              </a:rPr>
              <a:t>LOOKING FORWARD</a:t>
            </a:r>
          </a:p>
          <a:p>
            <a:pPr algn="ctr"/>
            <a:r>
              <a:rPr lang="en-AU" sz="2400" b="1" dirty="0">
                <a:solidFill>
                  <a:schemeClr val="bg1"/>
                </a:solidFill>
              </a:rPr>
              <a:t>COLOSSIANS 3: 1 – 4:6</a:t>
            </a:r>
          </a:p>
        </p:txBody>
      </p:sp>
    </p:spTree>
    <p:extLst>
      <p:ext uri="{BB962C8B-B14F-4D97-AF65-F5344CB8AC3E}">
        <p14:creationId xmlns:p14="http://schemas.microsoft.com/office/powerpoint/2010/main" val="25310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D302-0DF5-0EB5-7F90-C83715774A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D0E48F-3A9D-3B08-D163-879CA3AEBDCB}"/>
              </a:ext>
            </a:extLst>
          </p:cNvPr>
          <p:cNvSpPr txBox="1"/>
          <p:nvPr/>
        </p:nvSpPr>
        <p:spPr>
          <a:xfrm>
            <a:off x="685567" y="1565495"/>
            <a:ext cx="1128711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latin typeface="Century Gothic" panose="020B0502020202020204"/>
              </a:rPr>
              <a:t>“</a:t>
            </a:r>
            <a:r>
              <a:rPr lang="en-AU" sz="3600" b="1" dirty="0">
                <a:solidFill>
                  <a:srgbClr val="FFFF00"/>
                </a:solidFill>
                <a:latin typeface="Century Gothic" panose="020B0502020202020204"/>
              </a:rPr>
              <a:t>THEREFORE I, THE PRISONER OF THE LORD, IMPLORE YOU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dirty="0">
                <a:solidFill>
                  <a:srgbClr val="FFFF00"/>
                </a:solidFill>
                <a:latin typeface="Century Gothic" panose="020B0502020202020204"/>
              </a:rPr>
              <a:t>WALK IN A MANNER WORTHY OF THE CALLING WITH WHICH YOU HAVE BEEN CALLED</a:t>
            </a:r>
            <a:r>
              <a:rPr lang="en-AU" sz="3600" b="1" dirty="0">
                <a:latin typeface="Century Gothic" panose="020B0502020202020204"/>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600" b="1" i="0" u="none" strike="noStrike" kern="1200" cap="none" spc="0" normalizeH="0" baseline="0" noProof="0" dirty="0">
              <a:ln>
                <a:noFill/>
              </a:ln>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5E8AB867-BB4A-F3C0-04B4-1F2743FD55BB}"/>
              </a:ext>
            </a:extLst>
          </p:cNvPr>
          <p:cNvPicPr>
            <a:picLocks noChangeAspect="1"/>
          </p:cNvPicPr>
          <p:nvPr/>
        </p:nvPicPr>
        <p:blipFill>
          <a:blip r:embed="rId3"/>
          <a:stretch>
            <a:fillRect/>
          </a:stretch>
        </p:blipFill>
        <p:spPr>
          <a:xfrm>
            <a:off x="10741181" y="175511"/>
            <a:ext cx="1231499" cy="469433"/>
          </a:xfrm>
          <a:prstGeom prst="rect">
            <a:avLst/>
          </a:prstGeom>
        </p:spPr>
      </p:pic>
      <p:sp>
        <p:nvSpPr>
          <p:cNvPr id="4" name="TextBox 3">
            <a:extLst>
              <a:ext uri="{FF2B5EF4-FFF2-40B4-BE49-F238E27FC236}">
                <a16:creationId xmlns:a16="http://schemas.microsoft.com/office/drawing/2014/main" id="{AA662C47-9FBE-1B5F-BBBF-7537F1283C13}"/>
              </a:ext>
            </a:extLst>
          </p:cNvPr>
          <p:cNvSpPr txBox="1"/>
          <p:nvPr/>
        </p:nvSpPr>
        <p:spPr>
          <a:xfrm>
            <a:off x="4116887" y="183279"/>
            <a:ext cx="4424472" cy="461665"/>
          </a:xfrm>
          <a:prstGeom prst="rect">
            <a:avLst/>
          </a:prstGeom>
          <a:noFill/>
        </p:spPr>
        <p:txBody>
          <a:bodyPr wrap="square" rtlCol="0">
            <a:spAutoFit/>
          </a:bodyPr>
          <a:lstStyle/>
          <a:p>
            <a:pPr algn="ctr"/>
            <a:r>
              <a:rPr lang="en-AU" sz="2400" b="1" dirty="0">
                <a:solidFill>
                  <a:schemeClr val="bg1"/>
                </a:solidFill>
              </a:rPr>
              <a:t>EPHESIANS 4: 1 (NASB, 1999)</a:t>
            </a:r>
          </a:p>
        </p:txBody>
      </p:sp>
      <p:sp>
        <p:nvSpPr>
          <p:cNvPr id="5" name="TextBox 4">
            <a:extLst>
              <a:ext uri="{FF2B5EF4-FFF2-40B4-BE49-F238E27FC236}">
                <a16:creationId xmlns:a16="http://schemas.microsoft.com/office/drawing/2014/main" id="{AFB68B87-1A57-0FCD-30B2-D524472A3382}"/>
              </a:ext>
            </a:extLst>
          </p:cNvPr>
          <p:cNvSpPr txBox="1"/>
          <p:nvPr/>
        </p:nvSpPr>
        <p:spPr>
          <a:xfrm>
            <a:off x="302712" y="4440427"/>
            <a:ext cx="11586575" cy="1815882"/>
          </a:xfrm>
          <a:prstGeom prst="rect">
            <a:avLst/>
          </a:prstGeom>
          <a:noFill/>
        </p:spPr>
        <p:txBody>
          <a:bodyPr wrap="square" rtlCol="0">
            <a:spAutoFit/>
          </a:bodyPr>
          <a:lstStyle/>
          <a:p>
            <a:pPr algn="ctr"/>
            <a:r>
              <a:rPr lang="en-AU" sz="2800" b="1" i="1" dirty="0"/>
              <a:t>IF WE ARE TO LIVE OUT OUR LIVES PRACTICALLY </a:t>
            </a:r>
          </a:p>
          <a:p>
            <a:pPr algn="ctr"/>
            <a:r>
              <a:rPr lang="en-AU" sz="2800" b="1" i="1" dirty="0"/>
              <a:t>AS BELIEVERS IN CHRIST, </a:t>
            </a:r>
          </a:p>
          <a:p>
            <a:pPr algn="ctr"/>
            <a:r>
              <a:rPr lang="en-AU" sz="2800" b="1" i="1" dirty="0"/>
              <a:t>WE NEED TO TRULY </a:t>
            </a:r>
            <a:r>
              <a:rPr lang="en-AU" sz="2800" b="1" i="1" u="sng" dirty="0"/>
              <a:t>KNOW</a:t>
            </a:r>
            <a:r>
              <a:rPr lang="en-AU" sz="2800" b="1" i="1" dirty="0"/>
              <a:t> </a:t>
            </a:r>
            <a:r>
              <a:rPr lang="en-AU" sz="2800" b="1" i="1" u="sng" dirty="0"/>
              <a:t>THAT WE HAVE BEEN CALLED OF THE LORD</a:t>
            </a:r>
            <a:r>
              <a:rPr lang="en-AU" sz="2800" b="1" i="1" dirty="0"/>
              <a:t> AND </a:t>
            </a:r>
            <a:r>
              <a:rPr lang="en-AU" sz="2800" b="1" i="1" u="sng" dirty="0"/>
              <a:t>HAVE COME TO KNOW HIM</a:t>
            </a:r>
          </a:p>
        </p:txBody>
      </p:sp>
    </p:spTree>
    <p:extLst>
      <p:ext uri="{BB962C8B-B14F-4D97-AF65-F5344CB8AC3E}">
        <p14:creationId xmlns:p14="http://schemas.microsoft.com/office/powerpoint/2010/main" val="33471035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2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3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1600</TotalTime>
  <Words>2382</Words>
  <Application>Microsoft Office PowerPoint</Application>
  <PresentationFormat>Widescreen</PresentationFormat>
  <Paragraphs>334</Paragraphs>
  <Slides>53</Slides>
  <Notes>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53</vt:i4>
      </vt:variant>
    </vt:vector>
  </HeadingPairs>
  <TitlesOfParts>
    <vt:vector size="66" baseType="lpstr">
      <vt:lpstr>Aptos</vt:lpstr>
      <vt:lpstr>Aptos Display</vt:lpstr>
      <vt:lpstr>Arial</vt:lpstr>
      <vt:lpstr>Baguet Script</vt:lpstr>
      <vt:lpstr>Century Gothic</vt:lpstr>
      <vt:lpstr>Lucida Calligraphy</vt:lpstr>
      <vt:lpstr>Wingdings 3</vt:lpstr>
      <vt:lpstr>1_Office Theme</vt:lpstr>
      <vt:lpstr>Slice</vt:lpstr>
      <vt:lpstr>Wisp</vt:lpstr>
      <vt:lpstr>1_Wisp</vt:lpstr>
      <vt:lpstr>2_Wisp</vt:lpstr>
      <vt:lpstr>3_Wisp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 Fang</dc:creator>
  <cp:lastModifiedBy>R Fang</cp:lastModifiedBy>
  <cp:revision>4</cp:revision>
  <dcterms:created xsi:type="dcterms:W3CDTF">2025-09-08T06:38:27Z</dcterms:created>
  <dcterms:modified xsi:type="dcterms:W3CDTF">2025-10-04T08:26:05Z</dcterms:modified>
</cp:coreProperties>
</file>