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56" r:id="rId7"/>
  </p:sldMasterIdLst>
  <p:notesMasterIdLst>
    <p:notesMasterId r:id="rId66"/>
  </p:notesMasterIdLst>
  <p:handoutMasterIdLst>
    <p:handoutMasterId r:id="rId67"/>
  </p:handoutMasterIdLst>
  <p:sldIdLst>
    <p:sldId id="438" r:id="rId8"/>
    <p:sldId id="1100" r:id="rId9"/>
    <p:sldId id="1082" r:id="rId10"/>
    <p:sldId id="983" r:id="rId11"/>
    <p:sldId id="1104" r:id="rId12"/>
    <p:sldId id="940" r:id="rId13"/>
    <p:sldId id="1020" r:id="rId14"/>
    <p:sldId id="965" r:id="rId15"/>
    <p:sldId id="1132" r:id="rId16"/>
    <p:sldId id="966" r:id="rId17"/>
    <p:sldId id="967" r:id="rId18"/>
    <p:sldId id="1133" r:id="rId19"/>
    <p:sldId id="750" r:id="rId20"/>
    <p:sldId id="608" r:id="rId21"/>
    <p:sldId id="937" r:id="rId22"/>
    <p:sldId id="1140" r:id="rId23"/>
    <p:sldId id="1126" r:id="rId24"/>
    <p:sldId id="683" r:id="rId25"/>
    <p:sldId id="1119" r:id="rId26"/>
    <p:sldId id="1137" r:id="rId27"/>
    <p:sldId id="977" r:id="rId28"/>
    <p:sldId id="1141" r:id="rId29"/>
    <p:sldId id="1129" r:id="rId30"/>
    <p:sldId id="1076" r:id="rId31"/>
    <p:sldId id="951" r:id="rId32"/>
    <p:sldId id="1130" r:id="rId33"/>
    <p:sldId id="1138" r:id="rId34"/>
    <p:sldId id="1077" r:id="rId35"/>
    <p:sldId id="1134" r:id="rId36"/>
    <p:sldId id="920" r:id="rId37"/>
    <p:sldId id="334" r:id="rId38"/>
    <p:sldId id="731" r:id="rId39"/>
    <p:sldId id="1125" r:id="rId40"/>
    <p:sldId id="1136" r:id="rId41"/>
    <p:sldId id="1023" r:id="rId42"/>
    <p:sldId id="1024" r:id="rId43"/>
    <p:sldId id="1025" r:id="rId44"/>
    <p:sldId id="1026" r:id="rId45"/>
    <p:sldId id="1113" r:id="rId46"/>
    <p:sldId id="1135" r:id="rId47"/>
    <p:sldId id="1139" r:id="rId48"/>
    <p:sldId id="1028" r:id="rId49"/>
    <p:sldId id="1131" r:id="rId50"/>
    <p:sldId id="1080" r:id="rId51"/>
    <p:sldId id="1034" r:id="rId52"/>
    <p:sldId id="1033" r:id="rId53"/>
    <p:sldId id="1123" r:id="rId54"/>
    <p:sldId id="1031" r:id="rId55"/>
    <p:sldId id="1017" r:id="rId56"/>
    <p:sldId id="909" r:id="rId57"/>
    <p:sldId id="798" r:id="rId58"/>
    <p:sldId id="953" r:id="rId59"/>
    <p:sldId id="1121" r:id="rId60"/>
    <p:sldId id="984" r:id="rId61"/>
    <p:sldId id="1030" r:id="rId62"/>
    <p:sldId id="1122" r:id="rId63"/>
    <p:sldId id="620" r:id="rId64"/>
    <p:sldId id="954" r:id="rId6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EFB3B9"/>
    <a:srgbClr val="F7D9DC"/>
    <a:srgbClr val="F1B980"/>
    <a:srgbClr val="E3960B"/>
    <a:srgbClr val="A5FEFF"/>
    <a:srgbClr val="86FF91"/>
    <a:srgbClr val="6A96AA"/>
    <a:srgbClr val="FFBD2E"/>
    <a:srgbClr val="FF8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7678D-C314-4FCF-BB60-0A0F4C5DCE8F}" v="28" dt="2025-09-26T01:08:16.086"/>
    <p1510:client id="{02D139F5-27C1-4463-B80C-2BBA2B7352F1}" v="4" dt="2025-09-26T00:49:58.748"/>
    <p1510:client id="{1AF8F64E-C8C5-F6B7-EC56-9D53FE4CA874}" v="14" dt="2025-09-26T06:14:54.449"/>
    <p1510:client id="{97045BD6-4683-CB92-B88A-67AF2A01959E}" v="40" dt="2025-09-27T07:16:12.071"/>
    <p1510:client id="{A4C0F8B0-2AEC-4614-826A-8A9A8E99A10E}" v="6" dt="2025-09-26T06:08:14.699"/>
    <p1510:client id="{B0CEB48E-7491-948F-32CF-B75A0D415959}" v="165" dt="2025-09-27T07:20:24.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47"/>
        <p:guide pos="3863"/>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27/09/2025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27/09/2025</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88678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42</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06AD8-2DBB-CF30-BAD1-3264492C4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0BCFF-5F4F-67FA-ED50-540081841547}"/>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C774AC76-83D4-8CEE-E1D1-2038F3223C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259F83-FAB8-A24C-1CE5-9F5494A6B4C2}"/>
              </a:ext>
            </a:extLst>
          </p:cNvPr>
          <p:cNvSpPr>
            <a:spLocks noGrp="1"/>
          </p:cNvSpPr>
          <p:nvPr>
            <p:ph type="sldNum" sz="quarter" idx="10"/>
          </p:nvPr>
        </p:nvSpPr>
        <p:spPr/>
        <p:txBody>
          <a:bodyPr/>
          <a:lstStyle/>
          <a:p>
            <a:fld id="{18ED7850-BC1E-48CF-AB47-13CB67CCDFA7}" type="slidenum">
              <a:rPr lang="en-AU" smtClean="0"/>
              <a:pPr/>
              <a:t>43</a:t>
            </a:fld>
            <a:endParaRPr lang="en-AU"/>
          </a:p>
        </p:txBody>
      </p:sp>
    </p:spTree>
    <p:extLst>
      <p:ext uri="{BB962C8B-B14F-4D97-AF65-F5344CB8AC3E}">
        <p14:creationId xmlns:p14="http://schemas.microsoft.com/office/powerpoint/2010/main" val="214791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383183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06AA-70B8-04CE-7334-14A6855CC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F83BB-5485-EACD-9C17-5C29C6875E66}"/>
              </a:ext>
            </a:extLst>
          </p:cNvPr>
          <p:cNvSpPr>
            <a:spLocks noGrp="1" noRot="1" noChangeAspect="1"/>
          </p:cNvSpPr>
          <p:nvPr>
            <p:ph type="sldImg"/>
          </p:nvPr>
        </p:nvSpPr>
        <p:spPr>
          <a:xfrm>
            <a:off x="325438" y="698500"/>
            <a:ext cx="6207125" cy="3492500"/>
          </a:xfrm>
        </p:spPr>
      </p:sp>
      <p:sp>
        <p:nvSpPr>
          <p:cNvPr id="3" name="Notes Placeholder 2">
            <a:extLst>
              <a:ext uri="{FF2B5EF4-FFF2-40B4-BE49-F238E27FC236}">
                <a16:creationId xmlns:a16="http://schemas.microsoft.com/office/drawing/2014/main" id="{DC0ABED6-7882-0D56-F8C4-2A6BFBA65A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F3189-80C2-2629-7B34-4D2F8457F9B3}"/>
              </a:ext>
            </a:extLst>
          </p:cNvPr>
          <p:cNvSpPr>
            <a:spLocks noGrp="1"/>
          </p:cNvSpPr>
          <p:nvPr>
            <p:ph type="sldNum" sz="quarter" idx="10"/>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160201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58B89-FD9D-D8C8-C5C2-7FAFEC42E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1EEF9-3794-96BC-0F1F-DB48168B6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5F4F4-0290-9F4A-6178-7B61E9E505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517EF6-DB31-2396-1084-465C4E058280}"/>
              </a:ext>
            </a:extLst>
          </p:cNvPr>
          <p:cNvSpPr>
            <a:spLocks noGrp="1"/>
          </p:cNvSpPr>
          <p:nvPr>
            <p:ph type="sldNum" sz="quarter" idx="5"/>
          </p:nvPr>
        </p:nvSpPr>
        <p:spPr/>
        <p:txBody>
          <a:bodyPr/>
          <a:lstStyle/>
          <a:p>
            <a:fld id="{39BD0D58-009C-4B34-BD04-760FE23A9F8A}" type="slidenum">
              <a:rPr lang="en-AU" smtClean="0"/>
              <a:t>56</a:t>
            </a:fld>
            <a:endParaRPr lang="en-AU"/>
          </a:p>
        </p:txBody>
      </p:sp>
    </p:spTree>
    <p:extLst>
      <p:ext uri="{BB962C8B-B14F-4D97-AF65-F5344CB8AC3E}">
        <p14:creationId xmlns:p14="http://schemas.microsoft.com/office/powerpoint/2010/main" val="845905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58</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13</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0D91C-A416-012E-2EC6-908D96050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AD3FE-9D6F-F57A-39AA-0D6F4ABD8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D35E-A839-E686-2738-2CBE7D5A0E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03A49-F48B-5032-544A-C0FD0AB393D7}"/>
              </a:ext>
            </a:extLst>
          </p:cNvPr>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171315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195C-5216-2E3F-1C33-5DB226F81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950E4-90EC-330B-6495-6B3990B84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5139C-134C-4BA7-ED5B-BF905F5645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C3054B-8773-AC89-64B7-7C588D2A4452}"/>
              </a:ext>
            </a:extLst>
          </p:cNvPr>
          <p:cNvSpPr>
            <a:spLocks noGrp="1"/>
          </p:cNvSpPr>
          <p:nvPr>
            <p:ph type="sldNum" sz="quarter" idx="5"/>
          </p:nvPr>
        </p:nvSpPr>
        <p:spPr/>
        <p:txBody>
          <a:bodyPr/>
          <a:lstStyle/>
          <a:p>
            <a:fld id="{39BD0D58-009C-4B34-BD04-760FE23A9F8A}" type="slidenum">
              <a:rPr lang="en-AU" smtClean="0"/>
              <a:t>34</a:t>
            </a:fld>
            <a:endParaRPr lang="en-AU"/>
          </a:p>
        </p:txBody>
      </p:sp>
    </p:spTree>
    <p:extLst>
      <p:ext uri="{BB962C8B-B14F-4D97-AF65-F5344CB8AC3E}">
        <p14:creationId xmlns:p14="http://schemas.microsoft.com/office/powerpoint/2010/main" val="369971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9CA47-9E0D-4006-1D0E-FD23F8101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058C3-DE31-91D0-640D-B42DEDBEA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B1B46-8CB8-5EA6-23C7-36664F5E175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89D0F5-8484-6587-4C3C-66D1A0AE045A}"/>
              </a:ext>
            </a:extLst>
          </p:cNvPr>
          <p:cNvSpPr>
            <a:spLocks noGrp="1"/>
          </p:cNvSpPr>
          <p:nvPr>
            <p:ph type="sldNum" sz="quarter" idx="5"/>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111791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B4A3-414D-2CEB-1F42-444C900E0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CCB0C-C7B6-A3B8-88AF-40B6C75D1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A20E3-4708-A7CC-86CE-768436F5AE2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B0974F-7A8D-8A24-7BCF-B7C772D9A839}"/>
              </a:ext>
            </a:extLst>
          </p:cNvPr>
          <p:cNvSpPr>
            <a:spLocks noGrp="1"/>
          </p:cNvSpPr>
          <p:nvPr>
            <p:ph type="sldNum" sz="quarter" idx="5"/>
          </p:nvPr>
        </p:nvSpPr>
        <p:spPr/>
        <p:txBody>
          <a:bodyPr/>
          <a:lstStyle/>
          <a:p>
            <a:fld id="{39BD0D58-009C-4B34-BD04-760FE23A9F8A}" type="slidenum">
              <a:rPr lang="en-AU" smtClean="0"/>
              <a:t>40</a:t>
            </a:fld>
            <a:endParaRPr lang="en-AU"/>
          </a:p>
        </p:txBody>
      </p:sp>
    </p:spTree>
    <p:extLst>
      <p:ext uri="{BB962C8B-B14F-4D97-AF65-F5344CB8AC3E}">
        <p14:creationId xmlns:p14="http://schemas.microsoft.com/office/powerpoint/2010/main" val="380596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02D5-8898-AE4E-9642-9129931F1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A9ECC-C10F-01BD-E46A-7CD941739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48184-BB31-297C-AD4C-CBBEDF80DFE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12F066-6F18-6D69-192A-565E322ADAC7}"/>
              </a:ext>
            </a:extLst>
          </p:cNvPr>
          <p:cNvSpPr>
            <a:spLocks noGrp="1"/>
          </p:cNvSpPr>
          <p:nvPr>
            <p:ph type="sldNum" sz="quarter" idx="5"/>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1833442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27/09/2025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27/09/2025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27/09/2025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27/09/2025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27/09/2025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27/09/2025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27/09/2025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XGHU2F2g3K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holyhermits.com.au/collections/help"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vimeo.com/839956120"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8q3jmXn6HTQ" TargetMode="External"/><Relationship Id="rId2" Type="http://schemas.openxmlformats.org/officeDocument/2006/relationships/hyperlink" Target="https://www.youtube.com/watch?v=VgqKfGRT0PM"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youtu.be/Qb7ES_ZDje8?si=rSVhSDnvmm525Nm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584" y="198560"/>
            <a:ext cx="11005857" cy="1663597"/>
          </a:xfrm>
          <a:prstGeom prst="rect">
            <a:avLst/>
          </a:prstGeom>
          <a:noFill/>
        </p:spPr>
        <p:txBody>
          <a:bodyPr wrap="square" lIns="91440" tIns="45720" rIns="91440" bIns="45720" rtlCol="0" anchor="t">
            <a:spAutoFit/>
          </a:bodyPr>
          <a:lstStyle/>
          <a:p>
            <a:pPr algn="ctr">
              <a:lnSpc>
                <a:spcPct val="125000"/>
              </a:lnSpc>
            </a:pPr>
            <a:r>
              <a:rPr lang="en-AU" sz="2400" b="1">
                <a:solidFill>
                  <a:srgbClr val="00B050"/>
                </a:solidFill>
                <a:latin typeface="Comic Sans MS"/>
                <a:cs typeface="MV Boli"/>
              </a:rPr>
              <a:t>Leader: </a:t>
            </a:r>
            <a:r>
              <a:rPr lang="en-AU" sz="2800">
                <a:solidFill>
                  <a:srgbClr val="00B050"/>
                </a:solidFill>
                <a:latin typeface="Comic Sans MS"/>
                <a:cs typeface="MV Boli"/>
              </a:rPr>
              <a:t>Welcome to Holy Hermits Online Worship</a:t>
            </a:r>
          </a:p>
          <a:p>
            <a:pPr algn="ctr">
              <a:lnSpc>
                <a:spcPct val="125000"/>
              </a:lnSpc>
            </a:pPr>
            <a:r>
              <a:rPr lang="en-AU" sz="2800">
                <a:solidFill>
                  <a:srgbClr val="00B050"/>
                </a:solidFill>
                <a:latin typeface="Comic Sans MS"/>
                <a:cs typeface="MV Boli"/>
              </a:rPr>
              <a:t>16</a:t>
            </a:r>
            <a:r>
              <a:rPr lang="en-AU" sz="2800" baseline="30000">
                <a:solidFill>
                  <a:srgbClr val="00B050"/>
                </a:solidFill>
                <a:latin typeface="Comic Sans MS"/>
                <a:cs typeface="MV Boli"/>
              </a:rPr>
              <a:t>th</a:t>
            </a:r>
            <a:r>
              <a:rPr lang="en-AU" sz="2800">
                <a:solidFill>
                  <a:srgbClr val="00B050"/>
                </a:solidFill>
                <a:latin typeface="Comic Sans MS"/>
                <a:cs typeface="MV Boli"/>
              </a:rPr>
              <a:t> Sunday after Pentecost</a:t>
            </a:r>
          </a:p>
          <a:p>
            <a:pPr algn="ctr">
              <a:lnSpc>
                <a:spcPct val="125000"/>
              </a:lnSpc>
            </a:pPr>
            <a:r>
              <a:rPr lang="en-AU" sz="2800">
                <a:solidFill>
                  <a:srgbClr val="00B050"/>
                </a:solidFill>
                <a:latin typeface="Comic Sans MS"/>
                <a:cs typeface="MV Boli"/>
              </a:rPr>
              <a:t>The 4</a:t>
            </a:r>
            <a:r>
              <a:rPr lang="en-AU" sz="2800" baseline="30000">
                <a:solidFill>
                  <a:srgbClr val="00B050"/>
                </a:solidFill>
                <a:latin typeface="Comic Sans MS"/>
                <a:cs typeface="MV Boli"/>
              </a:rPr>
              <a:t>th</a:t>
            </a:r>
            <a:r>
              <a:rPr lang="en-AU" sz="2800">
                <a:solidFill>
                  <a:srgbClr val="00B050"/>
                </a:solidFill>
                <a:latin typeface="Comic Sans MS"/>
                <a:cs typeface="MV Boli"/>
              </a:rPr>
              <a:t> week in the Season of Creation</a:t>
            </a:r>
          </a:p>
        </p:txBody>
      </p:sp>
      <p:pic>
        <p:nvPicPr>
          <p:cNvPr id="5" name="Picture 4" descr="A black background with red text&#10;&#10;AI-generated content may be incorrect.">
            <a:extLst>
              <a:ext uri="{FF2B5EF4-FFF2-40B4-BE49-F238E27FC236}">
                <a16:creationId xmlns:a16="http://schemas.microsoft.com/office/drawing/2014/main" id="{D30D9CD1-A464-0460-1FEC-445C2E67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7297" y="1703399"/>
            <a:ext cx="6690429" cy="2295829"/>
          </a:xfrm>
          <a:prstGeom prst="rect">
            <a:avLst/>
          </a:prstGeom>
        </p:spPr>
      </p:pic>
      <p:graphicFrame>
        <p:nvGraphicFramePr>
          <p:cNvPr id="3" name="Table 2">
            <a:extLst>
              <a:ext uri="{FF2B5EF4-FFF2-40B4-BE49-F238E27FC236}">
                <a16:creationId xmlns:a16="http://schemas.microsoft.com/office/drawing/2014/main" id="{128AA7A7-D37D-8756-AF3C-32BBDC587AE2}"/>
              </a:ext>
            </a:extLst>
          </p:cNvPr>
          <p:cNvGraphicFramePr>
            <a:graphicFrameLocks noGrp="1"/>
          </p:cNvGraphicFramePr>
          <p:nvPr>
            <p:extLst>
              <p:ext uri="{D42A27DB-BD31-4B8C-83A1-F6EECF244321}">
                <p14:modId xmlns:p14="http://schemas.microsoft.com/office/powerpoint/2010/main" val="2348553112"/>
              </p:ext>
            </p:extLst>
          </p:nvPr>
        </p:nvGraphicFramePr>
        <p:xfrm>
          <a:off x="1188000" y="3849921"/>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rgbClr val="00B050"/>
                          </a:solidFill>
                          <a:latin typeface="Comic Sans MS"/>
                        </a:rPr>
                        <a:t>Service Prep: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Chat Host: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First Reader: Jeremy</a:t>
                      </a:r>
                    </a:p>
                  </a:txBody>
                  <a:tcPr anchor="ctr"/>
                </a:tc>
                <a:extLst>
                  <a:ext uri="{0D108BD9-81ED-4DB2-BD59-A6C34878D82A}">
                    <a16:rowId xmlns:a16="http://schemas.microsoft.com/office/drawing/2014/main" val="949183721"/>
                  </a:ext>
                </a:extLst>
              </a:tr>
              <a:tr h="426772">
                <a:tc>
                  <a:txBody>
                    <a:bodyPr/>
                    <a:lstStyle/>
                    <a:p>
                      <a:r>
                        <a:rPr lang="en-AU" sz="1800" b="0" i="0">
                          <a:solidFill>
                            <a:srgbClr val="00B050"/>
                          </a:solidFill>
                          <a:latin typeface="Comic Sans MS"/>
                        </a:rPr>
                        <a:t>Music: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Priest: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Second Reader: Bob</a:t>
                      </a:r>
                    </a:p>
                  </a:txBody>
                  <a:tcPr anchor="ctr"/>
                </a:tc>
                <a:extLst>
                  <a:ext uri="{0D108BD9-81ED-4DB2-BD59-A6C34878D82A}">
                    <a16:rowId xmlns:a16="http://schemas.microsoft.com/office/drawing/2014/main" val="4228120621"/>
                  </a:ext>
                </a:extLst>
              </a:tr>
              <a:tr h="426772">
                <a:tc>
                  <a:txBody>
                    <a:bodyPr/>
                    <a:lstStyle/>
                    <a:p>
                      <a:r>
                        <a:rPr lang="en-AU" sz="1800" b="0" i="0">
                          <a:solidFill>
                            <a:srgbClr val="00B050"/>
                          </a:solidFill>
                          <a:latin typeface="Comic Sans MS"/>
                        </a:rPr>
                        <a:t>Proof-reader: Chris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Deacon: Lauren</a:t>
                      </a:r>
                    </a:p>
                  </a:txBody>
                  <a:tcPr anchor="ctr"/>
                </a:tc>
                <a:tc>
                  <a:txBody>
                    <a:bodyPr/>
                    <a:lstStyle/>
                    <a:p>
                      <a:r>
                        <a:rPr lang="en-AU" sz="1800" b="0" i="0">
                          <a:solidFill>
                            <a:srgbClr val="00B050"/>
                          </a:solidFill>
                          <a:latin typeface="Comic Sans MS"/>
                        </a:rPr>
                        <a:t>Preacher: Lauren</a:t>
                      </a:r>
                      <a:endParaRPr lang="en-US">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a:solidFill>
                            <a:srgbClr val="00B050"/>
                          </a:solidFill>
                          <a:latin typeface="Comic Sans MS"/>
                        </a:rPr>
                        <a:t>Broadcaster: Troy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Welcomer: Chris</a:t>
                      </a:r>
                    </a:p>
                  </a:txBody>
                  <a:tcPr anchor="ctr"/>
                </a:tc>
                <a:tc>
                  <a:txBody>
                    <a:bodyPr/>
                    <a:lstStyle/>
                    <a:p>
                      <a:r>
                        <a:rPr lang="en-AU" sz="1800" b="0" i="0">
                          <a:solidFill>
                            <a:srgbClr val="00B050"/>
                          </a:solidFill>
                          <a:latin typeface="Comic Sans MS"/>
                        </a:rPr>
                        <a:t>Fellowship: Troy</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Backup Broadcaster: Barry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Leader: Julie</a:t>
                      </a:r>
                    </a:p>
                  </a:txBody>
                  <a:tcPr anchor="ctr"/>
                </a:tc>
                <a:tc>
                  <a:txBody>
                    <a:bodyPr/>
                    <a:lstStyle/>
                    <a:p>
                      <a:r>
                        <a:rPr lang="en-AU" sz="1800" b="0" i="0">
                          <a:solidFill>
                            <a:srgbClr val="00B050"/>
                          </a:solidFill>
                          <a:latin typeface="Comic Sans MS"/>
                        </a:rPr>
                        <a:t>Safety Officer: Leonie</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Zoom Buttons: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Cantor: Vanessa</a:t>
                      </a:r>
                    </a:p>
                  </a:txBody>
                  <a:tcPr anchor="ctr"/>
                </a:tc>
                <a:tc>
                  <a:txBody>
                    <a:bodyPr/>
                    <a:lstStyle/>
                    <a:p>
                      <a:r>
                        <a:rPr lang="en-AU" sz="1800" b="0" i="0">
                          <a:solidFill>
                            <a:srgbClr val="00B050"/>
                          </a:solidFill>
                          <a:latin typeface="Comic Sans MS"/>
                        </a:rPr>
                        <a:t>Attendance logger: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10</a:t>
            </a:fld>
            <a:endParaRPr lang="en-AU" altLang="en-US">
              <a:solidFill>
                <a:prstClr val="black">
                  <a:tint val="75000"/>
                </a:prstClr>
              </a:solidFill>
            </a:endParaRPr>
          </a:p>
        </p:txBody>
      </p:sp>
      <p:sp>
        <p:nvSpPr>
          <p:cNvPr id="3" name="Rectangle 2"/>
          <p:cNvSpPr/>
          <p:nvPr/>
        </p:nvSpPr>
        <p:spPr>
          <a:xfrm>
            <a:off x="993570" y="778695"/>
            <a:ext cx="10203543" cy="5190267"/>
          </a:xfrm>
          <a:prstGeom prst="rect">
            <a:avLst/>
          </a:prstGeom>
        </p:spPr>
        <p:txBody>
          <a:bodyPr wrap="square" lIns="91440" tIns="45720" rIns="91440" bIns="45720" anchor="t">
            <a:spAutoFit/>
          </a:bodyPr>
          <a:lstStyle/>
          <a:p>
            <a:pPr>
              <a:lnSpc>
                <a:spcPct val="150000"/>
              </a:lnSpc>
            </a:pPr>
            <a:r>
              <a:rPr lang="en-AU" sz="2800" b="1">
                <a:solidFill>
                  <a:srgbClr val="00B050"/>
                </a:solidFill>
                <a:latin typeface="Comic Sans MS"/>
              </a:rPr>
              <a:t>All: ​</a:t>
            </a:r>
            <a:r>
              <a:rPr lang="en-AU" sz="2800" b="1">
                <a:solidFill>
                  <a:srgbClr val="000000"/>
                </a:solidFill>
                <a:latin typeface="Comic Sans MS"/>
              </a:rPr>
              <a:t>Merciful God, our maker and our judge, </a:t>
            </a:r>
            <a:r>
              <a:rPr lang="en-US" sz="2800">
                <a:solidFill>
                  <a:srgbClr val="000000"/>
                </a:solidFill>
                <a:latin typeface="Comic Sans MS"/>
              </a:rPr>
              <a:t>​</a:t>
            </a: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r>
              <a:rPr lang="en-AU" sz="2800" b="1">
                <a:solidFill>
                  <a:srgbClr val="000000"/>
                </a:solidFill>
                <a:latin typeface="Comic Sans MS"/>
              </a:rPr>
              <a:t>and in what we have failed to do: </a:t>
            </a:r>
            <a:r>
              <a:rPr lang="en-AU" sz="2800">
                <a:solidFill>
                  <a:srgbClr val="000000"/>
                </a:solidFill>
                <a:latin typeface="Comic Sans MS"/>
              </a:rPr>
              <a:t>​</a:t>
            </a:r>
            <a:r>
              <a:rPr lang="en-AU" sz="2800" b="1">
                <a:solidFill>
                  <a:srgbClr val="000000"/>
                </a:solidFill>
                <a:latin typeface="Comic Sans MS"/>
              </a:rPr>
              <a:t>we have not loved you with our whole heart; </a:t>
            </a:r>
            <a:r>
              <a:rPr lang="en-AU" sz="2800">
                <a:solidFill>
                  <a:srgbClr val="000000"/>
                </a:solidFill>
                <a:latin typeface="Comic Sans MS"/>
              </a:rPr>
              <a:t>​</a:t>
            </a:r>
            <a:r>
              <a:rPr lang="en-AU" sz="2800" b="1">
                <a:solidFill>
                  <a:srgbClr val="000000"/>
                </a:solidFill>
                <a:latin typeface="Comic Sans MS"/>
              </a:rPr>
              <a:t>we have not loved our neighbours as ourselves; </a:t>
            </a:r>
            <a:r>
              <a:rPr lang="en-AU" sz="2800">
                <a:solidFill>
                  <a:srgbClr val="000000"/>
                </a:solidFill>
                <a:latin typeface="Comic Sans MS"/>
              </a:rPr>
              <a:t>​ </a:t>
            </a:r>
            <a:r>
              <a:rPr lang="en-AU" sz="2800" b="1">
                <a:solidFill>
                  <a:srgbClr val="000000"/>
                </a:solidFill>
                <a:latin typeface="Comic Sans MS"/>
              </a:rPr>
              <a:t>we repent, and are sorry for all our sins.</a:t>
            </a:r>
            <a:r>
              <a:rPr lang="en-AU" sz="2800">
                <a:solidFill>
                  <a:srgbClr val="000000"/>
                </a:solidFill>
                <a:latin typeface="Comic Sans MS"/>
              </a:rPr>
              <a:t>​ </a:t>
            </a:r>
            <a:r>
              <a:rPr lang="en-AU" sz="2800" b="1">
                <a:solidFill>
                  <a:srgbClr val="000000"/>
                </a:solidFill>
                <a:latin typeface="Comic Sans MS"/>
              </a:rPr>
              <a:t>Father, forgive us. Strengthen us to love and obey you 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955760" y="519613"/>
            <a:ext cx="10631297" cy="5817362"/>
          </a:xfrm>
          <a:prstGeom prst="rect">
            <a:avLst/>
          </a:prstGeom>
        </p:spPr>
        <p:txBody>
          <a:bodyPr wrap="square" lIns="91440" tIns="45720" rIns="91440" bIns="45720" anchor="t">
            <a:spAutoFit/>
          </a:bodyPr>
          <a:lstStyle/>
          <a:p>
            <a:pPr fontAlgn="base"/>
            <a:r>
              <a:rPr lang="en-AU" sz="2400">
                <a:solidFill>
                  <a:srgbClr val="000000"/>
                </a:solidFill>
                <a:latin typeface="Comic Sans MS"/>
              </a:rPr>
              <a:t>​</a:t>
            </a:r>
            <a:endParaRPr lang="en-AU" sz="2400">
              <a:solidFill>
                <a:srgbClr val="CC3399"/>
              </a:solidFill>
              <a:latin typeface="Comic Sans MS"/>
            </a:endParaRPr>
          </a:p>
          <a:p>
            <a:pPr algn="ctr" fontAlgn="base"/>
            <a:r>
              <a:rPr lang="en-AU" sz="3200" i="1">
                <a:solidFill>
                  <a:srgbClr val="00B050"/>
                </a:solidFill>
                <a:latin typeface="Comic Sans MS"/>
              </a:rPr>
              <a:t>The Deacon or LA offers the Proclamation of Forgiveness  in the Season of Creation</a:t>
            </a:r>
            <a:r>
              <a:rPr lang="en-US" sz="3200" i="1">
                <a:solidFill>
                  <a:srgbClr val="00B050"/>
                </a:solidFill>
                <a:latin typeface="Comic Sans MS"/>
              </a:rPr>
              <a:t>​</a:t>
            </a:r>
            <a:endParaRPr lang="en-US" sz="2800" i="1">
              <a:solidFill>
                <a:srgbClr val="00B050"/>
              </a:solidFill>
              <a:latin typeface="Comic Sans MS"/>
            </a:endParaRPr>
          </a:p>
          <a:p>
            <a:pPr algn="ctr" fontAlgn="base"/>
            <a:r>
              <a:rPr lang="en-AU" sz="2800">
                <a:solidFill>
                  <a:srgbClr val="F5801F"/>
                </a:solidFill>
                <a:latin typeface="Comic Sans MS"/>
              </a:rPr>
              <a:t>​</a:t>
            </a:r>
            <a:endParaRPr lang="en-AU" sz="2800">
              <a:solidFill>
                <a:srgbClr val="000000"/>
              </a:solidFill>
              <a:latin typeface="Comic Sans MS"/>
            </a:endParaRPr>
          </a:p>
          <a:p>
            <a:r>
              <a:rPr lang="en-AU" sz="2800">
                <a:latin typeface="Comic Sans MS"/>
              </a:rPr>
              <a:t>May our God have mercy on us, forgive us our trespasses and give us new life. </a:t>
            </a:r>
            <a:endParaRPr lang="en-AU" sz="2800">
              <a:latin typeface="Comic Sans MS"/>
              <a:cs typeface="Segoe UI"/>
            </a:endParaRPr>
          </a:p>
          <a:p>
            <a:r>
              <a:rPr lang="en-AU" sz="2800">
                <a:latin typeface="Comic Sans MS"/>
              </a:rPr>
              <a:t>Indeed, God has promised grace and forgiveness to us: “My people will abide in a peaceful habitation, in secure dwellings, and in quiet resting places.” (Isaiah 32:18) </a:t>
            </a:r>
            <a:endParaRPr lang="en-AU" sz="2800">
              <a:latin typeface="Comic Sans MS"/>
              <a:cs typeface="Segoe UI"/>
            </a:endParaRPr>
          </a:p>
          <a:p>
            <a:r>
              <a:rPr lang="en-AU" sz="2800">
                <a:latin typeface="Comic Sans MS"/>
              </a:rPr>
              <a:t>Let us rejoice and trust in our calling, live as we are called to live, reconciled with the Father, ambassadors for Christ, filled with the Holy Spirit.</a:t>
            </a:r>
            <a:endParaRPr lang="en-AU" sz="2800">
              <a:solidFill>
                <a:srgbClr val="000000"/>
              </a:solidFill>
              <a:latin typeface="Comic Sans MS"/>
              <a:cs typeface="Segoe UI"/>
            </a:endParaRPr>
          </a:p>
          <a:p>
            <a:pPr fontAlgn="base">
              <a:lnSpc>
                <a:spcPct val="125000"/>
              </a:lnSpc>
            </a:pPr>
            <a:r>
              <a:rPr lang="en-AU" sz="2800" b="1">
                <a:solidFill>
                  <a:srgbClr val="000000"/>
                </a:solidFill>
                <a:latin typeface="Comic Sans MS"/>
              </a:rPr>
              <a:t>Amen. </a:t>
            </a:r>
            <a:r>
              <a:rPr lang="en-AU" sz="2800">
                <a:solidFill>
                  <a:srgbClr val="000000"/>
                </a:solidFill>
                <a:latin typeface="Comic Sans MS"/>
              </a:rPr>
              <a:t>​</a:t>
            </a:r>
            <a:endParaRPr lang="en-AU" sz="2400">
              <a:solidFill>
                <a:srgbClr val="000000"/>
              </a:solidFill>
              <a:latin typeface="Comic Sans MS"/>
            </a:endParaRPr>
          </a:p>
        </p:txBody>
      </p:sp>
    </p:spTree>
    <p:extLst>
      <p:ext uri="{BB962C8B-B14F-4D97-AF65-F5344CB8AC3E}">
        <p14:creationId xmlns:p14="http://schemas.microsoft.com/office/powerpoint/2010/main" val="341680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4EF8-53C7-24F7-BF7C-99769F3EEA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2F44F-5193-A20B-30AA-83C1B9652CA6}"/>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a:extLst>
              <a:ext uri="{FF2B5EF4-FFF2-40B4-BE49-F238E27FC236}">
                <a16:creationId xmlns:a16="http://schemas.microsoft.com/office/drawing/2014/main" id="{5A643A7F-E334-271A-716F-69132AC746E5}"/>
              </a:ext>
            </a:extLst>
          </p:cNvPr>
          <p:cNvSpPr/>
          <p:nvPr/>
        </p:nvSpPr>
        <p:spPr>
          <a:xfrm>
            <a:off x="2088463" y="499018"/>
            <a:ext cx="8077568" cy="6360564"/>
          </a:xfrm>
          <a:prstGeom prst="rect">
            <a:avLst/>
          </a:prstGeom>
        </p:spPr>
        <p:txBody>
          <a:bodyPr wrap="square" lIns="91440" tIns="45720" rIns="91440" bIns="45720" anchor="t">
            <a:spAutoFit/>
          </a:bodyPr>
          <a:lstStyle/>
          <a:p>
            <a:pPr fontAlgn="base"/>
            <a:r>
              <a:rPr lang="en-AU" sz="2400">
                <a:solidFill>
                  <a:srgbClr val="000000"/>
                </a:solidFill>
                <a:latin typeface="Comic Sans MS"/>
              </a:rPr>
              <a:t>​</a:t>
            </a:r>
            <a:endParaRPr lang="en-AU" sz="2400">
              <a:solidFill>
                <a:srgbClr val="CC3399"/>
              </a:solidFill>
              <a:latin typeface="Comic Sans MS"/>
            </a:endParaRPr>
          </a:p>
          <a:p>
            <a:pPr algn="ctr"/>
            <a:r>
              <a:rPr lang="en-AU" sz="3200" i="1">
                <a:solidFill>
                  <a:srgbClr val="00B050"/>
                </a:solidFill>
                <a:latin typeface="Comic Sans MS"/>
              </a:rPr>
              <a:t>The Priest offers Absolution</a:t>
            </a:r>
            <a:endParaRPr lang="en-US"/>
          </a:p>
          <a:p>
            <a:pPr algn="ctr" fontAlgn="base"/>
            <a:r>
              <a:rPr lang="en-AU" sz="2800">
                <a:solidFill>
                  <a:srgbClr val="F5801F"/>
                </a:solidFill>
                <a:latin typeface="Comic Sans MS"/>
              </a:rPr>
              <a:t>​</a:t>
            </a:r>
            <a:endParaRPr lang="en-AU" sz="2800">
              <a:solidFill>
                <a:srgbClr val="000000"/>
              </a:solidFill>
              <a:latin typeface="Comic Sans MS"/>
            </a:endParaRPr>
          </a:p>
          <a:p>
            <a:pPr>
              <a:lnSpc>
                <a:spcPct val="150000"/>
              </a:lnSpc>
            </a:pPr>
            <a:r>
              <a:rPr lang="en-AU" sz="2800">
                <a:latin typeface="Comic Sans MS"/>
              </a:rPr>
              <a:t>Almighty God who has promised forgiveness </a:t>
            </a:r>
            <a:endParaRPr lang="en-AU" sz="2800">
              <a:latin typeface="Calibri"/>
              <a:ea typeface="Calibri"/>
              <a:cs typeface="Calibri"/>
            </a:endParaRPr>
          </a:p>
          <a:p>
            <a:pPr>
              <a:lnSpc>
                <a:spcPct val="150000"/>
              </a:lnSpc>
            </a:pPr>
            <a:r>
              <a:rPr lang="en-AU" sz="2800">
                <a:latin typeface="Comic Sans MS"/>
              </a:rPr>
              <a:t>to all who turn to God in faith; </a:t>
            </a:r>
            <a:endParaRPr lang="en-AU" sz="2800">
              <a:latin typeface="Calibri"/>
              <a:ea typeface="Calibri"/>
              <a:cs typeface="Calibri"/>
            </a:endParaRPr>
          </a:p>
          <a:p>
            <a:pPr>
              <a:lnSpc>
                <a:spcPct val="150000"/>
              </a:lnSpc>
            </a:pPr>
            <a:r>
              <a:rPr lang="en-AU" sz="2800">
                <a:latin typeface="Comic Sans MS"/>
              </a:rPr>
              <a:t>pardon you and set you free from all your sins, </a:t>
            </a:r>
            <a:endParaRPr lang="en-AU" sz="2800">
              <a:latin typeface="Calibri"/>
              <a:ea typeface="Calibri"/>
              <a:cs typeface="Calibri"/>
            </a:endParaRPr>
          </a:p>
          <a:p>
            <a:pPr>
              <a:lnSpc>
                <a:spcPct val="150000"/>
              </a:lnSpc>
            </a:pPr>
            <a:r>
              <a:rPr lang="en-AU" sz="2800">
                <a:latin typeface="Comic Sans MS"/>
              </a:rPr>
              <a:t>strengthen you in all goodness </a:t>
            </a:r>
            <a:endParaRPr lang="en-AU" sz="2800">
              <a:latin typeface="Calibri"/>
              <a:ea typeface="Calibri"/>
              <a:cs typeface="Calibri"/>
            </a:endParaRPr>
          </a:p>
          <a:p>
            <a:pPr>
              <a:lnSpc>
                <a:spcPct val="150000"/>
              </a:lnSpc>
            </a:pPr>
            <a:r>
              <a:rPr lang="en-AU" sz="2800">
                <a:latin typeface="Comic Sans MS"/>
              </a:rPr>
              <a:t>and keep you in eternal life, </a:t>
            </a:r>
            <a:endParaRPr lang="en-AU" sz="2800">
              <a:latin typeface="Calibri"/>
              <a:ea typeface="Calibri"/>
              <a:cs typeface="Calibri"/>
            </a:endParaRPr>
          </a:p>
          <a:p>
            <a:pPr>
              <a:lnSpc>
                <a:spcPct val="150000"/>
              </a:lnSpc>
            </a:pPr>
            <a:r>
              <a:rPr lang="en-AU" sz="2800">
                <a:latin typeface="Comic Sans MS"/>
              </a:rPr>
              <a:t>through Jesus Christ our Lord.  </a:t>
            </a:r>
            <a:endParaRPr lang="en-AU" sz="2800">
              <a:ea typeface="Calibri"/>
              <a:cs typeface="Calibri"/>
            </a:endParaRPr>
          </a:p>
          <a:p>
            <a:pPr>
              <a:lnSpc>
                <a:spcPct val="150000"/>
              </a:lnSpc>
            </a:pPr>
            <a:r>
              <a:rPr lang="en-AU" sz="2800" b="1">
                <a:solidFill>
                  <a:srgbClr val="000000"/>
                </a:solidFill>
                <a:latin typeface="Comic Sans MS"/>
              </a:rPr>
              <a:t>Amen. </a:t>
            </a:r>
            <a:r>
              <a:rPr lang="en-AU" sz="2800">
                <a:solidFill>
                  <a:srgbClr val="000000"/>
                </a:solidFill>
                <a:latin typeface="Comic Sans MS"/>
              </a:rPr>
              <a:t> </a:t>
            </a:r>
            <a:endParaRPr lang="en-AU" sz="2800">
              <a:ea typeface="Calibri"/>
              <a:cs typeface="Calibri"/>
            </a:endParaRPr>
          </a:p>
          <a:p>
            <a:r>
              <a:rPr lang="en-AU" sz="3200">
                <a:solidFill>
                  <a:srgbClr val="000000"/>
                </a:solidFill>
                <a:latin typeface="Comic Sans MS"/>
              </a:rPr>
              <a:t>​</a:t>
            </a:r>
          </a:p>
        </p:txBody>
      </p:sp>
      <p:sp>
        <p:nvSpPr>
          <p:cNvPr id="4" name="TextBox 3">
            <a:extLst>
              <a:ext uri="{FF2B5EF4-FFF2-40B4-BE49-F238E27FC236}">
                <a16:creationId xmlns:a16="http://schemas.microsoft.com/office/drawing/2014/main" id="{03342BA0-AEAB-E419-ED5C-E9CA338E6656}"/>
              </a:ext>
            </a:extLst>
          </p:cNvPr>
          <p:cNvSpPr txBox="1"/>
          <p:nvPr/>
        </p:nvSpPr>
        <p:spPr>
          <a:xfrm>
            <a:off x="317500" y="146050"/>
            <a:ext cx="11766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i="1">
                <a:solidFill>
                  <a:srgbClr val="7F7F7F"/>
                </a:solidFill>
                <a:latin typeface="Comic Sans MS"/>
              </a:rPr>
              <a:t>&gt;If there is no priest present this slide is skipped&lt;</a:t>
            </a:r>
            <a:endParaRPr lang="en-US">
              <a:solidFill>
                <a:srgbClr val="7F7F7F"/>
              </a:solidFill>
              <a:latin typeface="Times New Roman"/>
            </a:endParaRPr>
          </a:p>
        </p:txBody>
      </p:sp>
    </p:spTree>
    <p:extLst>
      <p:ext uri="{BB962C8B-B14F-4D97-AF65-F5344CB8AC3E}">
        <p14:creationId xmlns:p14="http://schemas.microsoft.com/office/powerpoint/2010/main" val="184625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809915" y="874015"/>
            <a:ext cx="10785371"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E3960B"/>
              </a:solidFill>
              <a:latin typeface="Comic Sans MS" panose="030F0902030302020204" pitchFamily="66" charset="0"/>
              <a:cs typeface="Segoe UI"/>
            </a:endParaRPr>
          </a:p>
          <a:p>
            <a:pPr algn="ctr"/>
            <a:r>
              <a:rPr lang="en-GB" sz="2800">
                <a:solidFill>
                  <a:srgbClr val="00B050"/>
                </a:solidFill>
                <a:latin typeface="Comic Sans MS"/>
              </a:rPr>
              <a:t>Leader: </a:t>
            </a:r>
            <a:r>
              <a:rPr lang="en-GB" sz="2800">
                <a:latin typeface="Comic Sans MS"/>
              </a:rPr>
              <a:t>Our First Hymn is</a:t>
            </a:r>
          </a:p>
          <a:p>
            <a:pPr algn="ctr"/>
            <a:endParaRPr lang="en-GB" sz="2800">
              <a:solidFill>
                <a:srgbClr val="000000"/>
              </a:solidFill>
              <a:latin typeface="Comic Sans MS"/>
              <a:cs typeface="Segoe UI"/>
            </a:endParaRPr>
          </a:p>
          <a:p>
            <a:pPr algn="ctr"/>
            <a:r>
              <a:rPr lang="en-GB" sz="4400">
                <a:solidFill>
                  <a:srgbClr val="00B050"/>
                </a:solidFill>
                <a:latin typeface="Comic Sans MS"/>
                <a:cs typeface="Segoe UI"/>
              </a:rPr>
              <a:t>Touch the earth lightly</a:t>
            </a:r>
            <a:endParaRPr lang="en-GB" sz="2800">
              <a:latin typeface="Comic Sans MS"/>
              <a:ea typeface="+mn-lt"/>
              <a:cs typeface="Segoe UI"/>
            </a:endParaRPr>
          </a:p>
          <a:p>
            <a:pPr algn="ctr"/>
            <a:r>
              <a:rPr lang="en-GB">
                <a:ea typeface="+mn-lt"/>
                <a:cs typeface="+mn-lt"/>
                <a:hlinkClick r:id="rId3"/>
              </a:rPr>
              <a:t>https://www.youtube.com/watch?v=XGHU2F2g3K0</a:t>
            </a:r>
            <a:endParaRPr lang="en-GB">
              <a:cs typeface="Times New Roman"/>
            </a:endParaRPr>
          </a:p>
          <a:p>
            <a:pPr algn="ctr"/>
            <a:endParaRPr lang="en-GB" sz="2800">
              <a:latin typeface="Comic Sans MS"/>
              <a:ea typeface="+mn-lt"/>
              <a:cs typeface="Segoe UI"/>
            </a:endParaRPr>
          </a:p>
          <a:p>
            <a:pPr algn="ctr"/>
            <a:endParaRPr lang="en-GB" sz="2800">
              <a:latin typeface="Comic Sans MS"/>
              <a:ea typeface="+mn-lt"/>
              <a:cs typeface="Times New Roman"/>
            </a:endParaRPr>
          </a:p>
          <a:p>
            <a:pPr algn="ctr"/>
            <a:r>
              <a:rPr lang="en-GB" sz="2800">
                <a:latin typeface="Comic Sans MS"/>
                <a:ea typeface="+mn-lt"/>
                <a:cs typeface="+mn-lt"/>
              </a:rPr>
              <a:t>Let's sing or enjoy the music together</a:t>
            </a:r>
            <a:endParaRPr lang="en-GB">
              <a:latin typeface="Times New Roman"/>
              <a:cs typeface="Times New Roman"/>
            </a:endParaRPr>
          </a:p>
          <a:p>
            <a:pPr algn="ctr"/>
            <a:endParaRPr lang="en-US" sz="2800">
              <a:solidFill>
                <a:srgbClr val="E3960B"/>
              </a:solidFill>
              <a:latin typeface="Comic Sans MS" panose="030F0702030302020204" pitchFamily="66" charset="0"/>
              <a:cs typeface="Segoe UI"/>
            </a:endParaRPr>
          </a:p>
          <a:p>
            <a:pPr algn="ctr"/>
            <a:r>
              <a:rPr lang="en-US" sz="2800" b="0" i="0" u="none" strike="noStrike">
                <a:solidFill>
                  <a:srgbClr val="00B050"/>
                </a:solidFill>
                <a:effectLst/>
                <a:latin typeface="Comic Sans MS"/>
              </a:rPr>
              <a:t>We stay on mute</a:t>
            </a:r>
            <a:endParaRPr lang="en-US" sz="2800">
              <a:solidFill>
                <a:srgbClr val="00B050"/>
              </a:solidFill>
              <a:latin typeface="Comic Sans MS"/>
              <a:cs typeface="Times New Roman"/>
            </a:endParaRPr>
          </a:p>
          <a:p>
            <a:pPr algn="ctr"/>
            <a:r>
              <a:rPr lang="en-US" sz="280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0816" y="200093"/>
            <a:ext cx="6750368" cy="584775"/>
          </a:xfrm>
          <a:prstGeom prst="rect">
            <a:avLst/>
          </a:prstGeom>
        </p:spPr>
        <p:txBody>
          <a:bodyPr wrap="square" lIns="91440" tIns="45720" rIns="91440" bIns="45720" anchor="t">
            <a:spAutoFit/>
          </a:bodyPr>
          <a:lstStyle/>
          <a:p>
            <a:pPr algn="ctr"/>
            <a:r>
              <a:rPr lang="en-US" sz="3200" i="1" kern="0">
                <a:solidFill>
                  <a:srgbClr val="00B050"/>
                </a:solidFill>
                <a:latin typeface="Comic Sans MS"/>
              </a:rPr>
              <a:t>Collect in the Season of Creation</a:t>
            </a:r>
          </a:p>
        </p:txBody>
      </p:sp>
      <p:sp>
        <p:nvSpPr>
          <p:cNvPr id="2" name="Rectangle 1"/>
          <p:cNvSpPr/>
          <p:nvPr/>
        </p:nvSpPr>
        <p:spPr>
          <a:xfrm>
            <a:off x="2004440" y="729748"/>
            <a:ext cx="9018145" cy="6125075"/>
          </a:xfrm>
          <a:prstGeom prst="rect">
            <a:avLst/>
          </a:prstGeom>
        </p:spPr>
        <p:txBody>
          <a:bodyPr wrap="square" lIns="91440" tIns="45720" rIns="91440" bIns="45720" anchor="t">
            <a:spAutoFit/>
          </a:bodyPr>
          <a:lstStyle/>
          <a:p>
            <a:pPr>
              <a:lnSpc>
                <a:spcPct val="150000"/>
              </a:lnSpc>
            </a:pPr>
            <a:r>
              <a:rPr lang="en-US" sz="2400">
                <a:solidFill>
                  <a:srgbClr val="00B050"/>
                </a:solidFill>
                <a:latin typeface="Comic Sans MS"/>
                <a:ea typeface="+mn-lt"/>
                <a:cs typeface="+mn-lt"/>
              </a:rPr>
              <a:t>Leader: </a:t>
            </a:r>
            <a:endParaRPr lang="en-US"/>
          </a:p>
          <a:p>
            <a:pPr>
              <a:lnSpc>
                <a:spcPct val="150000"/>
              </a:lnSpc>
            </a:pPr>
            <a:r>
              <a:rPr lang="en-AU" sz="2400">
                <a:latin typeface="Comic Sans MS" panose="030F0902030302020204" pitchFamily="66" charset="0"/>
              </a:rPr>
              <a:t>God Most High,</a:t>
            </a:r>
          </a:p>
          <a:p>
            <a:pPr>
              <a:lnSpc>
                <a:spcPct val="150000"/>
              </a:lnSpc>
            </a:pPr>
            <a:r>
              <a:rPr lang="en-AU" sz="2400">
                <a:latin typeface="Comic Sans MS" panose="030F0902030302020204" pitchFamily="66" charset="0"/>
              </a:rPr>
              <a:t>maker of heaven and earth,</a:t>
            </a:r>
          </a:p>
          <a:p>
            <a:pPr>
              <a:lnSpc>
                <a:spcPct val="150000"/>
              </a:lnSpc>
            </a:pPr>
            <a:r>
              <a:rPr lang="en-AU" sz="2400">
                <a:latin typeface="Comic Sans MS" panose="030F0902030302020204" pitchFamily="66" charset="0"/>
              </a:rPr>
              <a:t>you created humankind in your own image</a:t>
            </a:r>
          </a:p>
          <a:p>
            <a:pPr>
              <a:lnSpc>
                <a:spcPct val="150000"/>
              </a:lnSpc>
            </a:pPr>
            <a:r>
              <a:rPr lang="en-AU" sz="2400">
                <a:latin typeface="Comic Sans MS" panose="030F0902030302020204" pitchFamily="66" charset="0"/>
              </a:rPr>
              <a:t>and entrusted the whole world to human care:</a:t>
            </a:r>
          </a:p>
          <a:p>
            <a:pPr>
              <a:lnSpc>
                <a:spcPct val="150000"/>
              </a:lnSpc>
            </a:pPr>
            <a:r>
              <a:rPr lang="en-AU" sz="2400">
                <a:latin typeface="Comic Sans MS" panose="030F0902030302020204" pitchFamily="66" charset="0"/>
              </a:rPr>
              <a:t>give us grace to serve you faithfully,</a:t>
            </a:r>
          </a:p>
          <a:p>
            <a:pPr>
              <a:lnSpc>
                <a:spcPct val="150000"/>
              </a:lnSpc>
            </a:pPr>
            <a:r>
              <a:rPr lang="en-AU" sz="2400">
                <a:latin typeface="Comic Sans MS" panose="030F0902030302020204" pitchFamily="66" charset="0"/>
              </a:rPr>
              <a:t>that we might be trustworthy stewards of your creation,</a:t>
            </a:r>
          </a:p>
          <a:p>
            <a:pPr>
              <a:lnSpc>
                <a:spcPct val="150000"/>
              </a:lnSpc>
            </a:pPr>
            <a:r>
              <a:rPr lang="en-AU" sz="2400">
                <a:latin typeface="Comic Sans MS" panose="030F0902030302020204" pitchFamily="66" charset="0"/>
              </a:rPr>
              <a:t>through Jesus Christ our Lord,</a:t>
            </a:r>
          </a:p>
          <a:p>
            <a:pPr>
              <a:lnSpc>
                <a:spcPct val="150000"/>
              </a:lnSpc>
            </a:pPr>
            <a:r>
              <a:rPr lang="en-AU" sz="2400">
                <a:latin typeface="Comic Sans MS" panose="030F0902030302020204" pitchFamily="66" charset="0"/>
              </a:rPr>
              <a:t>who lives and reigns with you and the Holy Spirit,</a:t>
            </a:r>
          </a:p>
          <a:p>
            <a:pPr>
              <a:lnSpc>
                <a:spcPct val="150000"/>
              </a:lnSpc>
            </a:pPr>
            <a:r>
              <a:rPr lang="en-AU" sz="2400">
                <a:latin typeface="Comic Sans MS"/>
              </a:rPr>
              <a:t>one God, now and for ever. </a:t>
            </a:r>
          </a:p>
          <a:p>
            <a:pPr>
              <a:lnSpc>
                <a:spcPct val="150000"/>
              </a:lnSpc>
            </a:pPr>
            <a:r>
              <a:rPr lang="en-AU" sz="2400" b="1">
                <a:latin typeface="Comic Sans MS"/>
              </a:rPr>
              <a:t>Amen.</a:t>
            </a:r>
          </a:p>
        </p:txBody>
      </p:sp>
    </p:spTree>
    <p:extLst>
      <p:ext uri="{BB962C8B-B14F-4D97-AF65-F5344CB8AC3E}">
        <p14:creationId xmlns:p14="http://schemas.microsoft.com/office/powerpoint/2010/main" val="11242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3867" y="924398"/>
            <a:ext cx="10740141" cy="5837817"/>
          </a:xfrm>
          <a:prstGeom prst="rect">
            <a:avLst/>
          </a:prstGeom>
        </p:spPr>
        <p:txBody>
          <a:bodyPr wrap="square" lIns="91440" tIns="45720" rIns="91440" bIns="45720" anchor="t">
            <a:spAutoFit/>
          </a:bodyPr>
          <a:lstStyle/>
          <a:p>
            <a:r>
              <a:rPr lang="en-US" sz="2400" b="1">
                <a:solidFill>
                  <a:srgbClr val="00B050"/>
                </a:solidFill>
                <a:latin typeface="Comic Sans MS"/>
                <a:ea typeface="Tahoma"/>
                <a:cs typeface="Tahoma"/>
              </a:rPr>
              <a:t>Reader 1: </a:t>
            </a:r>
            <a:r>
              <a:rPr lang="en-US" sz="2400">
                <a:latin typeface="Comic Sans MS"/>
                <a:ea typeface="Tahoma"/>
                <a:cs typeface="Tahoma"/>
              </a:rPr>
              <a:t>The first reading is from </a:t>
            </a:r>
            <a:r>
              <a:rPr lang="en-AU" sz="2400" b="1">
                <a:latin typeface="Comic Sans MS"/>
              </a:rPr>
              <a:t>Jeremiah 32.1-3a, 6-15</a:t>
            </a:r>
          </a:p>
          <a:p>
            <a:endParaRPr lang="en-AU" sz="2400" b="1">
              <a:latin typeface="Comic Sans MS"/>
            </a:endParaRPr>
          </a:p>
          <a:p>
            <a:pPr>
              <a:lnSpc>
                <a:spcPct val="150000"/>
              </a:lnSpc>
            </a:pPr>
            <a:r>
              <a:rPr lang="en-US" sz="2400" b="1" i="0" baseline="30000">
                <a:solidFill>
                  <a:srgbClr val="000000"/>
                </a:solidFill>
                <a:effectLst/>
                <a:latin typeface="Tahoma" panose="020B0604030504040204" pitchFamily="34" charset="0"/>
              </a:rPr>
              <a:t>1</a:t>
            </a:r>
            <a:r>
              <a:rPr lang="en-US" sz="2400" b="0" i="0">
                <a:solidFill>
                  <a:srgbClr val="000000"/>
                </a:solidFill>
                <a:effectLst/>
                <a:latin typeface="Tahoma" panose="020B0604030504040204" pitchFamily="34" charset="0"/>
              </a:rPr>
              <a:t> The word that came to Jeremiah from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in the tenth year of King Zedekiah of Judah, which was the eighteenth year of Nebuchadrezzar. </a:t>
            </a:r>
            <a:r>
              <a:rPr lang="en-US" sz="2400" b="1" i="0" baseline="30000">
                <a:solidFill>
                  <a:srgbClr val="000000"/>
                </a:solidFill>
                <a:effectLst/>
                <a:latin typeface="Tahoma" panose="020B0604030504040204" pitchFamily="34" charset="0"/>
              </a:rPr>
              <a:t>2</a:t>
            </a:r>
            <a:r>
              <a:rPr lang="en-US" sz="2400" b="0" i="0">
                <a:solidFill>
                  <a:srgbClr val="000000"/>
                </a:solidFill>
                <a:effectLst/>
                <a:latin typeface="Tahoma" panose="020B0604030504040204" pitchFamily="34" charset="0"/>
              </a:rPr>
              <a:t> At that time the army of the king of Babylon was besieging Jerusalem, and the prophet Jeremiah was confined in the court of the guard that was in the palace of the king of Judah, </a:t>
            </a:r>
            <a:r>
              <a:rPr lang="en-US" sz="2400" b="1" i="0" baseline="30000">
                <a:solidFill>
                  <a:srgbClr val="000000"/>
                </a:solidFill>
                <a:effectLst/>
                <a:latin typeface="Tahoma" panose="020B0604030504040204" pitchFamily="34" charset="0"/>
              </a:rPr>
              <a:t>3</a:t>
            </a:r>
            <a:r>
              <a:rPr lang="en-US" sz="2400" b="0" i="0">
                <a:solidFill>
                  <a:srgbClr val="000000"/>
                </a:solidFill>
                <a:effectLst/>
                <a:latin typeface="Tahoma" panose="020B0604030504040204" pitchFamily="34" charset="0"/>
              </a:rPr>
              <a:t> where King Zedekiah of Judah had confined him. Zedekiah had said, ‘Why do you prophesy and say: Thus says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 I am going to give this city into the hand of the king of Babylon, and he shall take it;  </a:t>
            </a:r>
            <a:r>
              <a:rPr lang="en-US" sz="2400" b="1" i="0" baseline="30000">
                <a:solidFill>
                  <a:srgbClr val="000000"/>
                </a:solidFill>
                <a:effectLst/>
                <a:latin typeface="Tahoma" panose="020B0604030504040204" pitchFamily="34" charset="0"/>
              </a:rPr>
              <a:t>6</a:t>
            </a:r>
            <a:r>
              <a:rPr lang="en-US" sz="2400" b="0" i="0">
                <a:solidFill>
                  <a:srgbClr val="000000"/>
                </a:solidFill>
                <a:effectLst/>
                <a:latin typeface="Tahoma" panose="020B0604030504040204" pitchFamily="34" charset="0"/>
              </a:rPr>
              <a:t> Jeremiah said, The word of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came to me:</a:t>
            </a:r>
            <a:br>
              <a:rPr lang="en-AU" sz="2000"/>
            </a:br>
            <a:endParaRPr lang="en-AU" sz="2800" b="1">
              <a:latin typeface="Comic Sans MS"/>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14392" y="0"/>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800">
                <a:solidFill>
                  <a:srgbClr val="00B050"/>
                </a:solidFill>
                <a:latin typeface="Comic Sans MS"/>
              </a:rPr>
              <a:t>The 1st reader unmutes </a:t>
            </a:r>
          </a:p>
          <a:p>
            <a:pPr algn="l"/>
            <a:endParaRPr lang="en-US" sz="1200">
              <a:solidFill>
                <a:srgbClr val="E3960B"/>
              </a:solidFill>
              <a:latin typeface="Comic Sans MS"/>
            </a:endParaRPr>
          </a:p>
          <a:p>
            <a:pPr algn="l"/>
            <a:r>
              <a:rPr lang="en-GB" sz="2000">
                <a:solidFill>
                  <a:srgbClr val="00B050"/>
                </a:solidFill>
                <a:latin typeface="Comic Sans MS"/>
              </a:rPr>
              <a:t>Leader: </a:t>
            </a:r>
            <a:r>
              <a:rPr lang="en-GB" sz="2000">
                <a:latin typeface="Comic Sans MS"/>
              </a:rPr>
              <a:t>I invite the 1st Reader to unmute and offer the 1st reading when ready.</a:t>
            </a:r>
            <a:endParaRPr lang="en-US" sz="2000"/>
          </a:p>
          <a:p>
            <a:pPr algn="l"/>
            <a:endParaRPr lang="en-US" sz="1600" b="1">
              <a:solidFill>
                <a:srgbClr val="E3960B"/>
              </a:solidFill>
              <a:latin typeface="Comic Sans MS"/>
            </a:endParaRPr>
          </a:p>
        </p:txBody>
      </p:sp>
      <p:sp>
        <p:nvSpPr>
          <p:cNvPr id="7" name="Rectangle 6">
            <a:extLst>
              <a:ext uri="{FF2B5EF4-FFF2-40B4-BE49-F238E27FC236}">
                <a16:creationId xmlns:a16="http://schemas.microsoft.com/office/drawing/2014/main" id="{CA70304C-57F4-DF05-4EBA-736F2E392A20}"/>
              </a:ext>
            </a:extLst>
          </p:cNvPr>
          <p:cNvSpPr/>
          <p:nvPr/>
        </p:nvSpPr>
        <p:spPr>
          <a:xfrm>
            <a:off x="7744048" y="628069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91323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5EE67-85AD-1842-F18E-9B7446655CF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BB053B-413B-3107-1665-366E62A73F05}"/>
              </a:ext>
            </a:extLst>
          </p:cNvPr>
          <p:cNvSpPr/>
          <p:nvPr/>
        </p:nvSpPr>
        <p:spPr>
          <a:xfrm>
            <a:off x="752982" y="756384"/>
            <a:ext cx="10686035" cy="5014258"/>
          </a:xfrm>
          <a:prstGeom prst="rect">
            <a:avLst/>
          </a:prstGeom>
        </p:spPr>
        <p:txBody>
          <a:bodyPr wrap="square" lIns="91440" tIns="45720" rIns="91440" bIns="45720" anchor="t">
            <a:spAutoFit/>
          </a:bodyPr>
          <a:lstStyle/>
          <a:p>
            <a:pPr>
              <a:lnSpc>
                <a:spcPct val="150000"/>
              </a:lnSpc>
            </a:pPr>
            <a:r>
              <a:rPr lang="en-US" sz="2400" b="0" i="0">
                <a:solidFill>
                  <a:srgbClr val="000000"/>
                </a:solidFill>
                <a:effectLst/>
                <a:latin typeface="Tahoma" panose="020B0604030504040204" pitchFamily="34" charset="0"/>
              </a:rPr>
              <a:t> </a:t>
            </a:r>
            <a:r>
              <a:rPr lang="en-US" sz="2400" b="1" i="0" baseline="30000">
                <a:solidFill>
                  <a:srgbClr val="000000"/>
                </a:solidFill>
                <a:effectLst/>
                <a:latin typeface="Tahoma" panose="020B0604030504040204" pitchFamily="34" charset="0"/>
              </a:rPr>
              <a:t>7</a:t>
            </a:r>
            <a:r>
              <a:rPr lang="en-US" sz="2400" b="0" i="0">
                <a:solidFill>
                  <a:srgbClr val="000000"/>
                </a:solidFill>
                <a:effectLst/>
                <a:latin typeface="Tahoma" panose="020B0604030504040204" pitchFamily="34" charset="0"/>
              </a:rPr>
              <a:t> </a:t>
            </a:r>
            <a:r>
              <a:rPr lang="en-US" sz="2400" b="0" i="0" err="1">
                <a:solidFill>
                  <a:srgbClr val="000000"/>
                </a:solidFill>
                <a:effectLst/>
                <a:latin typeface="Tahoma" panose="020B0604030504040204" pitchFamily="34" charset="0"/>
              </a:rPr>
              <a:t>Hanamel</a:t>
            </a:r>
            <a:r>
              <a:rPr lang="en-US" sz="2400" b="0" i="0">
                <a:solidFill>
                  <a:srgbClr val="000000"/>
                </a:solidFill>
                <a:effectLst/>
                <a:latin typeface="Tahoma" panose="020B0604030504040204" pitchFamily="34" charset="0"/>
              </a:rPr>
              <a:t> son of your uncle Shallum is going to come to you and say, ‘Buy my field that is at Anathoth, for the right of redemption by purchase is yours.’ </a:t>
            </a:r>
            <a:r>
              <a:rPr lang="en-US" sz="2400" b="1" i="0" baseline="30000">
                <a:solidFill>
                  <a:srgbClr val="000000"/>
                </a:solidFill>
                <a:effectLst/>
                <a:latin typeface="Tahoma" panose="020B0604030504040204" pitchFamily="34" charset="0"/>
              </a:rPr>
              <a:t>8</a:t>
            </a:r>
            <a:r>
              <a:rPr lang="en-US" sz="2400" b="0" i="0">
                <a:solidFill>
                  <a:srgbClr val="000000"/>
                </a:solidFill>
                <a:effectLst/>
                <a:latin typeface="Tahoma" panose="020B0604030504040204" pitchFamily="34" charset="0"/>
              </a:rPr>
              <a:t> Then my cousin </a:t>
            </a:r>
            <a:r>
              <a:rPr lang="en-US" sz="2400" b="0" i="0" err="1">
                <a:solidFill>
                  <a:srgbClr val="000000"/>
                </a:solidFill>
                <a:effectLst/>
                <a:latin typeface="Tahoma" panose="020B0604030504040204" pitchFamily="34" charset="0"/>
              </a:rPr>
              <a:t>Hanamel</a:t>
            </a:r>
            <a:r>
              <a:rPr lang="en-US" sz="2400" b="0" i="0">
                <a:solidFill>
                  <a:srgbClr val="000000"/>
                </a:solidFill>
                <a:effectLst/>
                <a:latin typeface="Tahoma" panose="020B0604030504040204" pitchFamily="34" charset="0"/>
              </a:rPr>
              <a:t> came to me in the court of the guard, in accordance with the word of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 and said to me, ‘Buy my field that is at Anathoth in the land of Benjamin, for the right of possession and redemption is yours; buy it for yourself.’ Then I knew that this was the word of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 </a:t>
            </a:r>
            <a:r>
              <a:rPr lang="en-US" sz="2400" b="1" i="0" baseline="30000">
                <a:solidFill>
                  <a:srgbClr val="000000"/>
                </a:solidFill>
                <a:effectLst/>
                <a:latin typeface="Tahoma" panose="020B0604030504040204" pitchFamily="34" charset="0"/>
              </a:rPr>
              <a:t>9</a:t>
            </a:r>
            <a:r>
              <a:rPr lang="en-US" sz="2400" b="0" i="0">
                <a:solidFill>
                  <a:srgbClr val="000000"/>
                </a:solidFill>
                <a:effectLst/>
                <a:latin typeface="Tahoma" panose="020B0604030504040204" pitchFamily="34" charset="0"/>
              </a:rPr>
              <a:t> And I bought the field at Anathoth from my cousin </a:t>
            </a:r>
            <a:r>
              <a:rPr lang="en-US" sz="2400" b="0" i="0" err="1">
                <a:solidFill>
                  <a:srgbClr val="000000"/>
                </a:solidFill>
                <a:effectLst/>
                <a:latin typeface="Tahoma" panose="020B0604030504040204" pitchFamily="34" charset="0"/>
              </a:rPr>
              <a:t>Hanamel</a:t>
            </a:r>
            <a:r>
              <a:rPr lang="en-US" sz="2400" b="0" i="0">
                <a:solidFill>
                  <a:srgbClr val="000000"/>
                </a:solidFill>
                <a:effectLst/>
                <a:latin typeface="Tahoma" panose="020B0604030504040204" pitchFamily="34" charset="0"/>
              </a:rPr>
              <a:t>, and weighed out the money to him, seventeen shekels of silver. </a:t>
            </a:r>
            <a:r>
              <a:rPr lang="en-US" sz="2400" b="1" i="0" baseline="30000">
                <a:solidFill>
                  <a:srgbClr val="000000"/>
                </a:solidFill>
                <a:effectLst/>
                <a:latin typeface="Tahoma" panose="020B0604030504040204" pitchFamily="34" charset="0"/>
              </a:rPr>
              <a:t>10</a:t>
            </a:r>
            <a:r>
              <a:rPr lang="en-US" sz="2400" b="0" i="0">
                <a:solidFill>
                  <a:srgbClr val="000000"/>
                </a:solidFill>
                <a:effectLst/>
                <a:latin typeface="Tahoma" panose="020B0604030504040204" pitchFamily="34" charset="0"/>
              </a:rPr>
              <a:t> I signed the deed, sealed it, got witnesses, and weighed the money on scales. </a:t>
            </a:r>
            <a:endParaRPr lang="en-AU" sz="2400" b="1">
              <a:latin typeface="Comic Sans MS"/>
            </a:endParaRPr>
          </a:p>
        </p:txBody>
      </p:sp>
      <p:sp>
        <p:nvSpPr>
          <p:cNvPr id="7" name="Rectangle 6">
            <a:extLst>
              <a:ext uri="{FF2B5EF4-FFF2-40B4-BE49-F238E27FC236}">
                <a16:creationId xmlns:a16="http://schemas.microsoft.com/office/drawing/2014/main" id="{9CC7592D-749E-0957-A98C-675F121D3349}"/>
              </a:ext>
            </a:extLst>
          </p:cNvPr>
          <p:cNvSpPr/>
          <p:nvPr/>
        </p:nvSpPr>
        <p:spPr>
          <a:xfrm>
            <a:off x="7744048" y="628069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707932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CC08-FFC5-8B92-3562-6ECE2849C1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C17BA94-E22A-F77B-C93F-1E470478C9F7}"/>
              </a:ext>
            </a:extLst>
          </p:cNvPr>
          <p:cNvSpPr/>
          <p:nvPr/>
        </p:nvSpPr>
        <p:spPr>
          <a:xfrm>
            <a:off x="654689" y="361221"/>
            <a:ext cx="10918692" cy="5568256"/>
          </a:xfrm>
          <a:prstGeom prst="rect">
            <a:avLst/>
          </a:prstGeom>
        </p:spPr>
        <p:txBody>
          <a:bodyPr wrap="square" lIns="91440" tIns="45720" rIns="91440" bIns="45720" anchor="t">
            <a:spAutoFit/>
          </a:bodyPr>
          <a:lstStyle/>
          <a:p>
            <a:pPr>
              <a:lnSpc>
                <a:spcPct val="150000"/>
              </a:lnSpc>
            </a:pPr>
            <a:r>
              <a:rPr lang="en-US" sz="2400" b="1" baseline="30000">
                <a:solidFill>
                  <a:srgbClr val="000000"/>
                </a:solidFill>
                <a:latin typeface="Tahoma" panose="020B0604030504040204" pitchFamily="34" charset="0"/>
              </a:rPr>
              <a:t>11</a:t>
            </a:r>
            <a:r>
              <a:rPr lang="en-US" sz="2400">
                <a:solidFill>
                  <a:srgbClr val="000000"/>
                </a:solidFill>
                <a:latin typeface="Tahoma" panose="020B0604030504040204" pitchFamily="34" charset="0"/>
              </a:rPr>
              <a:t> Then I took the sealed deed of purchase, containing the terms and conditions, and the open copy; 12 and I gave the deed of purchase to Baruch son of Neriah son of </a:t>
            </a:r>
            <a:r>
              <a:rPr lang="en-US" sz="2400" err="1">
                <a:solidFill>
                  <a:srgbClr val="000000"/>
                </a:solidFill>
                <a:latin typeface="Tahoma" panose="020B0604030504040204" pitchFamily="34" charset="0"/>
              </a:rPr>
              <a:t>Mahseiah</a:t>
            </a:r>
            <a:r>
              <a:rPr lang="en-US" sz="2400">
                <a:solidFill>
                  <a:srgbClr val="000000"/>
                </a:solidFill>
                <a:latin typeface="Tahoma" panose="020B0604030504040204" pitchFamily="34" charset="0"/>
              </a:rPr>
              <a:t>, in the presence of my cousin </a:t>
            </a:r>
            <a:r>
              <a:rPr lang="en-US" sz="2400" err="1">
                <a:solidFill>
                  <a:srgbClr val="000000"/>
                </a:solidFill>
                <a:latin typeface="Tahoma" panose="020B0604030504040204" pitchFamily="34" charset="0"/>
              </a:rPr>
              <a:t>Hanamel</a:t>
            </a:r>
            <a:r>
              <a:rPr lang="en-US" sz="2400">
                <a:solidFill>
                  <a:srgbClr val="000000"/>
                </a:solidFill>
                <a:latin typeface="Tahoma" panose="020B0604030504040204" pitchFamily="34" charset="0"/>
              </a:rPr>
              <a:t>, in </a:t>
            </a:r>
            <a:r>
              <a:rPr lang="en-US" sz="2400" b="0" i="0">
                <a:solidFill>
                  <a:srgbClr val="000000"/>
                </a:solidFill>
                <a:effectLst/>
                <a:latin typeface="Tahoma" panose="020B0604030504040204" pitchFamily="34" charset="0"/>
              </a:rPr>
              <a:t>the presence of the witnesses who signed the deed of purchase, and in the presence of all the Judeans who were sitting in the court of the guard. </a:t>
            </a:r>
            <a:r>
              <a:rPr lang="en-US" sz="2400" b="1" i="0" baseline="30000">
                <a:solidFill>
                  <a:srgbClr val="000000"/>
                </a:solidFill>
                <a:effectLst/>
                <a:latin typeface="Tahoma" panose="020B0604030504040204" pitchFamily="34" charset="0"/>
              </a:rPr>
              <a:t>13</a:t>
            </a:r>
            <a:r>
              <a:rPr lang="en-US" sz="2400" b="0" i="0">
                <a:solidFill>
                  <a:srgbClr val="000000"/>
                </a:solidFill>
                <a:effectLst/>
                <a:latin typeface="Tahoma" panose="020B0604030504040204" pitchFamily="34" charset="0"/>
              </a:rPr>
              <a:t> In their presence I charged Baruch, saying, </a:t>
            </a:r>
            <a:r>
              <a:rPr lang="en-US" sz="2400" b="1" i="0" baseline="30000">
                <a:solidFill>
                  <a:srgbClr val="000000"/>
                </a:solidFill>
                <a:effectLst/>
                <a:latin typeface="Tahoma" panose="020B0604030504040204" pitchFamily="34" charset="0"/>
              </a:rPr>
              <a:t>14</a:t>
            </a:r>
            <a:r>
              <a:rPr lang="en-US" sz="2400" b="0" i="0">
                <a:solidFill>
                  <a:srgbClr val="000000"/>
                </a:solidFill>
                <a:effectLst/>
                <a:latin typeface="Tahoma" panose="020B0604030504040204" pitchFamily="34" charset="0"/>
              </a:rPr>
              <a:t> Thus says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of hosts, the God of Israel: Take these deeds, both this sealed deed of purchase and this open deed, and put them in an earthenware jar, in order that they may last for a long time. </a:t>
            </a:r>
            <a:r>
              <a:rPr lang="en-US" sz="2400" b="1" i="0" baseline="30000">
                <a:solidFill>
                  <a:srgbClr val="000000"/>
                </a:solidFill>
                <a:effectLst/>
                <a:latin typeface="Tahoma" panose="020B0604030504040204" pitchFamily="34" charset="0"/>
              </a:rPr>
              <a:t>15</a:t>
            </a:r>
            <a:r>
              <a:rPr lang="en-US" sz="2400" b="0" i="0">
                <a:solidFill>
                  <a:srgbClr val="000000"/>
                </a:solidFill>
                <a:effectLst/>
                <a:latin typeface="Tahoma" panose="020B0604030504040204" pitchFamily="34" charset="0"/>
              </a:rPr>
              <a:t> For thus says the L</a:t>
            </a:r>
            <a:r>
              <a:rPr lang="en-US" sz="2400" b="0" i="0" cap="small">
                <a:solidFill>
                  <a:srgbClr val="000000"/>
                </a:solidFill>
                <a:effectLst/>
                <a:latin typeface="Tahoma" panose="020B0604030504040204" pitchFamily="34" charset="0"/>
              </a:rPr>
              <a:t>ord</a:t>
            </a:r>
            <a:r>
              <a:rPr lang="en-US" sz="2400" b="0" i="0">
                <a:solidFill>
                  <a:srgbClr val="000000"/>
                </a:solidFill>
                <a:effectLst/>
                <a:latin typeface="Tahoma" panose="020B0604030504040204" pitchFamily="34" charset="0"/>
              </a:rPr>
              <a:t> of hosts, the God of Israel: Houses and fields and vineyards shall again be bought in this land.</a:t>
            </a:r>
            <a:endParaRPr lang="en-US" sz="3200">
              <a:latin typeface="Comic Sans MS"/>
              <a:ea typeface="Tahoma"/>
              <a:cs typeface="Tahoma"/>
            </a:endParaRPr>
          </a:p>
        </p:txBody>
      </p:sp>
      <p:sp>
        <p:nvSpPr>
          <p:cNvPr id="2" name="TextBox 1">
            <a:extLst>
              <a:ext uri="{FF2B5EF4-FFF2-40B4-BE49-F238E27FC236}">
                <a16:creationId xmlns:a16="http://schemas.microsoft.com/office/drawing/2014/main" id="{A6CAA616-1241-9378-ECF1-5749C82A7E51}"/>
              </a:ext>
            </a:extLst>
          </p:cNvPr>
          <p:cNvSpPr txBox="1"/>
          <p:nvPr/>
        </p:nvSpPr>
        <p:spPr>
          <a:xfrm>
            <a:off x="1476649" y="6062168"/>
            <a:ext cx="8867846" cy="461665"/>
          </a:xfrm>
          <a:prstGeom prst="rect">
            <a:avLst/>
          </a:prstGeom>
          <a:noFill/>
        </p:spPr>
        <p:txBody>
          <a:bodyPr wrap="square" lIns="91440" tIns="45720" rIns="91440" bIns="45720" anchor="t">
            <a:spAutoFit/>
          </a:bodyPr>
          <a:lstStyle/>
          <a:p>
            <a:pPr algn="ctr"/>
            <a:r>
              <a:rPr lang="en-US" sz="2400">
                <a:latin typeface="Comic Sans MS"/>
                <a:cs typeface="Segoe UI"/>
              </a:rPr>
              <a:t>For the word of the Lord. </a:t>
            </a:r>
            <a:r>
              <a:rPr lang="en-US" sz="2400" b="1">
                <a:latin typeface="Comic Sans MS"/>
                <a:cs typeface="Segoe UI"/>
              </a:rPr>
              <a:t>Thanks be to God.</a:t>
            </a:r>
            <a:r>
              <a:rPr lang="en-US" sz="2400">
                <a:latin typeface="Comic Sans MS"/>
                <a:cs typeface="Segoe UI"/>
              </a:rPr>
              <a:t>​</a:t>
            </a:r>
            <a:endParaRPr lang="en-US"/>
          </a:p>
        </p:txBody>
      </p:sp>
    </p:spTree>
    <p:extLst>
      <p:ext uri="{BB962C8B-B14F-4D97-AF65-F5344CB8AC3E}">
        <p14:creationId xmlns:p14="http://schemas.microsoft.com/office/powerpoint/2010/main" val="390547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30" y="176847"/>
            <a:ext cx="11805556" cy="1139094"/>
          </a:xfrm>
          <a:prstGeom prst="rect">
            <a:avLst/>
          </a:prstGeom>
        </p:spPr>
        <p:txBody>
          <a:bodyPr wrap="square" lIns="91440" tIns="45720" rIns="91440" bIns="45720" anchor="t">
            <a:spAutoFit/>
          </a:bodyPr>
          <a:lstStyle/>
          <a:p>
            <a:pPr>
              <a:lnSpc>
                <a:spcPct val="150000"/>
              </a:lnSpc>
            </a:pPr>
            <a:r>
              <a:rPr lang="en-GB" sz="2400">
                <a:solidFill>
                  <a:srgbClr val="00B050"/>
                </a:solidFill>
                <a:latin typeface="Comic Sans MS"/>
              </a:rPr>
              <a:t>Leader: </a:t>
            </a:r>
            <a:r>
              <a:rPr lang="en-US" sz="2400">
                <a:latin typeface="Comic Sans MS"/>
              </a:rPr>
              <a:t>We now say the psalm antiphonally, I invite the first reader to lead and we will all respond with the </a:t>
            </a:r>
            <a:r>
              <a:rPr lang="en-US" sz="2400" b="1">
                <a:latin typeface="Comic Sans MS"/>
              </a:rPr>
              <a:t>Responses in Bold</a:t>
            </a:r>
            <a:r>
              <a:rPr lang="en-US" sz="2400">
                <a:latin typeface="Comic Sans MS"/>
              </a:rPr>
              <a:t> along with our cantor as our voice. </a:t>
            </a:r>
            <a:endParaRPr lang="en-GB" sz="240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12516"/>
            <a:ext cx="2449574" cy="1267526"/>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400" b="1" u="none" strike="noStrike">
                <a:solidFill>
                  <a:srgbClr val="333333"/>
                </a:solidFill>
                <a:effectLst/>
                <a:latin typeface="Comic Sans MS"/>
              </a:rPr>
              <a:t>Psalm </a:t>
            </a:r>
          </a:p>
          <a:p>
            <a:pPr algn="ctr">
              <a:lnSpc>
                <a:spcPct val="150000"/>
              </a:lnSpc>
              <a:spcBef>
                <a:spcPts val="450"/>
              </a:spcBef>
              <a:spcAft>
                <a:spcPts val="450"/>
              </a:spcAft>
            </a:pPr>
            <a:r>
              <a:rPr lang="en-US" sz="2400" b="1" i="0">
                <a:solidFill>
                  <a:srgbClr val="333333"/>
                </a:solidFill>
                <a:effectLst/>
                <a:latin typeface="Tahoma" panose="020B0604030504040204" pitchFamily="34" charset="0"/>
              </a:rPr>
              <a:t>91.1-6, 14-16</a:t>
            </a:r>
            <a:endParaRPr lang="en-US" sz="2400"/>
          </a:p>
        </p:txBody>
      </p:sp>
      <p:sp>
        <p:nvSpPr>
          <p:cNvPr id="8" name="TextBox 7">
            <a:extLst>
              <a:ext uri="{FF2B5EF4-FFF2-40B4-BE49-F238E27FC236}">
                <a16:creationId xmlns:a16="http://schemas.microsoft.com/office/drawing/2014/main" id="{F64FBC16-5C17-C32A-26FB-0A86174B4967}"/>
              </a:ext>
            </a:extLst>
          </p:cNvPr>
          <p:cNvSpPr txBox="1"/>
          <p:nvPr/>
        </p:nvSpPr>
        <p:spPr>
          <a:xfrm>
            <a:off x="3262622" y="1567778"/>
            <a:ext cx="7850855" cy="4202754"/>
          </a:xfrm>
          <a:prstGeom prst="rect">
            <a:avLst/>
          </a:prstGeom>
          <a:noFill/>
        </p:spPr>
        <p:txBody>
          <a:bodyPr wrap="square" lIns="91440" tIns="45720" rIns="91440" bIns="45720" anchor="t">
            <a:spAutoFit/>
          </a:bodyPr>
          <a:lstStyle/>
          <a:p>
            <a:pPr algn="l">
              <a:lnSpc>
                <a:spcPct val="150000"/>
              </a:lnSpc>
              <a:spcBef>
                <a:spcPts val="225"/>
              </a:spcBef>
              <a:spcAft>
                <a:spcPts val="225"/>
              </a:spcAft>
              <a:buNone/>
            </a:pPr>
            <a:r>
              <a:rPr lang="en-US" sz="2400" b="1" i="0" baseline="30000">
                <a:solidFill>
                  <a:srgbClr val="000000"/>
                </a:solidFill>
                <a:effectLst/>
                <a:latin typeface="Tahoma" panose="020B0604030504040204" pitchFamily="34" charset="0"/>
              </a:rPr>
              <a:t>1</a:t>
            </a:r>
            <a:r>
              <a:rPr lang="en-US" sz="2400" b="0" i="0">
                <a:solidFill>
                  <a:srgbClr val="000000"/>
                </a:solidFill>
                <a:effectLst/>
                <a:latin typeface="Tahoma" panose="020B0604030504040204" pitchFamily="34" charset="0"/>
              </a:rPr>
              <a:t> Those who dwell in the shelter of the Most High:</a:t>
            </a:r>
          </a:p>
          <a:p>
            <a:pPr algn="l">
              <a:lnSpc>
                <a:spcPct val="150000"/>
              </a:lnSpc>
              <a:spcBef>
                <a:spcPts val="225"/>
              </a:spcBef>
              <a:spcAft>
                <a:spcPts val="225"/>
              </a:spcAft>
              <a:buNone/>
            </a:pPr>
            <a:r>
              <a:rPr lang="en-US" sz="2400" b="0" i="0">
                <a:solidFill>
                  <a:srgbClr val="000000"/>
                </a:solidFill>
                <a:effectLst/>
                <a:latin typeface="Tahoma" panose="020B0604030504040204" pitchFamily="34" charset="0"/>
              </a:rPr>
              <a:t>who abide under the shadow of the Almighty,</a:t>
            </a:r>
          </a:p>
          <a:p>
            <a:pPr algn="l">
              <a:lnSpc>
                <a:spcPct val="150000"/>
              </a:lnSpc>
              <a:spcBef>
                <a:spcPts val="225"/>
              </a:spcBef>
              <a:spcAft>
                <a:spcPts val="225"/>
              </a:spcAft>
              <a:buNone/>
            </a:pPr>
            <a:r>
              <a:rPr lang="en-US" sz="2400" b="1" i="0" baseline="30000">
                <a:solidFill>
                  <a:srgbClr val="000000"/>
                </a:solidFill>
                <a:effectLst/>
                <a:latin typeface="Tahoma" panose="020B0604030504040204" pitchFamily="34" charset="0"/>
              </a:rPr>
              <a:t>2</a:t>
            </a:r>
            <a:r>
              <a:rPr lang="en-US" sz="2400" b="0" i="0">
                <a:solidFill>
                  <a:srgbClr val="000000"/>
                </a:solidFill>
                <a:effectLst/>
                <a:latin typeface="Tahoma" panose="020B0604030504040204" pitchFamily="34" charset="0"/>
              </a:rPr>
              <a:t> </a:t>
            </a:r>
            <a:r>
              <a:rPr lang="en-US" sz="2400" b="1" i="0">
                <a:solidFill>
                  <a:srgbClr val="000000"/>
                </a:solidFill>
                <a:effectLst/>
                <a:latin typeface="Tahoma" panose="020B0604030504040204" pitchFamily="34" charset="0"/>
              </a:rPr>
              <a:t>They will say to the Lord</a:t>
            </a:r>
          </a:p>
          <a:p>
            <a:pPr algn="l">
              <a:lnSpc>
                <a:spcPct val="150000"/>
              </a:lnSpc>
              <a:spcBef>
                <a:spcPts val="225"/>
              </a:spcBef>
              <a:spcAft>
                <a:spcPts val="225"/>
              </a:spcAft>
              <a:buNone/>
            </a:pPr>
            <a:r>
              <a:rPr lang="en-US" sz="2400" b="1" i="0">
                <a:solidFill>
                  <a:srgbClr val="000000"/>
                </a:solidFill>
                <a:effectLst/>
                <a:latin typeface="Tahoma" panose="020B0604030504040204" pitchFamily="34" charset="0"/>
              </a:rPr>
              <a:t>‘You are my refuge and my stronghold:</a:t>
            </a:r>
          </a:p>
          <a:p>
            <a:pPr algn="l">
              <a:lnSpc>
                <a:spcPct val="150000"/>
              </a:lnSpc>
              <a:spcBef>
                <a:spcPts val="225"/>
              </a:spcBef>
              <a:spcAft>
                <a:spcPts val="225"/>
              </a:spcAft>
              <a:buNone/>
            </a:pPr>
            <a:r>
              <a:rPr lang="en-US" sz="2400" b="1" i="0">
                <a:solidFill>
                  <a:srgbClr val="000000"/>
                </a:solidFill>
                <a:effectLst/>
                <a:latin typeface="Tahoma" panose="020B0604030504040204" pitchFamily="34" charset="0"/>
              </a:rPr>
              <a:t>my God in whom I trust.’</a:t>
            </a:r>
          </a:p>
          <a:p>
            <a:pPr algn="l">
              <a:lnSpc>
                <a:spcPct val="150000"/>
              </a:lnSpc>
              <a:spcBef>
                <a:spcPts val="225"/>
              </a:spcBef>
              <a:spcAft>
                <a:spcPts val="225"/>
              </a:spcAft>
              <a:buNone/>
            </a:pPr>
            <a:r>
              <a:rPr lang="en-US" sz="2400" b="1" i="0" baseline="30000">
                <a:solidFill>
                  <a:srgbClr val="000000"/>
                </a:solidFill>
                <a:effectLst/>
                <a:latin typeface="Tahoma" panose="020B0604030504040204" pitchFamily="34" charset="0"/>
              </a:rPr>
              <a:t>3</a:t>
            </a:r>
            <a:r>
              <a:rPr lang="en-US" sz="2400" b="0" i="0">
                <a:solidFill>
                  <a:srgbClr val="000000"/>
                </a:solidFill>
                <a:effectLst/>
                <a:latin typeface="Tahoma" panose="020B0604030504040204" pitchFamily="34" charset="0"/>
              </a:rPr>
              <a:t> For he will deliver you from the snare of the hunter:</a:t>
            </a:r>
          </a:p>
          <a:p>
            <a:pPr algn="l">
              <a:lnSpc>
                <a:spcPct val="150000"/>
              </a:lnSpc>
              <a:spcBef>
                <a:spcPts val="225"/>
              </a:spcBef>
              <a:spcAft>
                <a:spcPts val="225"/>
              </a:spcAft>
              <a:buNone/>
            </a:pPr>
            <a:r>
              <a:rPr lang="en-US" sz="2400" b="0" i="0">
                <a:solidFill>
                  <a:srgbClr val="000000"/>
                </a:solidFill>
                <a:effectLst/>
                <a:latin typeface="Tahoma" panose="020B0604030504040204" pitchFamily="34" charset="0"/>
              </a:rPr>
              <a:t>and from the destroying curse.</a:t>
            </a:r>
          </a:p>
        </p:txBody>
      </p:sp>
      <p:sp>
        <p:nvSpPr>
          <p:cNvPr id="4" name="Rectangle 3">
            <a:extLst>
              <a:ext uri="{FF2B5EF4-FFF2-40B4-BE49-F238E27FC236}">
                <a16:creationId xmlns:a16="http://schemas.microsoft.com/office/drawing/2014/main" id="{94F6F636-7B35-B8D8-FA7F-73E61C81C8D3}"/>
              </a:ext>
            </a:extLst>
          </p:cNvPr>
          <p:cNvSpPr/>
          <p:nvPr/>
        </p:nvSpPr>
        <p:spPr>
          <a:xfrm>
            <a:off x="8105314" y="6266507"/>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401235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0477-22DD-BE94-3070-70FA8AD2D56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272C55-4B29-1B08-C63B-B5836715AB31}"/>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Rectangle 4">
            <a:extLst>
              <a:ext uri="{FF2B5EF4-FFF2-40B4-BE49-F238E27FC236}">
                <a16:creationId xmlns:a16="http://schemas.microsoft.com/office/drawing/2014/main" id="{D48BF0AC-059F-2F14-6F1E-6B7DB15E9F72}"/>
              </a:ext>
            </a:extLst>
          </p:cNvPr>
          <p:cNvSpPr/>
          <p:nvPr/>
        </p:nvSpPr>
        <p:spPr>
          <a:xfrm>
            <a:off x="8105314" y="6266507"/>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3" name="TextBox 2">
            <a:extLst>
              <a:ext uri="{FF2B5EF4-FFF2-40B4-BE49-F238E27FC236}">
                <a16:creationId xmlns:a16="http://schemas.microsoft.com/office/drawing/2014/main" id="{4FC0304D-D0B6-C493-8AA9-A1E997A27BB9}"/>
              </a:ext>
            </a:extLst>
          </p:cNvPr>
          <p:cNvSpPr txBox="1"/>
          <p:nvPr/>
        </p:nvSpPr>
        <p:spPr>
          <a:xfrm>
            <a:off x="2029505" y="1024861"/>
            <a:ext cx="9694007" cy="3885936"/>
          </a:xfrm>
          <a:prstGeom prst="rect">
            <a:avLst/>
          </a:prstGeom>
          <a:noFill/>
        </p:spPr>
        <p:txBody>
          <a:bodyPr wrap="square">
            <a:spAutoFit/>
          </a:bodyPr>
          <a:lstStyle/>
          <a:p>
            <a:pPr algn="l">
              <a:lnSpc>
                <a:spcPct val="150000"/>
              </a:lnSpc>
              <a:spcBef>
                <a:spcPts val="225"/>
              </a:spcBef>
              <a:spcAft>
                <a:spcPts val="225"/>
              </a:spcAft>
              <a:buNone/>
            </a:pPr>
            <a:r>
              <a:rPr lang="en-US" sz="2200" b="1" i="0" baseline="30000">
                <a:solidFill>
                  <a:srgbClr val="000000"/>
                </a:solidFill>
                <a:effectLst/>
                <a:latin typeface="Tahoma" panose="020B0604030504040204" pitchFamily="34" charset="0"/>
              </a:rPr>
              <a:t>4</a:t>
            </a:r>
            <a:r>
              <a:rPr lang="en-US" sz="2200" b="0" i="0">
                <a:solidFill>
                  <a:srgbClr val="000000"/>
                </a:solidFill>
                <a:effectLst/>
                <a:latin typeface="Tahoma" panose="020B0604030504040204" pitchFamily="34" charset="0"/>
              </a:rPr>
              <a:t> </a:t>
            </a:r>
            <a:r>
              <a:rPr lang="en-US" sz="2200" b="1" i="0">
                <a:solidFill>
                  <a:srgbClr val="000000"/>
                </a:solidFill>
                <a:effectLst/>
                <a:latin typeface="Tahoma" panose="020B0604030504040204" pitchFamily="34" charset="0"/>
              </a:rPr>
              <a:t>He will cover you with his wings,</a:t>
            </a:r>
          </a:p>
          <a:p>
            <a:pPr algn="l">
              <a:lnSpc>
                <a:spcPct val="150000"/>
              </a:lnSpc>
              <a:spcBef>
                <a:spcPts val="225"/>
              </a:spcBef>
              <a:spcAft>
                <a:spcPts val="225"/>
              </a:spcAft>
              <a:buNone/>
            </a:pPr>
            <a:r>
              <a:rPr lang="en-US" sz="2200" b="1" i="0">
                <a:solidFill>
                  <a:srgbClr val="000000"/>
                </a:solidFill>
                <a:effectLst/>
                <a:latin typeface="Tahoma" panose="020B0604030504040204" pitchFamily="34" charset="0"/>
              </a:rPr>
              <a:t>and you will be safe under his feathers:</a:t>
            </a:r>
          </a:p>
          <a:p>
            <a:pPr algn="l">
              <a:lnSpc>
                <a:spcPct val="150000"/>
              </a:lnSpc>
              <a:spcBef>
                <a:spcPts val="225"/>
              </a:spcBef>
              <a:spcAft>
                <a:spcPts val="225"/>
              </a:spcAft>
              <a:buNone/>
            </a:pPr>
            <a:r>
              <a:rPr lang="en-US" sz="2200" b="1" i="0">
                <a:solidFill>
                  <a:srgbClr val="000000"/>
                </a:solidFill>
                <a:effectLst/>
                <a:latin typeface="Tahoma" panose="020B0604030504040204" pitchFamily="34" charset="0"/>
              </a:rPr>
              <a:t>his faithfulness will be your shield and </a:t>
            </a:r>
            <a:r>
              <a:rPr lang="en-US" sz="2200" b="1" i="0" err="1">
                <a:solidFill>
                  <a:srgbClr val="000000"/>
                </a:solidFill>
                <a:effectLst/>
                <a:latin typeface="Tahoma" panose="020B0604030504040204" pitchFamily="34" charset="0"/>
              </a:rPr>
              <a:t>defence</a:t>
            </a:r>
            <a:r>
              <a:rPr lang="en-US" sz="2200" b="1" i="0">
                <a:solidFill>
                  <a:srgbClr val="000000"/>
                </a:solidFill>
                <a:effectLst/>
                <a:latin typeface="Tahoma" panose="020B0604030504040204" pitchFamily="34" charset="0"/>
              </a:rPr>
              <a:t>.</a:t>
            </a:r>
          </a:p>
          <a:p>
            <a:pPr algn="l">
              <a:lnSpc>
                <a:spcPct val="150000"/>
              </a:lnSpc>
              <a:spcBef>
                <a:spcPts val="225"/>
              </a:spcBef>
              <a:spcAft>
                <a:spcPts val="225"/>
              </a:spcAft>
              <a:buNone/>
            </a:pPr>
            <a:r>
              <a:rPr lang="en-US" sz="2200" b="1" i="0" baseline="30000">
                <a:solidFill>
                  <a:srgbClr val="000000"/>
                </a:solidFill>
                <a:effectLst/>
                <a:latin typeface="Tahoma" panose="020B0604030504040204" pitchFamily="34" charset="0"/>
              </a:rPr>
              <a:t>5</a:t>
            </a:r>
            <a:r>
              <a:rPr lang="en-US" sz="2200" b="0" i="0">
                <a:solidFill>
                  <a:srgbClr val="000000"/>
                </a:solidFill>
                <a:effectLst/>
                <a:latin typeface="Tahoma" panose="020B0604030504040204" pitchFamily="34" charset="0"/>
              </a:rPr>
              <a:t> You shall not be afraid of any terror by night:</a:t>
            </a:r>
          </a:p>
          <a:p>
            <a:pPr algn="l">
              <a:lnSpc>
                <a:spcPct val="150000"/>
              </a:lnSpc>
              <a:spcBef>
                <a:spcPts val="225"/>
              </a:spcBef>
              <a:spcAft>
                <a:spcPts val="225"/>
              </a:spcAft>
              <a:buNone/>
            </a:pPr>
            <a:r>
              <a:rPr lang="en-US" sz="2200" b="0" i="0">
                <a:solidFill>
                  <a:srgbClr val="000000"/>
                </a:solidFill>
                <a:effectLst/>
                <a:latin typeface="Tahoma" panose="020B0604030504040204" pitchFamily="34" charset="0"/>
              </a:rPr>
              <a:t>or of the arrow that flies by day,</a:t>
            </a:r>
          </a:p>
          <a:p>
            <a:pPr algn="l">
              <a:lnSpc>
                <a:spcPct val="150000"/>
              </a:lnSpc>
              <a:spcBef>
                <a:spcPts val="225"/>
              </a:spcBef>
              <a:spcAft>
                <a:spcPts val="225"/>
              </a:spcAft>
              <a:buNone/>
            </a:pPr>
            <a:r>
              <a:rPr lang="en-US" sz="2200" b="1" i="0" baseline="30000">
                <a:solidFill>
                  <a:srgbClr val="000000"/>
                </a:solidFill>
                <a:effectLst/>
                <a:latin typeface="Tahoma" panose="020B0604030504040204" pitchFamily="34" charset="0"/>
              </a:rPr>
              <a:t>6</a:t>
            </a:r>
            <a:r>
              <a:rPr lang="en-US" sz="2200" b="0" i="0">
                <a:solidFill>
                  <a:srgbClr val="000000"/>
                </a:solidFill>
                <a:effectLst/>
                <a:latin typeface="Tahoma" panose="020B0604030504040204" pitchFamily="34" charset="0"/>
              </a:rPr>
              <a:t> </a:t>
            </a:r>
            <a:r>
              <a:rPr lang="en-US" sz="2200" b="1" i="0">
                <a:solidFill>
                  <a:srgbClr val="000000"/>
                </a:solidFill>
                <a:effectLst/>
                <a:latin typeface="Tahoma" panose="020B0604030504040204" pitchFamily="34" charset="0"/>
              </a:rPr>
              <a:t>Of the pestilence that walks about in darkness:</a:t>
            </a:r>
          </a:p>
          <a:p>
            <a:pPr algn="l">
              <a:lnSpc>
                <a:spcPct val="150000"/>
              </a:lnSpc>
              <a:spcBef>
                <a:spcPts val="225"/>
              </a:spcBef>
              <a:spcAft>
                <a:spcPts val="225"/>
              </a:spcAft>
              <a:buNone/>
            </a:pPr>
            <a:r>
              <a:rPr lang="en-US" sz="2200" b="1" i="0">
                <a:solidFill>
                  <a:srgbClr val="000000"/>
                </a:solidFill>
                <a:effectLst/>
                <a:latin typeface="Tahoma" panose="020B0604030504040204" pitchFamily="34" charset="0"/>
              </a:rPr>
              <a:t>or the plague that destroys at noonday.</a:t>
            </a:r>
          </a:p>
        </p:txBody>
      </p:sp>
    </p:spTree>
    <p:extLst>
      <p:ext uri="{BB962C8B-B14F-4D97-AF65-F5344CB8AC3E}">
        <p14:creationId xmlns:p14="http://schemas.microsoft.com/office/powerpoint/2010/main" val="21921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Hospitality</a:t>
            </a:r>
            <a:r>
              <a:rPr lang="en-US" sz="3200" i="1">
                <a:solidFill>
                  <a:srgbClr val="E3960B"/>
                </a:solidFill>
                <a:latin typeface="Comic Sans MS"/>
              </a:rPr>
              <a:t> </a:t>
            </a:r>
            <a:endParaRPr lang="en-US" sz="3200" i="1">
              <a:solidFill>
                <a:srgbClr val="E3960B"/>
              </a:solidFill>
              <a:latin typeface="Comic Sans MS"/>
              <a:cs typeface="Times New Roman"/>
            </a:endParaRPr>
          </a:p>
          <a:p>
            <a:pPr>
              <a:spcBef>
                <a:spcPts val="600"/>
              </a:spcBef>
              <a:spcAft>
                <a:spcPts val="1200"/>
              </a:spcAft>
            </a:pPr>
            <a:r>
              <a:rPr lang="en-US" sz="2400" b="1">
                <a:solidFill>
                  <a:srgbClr val="00B050"/>
                </a:solidFill>
                <a:latin typeface="Comic Sans MS"/>
              </a:rPr>
              <a:t>Leader: </a:t>
            </a: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a:rPr>
              <a:t>Our </a:t>
            </a:r>
            <a:r>
              <a:rPr lang="en-US" sz="1800" b="1" i="0" u="none" strike="noStrike">
                <a:solidFill>
                  <a:srgbClr val="000000"/>
                </a:solidFill>
                <a:effectLst/>
                <a:latin typeface="Comic Sans MS"/>
              </a:rPr>
              <a:t>Being Together ethos and safeguarding practices</a:t>
            </a:r>
            <a:r>
              <a:rPr lang="en-US" sz="1800" b="0" i="0" u="none" strike="noStrike">
                <a:solidFill>
                  <a:srgbClr val="000000"/>
                </a:solidFill>
                <a:effectLst/>
                <a:latin typeface="Comic Sans MS"/>
              </a:rPr>
              <a:t> can also be accessed on the website 🫶</a:t>
            </a:r>
            <a:r>
              <a:rPr lang="en-US" sz="1800" b="0" i="0" u="none" strike="noStrike">
                <a:effectLst/>
                <a:latin typeface="Comic Sans MS"/>
              </a:rPr>
              <a:t>​</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3106173"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32E47-D43E-BEFA-CF8F-687F2C5B556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3F79CB8-8523-7486-9395-F8B810D7B9C5}"/>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47264D5F-FA44-013E-02FE-4E50E42B327A}"/>
              </a:ext>
            </a:extLst>
          </p:cNvPr>
          <p:cNvSpPr txBox="1"/>
          <p:nvPr/>
        </p:nvSpPr>
        <p:spPr>
          <a:xfrm>
            <a:off x="1632288" y="554647"/>
            <a:ext cx="9694007" cy="5199757"/>
          </a:xfrm>
          <a:prstGeom prst="rect">
            <a:avLst/>
          </a:prstGeom>
          <a:noFill/>
        </p:spPr>
        <p:txBody>
          <a:bodyPr wrap="square">
            <a:spAutoFit/>
          </a:bodyPr>
          <a:lstStyle/>
          <a:p>
            <a:pPr>
              <a:lnSpc>
                <a:spcPct val="150000"/>
              </a:lnSpc>
              <a:spcBef>
                <a:spcPts val="225"/>
              </a:spcBef>
              <a:spcAft>
                <a:spcPts val="225"/>
              </a:spcAft>
            </a:pPr>
            <a:r>
              <a:rPr lang="en-US" sz="2400" b="1" baseline="30000">
                <a:solidFill>
                  <a:srgbClr val="000000"/>
                </a:solidFill>
                <a:latin typeface="Tahoma" panose="020B0604030504040204" pitchFamily="34" charset="0"/>
                <a:ea typeface="Tahoma" panose="020B0604030504040204" pitchFamily="34" charset="0"/>
                <a:cs typeface="Tahoma" panose="020B0604030504040204" pitchFamily="34" charset="0"/>
              </a:rPr>
              <a:t>14</a:t>
            </a:r>
            <a:r>
              <a:rPr lang="en-US" sz="2400">
                <a:solidFill>
                  <a:srgbClr val="000000"/>
                </a:solidFill>
                <a:latin typeface="Tahoma" panose="020B0604030504040204" pitchFamily="34" charset="0"/>
                <a:ea typeface="Tahoma" panose="020B0604030504040204" pitchFamily="34" charset="0"/>
                <a:cs typeface="Tahoma" panose="020B0604030504040204" pitchFamily="34" charset="0"/>
              </a:rPr>
              <a:t> ‘You have set your love upon me,’ says the Lord,</a:t>
            </a:r>
          </a:p>
          <a:p>
            <a:pPr>
              <a:lnSpc>
                <a:spcPct val="150000"/>
              </a:lnSpc>
              <a:spcBef>
                <a:spcPts val="225"/>
              </a:spcBef>
              <a:spcAft>
                <a:spcPts val="225"/>
              </a:spcAft>
            </a:pPr>
            <a:r>
              <a:rPr lang="en-US" sz="2400">
                <a:solidFill>
                  <a:srgbClr val="000000"/>
                </a:solidFill>
                <a:latin typeface="Tahoma" panose="020B0604030504040204" pitchFamily="34" charset="0"/>
                <a:ea typeface="Tahoma" panose="020B0604030504040204" pitchFamily="34" charset="0"/>
                <a:cs typeface="Tahoma" panose="020B0604030504040204" pitchFamily="34" charset="0"/>
              </a:rPr>
              <a:t>‘and therefore I will deliver you:</a:t>
            </a:r>
          </a:p>
          <a:p>
            <a:pPr>
              <a:lnSpc>
                <a:spcPct val="150000"/>
              </a:lnSpc>
              <a:spcBef>
                <a:spcPts val="225"/>
              </a:spcBef>
              <a:spcAft>
                <a:spcPts val="225"/>
              </a:spcAft>
            </a:pPr>
            <a:r>
              <a:rPr lang="en-US" sz="2400">
                <a:solidFill>
                  <a:srgbClr val="000000"/>
                </a:solidFill>
                <a:latin typeface="Tahoma" panose="020B0604030504040204" pitchFamily="34" charset="0"/>
                <a:ea typeface="Tahoma" panose="020B0604030504040204" pitchFamily="34" charset="0"/>
                <a:cs typeface="Tahoma" panose="020B0604030504040204" pitchFamily="34" charset="0"/>
              </a:rPr>
              <a:t>I will lift you out of danger,</a:t>
            </a:r>
          </a:p>
          <a:p>
            <a:pPr>
              <a:lnSpc>
                <a:spcPct val="150000"/>
              </a:lnSpc>
              <a:spcBef>
                <a:spcPts val="225"/>
              </a:spcBef>
              <a:spcAft>
                <a:spcPts val="225"/>
              </a:spcAft>
            </a:pPr>
            <a:r>
              <a:rPr lang="en-US" sz="2400">
                <a:solidFill>
                  <a:srgbClr val="000000"/>
                </a:solidFill>
                <a:latin typeface="Tahoma" panose="020B0604030504040204" pitchFamily="34" charset="0"/>
                <a:ea typeface="Tahoma" panose="020B0604030504040204" pitchFamily="34" charset="0"/>
                <a:cs typeface="Tahoma" panose="020B0604030504040204" pitchFamily="34" charset="0"/>
              </a:rPr>
              <a:t>because you have known my name.</a:t>
            </a:r>
            <a:endParaRPr lang="en-AU" sz="2400" b="1">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400" b="1" baseline="30000">
                <a:latin typeface="Tahoma" panose="020B0604030504040204" pitchFamily="34" charset="0"/>
                <a:ea typeface="Tahoma" panose="020B0604030504040204" pitchFamily="34" charset="0"/>
                <a:cs typeface="Tahoma" panose="020B0604030504040204" pitchFamily="34" charset="0"/>
              </a:rPr>
              <a:t>15</a:t>
            </a:r>
            <a:r>
              <a:rPr lang="en-US" sz="2400">
                <a:latin typeface="Tahoma" panose="020B0604030504040204" pitchFamily="34" charset="0"/>
                <a:ea typeface="Tahoma" panose="020B0604030504040204" pitchFamily="34" charset="0"/>
                <a:cs typeface="Tahoma" panose="020B0604030504040204" pitchFamily="34" charset="0"/>
              </a:rPr>
              <a:t> </a:t>
            </a:r>
            <a:r>
              <a:rPr lang="en-US" sz="2400" b="1">
                <a:latin typeface="Tahoma" panose="020B0604030504040204" pitchFamily="34" charset="0"/>
                <a:ea typeface="Tahoma" panose="020B0604030504040204" pitchFamily="34" charset="0"/>
                <a:cs typeface="Tahoma" panose="020B0604030504040204" pitchFamily="34" charset="0"/>
              </a:rPr>
              <a:t>‘When you call upon me I will answer you:</a:t>
            </a:r>
          </a:p>
          <a:p>
            <a:pPr>
              <a:lnSpc>
                <a:spcPct val="150000"/>
              </a:lnSpc>
            </a:pPr>
            <a:r>
              <a:rPr lang="en-US" sz="2400" b="1">
                <a:latin typeface="Tahoma" panose="020B0604030504040204" pitchFamily="34" charset="0"/>
                <a:ea typeface="Tahoma" panose="020B0604030504040204" pitchFamily="34" charset="0"/>
                <a:cs typeface="Tahoma" panose="020B0604030504040204" pitchFamily="34" charset="0"/>
              </a:rPr>
              <a:t>I will be with you in trouble,</a:t>
            </a:r>
          </a:p>
          <a:p>
            <a:pPr>
              <a:lnSpc>
                <a:spcPct val="150000"/>
              </a:lnSpc>
            </a:pPr>
            <a:r>
              <a:rPr lang="en-US" sz="2400" b="1">
                <a:latin typeface="Tahoma" panose="020B0604030504040204" pitchFamily="34" charset="0"/>
                <a:ea typeface="Tahoma" panose="020B0604030504040204" pitchFamily="34" charset="0"/>
                <a:cs typeface="Tahoma" panose="020B0604030504040204" pitchFamily="34" charset="0"/>
              </a:rPr>
              <a:t>I will rescue you and bring you to </a:t>
            </a:r>
            <a:r>
              <a:rPr lang="en-US" sz="2400" b="1" err="1">
                <a:latin typeface="Tahoma" panose="020B0604030504040204" pitchFamily="34" charset="0"/>
                <a:ea typeface="Tahoma" panose="020B0604030504040204" pitchFamily="34" charset="0"/>
                <a:cs typeface="Tahoma" panose="020B0604030504040204" pitchFamily="34" charset="0"/>
              </a:rPr>
              <a:t>honour</a:t>
            </a:r>
            <a:r>
              <a:rPr lang="en-US" sz="2400" b="1">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en-US" sz="2400" b="1" baseline="30000">
                <a:latin typeface="Tahoma" panose="020B0604030504040204" pitchFamily="34" charset="0"/>
                <a:ea typeface="Tahoma" panose="020B0604030504040204" pitchFamily="34" charset="0"/>
                <a:cs typeface="Tahoma" panose="020B0604030504040204" pitchFamily="34" charset="0"/>
              </a:rPr>
              <a:t>16</a:t>
            </a:r>
            <a:r>
              <a:rPr lang="en-US" sz="2400">
                <a:latin typeface="Tahoma" panose="020B0604030504040204" pitchFamily="34" charset="0"/>
                <a:ea typeface="Tahoma" panose="020B0604030504040204" pitchFamily="34" charset="0"/>
                <a:cs typeface="Tahoma" panose="020B0604030504040204" pitchFamily="34" charset="0"/>
              </a:rPr>
              <a:t> ‘With long life I will satisfy you:</a:t>
            </a:r>
          </a:p>
          <a:p>
            <a:pPr>
              <a:lnSpc>
                <a:spcPct val="150000"/>
              </a:lnSpc>
            </a:pPr>
            <a:r>
              <a:rPr lang="en-US" sz="2400">
                <a:latin typeface="Tahoma" panose="020B0604030504040204" pitchFamily="34" charset="0"/>
                <a:ea typeface="Tahoma" panose="020B0604030504040204" pitchFamily="34" charset="0"/>
                <a:cs typeface="Tahoma" panose="020B0604030504040204" pitchFamily="34" charset="0"/>
              </a:rPr>
              <a:t>and fill you with my salvation.’</a:t>
            </a:r>
            <a:endParaRPr lang="en-AU" sz="2400"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0786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656721" y="1425875"/>
            <a:ext cx="10743519" cy="4957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200">
                <a:solidFill>
                  <a:srgbClr val="00B050"/>
                </a:solidFill>
                <a:latin typeface="Comic Sans MS"/>
                <a:ea typeface="Tahoma"/>
                <a:cs typeface="Tahoma"/>
              </a:rPr>
              <a:t>Reader 2: </a:t>
            </a:r>
            <a:r>
              <a:rPr lang="en-AU" sz="2200">
                <a:latin typeface="Comic Sans MS"/>
                <a:ea typeface="Tahoma"/>
                <a:cs typeface="Tahoma"/>
              </a:rPr>
              <a:t>The 2</a:t>
            </a:r>
            <a:r>
              <a:rPr lang="en-AU" sz="2200" baseline="30000">
                <a:latin typeface="Comic Sans MS"/>
                <a:ea typeface="Tahoma"/>
                <a:cs typeface="Tahoma"/>
              </a:rPr>
              <a:t>nd</a:t>
            </a:r>
            <a:r>
              <a:rPr lang="en-AU" sz="2200">
                <a:latin typeface="Comic Sans MS"/>
                <a:ea typeface="Tahoma"/>
                <a:cs typeface="Tahoma"/>
              </a:rPr>
              <a:t> Reading is from </a:t>
            </a:r>
            <a:r>
              <a:rPr lang="en-AU" sz="2400" b="1">
                <a:latin typeface="Comic Sans MS"/>
              </a:rPr>
              <a:t>1 Timothy </a:t>
            </a:r>
            <a:r>
              <a:rPr lang="en-US" sz="2400" b="1" i="0">
                <a:solidFill>
                  <a:srgbClr val="333333"/>
                </a:solidFill>
                <a:effectLst/>
                <a:latin typeface="Tahoma" panose="020B0604030504040204" pitchFamily="34" charset="0"/>
              </a:rPr>
              <a:t>6.6-19</a:t>
            </a:r>
            <a:endParaRPr lang="en-AU" sz="2400" b="1">
              <a:latin typeface="Comic Sans MS"/>
            </a:endParaRPr>
          </a:p>
          <a:p>
            <a:pPr>
              <a:lnSpc>
                <a:spcPct val="150000"/>
              </a:lnSpc>
              <a:spcBef>
                <a:spcPts val="450"/>
              </a:spcBef>
              <a:spcAft>
                <a:spcPts val="450"/>
              </a:spcAft>
            </a:pPr>
            <a:r>
              <a:rPr lang="en-US" sz="2400" b="1" i="0" baseline="30000">
                <a:solidFill>
                  <a:srgbClr val="000000"/>
                </a:solidFill>
                <a:effectLst/>
                <a:latin typeface="Tahoma" panose="020B0604030504040204" pitchFamily="34" charset="0"/>
              </a:rPr>
              <a:t>6</a:t>
            </a:r>
            <a:r>
              <a:rPr lang="en-US" sz="2400" b="0" i="0">
                <a:solidFill>
                  <a:srgbClr val="000000"/>
                </a:solidFill>
                <a:effectLst/>
                <a:latin typeface="Tahoma" panose="020B0604030504040204" pitchFamily="34" charset="0"/>
              </a:rPr>
              <a:t> Of course, there is great gain in godliness combined with contentment; </a:t>
            </a:r>
            <a:r>
              <a:rPr lang="en-US" sz="2400" b="1" i="0" baseline="30000">
                <a:solidFill>
                  <a:srgbClr val="000000"/>
                </a:solidFill>
                <a:effectLst/>
                <a:latin typeface="Tahoma" panose="020B0604030504040204" pitchFamily="34" charset="0"/>
              </a:rPr>
              <a:t>7</a:t>
            </a:r>
            <a:r>
              <a:rPr lang="en-US" sz="2400" b="0" i="0">
                <a:solidFill>
                  <a:srgbClr val="000000"/>
                </a:solidFill>
                <a:effectLst/>
                <a:latin typeface="Tahoma" panose="020B0604030504040204" pitchFamily="34" charset="0"/>
              </a:rPr>
              <a:t> for we brought nothing into the world, so that we can take nothing out of it; </a:t>
            </a:r>
            <a:r>
              <a:rPr lang="en-US" sz="2400" b="1" i="0" baseline="30000">
                <a:solidFill>
                  <a:srgbClr val="000000"/>
                </a:solidFill>
                <a:effectLst/>
                <a:latin typeface="Tahoma" panose="020B0604030504040204" pitchFamily="34" charset="0"/>
              </a:rPr>
              <a:t>8</a:t>
            </a:r>
            <a:r>
              <a:rPr lang="en-US" sz="2400" b="0" i="0">
                <a:solidFill>
                  <a:srgbClr val="000000"/>
                </a:solidFill>
                <a:effectLst/>
                <a:latin typeface="Tahoma" panose="020B0604030504040204" pitchFamily="34" charset="0"/>
              </a:rPr>
              <a:t> but if we have food and clothing, we will be content with these. </a:t>
            </a:r>
            <a:r>
              <a:rPr lang="en-US" sz="2400" b="1" i="0" baseline="30000">
                <a:solidFill>
                  <a:srgbClr val="000000"/>
                </a:solidFill>
                <a:effectLst/>
                <a:latin typeface="Tahoma" panose="020B0604030504040204" pitchFamily="34" charset="0"/>
              </a:rPr>
              <a:t>9</a:t>
            </a:r>
            <a:r>
              <a:rPr lang="en-US" sz="2400" b="0" i="0">
                <a:solidFill>
                  <a:srgbClr val="000000"/>
                </a:solidFill>
                <a:effectLst/>
                <a:latin typeface="Tahoma" panose="020B0604030504040204" pitchFamily="34" charset="0"/>
              </a:rPr>
              <a:t> But those who want to be rich fall into temptation and are trapped by many senseless and harmful desires that plunge people into ruin and destruction. </a:t>
            </a:r>
            <a:r>
              <a:rPr lang="en-US" sz="2400" b="1" i="0" baseline="30000">
                <a:solidFill>
                  <a:srgbClr val="000000"/>
                </a:solidFill>
                <a:effectLst/>
                <a:latin typeface="Tahoma" panose="020B0604030504040204" pitchFamily="34" charset="0"/>
              </a:rPr>
              <a:t>10</a:t>
            </a:r>
            <a:r>
              <a:rPr lang="en-US" sz="2400" b="0" i="0">
                <a:solidFill>
                  <a:srgbClr val="000000"/>
                </a:solidFill>
                <a:effectLst/>
                <a:latin typeface="Tahoma" panose="020B0604030504040204" pitchFamily="34" charset="0"/>
              </a:rPr>
              <a:t> For the love of money is a root of all kinds of evil, and in their eagerness to be rich some have wandered away from the faith and pierced themselves with many pains.</a:t>
            </a:r>
            <a:endParaRPr lang="en-AU" sz="3200">
              <a:latin typeface="Comic Sans MS"/>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236483" y="223568"/>
            <a:ext cx="1181834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rgbClr val="00B050"/>
                </a:solidFill>
                <a:latin typeface="Comic Sans MS"/>
              </a:rPr>
              <a:t>The 2nd reader unmutes </a:t>
            </a:r>
            <a:endParaRPr lang="en-GB" sz="2200">
              <a:solidFill>
                <a:srgbClr val="00B050"/>
              </a:solidFill>
              <a:latin typeface="Comic Sans MS"/>
            </a:endParaRPr>
          </a:p>
          <a:p>
            <a:r>
              <a:rPr lang="en-GB" sz="2200">
                <a:solidFill>
                  <a:srgbClr val="00B050"/>
                </a:solidFill>
                <a:latin typeface="Comic Sans MS"/>
              </a:rPr>
              <a:t>Leader: </a:t>
            </a:r>
            <a:r>
              <a:rPr lang="en-GB" sz="2200">
                <a:latin typeface="Comic Sans MS"/>
              </a:rPr>
              <a:t>Thank you, 1</a:t>
            </a:r>
            <a:r>
              <a:rPr lang="en-GB" sz="2200" baseline="30000">
                <a:latin typeface="Comic Sans MS"/>
              </a:rPr>
              <a:t>st</a:t>
            </a:r>
            <a:r>
              <a:rPr lang="en-GB" sz="2200">
                <a:latin typeface="Comic Sans MS"/>
              </a:rPr>
              <a:t> reader. I invite the 2nd Reader to unmute and offer the 2nd reading when ready.</a:t>
            </a:r>
            <a:endParaRPr lang="en-US" sz="220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7881494" y="6228097"/>
            <a:ext cx="2035498" cy="400110"/>
          </a:xfrm>
          <a:prstGeom prst="rect">
            <a:avLst/>
          </a:prstGeom>
        </p:spPr>
        <p:txBody>
          <a:bodyPr wrap="square" lIns="91440" tIns="45720" rIns="91440" bIns="45720" anchor="t">
            <a:spAutoFit/>
          </a:bodyPr>
          <a:lstStyle/>
          <a:p>
            <a:r>
              <a:rPr lang="en-GB" sz="2000">
                <a:solidFill>
                  <a:srgbClr val="00B050"/>
                </a:solidFill>
                <a:latin typeface="Comic Sans MS"/>
              </a:rPr>
              <a:t>Continue</a:t>
            </a:r>
            <a:r>
              <a:rPr lang="en-GB" sz="2000" b="1">
                <a:solidFill>
                  <a:srgbClr val="00B050"/>
                </a:solidFill>
                <a:latin typeface="Comic Sans MS"/>
              </a:rPr>
              <a:t>…</a:t>
            </a:r>
            <a:endParaRPr lang="en-AU" sz="2000" b="1">
              <a:solidFill>
                <a:srgbClr val="00B050"/>
              </a:solidFill>
            </a:endParaRPr>
          </a:p>
        </p:txBody>
      </p:sp>
    </p:spTree>
    <p:extLst>
      <p:ext uri="{BB962C8B-B14F-4D97-AF65-F5344CB8AC3E}">
        <p14:creationId xmlns:p14="http://schemas.microsoft.com/office/powerpoint/2010/main" val="91862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42DEB-D339-5D7E-0E8D-80E7490E5A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518182-8CA3-D9BF-13C1-3091D4BE6C88}"/>
              </a:ext>
            </a:extLst>
          </p:cNvPr>
          <p:cNvSpPr txBox="1"/>
          <p:nvPr/>
        </p:nvSpPr>
        <p:spPr>
          <a:xfrm>
            <a:off x="591794" y="367873"/>
            <a:ext cx="10976178" cy="6122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450"/>
              </a:spcBef>
              <a:spcAft>
                <a:spcPts val="450"/>
              </a:spcAft>
            </a:pPr>
            <a:r>
              <a:rPr lang="en-US" sz="2400" b="1" i="0" baseline="30000">
                <a:solidFill>
                  <a:srgbClr val="000000"/>
                </a:solidFill>
                <a:effectLst/>
                <a:latin typeface="Tahoma" panose="020B0604030504040204" pitchFamily="34" charset="0"/>
              </a:rPr>
              <a:t>11</a:t>
            </a:r>
            <a:r>
              <a:rPr lang="en-US" sz="2400" b="0" i="0">
                <a:solidFill>
                  <a:srgbClr val="000000"/>
                </a:solidFill>
                <a:effectLst/>
                <a:latin typeface="Tahoma" panose="020B0604030504040204" pitchFamily="34" charset="0"/>
              </a:rPr>
              <a:t> But as for you, man of God, shun all this; pursue righteousness, godliness, faith, love, endurance, gentleness. </a:t>
            </a:r>
            <a:r>
              <a:rPr lang="en-US" sz="2400" b="1" i="0" baseline="30000">
                <a:solidFill>
                  <a:srgbClr val="000000"/>
                </a:solidFill>
                <a:effectLst/>
                <a:latin typeface="Tahoma" panose="020B0604030504040204" pitchFamily="34" charset="0"/>
              </a:rPr>
              <a:t>12</a:t>
            </a:r>
            <a:r>
              <a:rPr lang="en-US" sz="2400" b="0" i="0">
                <a:solidFill>
                  <a:srgbClr val="000000"/>
                </a:solidFill>
                <a:effectLst/>
                <a:latin typeface="Tahoma" panose="020B0604030504040204" pitchFamily="34" charset="0"/>
              </a:rPr>
              <a:t> Fight the good fight of the faith; take hold of the eternal life, to which you were called and for which you made the good confession in the presence of many witnesses. </a:t>
            </a:r>
            <a:r>
              <a:rPr lang="en-US" sz="2400" b="1" i="0" baseline="30000">
                <a:solidFill>
                  <a:srgbClr val="000000"/>
                </a:solidFill>
                <a:effectLst/>
                <a:latin typeface="Tahoma" panose="020B0604030504040204" pitchFamily="34" charset="0"/>
              </a:rPr>
              <a:t>13</a:t>
            </a:r>
            <a:r>
              <a:rPr lang="en-US" sz="2400" b="0" i="0">
                <a:solidFill>
                  <a:srgbClr val="000000"/>
                </a:solidFill>
                <a:effectLst/>
                <a:latin typeface="Tahoma" panose="020B0604030504040204" pitchFamily="34" charset="0"/>
              </a:rPr>
              <a:t> In the presence of God, who gives life to all things, and of Christ Jesus, who in his testimony before Pontius Pilate made the good confession, I charge you </a:t>
            </a:r>
            <a:r>
              <a:rPr lang="en-US" sz="2400" b="1" i="0" baseline="30000">
                <a:solidFill>
                  <a:srgbClr val="000000"/>
                </a:solidFill>
                <a:effectLst/>
                <a:latin typeface="Tahoma" panose="020B0604030504040204" pitchFamily="34" charset="0"/>
              </a:rPr>
              <a:t>14</a:t>
            </a:r>
            <a:r>
              <a:rPr lang="en-US" sz="2400" b="0" i="0">
                <a:solidFill>
                  <a:srgbClr val="000000"/>
                </a:solidFill>
                <a:effectLst/>
                <a:latin typeface="Tahoma" panose="020B0604030504040204" pitchFamily="34" charset="0"/>
              </a:rPr>
              <a:t> to keep the commandment without spot or blame until the manifestation of our Lord Jesus Christ, </a:t>
            </a:r>
            <a:r>
              <a:rPr lang="en-US" sz="2400" b="1" i="0" baseline="30000">
                <a:solidFill>
                  <a:srgbClr val="000000"/>
                </a:solidFill>
                <a:effectLst/>
                <a:latin typeface="Tahoma" panose="020B0604030504040204" pitchFamily="34" charset="0"/>
              </a:rPr>
              <a:t>15</a:t>
            </a:r>
            <a:r>
              <a:rPr lang="en-US" sz="2400" b="0" i="0">
                <a:solidFill>
                  <a:srgbClr val="000000"/>
                </a:solidFill>
                <a:effectLst/>
                <a:latin typeface="Tahoma" panose="020B0604030504040204" pitchFamily="34" charset="0"/>
              </a:rPr>
              <a:t> which he will bring about at the right time—he who is the blessed and only Sovereign, the King of kings and Lord of lords.  </a:t>
            </a:r>
            <a:r>
              <a:rPr lang="en-US" sz="2400" b="1" i="0" baseline="30000">
                <a:solidFill>
                  <a:srgbClr val="000000"/>
                </a:solidFill>
                <a:effectLst/>
                <a:latin typeface="Tahoma" panose="020B0604030504040204" pitchFamily="34" charset="0"/>
              </a:rPr>
              <a:t>16</a:t>
            </a:r>
            <a:r>
              <a:rPr lang="en-US" sz="2400" b="0" i="0">
                <a:solidFill>
                  <a:srgbClr val="000000"/>
                </a:solidFill>
                <a:effectLst/>
                <a:latin typeface="Tahoma" panose="020B0604030504040204" pitchFamily="34" charset="0"/>
              </a:rPr>
              <a:t> It is he alone who has immortality and dwells in unapproachable light, whom no one has ever seen or can see; to him be </a:t>
            </a:r>
            <a:r>
              <a:rPr lang="en-US" sz="2400" b="0" i="0" err="1">
                <a:solidFill>
                  <a:srgbClr val="000000"/>
                </a:solidFill>
                <a:effectLst/>
                <a:latin typeface="Tahoma" panose="020B0604030504040204" pitchFamily="34" charset="0"/>
              </a:rPr>
              <a:t>honour</a:t>
            </a:r>
            <a:r>
              <a:rPr lang="en-US" sz="2400" b="0" i="0">
                <a:solidFill>
                  <a:srgbClr val="000000"/>
                </a:solidFill>
                <a:effectLst/>
                <a:latin typeface="Tahoma" panose="020B0604030504040204" pitchFamily="34" charset="0"/>
              </a:rPr>
              <a:t> and eternal dominion. Amen.</a:t>
            </a:r>
            <a:endParaRPr lang="en-AU" sz="2400">
              <a:latin typeface="Comic Sans MS"/>
              <a:ea typeface="Tahoma"/>
              <a:cs typeface="Tahoma"/>
            </a:endParaRPr>
          </a:p>
        </p:txBody>
      </p:sp>
      <p:sp>
        <p:nvSpPr>
          <p:cNvPr id="9" name="Rectangle 8">
            <a:extLst>
              <a:ext uri="{FF2B5EF4-FFF2-40B4-BE49-F238E27FC236}">
                <a16:creationId xmlns:a16="http://schemas.microsoft.com/office/drawing/2014/main" id="{E5615A57-2FFC-C3C1-95D6-A083C4022790}"/>
              </a:ext>
            </a:extLst>
          </p:cNvPr>
          <p:cNvSpPr/>
          <p:nvPr/>
        </p:nvSpPr>
        <p:spPr>
          <a:xfrm>
            <a:off x="7881494" y="6228097"/>
            <a:ext cx="2035498" cy="400110"/>
          </a:xfrm>
          <a:prstGeom prst="rect">
            <a:avLst/>
          </a:prstGeom>
        </p:spPr>
        <p:txBody>
          <a:bodyPr wrap="square" lIns="91440" tIns="45720" rIns="91440" bIns="45720" anchor="t">
            <a:spAutoFit/>
          </a:bodyPr>
          <a:lstStyle/>
          <a:p>
            <a:r>
              <a:rPr lang="en-GB" sz="2000">
                <a:solidFill>
                  <a:srgbClr val="00B050"/>
                </a:solidFill>
                <a:latin typeface="Comic Sans MS"/>
              </a:rPr>
              <a:t>Continue</a:t>
            </a:r>
            <a:r>
              <a:rPr lang="en-GB" sz="2000" b="1">
                <a:solidFill>
                  <a:srgbClr val="00B050"/>
                </a:solidFill>
                <a:latin typeface="Comic Sans MS"/>
              </a:rPr>
              <a:t>…</a:t>
            </a:r>
            <a:endParaRPr lang="en-AU" sz="2000" b="1">
              <a:solidFill>
                <a:srgbClr val="00B050"/>
              </a:solidFill>
            </a:endParaRPr>
          </a:p>
        </p:txBody>
      </p:sp>
    </p:spTree>
    <p:extLst>
      <p:ext uri="{BB962C8B-B14F-4D97-AF65-F5344CB8AC3E}">
        <p14:creationId xmlns:p14="http://schemas.microsoft.com/office/powerpoint/2010/main" val="2482635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1294-226F-01D1-AA70-7A9409C02A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9BB9B2-CA45-4319-441B-BBF8317F2259}"/>
              </a:ext>
            </a:extLst>
          </p:cNvPr>
          <p:cNvSpPr txBox="1"/>
          <p:nvPr/>
        </p:nvSpPr>
        <p:spPr>
          <a:xfrm>
            <a:off x="611404" y="947507"/>
            <a:ext cx="10830152" cy="3340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baseline="30000">
                <a:latin typeface="Tahoma" panose="020B0604030504040204" pitchFamily="34" charset="0"/>
                <a:ea typeface="Tahoma" panose="020B0604030504040204" pitchFamily="34" charset="0"/>
                <a:cs typeface="Tahoma" panose="020B0604030504040204" pitchFamily="34" charset="0"/>
              </a:rPr>
              <a:t>17</a:t>
            </a:r>
            <a:r>
              <a:rPr lang="en-US" sz="2400">
                <a:latin typeface="Tahoma" panose="020B0604030504040204" pitchFamily="34" charset="0"/>
                <a:ea typeface="Tahoma" panose="020B0604030504040204" pitchFamily="34" charset="0"/>
                <a:cs typeface="Tahoma" panose="020B0604030504040204" pitchFamily="34" charset="0"/>
              </a:rPr>
              <a:t> As for those who in the present age are rich, command them not to be haughty, or to set their hopes on the uncertainty of riches, but rather on God who richly provides us with everything for our enjoyment. </a:t>
            </a:r>
            <a:r>
              <a:rPr lang="en-US" sz="2400" b="1" baseline="30000">
                <a:latin typeface="Tahoma" panose="020B0604030504040204" pitchFamily="34" charset="0"/>
                <a:ea typeface="Tahoma" panose="020B0604030504040204" pitchFamily="34" charset="0"/>
                <a:cs typeface="Tahoma" panose="020B0604030504040204" pitchFamily="34" charset="0"/>
              </a:rPr>
              <a:t>18</a:t>
            </a:r>
            <a:r>
              <a:rPr lang="en-US" sz="2400">
                <a:latin typeface="Tahoma" panose="020B0604030504040204" pitchFamily="34" charset="0"/>
                <a:ea typeface="Tahoma" panose="020B0604030504040204" pitchFamily="34" charset="0"/>
                <a:cs typeface="Tahoma" panose="020B0604030504040204" pitchFamily="34" charset="0"/>
              </a:rPr>
              <a:t> They are to do good, to be rich in good works, generous, and ready to share, </a:t>
            </a:r>
            <a:r>
              <a:rPr lang="en-US" sz="2400" b="1" baseline="30000">
                <a:latin typeface="Tahoma" panose="020B0604030504040204" pitchFamily="34" charset="0"/>
                <a:ea typeface="Tahoma" panose="020B0604030504040204" pitchFamily="34" charset="0"/>
                <a:cs typeface="Tahoma" panose="020B0604030504040204" pitchFamily="34" charset="0"/>
              </a:rPr>
              <a:t>19</a:t>
            </a:r>
            <a:r>
              <a:rPr lang="en-US" sz="2400">
                <a:latin typeface="Tahoma" panose="020B0604030504040204" pitchFamily="34" charset="0"/>
                <a:ea typeface="Tahoma" panose="020B0604030504040204" pitchFamily="34" charset="0"/>
                <a:cs typeface="Tahoma" panose="020B0604030504040204" pitchFamily="34" charset="0"/>
              </a:rPr>
              <a:t> thus storing up for themselves the treasure of a good foundation for the future, so that they may take hold of the life that really is life.</a:t>
            </a:r>
            <a:endParaRPr lang="en-AU" sz="240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16D5209-44BF-DC87-1FFC-6E80ABE37BE4}"/>
              </a:ext>
            </a:extLst>
          </p:cNvPr>
          <p:cNvSpPr txBox="1"/>
          <p:nvPr/>
        </p:nvSpPr>
        <p:spPr>
          <a:xfrm>
            <a:off x="2017902" y="5795110"/>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Tree>
    <p:extLst>
      <p:ext uri="{BB962C8B-B14F-4D97-AF65-F5344CB8AC3E}">
        <p14:creationId xmlns:p14="http://schemas.microsoft.com/office/powerpoint/2010/main" val="661013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before </a:t>
            </a:r>
          </a:p>
          <a:p>
            <a:pPr algn="ctr">
              <a:lnSpc>
                <a:spcPct val="114999"/>
              </a:lnSpc>
            </a:pPr>
            <a:r>
              <a:rPr lang="en-US" sz="4000" b="1">
                <a:solidFill>
                  <a:srgbClr val="92D050"/>
                </a:solidFill>
                <a:latin typeface="Comic Sans MS"/>
              </a:rPr>
              <a:t>​the Gospel </a:t>
            </a:r>
            <a:r>
              <a:rPr lang="en-US" sz="4000" b="1">
                <a:solidFill>
                  <a:srgbClr val="E3960B"/>
                </a:solidFill>
                <a:latin typeface="Comic Sans MS"/>
              </a:rPr>
              <a:t>​​</a:t>
            </a:r>
            <a:endParaRPr lang="en-US" sz="4000" b="1">
              <a:solidFill>
                <a:srgbClr val="E3960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89432" y="222096"/>
            <a:ext cx="12013135" cy="1015663"/>
          </a:xfrm>
          <a:prstGeom prst="rect">
            <a:avLst/>
          </a:prstGeom>
          <a:noFill/>
        </p:spPr>
        <p:txBody>
          <a:bodyPr wrap="square" lIns="91440" tIns="45720" rIns="91440" bIns="45720" anchor="t">
            <a:spAutoFit/>
          </a:bodyPr>
          <a:lstStyle/>
          <a:p>
            <a:pPr algn="ctr"/>
            <a:r>
              <a:rPr lang="en-GB" sz="2000">
                <a:latin typeface="Comic Sans MS"/>
              </a:rPr>
              <a:t>The Gospel of our Lord Jesus Christ according to St Luke </a:t>
            </a:r>
            <a:r>
              <a:rPr lang="en-GB" sz="2000">
                <a:latin typeface="Comic Sans MS" panose="030F0702030302020204" pitchFamily="66" charset="0"/>
              </a:rPr>
              <a:t>Chapter 16 beginning at the 19</a:t>
            </a:r>
            <a:r>
              <a:rPr lang="en-GB" sz="2000" baseline="30000">
                <a:latin typeface="Comic Sans MS" panose="030F0702030302020204" pitchFamily="66" charset="0"/>
              </a:rPr>
              <a:t>th</a:t>
            </a:r>
            <a:r>
              <a:rPr lang="en-GB" sz="2000">
                <a:latin typeface="Comic Sans MS" panose="030F0702030302020204" pitchFamily="66" charset="0"/>
              </a:rPr>
              <a:t> verse </a:t>
            </a:r>
          </a:p>
          <a:p>
            <a:pPr algn="ctr"/>
            <a:endParaRPr lang="en-US" sz="2000" b="1">
              <a:solidFill>
                <a:srgbClr val="FFB83A"/>
              </a:solidFill>
              <a:latin typeface="Comic Sans MS" panose="030F0702030302020204" pitchFamily="66" charset="0"/>
            </a:endParaRPr>
          </a:p>
          <a:p>
            <a:pPr algn="ctr"/>
            <a:r>
              <a:rPr lang="en-US" sz="2000" b="1">
                <a:solidFill>
                  <a:srgbClr val="00B050"/>
                </a:solidFill>
                <a:latin typeface="Comic Sans MS" panose="030F0702030302020204" pitchFamily="66" charset="0"/>
              </a:rPr>
              <a:t>All: </a:t>
            </a:r>
            <a:r>
              <a:rPr lang="en-AU" sz="2000" b="1">
                <a:latin typeface="Comic Sans MS" panose="030F0702030302020204" pitchFamily="66" charset="0"/>
              </a:rPr>
              <a:t>Glory to you Lord Jesus Christ.</a:t>
            </a:r>
            <a:endParaRPr lang="en-GB" sz="2000">
              <a:latin typeface="Comic Sans MS" panose="030F0702030302020204" pitchFamily="66" charset="0"/>
            </a:endParaRPr>
          </a:p>
        </p:txBody>
      </p:sp>
      <p:sp>
        <p:nvSpPr>
          <p:cNvPr id="4" name="Rectangle 3">
            <a:extLst>
              <a:ext uri="{FF2B5EF4-FFF2-40B4-BE49-F238E27FC236}">
                <a16:creationId xmlns:a16="http://schemas.microsoft.com/office/drawing/2014/main" id="{3A84085B-8763-0CFF-30EC-55EB1FB7CCE6}"/>
              </a:ext>
            </a:extLst>
          </p:cNvPr>
          <p:cNvSpPr/>
          <p:nvPr/>
        </p:nvSpPr>
        <p:spPr>
          <a:xfrm>
            <a:off x="8094403" y="6217532"/>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3" name="TextBox 2">
            <a:extLst>
              <a:ext uri="{FF2B5EF4-FFF2-40B4-BE49-F238E27FC236}">
                <a16:creationId xmlns:a16="http://schemas.microsoft.com/office/drawing/2014/main" id="{F03822EC-8C55-1529-6315-41CE1AE505E6}"/>
              </a:ext>
            </a:extLst>
          </p:cNvPr>
          <p:cNvSpPr txBox="1"/>
          <p:nvPr/>
        </p:nvSpPr>
        <p:spPr>
          <a:xfrm>
            <a:off x="1034335" y="1656013"/>
            <a:ext cx="10123328" cy="4460260"/>
          </a:xfrm>
          <a:prstGeom prst="rect">
            <a:avLst/>
          </a:prstGeom>
          <a:noFill/>
        </p:spPr>
        <p:txBody>
          <a:bodyPr wrap="square">
            <a:spAutoFit/>
          </a:bodyPr>
          <a:lstStyle/>
          <a:p>
            <a:pPr>
              <a:lnSpc>
                <a:spcPct val="150000"/>
              </a:lnSpc>
            </a:pPr>
            <a:r>
              <a:rPr lang="en-US" sz="2400" b="1" i="0" baseline="30000">
                <a:solidFill>
                  <a:srgbClr val="000000"/>
                </a:solidFill>
                <a:effectLst/>
                <a:latin typeface="Tahoma" panose="020B0604030504040204" pitchFamily="34" charset="0"/>
              </a:rPr>
              <a:t>19</a:t>
            </a:r>
            <a:r>
              <a:rPr lang="en-US" sz="2400" b="0" i="0">
                <a:solidFill>
                  <a:srgbClr val="000000"/>
                </a:solidFill>
                <a:effectLst/>
                <a:latin typeface="Tahoma" panose="020B0604030504040204" pitchFamily="34" charset="0"/>
              </a:rPr>
              <a:t> ‘There was a rich man who was dressed in purple and fine linen and who feasted sumptuously every day. </a:t>
            </a:r>
            <a:r>
              <a:rPr lang="en-US" sz="2400" b="1" i="0" baseline="30000">
                <a:solidFill>
                  <a:srgbClr val="000000"/>
                </a:solidFill>
                <a:effectLst/>
                <a:latin typeface="Tahoma" panose="020B0604030504040204" pitchFamily="34" charset="0"/>
              </a:rPr>
              <a:t>20</a:t>
            </a:r>
            <a:r>
              <a:rPr lang="en-US" sz="2400" b="0" i="0">
                <a:solidFill>
                  <a:srgbClr val="000000"/>
                </a:solidFill>
                <a:effectLst/>
                <a:latin typeface="Tahoma" panose="020B0604030504040204" pitchFamily="34" charset="0"/>
              </a:rPr>
              <a:t> And at his gate lay a poor man named Lazarus, covered with sores, </a:t>
            </a:r>
            <a:r>
              <a:rPr lang="en-US" sz="2400" b="1" i="0" baseline="30000">
                <a:solidFill>
                  <a:srgbClr val="000000"/>
                </a:solidFill>
                <a:effectLst/>
                <a:latin typeface="Tahoma" panose="020B0604030504040204" pitchFamily="34" charset="0"/>
              </a:rPr>
              <a:t>21</a:t>
            </a:r>
            <a:r>
              <a:rPr lang="en-US" sz="2400" b="0" i="0">
                <a:solidFill>
                  <a:srgbClr val="000000"/>
                </a:solidFill>
                <a:effectLst/>
                <a:latin typeface="Tahoma" panose="020B0604030504040204" pitchFamily="34" charset="0"/>
              </a:rPr>
              <a:t> who longed to satisfy his hunger with what fell from the rich man’s table; even the dogs would come and lick his sores. </a:t>
            </a:r>
            <a:r>
              <a:rPr lang="en-US" sz="2400" b="1" i="0" baseline="30000">
                <a:solidFill>
                  <a:srgbClr val="000000"/>
                </a:solidFill>
                <a:effectLst/>
                <a:latin typeface="Tahoma" panose="020B0604030504040204" pitchFamily="34" charset="0"/>
              </a:rPr>
              <a:t>22</a:t>
            </a:r>
            <a:r>
              <a:rPr lang="en-US" sz="2400" b="0" i="0">
                <a:solidFill>
                  <a:srgbClr val="000000"/>
                </a:solidFill>
                <a:effectLst/>
                <a:latin typeface="Tahoma" panose="020B0604030504040204" pitchFamily="34" charset="0"/>
              </a:rPr>
              <a:t> The poor man died and was carried away by the angels to be with Abraham. The rich man also died and was buried. </a:t>
            </a:r>
            <a:r>
              <a:rPr lang="en-US" sz="2400" b="1" i="0" baseline="30000">
                <a:solidFill>
                  <a:srgbClr val="000000"/>
                </a:solidFill>
                <a:effectLst/>
                <a:latin typeface="Tahoma" panose="020B0604030504040204" pitchFamily="34" charset="0"/>
              </a:rPr>
              <a:t>23</a:t>
            </a:r>
            <a:r>
              <a:rPr lang="en-US" sz="2400" b="0" i="0">
                <a:solidFill>
                  <a:srgbClr val="000000"/>
                </a:solidFill>
                <a:effectLst/>
                <a:latin typeface="Tahoma" panose="020B0604030504040204" pitchFamily="34" charset="0"/>
              </a:rPr>
              <a:t> In Hades, where he was being tormented, he looked up and saw Abraham far away with Lazarus by his side.</a:t>
            </a:r>
            <a:r>
              <a:rPr lang="en-US" sz="2400" b="1" i="0" baseline="30000">
                <a:solidFill>
                  <a:srgbClr val="000000"/>
                </a:solidFill>
                <a:effectLst/>
                <a:latin typeface="Tahoma" panose="020B0604030504040204" pitchFamily="34" charset="0"/>
              </a:rPr>
              <a:t> </a:t>
            </a:r>
            <a:endParaRPr lang="en-AU" sz="2400">
              <a:latin typeface="Comic Sans MS" panose="030F0902030302020204" pitchFamily="66" charset="0"/>
            </a:endParaRPr>
          </a:p>
        </p:txBody>
      </p:sp>
    </p:spTree>
    <p:extLst>
      <p:ext uri="{BB962C8B-B14F-4D97-AF65-F5344CB8AC3E}">
        <p14:creationId xmlns:p14="http://schemas.microsoft.com/office/powerpoint/2010/main" val="107087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88453-1DB3-DC47-DC55-ACC9468A4C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2CB7C0-19B4-ED8F-7FDD-2BCA16163CF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2">
            <a:extLst>
              <a:ext uri="{FF2B5EF4-FFF2-40B4-BE49-F238E27FC236}">
                <a16:creationId xmlns:a16="http://schemas.microsoft.com/office/drawing/2014/main" id="{CA56747D-1536-5739-6A0B-EE57485109A2}"/>
              </a:ext>
            </a:extLst>
          </p:cNvPr>
          <p:cNvSpPr txBox="1"/>
          <p:nvPr/>
        </p:nvSpPr>
        <p:spPr>
          <a:xfrm>
            <a:off x="1055978" y="833928"/>
            <a:ext cx="10080043" cy="5014258"/>
          </a:xfrm>
          <a:prstGeom prst="rect">
            <a:avLst/>
          </a:prstGeom>
          <a:noFill/>
        </p:spPr>
        <p:txBody>
          <a:bodyPr wrap="square">
            <a:spAutoFit/>
          </a:bodyPr>
          <a:lstStyle/>
          <a:p>
            <a:pPr>
              <a:lnSpc>
                <a:spcPct val="150000"/>
              </a:lnSpc>
            </a:pPr>
            <a:r>
              <a:rPr lang="en-US" sz="2400" b="1" baseline="30000">
                <a:solidFill>
                  <a:srgbClr val="000000"/>
                </a:solidFill>
                <a:latin typeface="Tahoma" panose="020B0604030504040204" pitchFamily="34" charset="0"/>
              </a:rPr>
              <a:t>24</a:t>
            </a:r>
            <a:r>
              <a:rPr lang="en-US" sz="2400">
                <a:solidFill>
                  <a:srgbClr val="000000"/>
                </a:solidFill>
                <a:latin typeface="Tahoma" panose="020B0604030504040204" pitchFamily="34" charset="0"/>
              </a:rPr>
              <a:t> He called out, “Father Abraham, have mercy on me, and send Lazarus to dip the tip of his finger in water and cool my tongue; for I am in agony in these flames.” </a:t>
            </a:r>
            <a:r>
              <a:rPr lang="en-US" sz="2400" b="1" i="0" baseline="30000">
                <a:solidFill>
                  <a:srgbClr val="000000"/>
                </a:solidFill>
                <a:effectLst/>
                <a:latin typeface="Tahoma" panose="020B0604030504040204" pitchFamily="34" charset="0"/>
              </a:rPr>
              <a:t>25</a:t>
            </a:r>
            <a:r>
              <a:rPr lang="en-US" sz="2400" b="0" i="0">
                <a:solidFill>
                  <a:srgbClr val="000000"/>
                </a:solidFill>
                <a:effectLst/>
                <a:latin typeface="Tahoma" panose="020B0604030504040204" pitchFamily="34" charset="0"/>
              </a:rPr>
              <a:t> But Abraham said, “Child, remember that during your lifetime you received your good things, and Lazarus in like manner evil things; but now he is comforted here, and you are in agony. </a:t>
            </a:r>
            <a:r>
              <a:rPr lang="en-US" sz="2400" b="1" i="0" baseline="30000">
                <a:solidFill>
                  <a:srgbClr val="000000"/>
                </a:solidFill>
                <a:effectLst/>
                <a:latin typeface="Tahoma" panose="020B0604030504040204" pitchFamily="34" charset="0"/>
              </a:rPr>
              <a:t>26</a:t>
            </a:r>
            <a:r>
              <a:rPr lang="en-US" sz="2400" b="0" i="0">
                <a:solidFill>
                  <a:srgbClr val="000000"/>
                </a:solidFill>
                <a:effectLst/>
                <a:latin typeface="Tahoma" panose="020B0604030504040204" pitchFamily="34" charset="0"/>
              </a:rPr>
              <a:t> Besides all this, between you and us a great chasm has been fixed, so that those who might want to pass from here to you cannot do so, and no one can cross from there to us.” </a:t>
            </a:r>
            <a:r>
              <a:rPr lang="en-US" sz="2400" b="1" i="0" baseline="30000">
                <a:solidFill>
                  <a:srgbClr val="000000"/>
                </a:solidFill>
                <a:effectLst/>
                <a:latin typeface="Tahoma" panose="020B0604030504040204" pitchFamily="34" charset="0"/>
              </a:rPr>
              <a:t>27</a:t>
            </a:r>
            <a:r>
              <a:rPr lang="en-US" sz="2400" b="0" i="0">
                <a:solidFill>
                  <a:srgbClr val="000000"/>
                </a:solidFill>
                <a:effectLst/>
                <a:latin typeface="Tahoma" panose="020B0604030504040204" pitchFamily="34" charset="0"/>
              </a:rPr>
              <a:t> He said, “Then, father, I beg you to send him to my father’s house— </a:t>
            </a:r>
            <a:endParaRPr lang="en-AU" sz="2400">
              <a:latin typeface="Comic Sans MS" panose="030F0902030302020204" pitchFamily="66" charset="0"/>
            </a:endParaRPr>
          </a:p>
        </p:txBody>
      </p:sp>
      <p:sp>
        <p:nvSpPr>
          <p:cNvPr id="2" name="Rectangle 1">
            <a:extLst>
              <a:ext uri="{FF2B5EF4-FFF2-40B4-BE49-F238E27FC236}">
                <a16:creationId xmlns:a16="http://schemas.microsoft.com/office/drawing/2014/main" id="{4050F83C-D16A-9FA0-F567-D28C5BCAD82B}"/>
              </a:ext>
            </a:extLst>
          </p:cNvPr>
          <p:cNvSpPr/>
          <p:nvPr/>
        </p:nvSpPr>
        <p:spPr>
          <a:xfrm>
            <a:off x="8105314" y="6266507"/>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793524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8931-AEE3-5933-129C-885B441C0F2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174C2D-3485-A4FB-7C2F-875AF9CEF04A}"/>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2">
            <a:extLst>
              <a:ext uri="{FF2B5EF4-FFF2-40B4-BE49-F238E27FC236}">
                <a16:creationId xmlns:a16="http://schemas.microsoft.com/office/drawing/2014/main" id="{3397E0D1-2FC2-B113-EAD0-4C3C1A770149}"/>
              </a:ext>
            </a:extLst>
          </p:cNvPr>
          <p:cNvSpPr txBox="1"/>
          <p:nvPr/>
        </p:nvSpPr>
        <p:spPr>
          <a:xfrm>
            <a:off x="1071309" y="856794"/>
            <a:ext cx="10047580" cy="3906262"/>
          </a:xfrm>
          <a:prstGeom prst="rect">
            <a:avLst/>
          </a:prstGeom>
          <a:noFill/>
        </p:spPr>
        <p:txBody>
          <a:bodyPr wrap="square">
            <a:spAutoFit/>
          </a:bodyPr>
          <a:lstStyle/>
          <a:p>
            <a:pPr>
              <a:lnSpc>
                <a:spcPct val="150000"/>
              </a:lnSpc>
            </a:pPr>
            <a:r>
              <a:rPr lang="en-US" sz="2400" b="0" i="0">
                <a:solidFill>
                  <a:srgbClr val="000000"/>
                </a:solidFill>
                <a:effectLst/>
                <a:latin typeface="Tahoma" panose="020B0604030504040204" pitchFamily="34" charset="0"/>
              </a:rPr>
              <a:t> </a:t>
            </a:r>
            <a:r>
              <a:rPr lang="en-US" sz="2400" b="1" i="0" baseline="30000">
                <a:solidFill>
                  <a:srgbClr val="000000"/>
                </a:solidFill>
                <a:effectLst/>
                <a:latin typeface="Tahoma" panose="020B0604030504040204" pitchFamily="34" charset="0"/>
              </a:rPr>
              <a:t>28</a:t>
            </a:r>
            <a:r>
              <a:rPr lang="en-US" sz="2400" b="0" i="0">
                <a:solidFill>
                  <a:srgbClr val="000000"/>
                </a:solidFill>
                <a:effectLst/>
                <a:latin typeface="Tahoma" panose="020B0604030504040204" pitchFamily="34" charset="0"/>
              </a:rPr>
              <a:t> for I have five brothers—that he may warn them, so that they will not also come into this place of torment.” </a:t>
            </a:r>
            <a:r>
              <a:rPr lang="en-US" sz="2400" b="1" i="0" baseline="30000">
                <a:solidFill>
                  <a:srgbClr val="000000"/>
                </a:solidFill>
                <a:effectLst/>
                <a:latin typeface="Tahoma" panose="020B0604030504040204" pitchFamily="34" charset="0"/>
              </a:rPr>
              <a:t>29</a:t>
            </a:r>
            <a:r>
              <a:rPr lang="en-US" sz="2400" b="0" i="0">
                <a:solidFill>
                  <a:srgbClr val="000000"/>
                </a:solidFill>
                <a:effectLst/>
                <a:latin typeface="Tahoma" panose="020B0604030504040204" pitchFamily="34" charset="0"/>
              </a:rPr>
              <a:t> Abraham replied, “They have Moses and the prophets; they should listen to them.” </a:t>
            </a:r>
            <a:r>
              <a:rPr lang="en-US" sz="2400" b="1" i="0" baseline="30000">
                <a:solidFill>
                  <a:srgbClr val="000000"/>
                </a:solidFill>
                <a:effectLst/>
                <a:latin typeface="Tahoma" panose="020B0604030504040204" pitchFamily="34" charset="0"/>
              </a:rPr>
              <a:t>30</a:t>
            </a:r>
            <a:r>
              <a:rPr lang="en-US" sz="2400" b="0" i="0">
                <a:solidFill>
                  <a:srgbClr val="000000"/>
                </a:solidFill>
                <a:effectLst/>
                <a:latin typeface="Tahoma" panose="020B0604030504040204" pitchFamily="34" charset="0"/>
              </a:rPr>
              <a:t> He said, “No, father Abraham; but if someone goes to them from the dead, they will repent.” </a:t>
            </a:r>
            <a:r>
              <a:rPr lang="en-US" sz="2400" b="1" i="0" baseline="30000">
                <a:solidFill>
                  <a:srgbClr val="000000"/>
                </a:solidFill>
                <a:effectLst/>
                <a:latin typeface="Tahoma" panose="020B0604030504040204" pitchFamily="34" charset="0"/>
              </a:rPr>
              <a:t>31</a:t>
            </a:r>
            <a:r>
              <a:rPr lang="en-US" sz="2400" b="0" i="0">
                <a:solidFill>
                  <a:srgbClr val="000000"/>
                </a:solidFill>
                <a:effectLst/>
                <a:latin typeface="Tahoma" panose="020B0604030504040204" pitchFamily="34" charset="0"/>
              </a:rPr>
              <a:t> He said to him, “If they do not listen to Moses and the prophets, neither will they be convinced even if someone rises from the dead.” ’</a:t>
            </a:r>
            <a:endParaRPr lang="en-AU" sz="4000">
              <a:latin typeface="Comic Sans MS" panose="030F0902030302020204" pitchFamily="66" charset="0"/>
            </a:endParaRPr>
          </a:p>
        </p:txBody>
      </p:sp>
      <p:sp>
        <p:nvSpPr>
          <p:cNvPr id="2" name="TextBox 1">
            <a:extLst>
              <a:ext uri="{FF2B5EF4-FFF2-40B4-BE49-F238E27FC236}">
                <a16:creationId xmlns:a16="http://schemas.microsoft.com/office/drawing/2014/main" id="{0548C8D1-390A-3391-A14C-FD8ECCA61809}"/>
              </a:ext>
            </a:extLst>
          </p:cNvPr>
          <p:cNvSpPr txBox="1"/>
          <p:nvPr/>
        </p:nvSpPr>
        <p:spPr>
          <a:xfrm>
            <a:off x="1369594" y="5887065"/>
            <a:ext cx="9525837"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a:latin typeface="Comic Sans MS"/>
              </a:rPr>
              <a:t>This is the Gospel of the Lord.   </a:t>
            </a:r>
            <a:r>
              <a:rPr lang="en-US" sz="2200" b="1">
                <a:solidFill>
                  <a:srgbClr val="00B050"/>
                </a:solidFill>
                <a:latin typeface="Comic Sans MS"/>
              </a:rPr>
              <a:t>All:</a:t>
            </a:r>
            <a:r>
              <a:rPr lang="en-US" sz="2200" b="1">
                <a:solidFill>
                  <a:srgbClr val="E3960B"/>
                </a:solidFill>
                <a:latin typeface="Comic Sans MS"/>
              </a:rPr>
              <a:t> </a:t>
            </a:r>
            <a:r>
              <a:rPr lang="en-AU" sz="2200" b="1">
                <a:latin typeface="Comic Sans MS"/>
              </a:rPr>
              <a:t>Praise to you Lord Jesus Christ</a:t>
            </a:r>
            <a:r>
              <a:rPr lang="en-AU" sz="2200" b="1">
                <a:latin typeface="Comic Sans MS"/>
                <a:cs typeface="Arial"/>
              </a:rPr>
              <a:t>.</a:t>
            </a:r>
            <a:endParaRPr lang="en-AU" sz="2200">
              <a:latin typeface="Comic Sans MS"/>
              <a:cs typeface="Arial"/>
            </a:endParaRPr>
          </a:p>
        </p:txBody>
      </p:sp>
    </p:spTree>
    <p:extLst>
      <p:ext uri="{BB962C8B-B14F-4D97-AF65-F5344CB8AC3E}">
        <p14:creationId xmlns:p14="http://schemas.microsoft.com/office/powerpoint/2010/main" val="823296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28</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a:t>
            </a:r>
            <a:endParaRPr lang="en-US" sz="4000" b="1">
              <a:solidFill>
                <a:srgbClr val="92D050"/>
              </a:solidFill>
              <a:latin typeface="Comic Sans MS"/>
              <a:cs typeface="Calibri"/>
            </a:endParaRPr>
          </a:p>
          <a:p>
            <a:pPr algn="ctr">
              <a:lnSpc>
                <a:spcPct val="114999"/>
              </a:lnSpc>
            </a:pPr>
            <a:r>
              <a:rPr lang="en-US" sz="4000" b="1">
                <a:solidFill>
                  <a:srgbClr val="92D050"/>
                </a:solidFill>
                <a:latin typeface="Comic Sans MS"/>
              </a:rPr>
              <a:t>after ​the Gospel ​​</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29</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17017" y="396499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00B050"/>
                </a:solidFill>
                <a:latin typeface="Comic Sans MS"/>
              </a:rPr>
              <a:t>Sermon</a:t>
            </a:r>
            <a:endParaRPr lang="en-AU" sz="6600">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00B050"/>
                </a:solidFill>
                <a:latin typeface="Comic Sans MS"/>
              </a:rPr>
              <a:t>Leader:</a:t>
            </a:r>
            <a:r>
              <a:rPr lang="en-AU" sz="2400" i="1">
                <a:solidFill>
                  <a:srgbClr val="00B050"/>
                </a:solidFill>
                <a:latin typeface="Comic Sans MS"/>
              </a:rPr>
              <a:t> </a:t>
            </a:r>
            <a:r>
              <a:rPr lang="en-AU" sz="2400">
                <a:latin typeface="Comic Sans MS"/>
              </a:rPr>
              <a:t>The Sermon is recorded to YouTube for sharing later.</a:t>
            </a:r>
            <a:endParaRPr lang="en-AU" sz="2400">
              <a:ea typeface="Calibri"/>
              <a:cs typeface="Calibri"/>
            </a:endParaRPr>
          </a:p>
          <a:p>
            <a:r>
              <a:rPr lang="en-AU" sz="2400">
                <a:latin typeface="Comic Sans MS"/>
              </a:rPr>
              <a:t>Only the preacher's video and audio will be recorded.</a:t>
            </a:r>
          </a:p>
          <a:p>
            <a:r>
              <a:rPr lang="en-AU" sz="2400">
                <a:latin typeface="Comic Sans MS"/>
                <a:ea typeface="Calibri"/>
                <a:cs typeface="Calibri"/>
              </a:rPr>
              <a:t>The chat and other participants' feeds remain out of sight of the recording.</a:t>
            </a:r>
          </a:p>
          <a:p>
            <a:endParaRPr lang="en-AU" sz="2400" b="1" i="1">
              <a:solidFill>
                <a:srgbClr val="E3960B"/>
              </a:solidFill>
              <a:latin typeface="Comic Sans MS"/>
              <a:ea typeface="Calibri"/>
              <a:cs typeface="Calibri"/>
            </a:endParaRPr>
          </a:p>
          <a:p>
            <a:pPr marL="342900" indent="-342900">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Preacher unmutes</a:t>
            </a:r>
            <a:endParaRPr lang="en-AU" sz="2400">
              <a:solidFill>
                <a:srgbClr val="000000"/>
              </a:solidFill>
              <a:latin typeface="Comic Sans MS"/>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Zoom buttons ”pins” preacher’s screen + selects “record to the cloud”</a:t>
            </a:r>
            <a:endParaRPr lang="en-AU"/>
          </a:p>
          <a:p>
            <a:endParaRPr lang="en-AU" sz="2400" i="1">
              <a:solidFill>
                <a:srgbClr val="00B050"/>
              </a:solidFill>
              <a:latin typeface="Calibri"/>
              <a:ea typeface="Calibri"/>
              <a:cs typeface="Calibri"/>
            </a:endParaRPr>
          </a:p>
        </p:txBody>
      </p:sp>
    </p:spTree>
    <p:extLst>
      <p:ext uri="{BB962C8B-B14F-4D97-AF65-F5344CB8AC3E}">
        <p14:creationId xmlns:p14="http://schemas.microsoft.com/office/powerpoint/2010/main" val="2243985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76977" y="1779513"/>
            <a:ext cx="9311070" cy="2462213"/>
          </a:xfrm>
          <a:prstGeom prst="rect">
            <a:avLst/>
          </a:prstGeom>
          <a:noFill/>
        </p:spPr>
        <p:txBody>
          <a:bodyPr wrap="square" lIns="91440" tIns="45720" rIns="91440" bIns="45720" rtlCol="0" anchor="t">
            <a:spAutoFit/>
          </a:bodyPr>
          <a:lstStyle/>
          <a:p>
            <a:pPr>
              <a:lnSpc>
                <a:spcPct val="150000"/>
              </a:lnSpc>
            </a:pPr>
            <a:r>
              <a:rPr lang="en-AU" sz="2800">
                <a:solidFill>
                  <a:srgbClr val="00B050"/>
                </a:solidFill>
                <a:latin typeface="Comic Sans MS"/>
              </a:rPr>
              <a:t>Leader: </a:t>
            </a:r>
            <a:r>
              <a:rPr lang="en-AU" sz="2800">
                <a:latin typeface="Comic Sans MS"/>
              </a:rPr>
              <a:t>As we settle into worship let your breath be soft, your mind be still, and your heart be open to the presence of God.</a:t>
            </a:r>
            <a:endParaRPr lang="en-US" sz="2800"/>
          </a:p>
          <a:p>
            <a:endParaRPr lang="en-AU" sz="2800" b="1">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741350" y="434705"/>
            <a:ext cx="2782324"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rPr>
              <a:t>Invitation</a:t>
            </a:r>
          </a:p>
        </p:txBody>
      </p:sp>
      <p:sp>
        <p:nvSpPr>
          <p:cNvPr id="5" name="TextBox 4">
            <a:extLst>
              <a:ext uri="{FF2B5EF4-FFF2-40B4-BE49-F238E27FC236}">
                <a16:creationId xmlns:a16="http://schemas.microsoft.com/office/drawing/2014/main" id="{8365F613-2240-1182-1BEE-D897C7F2B255}"/>
              </a:ext>
            </a:extLst>
          </p:cNvPr>
          <p:cNvSpPr txBox="1"/>
          <p:nvPr/>
        </p:nvSpPr>
        <p:spPr>
          <a:xfrm>
            <a:off x="1960322" y="4468042"/>
            <a:ext cx="7553113" cy="1107996"/>
          </a:xfrm>
          <a:prstGeom prst="rect">
            <a:avLst/>
          </a:prstGeom>
          <a:noFill/>
        </p:spPr>
        <p:txBody>
          <a:bodyPr wrap="square" lIns="91440" tIns="45720" rIns="91440" bIns="45720" rtlCol="0" anchor="t">
            <a:spAutoFit/>
          </a:bodyPr>
          <a:lstStyle/>
          <a:p>
            <a:pPr algn="ctr"/>
            <a:r>
              <a:rPr lang="en-US" sz="2800">
                <a:latin typeface="Comic Sans MS"/>
              </a:rPr>
              <a:t>Stilling video</a:t>
            </a:r>
            <a:endParaRPr lang="en-US">
              <a:latin typeface="Times New Roman"/>
              <a:cs typeface="Times New Roman"/>
            </a:endParaRPr>
          </a:p>
          <a:p>
            <a:pPr algn="ctr"/>
            <a:r>
              <a:rPr lang="en-US" sz="2000">
                <a:ea typeface="+mn-lt"/>
                <a:cs typeface="+mn-lt"/>
                <a:hlinkClick r:id="rId2"/>
              </a:rPr>
              <a:t>https://vimeo.com/839956120</a:t>
            </a:r>
            <a:endParaRPr lang="en-US" sz="2000">
              <a:cs typeface="Times New Roman"/>
            </a:endParaRPr>
          </a:p>
          <a:p>
            <a:pPr algn="ctr"/>
            <a:endParaRPr lang="en-AU">
              <a:cs typeface="Times New Roman"/>
            </a:endParaRPr>
          </a:p>
        </p:txBody>
      </p:sp>
    </p:spTree>
    <p:extLst>
      <p:ext uri="{BB962C8B-B14F-4D97-AF65-F5344CB8AC3E}">
        <p14:creationId xmlns:p14="http://schemas.microsoft.com/office/powerpoint/2010/main" val="237520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30</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788276" y="891921"/>
            <a:ext cx="1061442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B050"/>
                </a:solidFill>
                <a:latin typeface="Comic Sans MS"/>
                <a:cs typeface="Segoe UI"/>
              </a:rPr>
              <a:t>Leader: </a:t>
            </a:r>
            <a:r>
              <a:rPr lang="en-GB" sz="2800">
                <a:latin typeface="Comic Sans MS"/>
              </a:rPr>
              <a:t>Our next Hymn is</a:t>
            </a:r>
            <a:endParaRPr lang="en-US" sz="2800">
              <a:cs typeface="Times New Roman"/>
            </a:endParaRPr>
          </a:p>
          <a:p>
            <a:pPr algn="ctr"/>
            <a:endParaRPr lang="en-GB" sz="2800">
              <a:latin typeface="Comic Sans MS"/>
            </a:endParaRPr>
          </a:p>
          <a:p>
            <a:pPr algn="ctr"/>
            <a:r>
              <a:rPr lang="en-GB" sz="4800">
                <a:solidFill>
                  <a:srgbClr val="00B050"/>
                </a:solidFill>
                <a:latin typeface="Comic Sans MS"/>
              </a:rPr>
              <a:t>All Things Bright and Beautiful</a:t>
            </a:r>
            <a:endParaRPr lang="en-GB" sz="4800">
              <a:solidFill>
                <a:srgbClr val="00B050"/>
              </a:solidFill>
              <a:cs typeface="Times New Roman"/>
            </a:endParaRPr>
          </a:p>
          <a:p>
            <a:pPr algn="ctr"/>
            <a:endParaRPr lang="en-GB" sz="2800">
              <a:latin typeface="Comic Sans MS"/>
              <a:ea typeface="+mn-lt"/>
              <a:cs typeface="+mn-lt"/>
            </a:endParaRPr>
          </a:p>
          <a:p>
            <a:pPr algn="ctr"/>
            <a:r>
              <a:rPr lang="en-GB">
                <a:ea typeface="+mn-lt"/>
                <a:cs typeface="+mn-lt"/>
                <a:hlinkClick r:id="rId2"/>
              </a:rPr>
              <a:t>https://www.youtube.com/watch?v=VgqKfGRT0PM</a:t>
            </a:r>
            <a:endParaRPr lang="en-GB">
              <a:cs typeface="Times New Roman"/>
            </a:endParaRPr>
          </a:p>
          <a:p>
            <a:pPr algn="ctr"/>
            <a:endParaRPr lang="en-GB" sz="2800">
              <a:latin typeface="Times New Roman"/>
              <a:ea typeface="+mn-lt"/>
              <a:cs typeface="+mn-lt"/>
            </a:endParaRPr>
          </a:p>
          <a:p>
            <a:pPr algn="ctr"/>
            <a:endParaRPr lang="en-GB" sz="2800">
              <a:latin typeface="Comic Sans MS"/>
              <a:ea typeface="+mn-lt"/>
              <a:cs typeface="+mn-lt"/>
            </a:endParaRPr>
          </a:p>
          <a:p>
            <a:pPr algn="ctr"/>
            <a:r>
              <a:rPr lang="en-GB" sz="2800">
                <a:latin typeface="Comic Sans MS"/>
                <a:ea typeface="+mn-lt"/>
                <a:cs typeface="+mn-lt"/>
              </a:rPr>
              <a:t>Let's sing or enjoy the music together</a:t>
            </a:r>
            <a:endParaRPr lang="en-GB">
              <a:cs typeface="Times New Roman"/>
            </a:endParaRPr>
          </a:p>
          <a:p>
            <a:pPr algn="ctr"/>
            <a:endParaRPr lang="en-AU">
              <a:solidFill>
                <a:srgbClr val="000000"/>
              </a:solidFill>
              <a:latin typeface="Comic Sans MS" panose="030F0902030302020204" pitchFamily="66" charset="0"/>
              <a:ea typeface="Calibri"/>
              <a:cs typeface="Times New Roman"/>
              <a:hlinkClick r:id="rId3"/>
            </a:endParaRPr>
          </a:p>
          <a:p>
            <a:pPr algn="ctr"/>
            <a:endParaRPr lang="en-GB" sz="2800">
              <a:solidFill>
                <a:srgbClr val="00B050"/>
              </a:solidFill>
              <a:latin typeface="Comic Sans MS" panose="030F0902030302020204" pitchFamily="66" charset="0"/>
              <a:ea typeface="Calibri"/>
              <a:cs typeface="Times New Roman"/>
            </a:endParaRPr>
          </a:p>
          <a:p>
            <a:pPr algn="ctr"/>
            <a:r>
              <a:rPr lang="en-US" sz="2800" i="0" u="none" strike="noStrike">
                <a:solidFill>
                  <a:srgbClr val="00B050"/>
                </a:solidFill>
                <a:effectLst/>
                <a:latin typeface="Comic Sans MS"/>
              </a:rPr>
              <a:t>We stay on mute</a:t>
            </a:r>
            <a:endParaRPr lang="en-US" sz="2800">
              <a:solidFill>
                <a:srgbClr val="00B050"/>
              </a:solidFill>
              <a:latin typeface="Comic Sans MS"/>
              <a:cs typeface="Times New Roman"/>
            </a:endParaRPr>
          </a:p>
          <a:p>
            <a:pPr algn="ctr"/>
            <a:r>
              <a:rPr lang="en-US" sz="2800">
                <a:solidFill>
                  <a:srgbClr val="00B050"/>
                </a:solidFill>
                <a:latin typeface="Comic Sans MS"/>
              </a:rPr>
              <a:t>Leader mutes</a:t>
            </a:r>
            <a:endParaRPr lang="en-US">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561" y="1249114"/>
            <a:ext cx="10439533" cy="2523768"/>
          </a:xfrm>
          <a:prstGeom prst="rect">
            <a:avLst/>
          </a:prstGeom>
        </p:spPr>
        <p:txBody>
          <a:bodyPr wrap="square" lIns="91440" tIns="45720" rIns="91440" bIns="45720" anchor="t">
            <a:spAutoFit/>
          </a:bodyPr>
          <a:lstStyle/>
          <a:p>
            <a:pPr>
              <a:spcAft>
                <a:spcPts val="1200"/>
              </a:spcAft>
            </a:pPr>
            <a:r>
              <a:rPr lang="en-US" sz="3200">
                <a:solidFill>
                  <a:srgbClr val="00B050"/>
                </a:solidFill>
                <a:latin typeface="Comic Sans MS" panose="030F0702030302020204" pitchFamily="66" charset="0"/>
                <a:cs typeface="Segoe UI"/>
              </a:rPr>
              <a:t>Leader: </a:t>
            </a:r>
            <a:r>
              <a:rPr lang="en-US" sz="3200">
                <a:latin typeface="Comic Sans MS"/>
              </a:rPr>
              <a:t>We are the body of Christ</a:t>
            </a:r>
          </a:p>
          <a:p>
            <a:pPr algn="ctr">
              <a:spcAft>
                <a:spcPts val="1200"/>
              </a:spcAft>
            </a:pPr>
            <a:r>
              <a:rPr lang="en-US" sz="3200" b="1">
                <a:solidFill>
                  <a:srgbClr val="00B050"/>
                </a:solidFill>
                <a:latin typeface="Comic Sans MS"/>
              </a:rPr>
              <a:t>All: </a:t>
            </a:r>
            <a:r>
              <a:rPr lang="en-US" sz="3200" b="1">
                <a:latin typeface="Comic Sans MS"/>
              </a:rPr>
              <a:t>God’s Spirit is with us</a:t>
            </a:r>
            <a:endParaRPr lang="en-US" sz="3200">
              <a:latin typeface="Comic Sans MS" panose="030F0702030302020204" pitchFamily="66" charset="0"/>
            </a:endParaRPr>
          </a:p>
          <a:p>
            <a:pPr>
              <a:spcAft>
                <a:spcPts val="1200"/>
              </a:spcAft>
            </a:pPr>
            <a:r>
              <a:rPr lang="en-US" sz="3200">
                <a:solidFill>
                  <a:srgbClr val="00B050"/>
                </a:solidFill>
                <a:latin typeface="Comic Sans MS" panose="030F0702030302020204" pitchFamily="66" charset="0"/>
                <a:cs typeface="Segoe UI"/>
              </a:rPr>
              <a:t>Leader: </a:t>
            </a:r>
            <a:r>
              <a:rPr lang="en-US" sz="3200">
                <a:latin typeface="Comic Sans MS"/>
              </a:rPr>
              <a:t>The peace of the Lord be always with you.</a:t>
            </a:r>
          </a:p>
          <a:p>
            <a:pPr algn="ctr">
              <a:spcAft>
                <a:spcPts val="1200"/>
              </a:spcAft>
            </a:pPr>
            <a:r>
              <a:rPr lang="en-US" sz="3200" b="1">
                <a:solidFill>
                  <a:srgbClr val="00B050"/>
                </a:solidFill>
                <a:latin typeface="Comic Sans MS"/>
              </a:rPr>
              <a:t>All: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92774" y="175836"/>
            <a:ext cx="3860351" cy="400110"/>
          </a:xfrm>
          <a:prstGeom prst="rect">
            <a:avLst/>
          </a:prstGeom>
        </p:spPr>
        <p:txBody>
          <a:bodyPr wrap="none" lIns="91440" tIns="45720" rIns="91440" bIns="45720" anchor="t">
            <a:spAutoFit/>
          </a:bodyPr>
          <a:lstStyle/>
          <a:p>
            <a:pPr algn="ctr"/>
            <a:r>
              <a:rPr lang="en-AU" sz="2000">
                <a:solidFill>
                  <a:srgbClr val="00B050"/>
                </a:solidFill>
                <a:latin typeface="Comic Sans MS"/>
                <a:cs typeface="Arial"/>
              </a:rPr>
              <a:t>The Leader and Cantor unmute</a:t>
            </a:r>
            <a:endParaRPr lang="en-US" sz="140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00B050"/>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pPr algn="ct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endParaRPr lang="en-AU" sz="2000">
              <a:latin typeface="Comic Sans MS"/>
              <a:cs typeface="Arial"/>
            </a:endParaRPr>
          </a:p>
          <a:p>
            <a:pPr algn="ct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7420" y="185317"/>
            <a:ext cx="8797160" cy="523220"/>
          </a:xfrm>
          <a:prstGeom prst="rect">
            <a:avLst/>
          </a:prstGeom>
          <a:noFill/>
        </p:spPr>
        <p:txBody>
          <a:bodyPr wrap="square" lIns="91440" tIns="45720" rIns="91440" bIns="45720" rtlCol="0" anchor="t">
            <a:spAutoFit/>
          </a:bodyPr>
          <a:lstStyle/>
          <a:p>
            <a:r>
              <a:rPr lang="en-US" sz="2800" i="1">
                <a:solidFill>
                  <a:srgbClr val="00B050"/>
                </a:solidFill>
                <a:latin typeface="Comic Sans MS"/>
              </a:rPr>
              <a:t>Prayer of Thanksgiving in the Season of Creation</a:t>
            </a:r>
            <a:endParaRPr lang="en-US" sz="2000" i="1">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317413" y="781850"/>
            <a:ext cx="11557174"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00B050"/>
                </a:solidFill>
                <a:latin typeface="Comic Sans MS"/>
              </a:rPr>
              <a:t>Leader: </a:t>
            </a:r>
            <a:r>
              <a:rPr lang="en-US" sz="2000">
                <a:latin typeface="Comic Sans MS"/>
              </a:rPr>
              <a:t>As we enter prayer, I invite the second reader to unmute to lead our intercessions which follow the prayer of thanksgiving. Please feel free to change your body position as you need.</a:t>
            </a:r>
            <a:endParaRPr lang="en-US" sz="2000">
              <a:cs typeface="Times New Roman"/>
            </a:endParaRPr>
          </a:p>
        </p:txBody>
      </p:sp>
      <p:sp>
        <p:nvSpPr>
          <p:cNvPr id="6" name="TextBox 5">
            <a:extLst>
              <a:ext uri="{FF2B5EF4-FFF2-40B4-BE49-F238E27FC236}">
                <a16:creationId xmlns:a16="http://schemas.microsoft.com/office/drawing/2014/main" id="{6D6B4E10-178A-43A5-EC82-B75A2FB0AA75}"/>
              </a:ext>
            </a:extLst>
          </p:cNvPr>
          <p:cNvSpPr txBox="1"/>
          <p:nvPr/>
        </p:nvSpPr>
        <p:spPr>
          <a:xfrm>
            <a:off x="374595" y="1889846"/>
            <a:ext cx="11442810" cy="4463081"/>
          </a:xfrm>
          <a:prstGeom prst="rect">
            <a:avLst/>
          </a:prstGeom>
          <a:noFill/>
        </p:spPr>
        <p:txBody>
          <a:bodyPr wrap="square">
            <a:spAutoFit/>
          </a:bodyPr>
          <a:lstStyle/>
          <a:p>
            <a:pPr>
              <a:lnSpc>
                <a:spcPct val="150000"/>
              </a:lnSpc>
            </a:pPr>
            <a:r>
              <a:rPr lang="en-AU" sz="2400">
                <a:latin typeface="Comic Sans MS" panose="030F0902030302020204" pitchFamily="66" charset="0"/>
              </a:rPr>
              <a:t>God of life, God of love, God of Creation. Thank You for all the wonderful,</a:t>
            </a:r>
          </a:p>
          <a:p>
            <a:pPr>
              <a:lnSpc>
                <a:spcPct val="150000"/>
              </a:lnSpc>
            </a:pPr>
            <a:r>
              <a:rPr lang="en-AU" sz="2400">
                <a:latin typeface="Comic Sans MS" panose="030F0902030302020204" pitchFamily="66" charset="0"/>
              </a:rPr>
              <a:t>great and immense creatures that You created.</a:t>
            </a:r>
          </a:p>
          <a:p>
            <a:pPr>
              <a:lnSpc>
                <a:spcPct val="150000"/>
              </a:lnSpc>
            </a:pPr>
            <a:r>
              <a:rPr lang="en-AU" sz="2400" b="1">
                <a:latin typeface="Comic Sans MS" panose="030F0902030302020204" pitchFamily="66" charset="0"/>
              </a:rPr>
              <a:t>We thank You that we have the opportunity to inhabit and enjoy the wonders of this world.</a:t>
            </a:r>
          </a:p>
          <a:p>
            <a:pPr>
              <a:lnSpc>
                <a:spcPct val="150000"/>
              </a:lnSpc>
            </a:pPr>
            <a:r>
              <a:rPr lang="en-AU" sz="2400">
                <a:latin typeface="Comic Sans MS" panose="030F0902030302020204" pitchFamily="66" charset="0"/>
              </a:rPr>
              <a:t>Thank you for giving us forests that provide our air and give us the shade we need on hot days.</a:t>
            </a:r>
          </a:p>
          <a:p>
            <a:pPr>
              <a:lnSpc>
                <a:spcPct val="150000"/>
              </a:lnSpc>
            </a:pPr>
            <a:r>
              <a:rPr lang="en-AU" sz="2400" b="1">
                <a:latin typeface="Comic Sans MS" panose="030F0902030302020204" pitchFamily="66" charset="0"/>
              </a:rPr>
              <a:t>Thank you for giving us the sun that shines brightly with its energy, as well as the rains to refresh and nourish the earth bringing a special scent.</a:t>
            </a:r>
          </a:p>
        </p:txBody>
      </p:sp>
      <p:sp>
        <p:nvSpPr>
          <p:cNvPr id="4" name="Rectangle 3">
            <a:extLst>
              <a:ext uri="{FF2B5EF4-FFF2-40B4-BE49-F238E27FC236}">
                <a16:creationId xmlns:a16="http://schemas.microsoft.com/office/drawing/2014/main" id="{44AD07AC-B216-86EA-F162-001BAF760999}"/>
              </a:ext>
            </a:extLst>
          </p:cNvPr>
          <p:cNvSpPr/>
          <p:nvPr/>
        </p:nvSpPr>
        <p:spPr>
          <a:xfrm>
            <a:off x="7239610" y="636675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1921818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71EC-25B5-3622-1059-8D3BDB0F4A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FE9423-B809-B703-9392-EB0C93FB5B9A}"/>
              </a:ext>
            </a:extLst>
          </p:cNvPr>
          <p:cNvSpPr txBox="1"/>
          <p:nvPr/>
        </p:nvSpPr>
        <p:spPr>
          <a:xfrm>
            <a:off x="460595" y="283393"/>
            <a:ext cx="11271948" cy="6125075"/>
          </a:xfrm>
          <a:prstGeom prst="rect">
            <a:avLst/>
          </a:prstGeom>
          <a:noFill/>
        </p:spPr>
        <p:txBody>
          <a:bodyPr wrap="square">
            <a:spAutoFit/>
          </a:bodyPr>
          <a:lstStyle/>
          <a:p>
            <a:pPr>
              <a:lnSpc>
                <a:spcPct val="150000"/>
              </a:lnSpc>
            </a:pPr>
            <a:r>
              <a:rPr lang="en-AU" sz="2400">
                <a:latin typeface="Comic Sans MS" panose="030F0902030302020204" pitchFamily="66" charset="0"/>
              </a:rPr>
              <a:t>Thank you for giving us the fertile soil to provide us with food and sustenance for many animals.</a:t>
            </a:r>
          </a:p>
          <a:p>
            <a:pPr>
              <a:lnSpc>
                <a:spcPct val="150000"/>
              </a:lnSpc>
            </a:pPr>
            <a:r>
              <a:rPr lang="en-AU" sz="2400" b="1">
                <a:latin typeface="Comic Sans MS" panose="030F0902030302020204" pitchFamily="66" charset="0"/>
              </a:rPr>
              <a:t>Allow us to recognize that the community of the earth is a democracy of life as a whole that is based on the living economies that are the local economies of those who work the land.</a:t>
            </a:r>
          </a:p>
          <a:p>
            <a:pPr>
              <a:lnSpc>
                <a:spcPct val="150000"/>
              </a:lnSpc>
            </a:pPr>
            <a:r>
              <a:rPr lang="en-AU" sz="2400">
                <a:latin typeface="Comic Sans MS" panose="030F0902030302020204" pitchFamily="66" charset="0"/>
              </a:rPr>
              <a:t>Give us the strength to defend diversity in nature and in the culture of each place by putting the common good first, knowing that all beings have a natural right to their sustenance.</a:t>
            </a:r>
          </a:p>
          <a:p>
            <a:pPr>
              <a:lnSpc>
                <a:spcPct val="150000"/>
              </a:lnSpc>
            </a:pPr>
            <a:r>
              <a:rPr lang="en-AU" sz="2400" b="1">
                <a:latin typeface="Comic Sans MS" panose="030F0902030302020204" pitchFamily="66" charset="0"/>
              </a:rPr>
              <a:t>Help us to value each species, people and culture, knowing that each has intrinsic value.</a:t>
            </a:r>
          </a:p>
          <a:p>
            <a:pPr>
              <a:lnSpc>
                <a:spcPct val="150000"/>
              </a:lnSpc>
            </a:pPr>
            <a:endParaRPr lang="en-AU" sz="2400" b="1">
              <a:latin typeface="Comic Sans MS" panose="030F0902030302020204" pitchFamily="66" charset="0"/>
            </a:endParaRPr>
          </a:p>
        </p:txBody>
      </p:sp>
      <p:sp>
        <p:nvSpPr>
          <p:cNvPr id="2" name="Rectangle 1">
            <a:extLst>
              <a:ext uri="{FF2B5EF4-FFF2-40B4-BE49-F238E27FC236}">
                <a16:creationId xmlns:a16="http://schemas.microsoft.com/office/drawing/2014/main" id="{76E37ED0-CD2F-9F76-62A2-E8F2941B3753}"/>
              </a:ext>
            </a:extLst>
          </p:cNvPr>
          <p:cNvSpPr/>
          <p:nvPr/>
        </p:nvSpPr>
        <p:spPr>
          <a:xfrm>
            <a:off x="7039585" y="6220265"/>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105811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A0EE-2D0D-6202-1FEA-52B42D5763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392EB33-F69F-0FCE-F571-C9F0D66E8843}"/>
              </a:ext>
            </a:extLst>
          </p:cNvPr>
          <p:cNvSpPr txBox="1"/>
          <p:nvPr/>
        </p:nvSpPr>
        <p:spPr>
          <a:xfrm>
            <a:off x="460026" y="1197459"/>
            <a:ext cx="11271948" cy="4463081"/>
          </a:xfrm>
          <a:prstGeom prst="rect">
            <a:avLst/>
          </a:prstGeom>
          <a:noFill/>
        </p:spPr>
        <p:txBody>
          <a:bodyPr wrap="square">
            <a:spAutoFit/>
          </a:bodyPr>
          <a:lstStyle/>
          <a:p>
            <a:pPr>
              <a:lnSpc>
                <a:spcPct val="150000"/>
              </a:lnSpc>
            </a:pPr>
            <a:r>
              <a:rPr lang="en-AU" sz="2400">
                <a:latin typeface="Comic Sans MS" panose="030F0902030302020204" pitchFamily="66" charset="0"/>
              </a:rPr>
              <a:t>Help us to walk in this world with faith and hope. Sustain us to protect</a:t>
            </a:r>
          </a:p>
          <a:p>
            <a:pPr>
              <a:lnSpc>
                <a:spcPct val="150000"/>
              </a:lnSpc>
            </a:pPr>
            <a:r>
              <a:rPr lang="en-AU" sz="2400">
                <a:latin typeface="Comic Sans MS" panose="030F0902030302020204" pitchFamily="66" charset="0"/>
              </a:rPr>
              <a:t>and care for your creation, respectful of the resources it provides for us and</a:t>
            </a:r>
          </a:p>
          <a:p>
            <a:pPr>
              <a:lnSpc>
                <a:spcPct val="150000"/>
              </a:lnSpc>
            </a:pPr>
            <a:r>
              <a:rPr lang="en-AU" sz="2400">
                <a:latin typeface="Comic Sans MS" panose="030F0902030302020204" pitchFamily="66" charset="0"/>
              </a:rPr>
              <a:t>aware of the finiteness of Creation.</a:t>
            </a:r>
          </a:p>
          <a:p>
            <a:pPr>
              <a:lnSpc>
                <a:spcPct val="150000"/>
              </a:lnSpc>
            </a:pPr>
            <a:r>
              <a:rPr lang="en-AU" sz="2400" b="1">
                <a:latin typeface="Comic Sans MS" panose="030F0902030302020204" pitchFamily="66" charset="0"/>
              </a:rPr>
              <a:t>Give us the courage to fight for life and be resilient in the face of those</a:t>
            </a:r>
          </a:p>
          <a:p>
            <a:pPr>
              <a:lnSpc>
                <a:spcPct val="150000"/>
              </a:lnSpc>
            </a:pPr>
            <a:r>
              <a:rPr lang="en-AU" sz="2400" b="1">
                <a:latin typeface="Comic Sans MS" panose="030F0902030302020204" pitchFamily="66" charset="0"/>
              </a:rPr>
              <a:t>who destroy Creation and those who profit from it for their own business.</a:t>
            </a:r>
          </a:p>
          <a:p>
            <a:pPr>
              <a:lnSpc>
                <a:spcPct val="150000"/>
              </a:lnSpc>
            </a:pPr>
            <a:r>
              <a:rPr lang="en-AU" sz="2400">
                <a:latin typeface="Comic Sans MS" panose="030F0902030302020204" pitchFamily="66" charset="0"/>
              </a:rPr>
              <a:t>Thank you for each of our lives which we give to you, through Jesus Christ our Lord, who lives and reigns with you and the Holy Spirit.  </a:t>
            </a:r>
            <a:r>
              <a:rPr lang="en-AU" sz="2400" b="1">
                <a:solidFill>
                  <a:srgbClr val="232323"/>
                </a:solidFill>
                <a:latin typeface="Comic Sans MS" panose="030F0902030302020204" pitchFamily="66" charset="0"/>
              </a:rPr>
              <a:t>Amen</a:t>
            </a:r>
            <a:endParaRPr lang="en-AU" sz="2400" b="1">
              <a:latin typeface="Comic Sans MS" panose="030F0902030302020204" pitchFamily="66" charset="0"/>
            </a:endParaRPr>
          </a:p>
        </p:txBody>
      </p:sp>
    </p:spTree>
    <p:extLst>
      <p:ext uri="{BB962C8B-B14F-4D97-AF65-F5344CB8AC3E}">
        <p14:creationId xmlns:p14="http://schemas.microsoft.com/office/powerpoint/2010/main" val="1880646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a:solidFill>
                  <a:srgbClr val="00B050"/>
                </a:solidFill>
                <a:latin typeface="Comic Sans MS"/>
                <a:ea typeface="+mn-lt"/>
                <a:cs typeface="+mn-lt"/>
              </a:rPr>
              <a:t>Intercessions</a:t>
            </a:r>
            <a:endParaRPr lang="en-US" sz="2000" i="1">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7516" y="778556"/>
            <a:ext cx="11614484" cy="5791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a:solidFill>
                  <a:srgbClr val="00B050"/>
                </a:solidFill>
                <a:latin typeface="Comic Sans MS"/>
              </a:rPr>
              <a:t>Reader 2: </a:t>
            </a:r>
            <a:r>
              <a:rPr lang="en-GB" sz="2000">
                <a:latin typeface="Comic Sans MS"/>
              </a:rPr>
              <a:t>We pray for creation and communities we share our lives with.</a:t>
            </a:r>
            <a:r>
              <a:rPr lang="en-US" sz="2000">
                <a:latin typeface="Comic Sans MS"/>
              </a:rPr>
              <a:t> </a:t>
            </a:r>
            <a:r>
              <a:rPr lang="en-AU" sz="2000">
                <a:latin typeface="Comic Sans MS"/>
              </a:rPr>
              <a:t>We pause for a few moments to name either in our hearts, or out loud, or in the chat, those environments and communities we bring to the Lord in prayer. </a:t>
            </a:r>
          </a:p>
          <a:p>
            <a:pPr>
              <a:lnSpc>
                <a:spcPct val="150000"/>
              </a:lnSpc>
            </a:pPr>
            <a:r>
              <a:rPr lang="en-AU" sz="2000" b="1">
                <a:solidFill>
                  <a:srgbClr val="00B050"/>
                </a:solidFill>
                <a:latin typeface="Comic Sans MS"/>
              </a:rPr>
              <a:t>PAUSE…</a:t>
            </a:r>
          </a:p>
          <a:p>
            <a:pPr>
              <a:lnSpc>
                <a:spcPct val="150000"/>
              </a:lnSpc>
            </a:pPr>
            <a:r>
              <a:rPr lang="en-AU" sz="2000">
                <a:latin typeface="Comic Sans MS"/>
              </a:rPr>
              <a:t>We entrust to you the community of Holy Hermits Online and our ministry partners:</a:t>
            </a:r>
          </a:p>
          <a:p>
            <a:endParaRPr lang="en-AU" sz="2000">
              <a:latin typeface="Comic Sans MS"/>
            </a:endParaRPr>
          </a:p>
          <a:p>
            <a:pPr marL="0" algn="l" rtl="0" eaLnBrk="1" fontAlgn="base" latinLnBrk="0" hangingPunct="1">
              <a:buNone/>
            </a:pPr>
            <a:endParaRPr lang="en-AU" sz="1800" b="0" i="0" u="none" strike="noStrike">
              <a:effectLst/>
              <a:latin typeface="Arial" panose="020B0604020202020204" pitchFamily="34" charset="0"/>
            </a:endParaRPr>
          </a:p>
          <a:p>
            <a:endParaRPr lang="en-AU" sz="2400">
              <a:latin typeface="Comic Sans MS"/>
            </a:endParaRPr>
          </a:p>
          <a:p>
            <a:endParaRPr lang="en-AU" sz="2400">
              <a:latin typeface="Comic Sans MS"/>
            </a:endParaRPr>
          </a:p>
          <a:p>
            <a:pPr>
              <a:lnSpc>
                <a:spcPct val="150000"/>
              </a:lnSpc>
            </a:pPr>
            <a:endParaRPr lang="en-AU" sz="2400">
              <a:latin typeface="Comic Sans MS"/>
              <a:cs typeface="Calibri"/>
            </a:endParaRPr>
          </a:p>
          <a:p>
            <a:pPr>
              <a:lnSpc>
                <a:spcPct val="150000"/>
              </a:lnSpc>
            </a:pPr>
            <a:endParaRPr lang="en-AU" sz="2200">
              <a:latin typeface="Comic Sans MS"/>
              <a:cs typeface="Calibri"/>
            </a:endParaRPr>
          </a:p>
          <a:p>
            <a:pPr>
              <a:lnSpc>
                <a:spcPct val="150000"/>
              </a:lnSpc>
            </a:pPr>
            <a:r>
              <a:rPr lang="en-AU" sz="2000">
                <a:latin typeface="Comic Sans MS"/>
                <a:cs typeface="Calibri"/>
              </a:rPr>
              <a:t>Prosper the work of our hands and show us the way to your new creation.</a:t>
            </a:r>
          </a:p>
          <a:p>
            <a:pPr>
              <a:lnSpc>
                <a:spcPct val="150000"/>
              </a:lnSpc>
            </a:pPr>
            <a:r>
              <a:rPr lang="en-GB" sz="2000">
                <a:latin typeface="Comic Sans MS"/>
              </a:rPr>
              <a:t>Creator God, </a:t>
            </a:r>
            <a:r>
              <a:rPr lang="en-GB" sz="20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1765259540"/>
              </p:ext>
            </p:extLst>
          </p:nvPr>
        </p:nvGraphicFramePr>
        <p:xfrm>
          <a:off x="1275380" y="3318399"/>
          <a:ext cx="7108141" cy="2225040"/>
        </p:xfrm>
        <a:graphic>
          <a:graphicData uri="http://schemas.openxmlformats.org/drawingml/2006/table">
            <a:tbl>
              <a:tblPr firstRow="1" bandRow="1">
                <a:tableStyleId>{2D5ABB26-0587-4C30-8999-92F81FD0307C}</a:tableStyleId>
              </a:tblPr>
              <a:tblGrid>
                <a:gridCol w="6615273">
                  <a:extLst>
                    <a:ext uri="{9D8B030D-6E8A-4147-A177-3AD203B41FA5}">
                      <a16:colId xmlns:a16="http://schemas.microsoft.com/office/drawing/2014/main" val="2908256516"/>
                    </a:ext>
                  </a:extLst>
                </a:gridCol>
                <a:gridCol w="246434">
                  <a:extLst>
                    <a:ext uri="{9D8B030D-6E8A-4147-A177-3AD203B41FA5}">
                      <a16:colId xmlns:a16="http://schemas.microsoft.com/office/drawing/2014/main" val="2881208652"/>
                    </a:ext>
                  </a:extLst>
                </a:gridCol>
                <a:gridCol w="24643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Episcopal Diocese of Texas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36</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196086" y="170867"/>
            <a:ext cx="12110382" cy="6439199"/>
          </a:xfrm>
          <a:prstGeom prst="rect">
            <a:avLst/>
          </a:prstGeom>
          <a:noFill/>
        </p:spPr>
        <p:txBody>
          <a:bodyPr wrap="square" lIns="91440" tIns="45720" rIns="91440" bIns="45720" rtlCol="0" anchor="t">
            <a:spAutoFit/>
          </a:bodyPr>
          <a:lstStyle/>
          <a:p>
            <a:pPr>
              <a:lnSpc>
                <a:spcPct val="150000"/>
              </a:lnSpc>
            </a:pPr>
            <a:r>
              <a:rPr lang="en-AU" sz="2000">
                <a:solidFill>
                  <a:srgbClr val="00B050"/>
                </a:solidFill>
                <a:latin typeface="Comic Sans MS"/>
              </a:rPr>
              <a:t>Reader 2: </a:t>
            </a:r>
            <a:r>
              <a:rPr lang="en-AU" sz="2000">
                <a:latin typeface="Comic Sans MS"/>
              </a:rPr>
              <a:t>Loving Creator</a:t>
            </a:r>
            <a:r>
              <a:rPr lang="en-AU" sz="2000" u="none" strike="noStrike">
                <a:effectLst/>
                <a:latin typeface="Comic Sans MS"/>
              </a:rPr>
              <a:t>, we </a:t>
            </a:r>
            <a:r>
              <a:rPr lang="en-AU" sz="2000">
                <a:latin typeface="Comic Sans MS"/>
              </a:rPr>
              <a:t>entrust to you all animals, especially those who are</a:t>
            </a:r>
            <a:r>
              <a:rPr lang="en-AU" sz="2000">
                <a:latin typeface="Comic Sans MS"/>
                <a:cs typeface="Calibri"/>
              </a:rPr>
              <a:t> </a:t>
            </a:r>
            <a:r>
              <a:rPr lang="en-AU" sz="2000">
                <a:latin typeface="Comic Sans MS"/>
              </a:rPr>
              <a:t>sick, anxious, ageing, lost, at risk, lonely, sad, hungry, in pain, homeless, abused, living in fear, encountering violence of any kind,</a:t>
            </a:r>
            <a:r>
              <a:rPr lang="en-AU" sz="2000">
                <a:latin typeface="Comic Sans MS"/>
                <a:cs typeface="Calibri"/>
              </a:rPr>
              <a:t> </a:t>
            </a:r>
            <a:r>
              <a:rPr lang="en-AU" sz="2000">
                <a:latin typeface="Comic Sans MS"/>
              </a:rPr>
              <a:t>in need of comfort, rehabilitation or transformation.</a:t>
            </a:r>
          </a:p>
          <a:p>
            <a:pPr>
              <a:lnSpc>
                <a:spcPct val="150000"/>
              </a:lnSpc>
            </a:pPr>
            <a:endParaRPr lang="en-AU" sz="1050">
              <a:latin typeface="Comic Sans MS"/>
              <a:cs typeface="Calibri"/>
            </a:endParaRPr>
          </a:p>
          <a:p>
            <a:r>
              <a:rPr lang="en-AU" sz="2000">
                <a:latin typeface="Comic Sans MS"/>
              </a:rPr>
              <a:t>We invite your loving compassion for:</a:t>
            </a:r>
            <a:br>
              <a:rPr lang="en-AU" sz="2000">
                <a:latin typeface="Comic Sans MS"/>
              </a:rPr>
            </a:br>
            <a:r>
              <a:rPr lang="en-AU" sz="2000">
                <a:latin typeface="Comic Sans MS"/>
              </a:rPr>
              <a:t>Jasmine,   </a:t>
            </a:r>
            <a:endParaRPr lang="en-AU" sz="2000">
              <a:solidFill>
                <a:srgbClr val="000000"/>
              </a:solidFill>
              <a:latin typeface="Comic Sans MS"/>
            </a:endParaRPr>
          </a:p>
          <a:p>
            <a:r>
              <a:rPr lang="en-AU" sz="2000">
                <a:latin typeface="Comic Sans MS"/>
              </a:rPr>
              <a:t>Leese(y),   </a:t>
            </a:r>
            <a:endParaRPr lang="en-AU"/>
          </a:p>
          <a:p>
            <a:r>
              <a:rPr lang="en-AU" sz="2000">
                <a:latin typeface="Comic Sans MS"/>
              </a:rPr>
              <a:t>Sid, Toots and Lulu, Polly and Suki</a:t>
            </a:r>
            <a:endParaRPr lang="en-AU"/>
          </a:p>
          <a:p>
            <a:r>
              <a:rPr lang="en-AU" sz="2000">
                <a:latin typeface="Comic Sans MS"/>
              </a:rPr>
              <a:t>Fred, George and Percy</a:t>
            </a:r>
            <a:endParaRPr lang="en-AU"/>
          </a:p>
          <a:p>
            <a:r>
              <a:rPr lang="en-AU" sz="2000" err="1">
                <a:latin typeface="Comic Sans MS"/>
              </a:rPr>
              <a:t>Koshka</a:t>
            </a:r>
            <a:r>
              <a:rPr lang="en-AU" sz="2000">
                <a:latin typeface="Comic Sans MS"/>
              </a:rPr>
              <a:t>,</a:t>
            </a:r>
            <a:r>
              <a:rPr lang="en-AU" sz="2000">
                <a:solidFill>
                  <a:srgbClr val="4D4D4D"/>
                </a:solidFill>
                <a:latin typeface="Comic Sans MS"/>
              </a:rPr>
              <a:t> </a:t>
            </a:r>
            <a:r>
              <a:rPr lang="en-AU" sz="2000">
                <a:latin typeface="Comic Sans MS"/>
              </a:rPr>
              <a:t>  </a:t>
            </a:r>
            <a:endParaRPr lang="en-AU"/>
          </a:p>
          <a:p>
            <a:r>
              <a:rPr lang="en-AU" sz="2000">
                <a:latin typeface="Comic Sans MS"/>
              </a:rPr>
              <a:t>Lambert </a:t>
            </a:r>
            <a:endParaRPr lang="en-AU"/>
          </a:p>
          <a:p>
            <a:r>
              <a:rPr lang="en-AU" sz="2000">
                <a:latin typeface="Comic Sans MS"/>
              </a:rPr>
              <a:t>Kala, Nigel and Little One </a:t>
            </a:r>
            <a:endParaRPr lang="en-AU"/>
          </a:p>
          <a:p>
            <a:r>
              <a:rPr lang="en-AU" sz="2000">
                <a:latin typeface="Comic Sans MS"/>
              </a:rPr>
              <a:t>Toby</a:t>
            </a:r>
            <a:endParaRPr lang="en-AU"/>
          </a:p>
          <a:p>
            <a:r>
              <a:rPr lang="en-AU" sz="2000">
                <a:latin typeface="Comic Sans MS"/>
              </a:rPr>
              <a:t>Taco</a:t>
            </a:r>
          </a:p>
          <a:p>
            <a:r>
              <a:rPr lang="en-AU" sz="2000">
                <a:latin typeface="Comic Sans MS"/>
              </a:rPr>
              <a:t>Paddy and Jax</a:t>
            </a:r>
            <a:endParaRPr lang="en-AU"/>
          </a:p>
          <a:p>
            <a:pPr>
              <a:lnSpc>
                <a:spcPct val="150000"/>
              </a:lnSpc>
            </a:pPr>
            <a:r>
              <a:rPr lang="en-AU" sz="2000">
                <a:latin typeface="Comic Sans MS"/>
              </a:rPr>
              <a:t>We name in our hearts, out loud or in the chat, the animals we bring to the Lord in prayer.</a:t>
            </a:r>
            <a:r>
              <a:rPr lang="en-AU" sz="2000">
                <a:solidFill>
                  <a:srgbClr val="000000"/>
                </a:solidFill>
                <a:latin typeface="Comic Sans MS"/>
              </a:rPr>
              <a:t> </a:t>
            </a:r>
            <a:r>
              <a:rPr lang="en-AU" sz="2000">
                <a:solidFill>
                  <a:srgbClr val="7030A0"/>
                </a:solidFill>
                <a:latin typeface="Comic Sans MS"/>
              </a:rPr>
              <a:t> </a:t>
            </a:r>
            <a:endParaRPr lang="en-AU" sz="2000" b="1">
              <a:solidFill>
                <a:srgbClr val="00B050"/>
              </a:solidFill>
              <a:latin typeface="Comic Sans MS"/>
              <a:cs typeface="Times New Roman"/>
            </a:endParaRPr>
          </a:p>
          <a:p>
            <a:pPr>
              <a:lnSpc>
                <a:spcPct val="150000"/>
              </a:lnSpc>
            </a:pPr>
            <a:r>
              <a:rPr lang="en-AU" sz="2000" b="1">
                <a:solidFill>
                  <a:srgbClr val="00B050"/>
                </a:solidFill>
                <a:latin typeface="Comic Sans MS"/>
              </a:rPr>
              <a:t>PAUSE…</a:t>
            </a:r>
            <a:endParaRPr lang="en-AU" sz="2000" b="1">
              <a:solidFill>
                <a:srgbClr val="00B050"/>
              </a:solidFill>
              <a:latin typeface="Comic Sans MS"/>
              <a:cs typeface="Times New Roman"/>
            </a:endParaRPr>
          </a:p>
          <a:p>
            <a:pPr>
              <a:lnSpc>
                <a:spcPct val="150000"/>
              </a:lnSpc>
            </a:pPr>
            <a:r>
              <a:rPr lang="en-AU" sz="2000" b="1">
                <a:latin typeface="Comic Sans MS"/>
                <a:cs typeface="Times New Roman"/>
              </a:rPr>
              <a:t>Amen.</a:t>
            </a:r>
          </a:p>
        </p:txBody>
      </p:sp>
      <p:pic>
        <p:nvPicPr>
          <p:cNvPr id="3" name="Picture 2" descr="A person sitting in a circle with many animals&#10;&#10;AI-generated content may be incorrect.">
            <a:extLst>
              <a:ext uri="{FF2B5EF4-FFF2-40B4-BE49-F238E27FC236}">
                <a16:creationId xmlns:a16="http://schemas.microsoft.com/office/drawing/2014/main" id="{5E15A31A-FA06-C02F-5D34-CA5D02022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7139" y="1750534"/>
            <a:ext cx="3351098" cy="3351098"/>
          </a:xfrm>
          <a:prstGeom prst="rect">
            <a:avLst/>
          </a:prstGeom>
        </p:spPr>
      </p:pic>
    </p:spTree>
    <p:extLst>
      <p:ext uri="{BB962C8B-B14F-4D97-AF65-F5344CB8AC3E}">
        <p14:creationId xmlns:p14="http://schemas.microsoft.com/office/powerpoint/2010/main" val="1197269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37</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99610" y="256564"/>
            <a:ext cx="11937323" cy="5910657"/>
          </a:xfrm>
          <a:prstGeom prst="rect">
            <a:avLst/>
          </a:prstGeom>
          <a:noFill/>
        </p:spPr>
        <p:txBody>
          <a:bodyPr wrap="square" lIns="91440" tIns="45720" rIns="91440" bIns="45720" rtlCol="0" anchor="t">
            <a:spAutoFit/>
          </a:bodyPr>
          <a:lstStyle/>
          <a:p>
            <a:pPr>
              <a:lnSpc>
                <a:spcPct val="125000"/>
              </a:lnSpc>
            </a:pPr>
            <a:r>
              <a:rPr lang="en-AU" sz="2000">
                <a:solidFill>
                  <a:srgbClr val="00B050"/>
                </a:solidFill>
                <a:latin typeface="Comic Sans MS"/>
              </a:rPr>
              <a:t>Reader 2: </a:t>
            </a:r>
            <a:r>
              <a:rPr lang="en-AU" sz="2000">
                <a:latin typeface="Comic Sans MS"/>
              </a:rPr>
              <a:t>Eternal Trinity of Love</a:t>
            </a:r>
            <a:r>
              <a:rPr lang="en-AU" sz="2000" u="none" strike="noStrike">
                <a:effectLst/>
                <a:latin typeface="Comic Sans MS"/>
              </a:rPr>
              <a:t>, we </a:t>
            </a:r>
            <a:r>
              <a:rPr lang="en-AU" sz="2000">
                <a:latin typeface="Comic Sans MS"/>
              </a:rPr>
              <a:t>uphold to you the people we </a:t>
            </a:r>
            <a:r>
              <a:rPr lang="en-AU" sz="2000" u="none" strike="noStrike">
                <a:effectLst/>
                <a:latin typeface="Comic Sans MS"/>
              </a:rPr>
              <a:t>love and carry cares</a:t>
            </a:r>
            <a:r>
              <a:rPr lang="en-AU" sz="2000">
                <a:latin typeface="Comic Sans MS"/>
              </a:rPr>
              <a:t> for:</a:t>
            </a:r>
            <a:endParaRPr lang="en-AU" sz="2000">
              <a:latin typeface="Comic Sans MS"/>
              <a:ea typeface="Calibri"/>
              <a:cs typeface="Calibri"/>
            </a:endParaRPr>
          </a:p>
          <a:p>
            <a:pPr>
              <a:lnSpc>
                <a:spcPct val="125000"/>
              </a:lnSpc>
            </a:pPr>
            <a:endParaRPr lang="en-AU" sz="1050">
              <a:latin typeface="Comic Sans MS"/>
              <a:ea typeface="Calibri"/>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a:cs typeface="Times New Roman"/>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r>
              <a:rPr lang="en-AU">
                <a:latin typeface="Comic Sans MS"/>
              </a:rPr>
              <a:t>We name in our hearts, out loud or in the chat, those we bring to the Lord in prayer.</a:t>
            </a:r>
            <a:r>
              <a:rPr lang="en-AU">
                <a:solidFill>
                  <a:srgbClr val="7030A0"/>
                </a:solidFill>
                <a:latin typeface="Comic Sans MS"/>
              </a:rPr>
              <a:t>  </a:t>
            </a:r>
          </a:p>
          <a:p>
            <a:pPr>
              <a:lnSpc>
                <a:spcPct val="150000"/>
              </a:lnSpc>
            </a:pPr>
            <a:r>
              <a:rPr lang="en-AU" b="1">
                <a:solidFill>
                  <a:srgbClr val="00B050"/>
                </a:solidFill>
                <a:latin typeface="Comic Sans MS"/>
              </a:rPr>
              <a:t>PAUSE… </a:t>
            </a:r>
            <a:r>
              <a:rPr lang="en-AU" u="none" strike="noStrike">
                <a:effectLst/>
                <a:latin typeface="Comic Sans MS"/>
              </a:rPr>
              <a:t>We entrust to you those who have died, those who have died peacefully and those who have died </a:t>
            </a:r>
            <a:r>
              <a:rPr lang="en-AU">
                <a:latin typeface="Comic Sans MS"/>
              </a:rPr>
              <a:t>tragically</a:t>
            </a:r>
            <a:r>
              <a:rPr lang="en-AU" u="none" strike="noStrike">
                <a:effectLst/>
                <a:latin typeface="Comic Sans MS"/>
              </a:rPr>
              <a:t>, the old and the young.</a:t>
            </a:r>
            <a:r>
              <a:rPr lang="en-AU">
                <a:latin typeface="Comic Sans MS"/>
              </a:rPr>
              <a:t> Receive</a:t>
            </a:r>
            <a:r>
              <a:rPr lang="en-AU" u="none" strike="noStrike">
                <a:effectLst/>
                <a:latin typeface="Comic Sans MS"/>
              </a:rPr>
              <a:t> them into your kingdom. </a:t>
            </a:r>
            <a:br>
              <a:rPr lang="en-AU" u="none" strike="noStrike">
                <a:effectLst/>
                <a:latin typeface="Comic Sans MS" panose="030F0902030302020204" pitchFamily="66" charset="0"/>
              </a:rPr>
            </a:br>
            <a:r>
              <a:rPr lang="en-AU" b="1" u="none" strike="noStrike">
                <a:effectLst/>
                <a:latin typeface="Comic Sans MS"/>
              </a:rPr>
              <a:t>Amen.</a:t>
            </a:r>
            <a:endParaRPr lang="en-AU">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1371644012"/>
              </p:ext>
            </p:extLst>
          </p:nvPr>
        </p:nvGraphicFramePr>
        <p:xfrm>
          <a:off x="413046" y="719271"/>
          <a:ext cx="11162949" cy="4284735"/>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574472">
                <a:tc>
                  <a:txBody>
                    <a:bodyPr/>
                    <a:lstStyle/>
                    <a:p>
                      <a:pPr algn="l" rtl="0" fontAlgn="base">
                        <a:lnSpc>
                          <a:spcPct val="100000"/>
                        </a:lnSpc>
                      </a:pPr>
                      <a:r>
                        <a:rPr lang="en-AU" sz="2000" b="0" i="0" dirty="0">
                          <a:solidFill>
                            <a:srgbClr val="000000"/>
                          </a:solidFill>
                          <a:effectLst/>
                          <a:latin typeface="Comic Sans MS"/>
                        </a:rPr>
                        <a:t>Kerry and Les, Jake,​​</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Dr Julie,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Julie and Ray, Tracey, Shane,​​</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Jess and Leah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May ​​</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Kirsten, Greg, Daphne &amp; Beau​​</a:t>
                      </a:r>
                      <a:endParaRPr lang="en-AU" b="0" i="0" dirty="0">
                        <a:solidFill>
                          <a:srgbClr val="000000"/>
                        </a:solidFill>
                        <a:effectLst/>
                        <a:latin typeface="Comic Sans MS"/>
                      </a:endParaRPr>
                    </a:p>
                    <a:p>
                      <a:pPr algn="l" rtl="0" fontAlgn="base">
                        <a:lnSpc>
                          <a:spcPct val="100000"/>
                        </a:lnSpc>
                      </a:pPr>
                      <a:r>
                        <a:rPr lang="en-AU" sz="2000" b="0" i="0" dirty="0">
                          <a:solidFill>
                            <a:srgbClr val="000000"/>
                          </a:solidFill>
                          <a:effectLst/>
                          <a:latin typeface="Comic Sans MS"/>
                        </a:rPr>
                        <a:t>Tanya​</a:t>
                      </a:r>
                      <a:endParaRPr lang="en-AU" b="0" i="0" dirty="0">
                        <a:solidFill>
                          <a:srgbClr val="000000"/>
                        </a:solidFill>
                        <a:effectLst/>
                        <a:latin typeface="Comic Sans MS"/>
                      </a:endParaRPr>
                    </a:p>
                    <a:p>
                      <a:pPr algn="l" rtl="0" fontAlgn="base">
                        <a:lnSpc>
                          <a:spcPct val="100000"/>
                        </a:lnSpc>
                      </a:pPr>
                      <a:r>
                        <a:rPr lang="en-AU" sz="2000" b="0" i="0" u="none" strike="noStrike" dirty="0">
                          <a:solidFill>
                            <a:srgbClr val="000000"/>
                          </a:solidFill>
                          <a:effectLst/>
                          <a:latin typeface="Comic Sans MS"/>
                        </a:rPr>
                        <a:t>Matthew &amp; Nicholas</a:t>
                      </a:r>
                      <a:r>
                        <a:rPr lang="en-AU" sz="2000" b="0" i="0" dirty="0">
                          <a:solidFill>
                            <a:srgbClr val="000000"/>
                          </a:solidFill>
                          <a:effectLst/>
                          <a:latin typeface="Comic Sans MS"/>
                        </a:rPr>
                        <a:t>​ &amp; Sharyn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u="none" strike="noStrike" dirty="0">
                          <a:solidFill>
                            <a:srgbClr val="000000"/>
                          </a:solidFill>
                          <a:effectLst/>
                          <a:latin typeface="Comic Sans MS"/>
                        </a:rPr>
                        <a:t>Alan &amp; Gaylene</a:t>
                      </a:r>
                      <a:r>
                        <a:rPr lang="en-AU" sz="2000" b="0" i="0" dirty="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dirty="0">
                          <a:solidFill>
                            <a:srgbClr val="000000"/>
                          </a:solidFill>
                          <a:effectLst/>
                          <a:latin typeface="Comic Sans MS"/>
                        </a:rPr>
                        <a:t>Susan</a:t>
                      </a:r>
                    </a:p>
                    <a:p>
                      <a:pPr marL="0" marR="0" lvl="0" indent="0" algn="l">
                        <a:lnSpc>
                          <a:spcPct val="100000"/>
                        </a:lnSpc>
                        <a:spcBef>
                          <a:spcPts val="0"/>
                        </a:spcBef>
                        <a:spcAft>
                          <a:spcPts val="0"/>
                        </a:spcAft>
                        <a:buNone/>
                      </a:pPr>
                      <a:r>
                        <a:rPr lang="en-AU" sz="2000" b="0" i="0" u="none" strike="noStrike" noProof="0" dirty="0">
                          <a:solidFill>
                            <a:srgbClr val="000000"/>
                          </a:solidFill>
                          <a:effectLst/>
                          <a:latin typeface="Comic Sans MS"/>
                        </a:rPr>
                        <a:t>Bonnie and girls</a:t>
                      </a:r>
                      <a:endParaRPr lang="en-AU" dirty="0"/>
                    </a:p>
                  </a:txBody>
                  <a:tcPr/>
                </a:tc>
                <a:tc>
                  <a:txBody>
                    <a:bodyPr/>
                    <a:lstStyle/>
                    <a:p>
                      <a:pPr algn="l" rtl="0" fontAlgn="base"/>
                      <a:r>
                        <a:rPr lang="en-AU" sz="2000" b="0" i="0" dirty="0">
                          <a:solidFill>
                            <a:srgbClr val="000000"/>
                          </a:solidFill>
                          <a:effectLst/>
                          <a:latin typeface="Comic Sans MS"/>
                        </a:rPr>
                        <a:t>Barry​​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Dilys and Tony,​​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Paul and </a:t>
                      </a:r>
                      <a:r>
                        <a:rPr lang="en-AU" sz="2000" b="0" i="0" dirty="0" err="1">
                          <a:solidFill>
                            <a:srgbClr val="000000"/>
                          </a:solidFill>
                          <a:effectLst/>
                          <a:latin typeface="Comic Sans MS"/>
                        </a:rPr>
                        <a:t>Darhon</a:t>
                      </a:r>
                      <a:endParaRPr lang="en-AU" sz="2000" b="0" i="0" dirty="0">
                        <a:solidFill>
                          <a:srgbClr val="000000"/>
                        </a:solidFill>
                        <a:effectLst/>
                        <a:latin typeface="Comic Sans MS"/>
                      </a:endParaRPr>
                    </a:p>
                    <a:p>
                      <a:pPr algn="l" rtl="0" fontAlgn="base"/>
                      <a:r>
                        <a:rPr lang="en-AU" sz="2000" b="0" i="0" dirty="0">
                          <a:solidFill>
                            <a:srgbClr val="000000"/>
                          </a:solidFill>
                          <a:effectLst/>
                          <a:latin typeface="Comic Sans MS"/>
                        </a:rPr>
                        <a:t>Judy and Mary​​</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Mark, Desley and Bob ​​</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Ruth​​</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Leonie</a:t>
                      </a:r>
                    </a:p>
                    <a:p>
                      <a:pPr lvl="0" algn="l">
                        <a:buNone/>
                      </a:pPr>
                      <a:r>
                        <a:rPr lang="en-AU" sz="2000" b="0" i="0" dirty="0">
                          <a:solidFill>
                            <a:srgbClr val="000000"/>
                          </a:solidFill>
                          <a:effectLst/>
                          <a:latin typeface="Comic Sans MS"/>
                        </a:rPr>
                        <a:t>Phil​</a:t>
                      </a:r>
                      <a:endParaRPr lang="en-AU" dirty="0"/>
                    </a:p>
                    <a:p>
                      <a:pPr algn="l" rtl="0" fontAlgn="base"/>
                      <a:r>
                        <a:rPr lang="en-AU" sz="2000" b="0" i="0" dirty="0">
                          <a:solidFill>
                            <a:srgbClr val="000000"/>
                          </a:solidFill>
                          <a:effectLst/>
                          <a:latin typeface="Comic Sans MS"/>
                        </a:rPr>
                        <a:t>Rachel, Mervyn &amp; Gillian</a:t>
                      </a:r>
                    </a:p>
                    <a:p>
                      <a:pPr algn="l" rtl="0" fontAlgn="base"/>
                      <a:r>
                        <a:rPr lang="en-AU" sz="2000" b="0" i="0" dirty="0">
                          <a:solidFill>
                            <a:srgbClr val="000000"/>
                          </a:solidFill>
                          <a:effectLst/>
                          <a:latin typeface="Comic Sans MS"/>
                        </a:rPr>
                        <a:t>Liz’s Godchildren</a:t>
                      </a:r>
                    </a:p>
                    <a:p>
                      <a:pPr lvl="0" algn="l">
                        <a:buNone/>
                      </a:pPr>
                      <a:r>
                        <a:rPr lang="en-AU" sz="2000" b="0" i="0" dirty="0">
                          <a:solidFill>
                            <a:srgbClr val="000000"/>
                          </a:solidFill>
                          <a:effectLst/>
                          <a:latin typeface="Comic Sans MS"/>
                        </a:rPr>
                        <a:t>Pat and Julie</a:t>
                      </a:r>
                    </a:p>
                  </a:txBody>
                  <a:tcPr/>
                </a:tc>
                <a:tc>
                  <a:txBody>
                    <a:bodyPr/>
                    <a:lstStyle/>
                    <a:p>
                      <a:pPr algn="l" rtl="0" fontAlgn="base"/>
                      <a:r>
                        <a:rPr lang="en-AU" sz="2000" b="0" i="0" dirty="0">
                          <a:solidFill>
                            <a:srgbClr val="000000"/>
                          </a:solidFill>
                          <a:effectLst/>
                          <a:latin typeface="Comic Sans MS"/>
                        </a:rPr>
                        <a:t>Bill and Marjorie​​</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Rev'd Shane &amp; Janette​​</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Alecia, Martin and Aidan,​​</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Aaron and Andrea     ​​</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Neva​</a:t>
                      </a:r>
                      <a:endParaRPr lang="en-AU" b="0" i="0" dirty="0">
                        <a:solidFill>
                          <a:srgbClr val="000000"/>
                        </a:solidFill>
                        <a:effectLst/>
                        <a:latin typeface="Comic Sans MS"/>
                      </a:endParaRPr>
                    </a:p>
                    <a:p>
                      <a:pPr algn="l" rtl="0" fontAlgn="base"/>
                      <a:r>
                        <a:rPr lang="en-AU" sz="2000" b="0" i="0" dirty="0">
                          <a:solidFill>
                            <a:srgbClr val="000000"/>
                          </a:solidFill>
                          <a:effectLst/>
                          <a:latin typeface="Comic Sans MS"/>
                        </a:rPr>
                        <a:t>Bob and Di​</a:t>
                      </a:r>
                    </a:p>
                    <a:p>
                      <a:pPr algn="l" rtl="0" fontAlgn="base"/>
                      <a:r>
                        <a:rPr lang="en-AU" sz="2000" b="0" i="0" dirty="0">
                          <a:solidFill>
                            <a:srgbClr val="000000"/>
                          </a:solidFill>
                          <a:effectLst/>
                          <a:latin typeface="Comic Sans MS"/>
                        </a:rPr>
                        <a:t>Steven and Vanessa, Craig</a:t>
                      </a:r>
                    </a:p>
                    <a:p>
                      <a:pPr algn="l" rtl="0" fontAlgn="base"/>
                      <a:r>
                        <a:rPr lang="en-AU" sz="2000" b="0" i="0" dirty="0">
                          <a:solidFill>
                            <a:srgbClr val="000000"/>
                          </a:solidFill>
                          <a:effectLst/>
                          <a:latin typeface="Comic Sans MS"/>
                        </a:rPr>
                        <a:t>Miriam</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Barry and Gwen</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Bram</a:t>
                      </a:r>
                    </a:p>
                    <a:p>
                      <a:pPr lvl="0" algn="l">
                        <a:lnSpc>
                          <a:spcPct val="100000"/>
                        </a:lnSpc>
                        <a:spcBef>
                          <a:spcPts val="0"/>
                        </a:spcBef>
                        <a:spcAft>
                          <a:spcPts val="0"/>
                        </a:spcAft>
                        <a:buNone/>
                      </a:pPr>
                      <a:r>
                        <a:rPr lang="en-AU" sz="2000" b="0" i="0" u="none" strike="noStrike" noProof="0" dirty="0">
                          <a:solidFill>
                            <a:srgbClr val="000000"/>
                          </a:solidFill>
                          <a:effectLst/>
                          <a:latin typeface="Comic Sans MS"/>
                        </a:rPr>
                        <a:t>Zach and family</a:t>
                      </a:r>
                    </a:p>
                  </a:txBody>
                  <a:tcPr/>
                </a:tc>
                <a:extLst>
                  <a:ext uri="{0D108BD9-81ED-4DB2-BD59-A6C34878D82A}">
                    <a16:rowId xmlns:a16="http://schemas.microsoft.com/office/drawing/2014/main" val="2277810135"/>
                  </a:ext>
                </a:extLst>
              </a:tr>
              <a:tr h="710263">
                <a:tc>
                  <a:txBody>
                    <a:bodyPr/>
                    <a:lstStyle/>
                    <a:p>
                      <a:pPr marL="0" lvl="0" indent="0" algn="l">
                        <a:lnSpc>
                          <a:spcPct val="100000"/>
                        </a:lnSpc>
                        <a:spcBef>
                          <a:spcPts val="0"/>
                        </a:spcBef>
                        <a:spcAft>
                          <a:spcPts val="0"/>
                        </a:spcAft>
                        <a:buNone/>
                      </a:pPr>
                      <a:endParaRPr lang="en-AU" sz="2000" b="0" i="0">
                        <a:solidFill>
                          <a:srgbClr val="000000"/>
                        </a:solidFill>
                        <a:effectLst/>
                        <a:latin typeface="Comic Sans MS"/>
                      </a:endParaRPr>
                    </a:p>
                  </a:txBody>
                  <a:tcPr/>
                </a:tc>
                <a:tc>
                  <a:txBody>
                    <a:bodyPr/>
                    <a:lstStyle/>
                    <a:p>
                      <a:pPr lvl="0" algn="l">
                        <a:buNone/>
                      </a:pPr>
                      <a:endParaRPr lang="en-AU" sz="2000" b="0" i="0">
                        <a:solidFill>
                          <a:srgbClr val="000000"/>
                        </a:solidFill>
                        <a:effectLst/>
                        <a:latin typeface="Comic Sans MS"/>
                      </a:endParaRPr>
                    </a:p>
                  </a:txBody>
                  <a:tcPr/>
                </a:tc>
                <a:tc>
                  <a:txBody>
                    <a:bodyPr/>
                    <a:lstStyle/>
                    <a:p>
                      <a:pPr lvl="0" algn="l">
                        <a:lnSpc>
                          <a:spcPct val="100000"/>
                        </a:lnSpc>
                        <a:spcBef>
                          <a:spcPts val="0"/>
                        </a:spcBef>
                        <a:spcAft>
                          <a:spcPts val="0"/>
                        </a:spcAft>
                        <a:buNone/>
                      </a:pPr>
                      <a:endParaRPr lang="en-AU" sz="2000" b="0" i="0" u="none" strike="noStrike" noProof="0">
                        <a:solidFill>
                          <a:srgbClr val="000000"/>
                        </a:solidFill>
                        <a:effectLst/>
                        <a:latin typeface="Comic Sans MS"/>
                      </a:endParaRPr>
                    </a:p>
                  </a:txBody>
                  <a:tcPr/>
                </a:tc>
                <a:extLst>
                  <a:ext uri="{0D108BD9-81ED-4DB2-BD59-A6C34878D82A}">
                    <a16:rowId xmlns:a16="http://schemas.microsoft.com/office/drawing/2014/main" val="1371243864"/>
                  </a:ext>
                </a:extLst>
              </a:tr>
            </a:tbl>
          </a:graphicData>
        </a:graphic>
      </p:graphicFrame>
    </p:spTree>
    <p:extLst>
      <p:ext uri="{BB962C8B-B14F-4D97-AF65-F5344CB8AC3E}">
        <p14:creationId xmlns:p14="http://schemas.microsoft.com/office/powerpoint/2010/main" val="2630021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266529"/>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787771" y="1005849"/>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a:solidFill>
                  <a:srgbClr val="00B050"/>
                </a:solidFill>
                <a:latin typeface="Comic Sans MS"/>
              </a:rPr>
              <a:t>Leader: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5787A8F0-67CC-2242-92B7-CCCC770A1DE4}"/>
              </a:ext>
            </a:extLst>
          </p:cNvPr>
          <p:cNvSpPr txBox="1"/>
          <p:nvPr/>
        </p:nvSpPr>
        <p:spPr>
          <a:xfrm>
            <a:off x="945930" y="2312721"/>
            <a:ext cx="10624835" cy="2031325"/>
          </a:xfrm>
          <a:prstGeom prst="rect">
            <a:avLst/>
          </a:prstGeom>
          <a:noFill/>
        </p:spPr>
        <p:txBody>
          <a:bodyPr wrap="square" lIns="91440" tIns="45720" rIns="91440" bIns="45720" rtlCol="0" anchor="t">
            <a:spAutoFit/>
          </a:bodyPr>
          <a:lstStyle/>
          <a:p>
            <a:pPr marL="457200" indent="-457200">
              <a:spcBef>
                <a:spcPts val="600"/>
              </a:spcBef>
              <a:spcAft>
                <a:spcPts val="600"/>
              </a:spcAft>
              <a:buFont typeface="Arial"/>
              <a:buChar char="•"/>
            </a:pPr>
            <a:r>
              <a:rPr lang="en-US" sz="2400">
                <a:latin typeface="Comic Sans MS"/>
              </a:rPr>
              <a:t>The Province of the Episcopal Church of Sudan</a:t>
            </a:r>
          </a:p>
          <a:p>
            <a:pPr marL="457200" indent="-457200">
              <a:spcBef>
                <a:spcPts val="600"/>
              </a:spcBef>
              <a:spcAft>
                <a:spcPts val="600"/>
              </a:spcAft>
              <a:buFont typeface="Arial"/>
              <a:buChar char="•"/>
            </a:pPr>
            <a:r>
              <a:rPr lang="en-US" sz="2400">
                <a:latin typeface="Comic Sans MS"/>
              </a:rPr>
              <a:t>The Parish of Morningside: Martyn Hope, Warwick Humphries</a:t>
            </a:r>
          </a:p>
          <a:p>
            <a:pPr marL="457200" indent="-457200">
              <a:spcBef>
                <a:spcPts val="600"/>
              </a:spcBef>
              <a:spcAft>
                <a:spcPts val="600"/>
              </a:spcAft>
              <a:buFont typeface="Arial"/>
              <a:buChar char="•"/>
            </a:pPr>
            <a:r>
              <a:rPr lang="en-US" sz="2400">
                <a:latin typeface="Comic Sans MS"/>
              </a:rPr>
              <a:t>Anglicare SQ Out of Home Care, South West Region </a:t>
            </a:r>
            <a:endParaRPr lang="en-AU" sz="2400">
              <a:latin typeface="Comic Sans MS"/>
            </a:endParaRPr>
          </a:p>
          <a:p>
            <a:pPr marL="457200" indent="-457200">
              <a:spcBef>
                <a:spcPts val="600"/>
              </a:spcBef>
              <a:spcAft>
                <a:spcPts val="600"/>
              </a:spcAft>
              <a:buFont typeface="Arial"/>
              <a:buChar char="•"/>
            </a:pPr>
            <a:r>
              <a:rPr lang="en-US" sz="2400">
                <a:latin typeface="Comic Sans MS"/>
              </a:rPr>
              <a:t> Roma Foster &amp; Kinship Care and Family Intervention</a:t>
            </a:r>
            <a:endParaRPr lang="en-AU" sz="2400">
              <a:latin typeface="Comic Sans MS"/>
            </a:endParaRPr>
          </a:p>
        </p:txBody>
      </p:sp>
    </p:spTree>
    <p:extLst>
      <p:ext uri="{BB962C8B-B14F-4D97-AF65-F5344CB8AC3E}">
        <p14:creationId xmlns:p14="http://schemas.microsoft.com/office/powerpoint/2010/main" val="1934760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AD35-A8C4-17E6-8CAB-E43E636670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B148796-B033-54CE-1570-D8BA51A8179A}"/>
              </a:ext>
            </a:extLst>
          </p:cNvPr>
          <p:cNvSpPr/>
          <p:nvPr/>
        </p:nvSpPr>
        <p:spPr>
          <a:xfrm>
            <a:off x="560155" y="219973"/>
            <a:ext cx="10646226" cy="60532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a:solidFill>
                  <a:srgbClr val="00B050"/>
                </a:solidFill>
                <a:latin typeface="Comic Sans MS"/>
              </a:rPr>
              <a:t>The Commitment prayer for the week is: </a:t>
            </a:r>
            <a:r>
              <a:rPr lang="en-US" sz="2800">
                <a:solidFill>
                  <a:srgbClr val="00B050"/>
                </a:solidFill>
                <a:latin typeface="Comic Sans MS" panose="030F0702030302020204" pitchFamily="66" charset="0"/>
              </a:rPr>
              <a:t>Natural Disaster</a:t>
            </a:r>
            <a:endParaRPr lang="en-US" sz="2800" i="1">
              <a:solidFill>
                <a:srgbClr val="00B050"/>
              </a:solidFill>
              <a:latin typeface="Comic Sans MS"/>
            </a:endParaRPr>
          </a:p>
          <a:p>
            <a:pPr fontAlgn="base">
              <a:lnSpc>
                <a:spcPct val="150000"/>
              </a:lnSpc>
            </a:pPr>
            <a:r>
              <a:rPr lang="en-US" sz="2200">
                <a:latin typeface="Comic Sans MS"/>
              </a:rPr>
              <a:t> ​</a:t>
            </a:r>
            <a:r>
              <a:rPr lang="en-US" sz="2200">
                <a:latin typeface="Comic Sans MS" panose="030F0702030302020204" pitchFamily="66" charset="0"/>
              </a:rPr>
              <a:t>All things look to you, O Lord, to give them their food in due season: look in mercy on your people, and hear our prayer for those whose lives and possessions have been affected by natural disaster.</a:t>
            </a:r>
          </a:p>
          <a:p>
            <a:pPr fontAlgn="base">
              <a:lnSpc>
                <a:spcPct val="150000"/>
              </a:lnSpc>
            </a:pPr>
            <a:r>
              <a:rPr lang="en-US" sz="2200">
                <a:latin typeface="Comic Sans MS" panose="030F0702030302020204" pitchFamily="66" charset="0"/>
              </a:rPr>
              <a:t> We ask that all our first responders, volunteers and emergency service workers be given strength and care, rest and recuperation.</a:t>
            </a:r>
          </a:p>
          <a:p>
            <a:pPr fontAlgn="base">
              <a:lnSpc>
                <a:spcPct val="150000"/>
              </a:lnSpc>
            </a:pPr>
            <a:r>
              <a:rPr lang="en-US" sz="2200">
                <a:latin typeface="Comic Sans MS" panose="030F0702030302020204" pitchFamily="66" charset="0"/>
              </a:rPr>
              <a:t> We uphold the vulnerable ones, children and animals, people living rough and in financial distress; that they be given courage and the appropriate support.</a:t>
            </a:r>
          </a:p>
          <a:p>
            <a:pPr fontAlgn="base">
              <a:lnSpc>
                <a:spcPct val="150000"/>
              </a:lnSpc>
            </a:pPr>
            <a:r>
              <a:rPr lang="en-US" sz="2200">
                <a:latin typeface="Comic Sans MS" panose="030F0702030302020204" pitchFamily="66" charset="0"/>
              </a:rPr>
              <a:t> Please empower community groups and </a:t>
            </a:r>
            <a:r>
              <a:rPr lang="en-US" sz="2200" err="1">
                <a:latin typeface="Comic Sans MS" panose="030F0702030302020204" pitchFamily="66" charset="0"/>
              </a:rPr>
              <a:t>organisations</a:t>
            </a:r>
            <a:r>
              <a:rPr lang="en-US" sz="2200">
                <a:latin typeface="Comic Sans MS" panose="030F0702030302020204" pitchFamily="66" charset="0"/>
              </a:rPr>
              <a:t> as they step up. Encourage </a:t>
            </a:r>
            <a:r>
              <a:rPr lang="en-US" sz="2200" err="1">
                <a:latin typeface="Comic Sans MS" panose="030F0702030302020204" pitchFamily="66" charset="0"/>
              </a:rPr>
              <a:t>neighbours</a:t>
            </a:r>
            <a:r>
              <a:rPr lang="en-US" sz="2200">
                <a:latin typeface="Comic Sans MS" panose="030F0702030302020204" pitchFamily="66" charset="0"/>
              </a:rPr>
              <a:t> as they look out for one another. Inspire communities to support and resource animal </a:t>
            </a:r>
            <a:r>
              <a:rPr lang="en-US" sz="2200" err="1">
                <a:latin typeface="Comic Sans MS" panose="030F0702030302020204" pitchFamily="66" charset="0"/>
              </a:rPr>
              <a:t>organisations</a:t>
            </a:r>
            <a:r>
              <a:rPr lang="en-US" sz="2200">
                <a:latin typeface="Comic Sans MS" panose="030F0702030302020204" pitchFamily="66" charset="0"/>
              </a:rPr>
              <a:t> as they offer sanctuary and care for displaced animals—domestic, farm and wild.</a:t>
            </a:r>
            <a:endParaRPr lang="en-AU" sz="2200">
              <a:latin typeface="Comic Sans MS"/>
            </a:endParaRPr>
          </a:p>
        </p:txBody>
      </p:sp>
      <p:sp>
        <p:nvSpPr>
          <p:cNvPr id="2" name="Rectangle 1">
            <a:extLst>
              <a:ext uri="{FF2B5EF4-FFF2-40B4-BE49-F238E27FC236}">
                <a16:creationId xmlns:a16="http://schemas.microsoft.com/office/drawing/2014/main" id="{AED6B10C-9F90-D44F-89F7-DF60B8D6524F}"/>
              </a:ext>
            </a:extLst>
          </p:cNvPr>
          <p:cNvSpPr/>
          <p:nvPr/>
        </p:nvSpPr>
        <p:spPr>
          <a:xfrm>
            <a:off x="8094403" y="6217532"/>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1456024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00B050"/>
                </a:solidFill>
                <a:latin typeface="Comic Sans MS"/>
              </a:rPr>
              <a:t>Leader and Cantor unmute</a:t>
            </a:r>
            <a:endParaRPr lang="en-US">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a:solidFill>
                  <a:srgbClr val="00B050"/>
                </a:solidFill>
                <a:latin typeface="Comic Sans MS"/>
              </a:rPr>
              <a:t>Leader: </a:t>
            </a:r>
          </a:p>
          <a:p>
            <a:pPr algn="ctr">
              <a:buNone/>
            </a:pPr>
            <a:r>
              <a:rPr lang="en-GB" sz="2800">
                <a:latin typeface="Comic Sans MS"/>
                <a:cs typeface="Times New Roman"/>
              </a:rPr>
              <a:t>The Grace of the lord Jesus Christ, </a:t>
            </a:r>
          </a:p>
          <a:p>
            <a:pPr algn="ctr">
              <a:buNone/>
            </a:pPr>
            <a:r>
              <a:rPr lang="en-GB" sz="2800">
                <a:latin typeface="Comic Sans MS"/>
                <a:cs typeface="Times New Roman"/>
              </a:rPr>
              <a:t>and the love of God, </a:t>
            </a:r>
          </a:p>
          <a:p>
            <a:pPr algn="ctr">
              <a:buNone/>
            </a:pPr>
            <a:r>
              <a:rPr lang="en-GB" sz="2800">
                <a:latin typeface="Comic Sans MS"/>
                <a:cs typeface="Times New Roman"/>
              </a:rPr>
              <a:t>and the fellowship of the Holy Spirit, </a:t>
            </a:r>
          </a:p>
          <a:p>
            <a:pPr algn="ctr">
              <a:buNone/>
            </a:pPr>
            <a:r>
              <a:rPr lang="en-GB" sz="2800">
                <a:latin typeface="Comic Sans MS"/>
                <a:cs typeface="Times New Roman"/>
              </a:rPr>
              <a:t>be with you all. </a:t>
            </a:r>
          </a:p>
          <a:p>
            <a:pPr>
              <a:buNone/>
            </a:pPr>
            <a:endParaRPr lang="en-GB" sz="2800" b="1">
              <a:solidFill>
                <a:srgbClr val="E3960B"/>
              </a:solidFill>
              <a:latin typeface="Comic Sans MS"/>
              <a:cs typeface="Times New Roman"/>
            </a:endParaRPr>
          </a:p>
          <a:p>
            <a:pPr algn="ctr">
              <a:buNone/>
            </a:pPr>
            <a:r>
              <a:rPr lang="en-GB" sz="2800" b="1">
                <a:solidFill>
                  <a:srgbClr val="00B050"/>
                </a:solidFill>
                <a:latin typeface="Comic Sans MS"/>
                <a:cs typeface="Times New Roman"/>
              </a:rPr>
              <a:t>All: </a:t>
            </a:r>
            <a:r>
              <a:rPr lang="en-GB" sz="2800" b="1">
                <a:latin typeface="Comic Sans MS"/>
                <a:cs typeface="Times New Roman"/>
              </a:rPr>
              <a:t>And also with you.</a:t>
            </a:r>
            <a:r>
              <a:rPr lang="en-GB" sz="2800">
                <a:latin typeface="Comic Sans MS"/>
                <a:cs typeface="Times New Roman"/>
              </a:rPr>
              <a:t> </a:t>
            </a:r>
            <a:endParaRPr lang="en-US"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a:solidFill>
                  <a:srgbClr val="00B050"/>
                </a:solidFill>
                <a:latin typeface="Comic Sans MS"/>
              </a:rPr>
              <a:t>The Greeting</a:t>
            </a:r>
            <a:endParaRPr lang="en-US" sz="3200" i="1">
              <a:solidFill>
                <a:srgbClr val="00B050"/>
              </a:solidFill>
              <a:cs typeface="Times New Roman"/>
            </a:endParaRPr>
          </a:p>
        </p:txBody>
      </p:sp>
      <p:sp>
        <p:nvSpPr>
          <p:cNvPr id="5" name="TextBox 4">
            <a:extLst>
              <a:ext uri="{FF2B5EF4-FFF2-40B4-BE49-F238E27FC236}">
                <a16:creationId xmlns:a16="http://schemas.microsoft.com/office/drawing/2014/main" id="{B6D33304-1520-0433-2573-A76CCB2012D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a:t>
            </a:r>
          </a:p>
        </p:txBody>
      </p:sp>
    </p:spTree>
    <p:extLst>
      <p:ext uri="{BB962C8B-B14F-4D97-AF65-F5344CB8AC3E}">
        <p14:creationId xmlns:p14="http://schemas.microsoft.com/office/powerpoint/2010/main" val="911694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CAAC-0408-0FC0-AAB4-B7DD78DA940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3A2D10B-3763-61E3-5735-FCA8CFD424AF}"/>
              </a:ext>
            </a:extLst>
          </p:cNvPr>
          <p:cNvSpPr/>
          <p:nvPr/>
        </p:nvSpPr>
        <p:spPr>
          <a:xfrm>
            <a:off x="461640" y="219973"/>
            <a:ext cx="11425560" cy="64944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B050"/>
                </a:solidFill>
                <a:latin typeface="Comic Sans MS"/>
              </a:rPr>
              <a:t>The Commitment prayer (cont.): </a:t>
            </a:r>
          </a:p>
          <a:p>
            <a:pPr>
              <a:lnSpc>
                <a:spcPct val="150000"/>
              </a:lnSpc>
            </a:pPr>
            <a:r>
              <a:rPr lang="en-AU" sz="2400"/>
              <a:t>​</a:t>
            </a:r>
            <a:r>
              <a:rPr lang="en-US" sz="2400">
                <a:latin typeface="Comic Sans MS"/>
              </a:rPr>
              <a:t>Give courage to all who work in ongoing trauma recovery; support workers, doctors, nurses, social workers, psychologists, veterinarians, counselling services, chaplains, clergy and local ministers. May they be enabled to sustain good self-care practices, access resources, find </a:t>
            </a:r>
          </a:p>
          <a:p>
            <a:pPr>
              <a:lnSpc>
                <a:spcPct val="150000"/>
              </a:lnSpc>
            </a:pPr>
            <a:r>
              <a:rPr lang="en-US" sz="2400">
                <a:latin typeface="Comic Sans MS"/>
              </a:rPr>
              <a:t>strength and resilience, peace and rest. </a:t>
            </a:r>
          </a:p>
          <a:p>
            <a:pPr>
              <a:lnSpc>
                <a:spcPct val="150000"/>
              </a:lnSpc>
            </a:pPr>
            <a:r>
              <a:rPr lang="en-US" sz="2400">
                <a:latin typeface="Comic Sans MS"/>
              </a:rPr>
              <a:t> May all who suffer survivor guilt, be compassionate towards themselves and find grace in you. Holy Spirit please gently lead their energy into prayer, loving service and gratitude, so they can experience and share peace. </a:t>
            </a:r>
          </a:p>
          <a:p>
            <a:pPr>
              <a:lnSpc>
                <a:spcPct val="150000"/>
              </a:lnSpc>
            </a:pPr>
            <a:r>
              <a:rPr lang="en-US" sz="2400">
                <a:latin typeface="Comic Sans MS"/>
              </a:rPr>
              <a:t>We entrust the rebuilding efforts into your care Lord. May the resources needed become available, the trades people offering their skills be honest and diligent.</a:t>
            </a:r>
          </a:p>
        </p:txBody>
      </p:sp>
      <p:sp>
        <p:nvSpPr>
          <p:cNvPr id="2" name="Rectangle 1">
            <a:extLst>
              <a:ext uri="{FF2B5EF4-FFF2-40B4-BE49-F238E27FC236}">
                <a16:creationId xmlns:a16="http://schemas.microsoft.com/office/drawing/2014/main" id="{375FC4FA-E875-95B1-7E52-E533C81AFBE1}"/>
              </a:ext>
            </a:extLst>
          </p:cNvPr>
          <p:cNvSpPr/>
          <p:nvPr/>
        </p:nvSpPr>
        <p:spPr>
          <a:xfrm>
            <a:off x="8094403" y="6217532"/>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2414719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8DF5-49F2-2C7E-C34F-D92CDDE68ED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A8977B-B5E3-BE25-8395-3CFD65144251}"/>
              </a:ext>
            </a:extLst>
          </p:cNvPr>
          <p:cNvSpPr/>
          <p:nvPr/>
        </p:nvSpPr>
        <p:spPr>
          <a:xfrm>
            <a:off x="461640" y="219973"/>
            <a:ext cx="11425560" cy="53853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B050"/>
                </a:solidFill>
                <a:latin typeface="Comic Sans MS"/>
              </a:rPr>
              <a:t>The Commitment prayer (cont.): </a:t>
            </a:r>
          </a:p>
          <a:p>
            <a:pPr>
              <a:lnSpc>
                <a:spcPct val="150000"/>
              </a:lnSpc>
            </a:pPr>
            <a:r>
              <a:rPr lang="en-AU" sz="2400"/>
              <a:t>​</a:t>
            </a:r>
            <a:r>
              <a:rPr lang="en-US" sz="2400">
                <a:latin typeface="Comic Sans MS"/>
              </a:rPr>
              <a:t>We hold before you Lord, local council and governments especially politicians and leaders as they represent people and places. Give them inspiration, wisdom and discernment.</a:t>
            </a:r>
          </a:p>
          <a:p>
            <a:pPr>
              <a:lnSpc>
                <a:spcPct val="150000"/>
              </a:lnSpc>
            </a:pPr>
            <a:r>
              <a:rPr lang="en-US" sz="2400">
                <a:latin typeface="Comic Sans MS"/>
              </a:rPr>
              <a:t> In your mercy restore your creation and heal our lands, air and waterways, regenerate all that has been destroyed and inspire people to help with that new growth and restoration.</a:t>
            </a:r>
          </a:p>
          <a:p>
            <a:pPr>
              <a:lnSpc>
                <a:spcPct val="150000"/>
              </a:lnSpc>
            </a:pPr>
            <a:r>
              <a:rPr lang="en-US" sz="2400">
                <a:latin typeface="Comic Sans MS"/>
              </a:rPr>
              <a:t> So guide and bless your people, that we may enjoy the fruits of the earth and give you thanks with grateful hearts, through our Lord Jesus Christ.</a:t>
            </a:r>
          </a:p>
          <a:p>
            <a:pPr>
              <a:lnSpc>
                <a:spcPct val="150000"/>
              </a:lnSpc>
            </a:pPr>
            <a:r>
              <a:rPr lang="en-US" sz="2400" b="1">
                <a:latin typeface="Comic Sans MS"/>
              </a:rPr>
              <a:t>Amen.​</a:t>
            </a:r>
            <a:endParaRPr lang="en-AU" sz="2400" b="1">
              <a:latin typeface="Comic Sans MS"/>
            </a:endParaRPr>
          </a:p>
        </p:txBody>
      </p:sp>
    </p:spTree>
    <p:extLst>
      <p:ext uri="{BB962C8B-B14F-4D97-AF65-F5344CB8AC3E}">
        <p14:creationId xmlns:p14="http://schemas.microsoft.com/office/powerpoint/2010/main" val="1923292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520" y="182369"/>
            <a:ext cx="11283554" cy="750096"/>
          </a:xfrm>
        </p:spPr>
        <p:txBody>
          <a:bodyPr vert="horz" lIns="91440" tIns="45720" rIns="91440" bIns="45720" rtlCol="0" anchor="t">
            <a:noAutofit/>
          </a:bodyPr>
          <a:lstStyle/>
          <a:p>
            <a:pPr>
              <a:buNone/>
            </a:pPr>
            <a:r>
              <a:rPr lang="en-GB" sz="2400">
                <a:solidFill>
                  <a:srgbClr val="00B050"/>
                </a:solidFill>
                <a:latin typeface="Comic Sans MS" panose="030F0902030302020204" pitchFamily="66" charset="0"/>
              </a:rPr>
              <a:t>Leader: </a:t>
            </a:r>
            <a:r>
              <a:rPr lang="en-US" sz="2400">
                <a:latin typeface="Comic Sans MS" panose="030F0902030302020204" pitchFamily="66" charset="0"/>
              </a:rPr>
              <a:t>We are using a different form of the Lord's prayer in the Season of Creation, from the New Zealand common prayer book, let us pray</a:t>
            </a:r>
            <a:endParaRPr lang="en-AU" sz="2400">
              <a:latin typeface="Comic Sans MS" panose="030F0902030302020204" pitchFamily="66" charset="0"/>
            </a:endParaRPr>
          </a:p>
          <a:p>
            <a:pPr>
              <a:buNone/>
            </a:pPr>
            <a:endParaRPr lang="en-AU" sz="1800">
              <a:solidFill>
                <a:srgbClr val="E3960B"/>
              </a:solidFill>
              <a:latin typeface="Comic Sans MS" panose="030F09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877271" y="1472843"/>
            <a:ext cx="10454348" cy="4461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2400" b="1">
                <a:solidFill>
                  <a:srgbClr val="00B050"/>
                </a:solidFill>
                <a:latin typeface="Comic Sans MS"/>
              </a:rPr>
              <a:t>All: </a:t>
            </a:r>
            <a:r>
              <a:rPr lang="en-US" sz="2400" b="1">
                <a:latin typeface="Comic Sans MS"/>
              </a:rPr>
              <a:t>Eternal Spirit, Earth-maker, Pain-bearer, Life-giver, </a:t>
            </a:r>
            <a:endParaRPr lang="en-GB" sz="2400" b="1">
              <a:latin typeface="Comic Sans MS"/>
              <a:cs typeface="Segoe UI"/>
            </a:endParaRPr>
          </a:p>
          <a:p>
            <a:pPr>
              <a:lnSpc>
                <a:spcPct val="150000"/>
              </a:lnSpc>
            </a:pPr>
            <a:r>
              <a:rPr lang="en-US" sz="2400" b="1">
                <a:latin typeface="Comic Sans MS"/>
              </a:rPr>
              <a:t>​Source of all that is and that shall be, </a:t>
            </a:r>
            <a:endParaRPr lang="en-GB" sz="2400" b="1">
              <a:latin typeface="Comic Sans MS"/>
              <a:cs typeface="Segoe UI"/>
            </a:endParaRPr>
          </a:p>
          <a:p>
            <a:pPr>
              <a:lnSpc>
                <a:spcPct val="150000"/>
              </a:lnSpc>
            </a:pPr>
            <a:r>
              <a:rPr lang="en-US" sz="2400" b="1">
                <a:latin typeface="Comic Sans MS"/>
              </a:rPr>
              <a:t>Father and Mother of us all,​ Loving God, in whom is heaven: ​</a:t>
            </a:r>
            <a:endParaRPr lang="en-GB" sz="2400" b="1">
              <a:latin typeface="Comic Sans MS"/>
              <a:cs typeface="Segoe UI"/>
            </a:endParaRPr>
          </a:p>
          <a:p>
            <a:pPr>
              <a:lnSpc>
                <a:spcPct val="150000"/>
              </a:lnSpc>
            </a:pPr>
            <a:r>
              <a:rPr lang="en-US" sz="2400" b="1">
                <a:latin typeface="Comic Sans MS"/>
              </a:rPr>
              <a:t>The hallowing of your name echo through the universe! ​</a:t>
            </a:r>
            <a:endParaRPr lang="en-GB" sz="2400" b="1">
              <a:latin typeface="Comic Sans MS"/>
              <a:cs typeface="Segoe UI"/>
            </a:endParaRPr>
          </a:p>
          <a:p>
            <a:pPr>
              <a:lnSpc>
                <a:spcPct val="150000"/>
              </a:lnSpc>
            </a:pPr>
            <a:r>
              <a:rPr lang="en-US" sz="2400" b="1">
                <a:latin typeface="Comic Sans MS"/>
              </a:rPr>
              <a:t>The way of your justice be followed by the peoples of the world! ​</a:t>
            </a:r>
            <a:endParaRPr lang="en-GB" sz="2400" b="1">
              <a:latin typeface="Comic Sans MS"/>
              <a:cs typeface="Segoe UI"/>
            </a:endParaRPr>
          </a:p>
          <a:p>
            <a:pPr>
              <a:lnSpc>
                <a:spcPct val="150000"/>
              </a:lnSpc>
            </a:pPr>
            <a:r>
              <a:rPr lang="en-US" sz="2400" b="1">
                <a:latin typeface="Comic Sans MS"/>
              </a:rPr>
              <a:t>Your heavenly will be done by all created beings! ​</a:t>
            </a:r>
            <a:endParaRPr lang="en-GB" sz="2400" b="1">
              <a:latin typeface="Comic Sans MS"/>
              <a:cs typeface="Segoe UI"/>
            </a:endParaRPr>
          </a:p>
          <a:p>
            <a:pPr>
              <a:lnSpc>
                <a:spcPct val="150000"/>
              </a:lnSpc>
            </a:pPr>
            <a:r>
              <a:rPr lang="en-US" sz="2400" b="1">
                <a:latin typeface="Comic Sans MS"/>
              </a:rPr>
              <a:t>Your beloved community of peace and freedom sustain our hope and come on earth.​ </a:t>
            </a:r>
            <a:endParaRPr lang="en-GB" sz="2400" b="1">
              <a:latin typeface="Comic Sans MS"/>
              <a:cs typeface="Segoe UI"/>
            </a:endParaRPr>
          </a:p>
        </p:txBody>
      </p:sp>
      <p:sp>
        <p:nvSpPr>
          <p:cNvPr id="5" name="Rectangle 4">
            <a:extLst>
              <a:ext uri="{FF2B5EF4-FFF2-40B4-BE49-F238E27FC236}">
                <a16:creationId xmlns:a16="http://schemas.microsoft.com/office/drawing/2014/main" id="{1E25386C-5E32-173D-2879-07F969F7CEFB}"/>
              </a:ext>
            </a:extLst>
          </p:cNvPr>
          <p:cNvSpPr/>
          <p:nvPr/>
        </p:nvSpPr>
        <p:spPr>
          <a:xfrm>
            <a:off x="7252422" y="629268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523962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A18B0-EDF0-328E-FD6F-2A4609EC2BEE}"/>
            </a:ext>
          </a:extLst>
        </p:cNvPr>
        <p:cNvGrpSpPr/>
        <p:nvPr/>
      </p:nvGrpSpPr>
      <p:grpSpPr>
        <a:xfrm>
          <a:off x="0" y="0"/>
          <a:ext cx="0" cy="0"/>
          <a:chOff x="0" y="0"/>
          <a:chExt cx="0" cy="0"/>
        </a:xfrm>
      </p:grpSpPr>
      <p:sp>
        <p:nvSpPr>
          <p:cNvPr id="4" name="TextBox 1">
            <a:extLst>
              <a:ext uri="{FF2B5EF4-FFF2-40B4-BE49-F238E27FC236}">
                <a16:creationId xmlns:a16="http://schemas.microsoft.com/office/drawing/2014/main" id="{DB159D0F-5CA3-C7B5-88E7-69335746619B}"/>
              </a:ext>
            </a:extLst>
          </p:cNvPr>
          <p:cNvSpPr txBox="1"/>
          <p:nvPr/>
        </p:nvSpPr>
        <p:spPr>
          <a:xfrm>
            <a:off x="1573218" y="1203774"/>
            <a:ext cx="9537888" cy="4463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sz="2400" b="1">
                <a:solidFill>
                  <a:srgbClr val="00B050"/>
                </a:solidFill>
                <a:latin typeface="Comic Sans MS"/>
              </a:rPr>
              <a:t>All: </a:t>
            </a:r>
            <a:r>
              <a:rPr lang="en-US" sz="2400" b="1">
                <a:latin typeface="Comic Sans MS"/>
              </a:rPr>
              <a:t>With the bread we need for today, feed us. </a:t>
            </a:r>
            <a:endParaRPr lang="en-GB" sz="2400">
              <a:latin typeface="Comic Sans MS"/>
            </a:endParaRPr>
          </a:p>
          <a:p>
            <a:pPr>
              <a:lnSpc>
                <a:spcPct val="150000"/>
              </a:lnSpc>
            </a:pPr>
            <a:r>
              <a:rPr lang="en-US" sz="2400" b="1">
                <a:latin typeface="Comic Sans MS"/>
              </a:rPr>
              <a:t>In the hurts we absorb from one another, forgive us. </a:t>
            </a:r>
            <a:endParaRPr lang="en-GB" sz="2400">
              <a:latin typeface="Comic Sans MS"/>
            </a:endParaRPr>
          </a:p>
          <a:p>
            <a:pPr>
              <a:lnSpc>
                <a:spcPct val="150000"/>
              </a:lnSpc>
            </a:pPr>
            <a:r>
              <a:rPr lang="en-US" sz="2400" b="1">
                <a:latin typeface="Comic Sans MS"/>
              </a:rPr>
              <a:t>In times of temptation and test, strengthen us. </a:t>
            </a:r>
            <a:endParaRPr lang="en-GB" sz="2400">
              <a:latin typeface="Comic Sans MS"/>
            </a:endParaRPr>
          </a:p>
          <a:p>
            <a:pPr>
              <a:lnSpc>
                <a:spcPct val="150000"/>
              </a:lnSpc>
            </a:pPr>
            <a:r>
              <a:rPr lang="en-US" sz="2400" b="1">
                <a:latin typeface="Comic Sans MS"/>
              </a:rPr>
              <a:t>From trials too great to endure, spare us. </a:t>
            </a:r>
            <a:endParaRPr lang="en-GB" sz="2400">
              <a:latin typeface="Comic Sans MS"/>
            </a:endParaRPr>
          </a:p>
          <a:p>
            <a:pPr>
              <a:lnSpc>
                <a:spcPct val="150000"/>
              </a:lnSpc>
            </a:pPr>
            <a:r>
              <a:rPr lang="en-US" sz="2400" b="1">
                <a:latin typeface="Comic Sans MS"/>
              </a:rPr>
              <a:t>From the grip of all that is evil, free us. </a:t>
            </a:r>
            <a:endParaRPr lang="en-GB" sz="2400">
              <a:latin typeface="Comic Sans MS"/>
            </a:endParaRPr>
          </a:p>
          <a:p>
            <a:pPr>
              <a:lnSpc>
                <a:spcPct val="150000"/>
              </a:lnSpc>
            </a:pPr>
            <a:r>
              <a:rPr lang="en-US" sz="2400" b="1">
                <a:latin typeface="Comic Sans MS"/>
              </a:rPr>
              <a:t>For you reign in the glory of the power that is love, now and forever. </a:t>
            </a:r>
            <a:r>
              <a:rPr lang="en-GB" sz="2400" b="1">
                <a:latin typeface="Comic Sans MS"/>
              </a:rPr>
              <a:t>Amen.</a:t>
            </a:r>
            <a:endParaRPr lang="en-GB" sz="2400">
              <a:latin typeface="Comic Sans MS"/>
            </a:endParaRPr>
          </a:p>
          <a:p>
            <a:pPr>
              <a:lnSpc>
                <a:spcPct val="150000"/>
              </a:lnSpc>
            </a:pPr>
            <a:endParaRPr lang="en-US" sz="2400" b="1">
              <a:solidFill>
                <a:srgbClr val="00B050"/>
              </a:solidFill>
              <a:latin typeface="Comic Sans MS"/>
              <a:cs typeface="Segoe UI"/>
            </a:endParaRPr>
          </a:p>
        </p:txBody>
      </p:sp>
    </p:spTree>
    <p:extLst>
      <p:ext uri="{BB962C8B-B14F-4D97-AF65-F5344CB8AC3E}">
        <p14:creationId xmlns:p14="http://schemas.microsoft.com/office/powerpoint/2010/main" val="1819353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7403" y="2155150"/>
            <a:ext cx="5277194" cy="830997"/>
          </a:xfrm>
          <a:prstGeom prst="rect">
            <a:avLst/>
          </a:prstGeom>
          <a:noFill/>
        </p:spPr>
        <p:txBody>
          <a:bodyPr wrap="square" lIns="91440" tIns="45720" rIns="91440" bIns="45720" rtlCol="0" anchor="t">
            <a:spAutoFit/>
          </a:bodyPr>
          <a:lstStyle/>
          <a:p>
            <a:pPr algn="ctr"/>
            <a:r>
              <a:rPr lang="en-US" sz="4800" i="1">
                <a:solidFill>
                  <a:srgbClr val="00B050"/>
                </a:solidFill>
                <a:latin typeface="Comic Sans MS"/>
              </a:rPr>
              <a:t>Devotions</a:t>
            </a:r>
          </a:p>
        </p:txBody>
      </p:sp>
      <p:pic>
        <p:nvPicPr>
          <p:cNvPr id="8" name="Picture 7" descr="A bird flying over a tree&#10;&#10;AI-generated content may be incorrect.">
            <a:extLst>
              <a:ext uri="{FF2B5EF4-FFF2-40B4-BE49-F238E27FC236}">
                <a16:creationId xmlns:a16="http://schemas.microsoft.com/office/drawing/2014/main" id="{EF91FA3C-B01D-11C9-32EF-640D8FD46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582" y="3284892"/>
            <a:ext cx="2860836" cy="3042627"/>
          </a:xfrm>
          <a:prstGeom prst="rect">
            <a:avLst/>
          </a:prstGeom>
        </p:spPr>
      </p:pic>
    </p:spTree>
    <p:extLst>
      <p:ext uri="{BB962C8B-B14F-4D97-AF65-F5344CB8AC3E}">
        <p14:creationId xmlns:p14="http://schemas.microsoft.com/office/powerpoint/2010/main" val="261024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45</a:t>
            </a:fld>
            <a:endParaRPr lang="en-AU"/>
          </a:p>
        </p:txBody>
      </p:sp>
      <p:sp>
        <p:nvSpPr>
          <p:cNvPr id="5" name="TextBox 4"/>
          <p:cNvSpPr txBox="1"/>
          <p:nvPr/>
        </p:nvSpPr>
        <p:spPr>
          <a:xfrm>
            <a:off x="1560786" y="341948"/>
            <a:ext cx="9459311" cy="6125075"/>
          </a:xfrm>
          <a:prstGeom prst="rect">
            <a:avLst/>
          </a:prstGeom>
          <a:noFill/>
        </p:spPr>
        <p:txBody>
          <a:bodyPr wrap="square" lIns="91440" tIns="45720" rIns="91440" bIns="45720" rtlCol="0" anchor="t">
            <a:spAutoFit/>
          </a:bodyPr>
          <a:lstStyle/>
          <a:p>
            <a:pPr>
              <a:lnSpc>
                <a:spcPct val="150000"/>
              </a:lnSpc>
            </a:pPr>
            <a:r>
              <a:rPr lang="en-US" sz="2400">
                <a:solidFill>
                  <a:srgbClr val="00B050"/>
                </a:solidFill>
                <a:latin typeface="Comic Sans MS" panose="030F0902030302020204" pitchFamily="66" charset="0"/>
              </a:rPr>
              <a:t>Leader: The Prayer for Creation 2025</a:t>
            </a:r>
            <a:endParaRPr lang="en-AU" sz="2400" b="1">
              <a:latin typeface="Comic Sans MS" panose="030F0902030302020204" pitchFamily="66" charset="0"/>
            </a:endParaRPr>
          </a:p>
          <a:p>
            <a:pPr>
              <a:lnSpc>
                <a:spcPct val="150000"/>
              </a:lnSpc>
            </a:pPr>
            <a:r>
              <a:rPr lang="en-AU" sz="2400">
                <a:latin typeface="Comic Sans MS"/>
              </a:rPr>
              <a:t>PEACE WITH CREATION</a:t>
            </a:r>
          </a:p>
          <a:p>
            <a:pPr>
              <a:lnSpc>
                <a:spcPct val="150000"/>
              </a:lnSpc>
            </a:pPr>
            <a:r>
              <a:rPr lang="en-AU" sz="2400">
                <a:latin typeface="Comic Sans MS"/>
              </a:rPr>
              <a:t>Creator of all, we praise you for the gift of life and for the faith that unites us in care for our common home. We confess how estranged we have become—from one another, from your Creation, and from our truest selves. We acknowledge that our greed and destructive impulses have fractured our relationships with you, with others, and with the Earth. Fertile fields have become barren, forests lie desolate, oceans and rivers are polluted. Thriving communities have become places of suffering, and the earth cries out.</a:t>
            </a:r>
          </a:p>
        </p:txBody>
      </p:sp>
      <p:sp>
        <p:nvSpPr>
          <p:cNvPr id="3" name="Rectangle 2">
            <a:extLst>
              <a:ext uri="{FF2B5EF4-FFF2-40B4-BE49-F238E27FC236}">
                <a16:creationId xmlns:a16="http://schemas.microsoft.com/office/drawing/2014/main" id="{590A4546-6096-D1F0-F034-1AED25452142}"/>
              </a:ext>
            </a:extLst>
          </p:cNvPr>
          <p:cNvSpPr/>
          <p:nvPr/>
        </p:nvSpPr>
        <p:spPr>
          <a:xfrm>
            <a:off x="7252422" y="629268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90667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46</a:t>
            </a:fld>
            <a:endParaRPr lang="en-AU"/>
          </a:p>
        </p:txBody>
      </p:sp>
      <p:sp>
        <p:nvSpPr>
          <p:cNvPr id="3" name="Rectangle 2"/>
          <p:cNvSpPr/>
          <p:nvPr/>
        </p:nvSpPr>
        <p:spPr>
          <a:xfrm>
            <a:off x="1599858" y="955165"/>
            <a:ext cx="9065309" cy="5262979"/>
          </a:xfrm>
          <a:prstGeom prst="rect">
            <a:avLst/>
          </a:prstGeom>
        </p:spPr>
        <p:txBody>
          <a:bodyPr wrap="square" lIns="91440" tIns="45720" rIns="91440" bIns="45720" anchor="t">
            <a:spAutoFit/>
          </a:bodyPr>
          <a:lstStyle/>
          <a:p>
            <a:pPr>
              <a:lnSpc>
                <a:spcPct val="150000"/>
              </a:lnSpc>
            </a:pPr>
            <a:r>
              <a:rPr lang="en-AU" sz="2400">
                <a:latin typeface="Comic Sans MS"/>
              </a:rPr>
              <a:t>Beloved Christ,</a:t>
            </a:r>
            <a:br>
              <a:rPr lang="en-AU" sz="2400">
                <a:latin typeface="Comic Sans MS" panose="030F0902030302020204" pitchFamily="66" charset="0"/>
              </a:rPr>
            </a:br>
            <a:r>
              <a:rPr lang="en-AU" sz="2400">
                <a:latin typeface="Comic Sans MS"/>
              </a:rPr>
              <a:t>who spoke “Shalom” to frightened hearts,</a:t>
            </a:r>
            <a:br>
              <a:rPr lang="en-AU" sz="2400">
                <a:latin typeface="Comic Sans MS" panose="030F0902030302020204" pitchFamily="66" charset="0"/>
              </a:rPr>
            </a:br>
            <a:r>
              <a:rPr lang="en-AU" sz="2400">
                <a:latin typeface="Comic Sans MS"/>
              </a:rPr>
              <a:t>stir us to compassionate action.</a:t>
            </a:r>
            <a:br>
              <a:rPr lang="en-AU" sz="2400">
                <a:latin typeface="Comic Sans MS" panose="030F0902030302020204" pitchFamily="66" charset="0"/>
              </a:rPr>
            </a:br>
            <a:r>
              <a:rPr lang="en-AU" sz="2400">
                <a:latin typeface="Comic Sans MS"/>
              </a:rPr>
              <a:t>Inspire us to work for the end of conflict,</a:t>
            </a:r>
            <a:br>
              <a:rPr lang="en-AU" sz="2400">
                <a:latin typeface="Comic Sans MS" panose="030F0902030302020204" pitchFamily="66" charset="0"/>
              </a:rPr>
            </a:br>
            <a:r>
              <a:rPr lang="en-AU" sz="2400">
                <a:latin typeface="Comic Sans MS"/>
              </a:rPr>
              <a:t>and for the full restoration of broken relationships—</a:t>
            </a:r>
            <a:br>
              <a:rPr lang="en-AU" sz="2400">
                <a:latin typeface="Comic Sans MS" panose="030F0902030302020204" pitchFamily="66" charset="0"/>
              </a:rPr>
            </a:br>
            <a:r>
              <a:rPr lang="en-AU" sz="2400">
                <a:latin typeface="Comic Sans MS"/>
              </a:rPr>
              <a:t>with you, with the ecumenical community,</a:t>
            </a:r>
            <a:br>
              <a:rPr lang="en-AU" sz="2400">
                <a:latin typeface="Comic Sans MS" panose="030F0902030302020204" pitchFamily="66" charset="0"/>
              </a:rPr>
            </a:br>
            <a:r>
              <a:rPr lang="en-AU" sz="2400">
                <a:latin typeface="Comic Sans MS"/>
              </a:rPr>
              <a:t>with the human family,</a:t>
            </a:r>
            <a:br>
              <a:rPr lang="en-AU" sz="2400">
                <a:latin typeface="Comic Sans MS" panose="030F0902030302020204" pitchFamily="66" charset="0"/>
              </a:rPr>
            </a:br>
            <a:r>
              <a:rPr lang="en-AU" sz="2400">
                <a:latin typeface="Comic Sans MS"/>
              </a:rPr>
              <a:t>and with all Creation.</a:t>
            </a:r>
          </a:p>
          <a:p>
            <a:endParaRPr lang="en-GB" sz="2400">
              <a:latin typeface="Comic Sans MS" panose="030F0702030302020204" pitchFamily="66" charset="0"/>
            </a:endParaRPr>
          </a:p>
          <a:p>
            <a:endParaRPr lang="en-GB" sz="2400">
              <a:latin typeface="Comic Sans MS" panose="030F0702030302020204" pitchFamily="66" charset="0"/>
            </a:endParaRPr>
          </a:p>
        </p:txBody>
      </p:sp>
      <p:sp>
        <p:nvSpPr>
          <p:cNvPr id="4" name="Rectangle 3">
            <a:extLst>
              <a:ext uri="{FF2B5EF4-FFF2-40B4-BE49-F238E27FC236}">
                <a16:creationId xmlns:a16="http://schemas.microsoft.com/office/drawing/2014/main" id="{5185816E-8517-E267-4960-12E1CD7DE60B}"/>
              </a:ext>
            </a:extLst>
          </p:cNvPr>
          <p:cNvSpPr/>
          <p:nvPr/>
        </p:nvSpPr>
        <p:spPr>
          <a:xfrm>
            <a:off x="7205125" y="6138803"/>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3615656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706E-65A5-00F6-8028-E255AED637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732317-90D6-01B0-0B54-87A6463C6BB3}"/>
              </a:ext>
            </a:extLst>
          </p:cNvPr>
          <p:cNvSpPr>
            <a:spLocks noGrp="1"/>
          </p:cNvSpPr>
          <p:nvPr>
            <p:ph type="sldNum" sz="quarter" idx="12"/>
          </p:nvPr>
        </p:nvSpPr>
        <p:spPr/>
        <p:txBody>
          <a:bodyPr/>
          <a:lstStyle/>
          <a:p>
            <a:fld id="{D6BAAE04-8869-45BD-9FC4-571BC1F4B92A}" type="slidenum">
              <a:rPr lang="en-AU" smtClean="0"/>
              <a:t>47</a:t>
            </a:fld>
            <a:endParaRPr lang="en-AU"/>
          </a:p>
        </p:txBody>
      </p:sp>
      <p:sp>
        <p:nvSpPr>
          <p:cNvPr id="3" name="Rectangle 2">
            <a:extLst>
              <a:ext uri="{FF2B5EF4-FFF2-40B4-BE49-F238E27FC236}">
                <a16:creationId xmlns:a16="http://schemas.microsoft.com/office/drawing/2014/main" id="{1A8AFF3C-7180-535B-584D-548F84FE9D90}"/>
              </a:ext>
            </a:extLst>
          </p:cNvPr>
          <p:cNvSpPr/>
          <p:nvPr/>
        </p:nvSpPr>
        <p:spPr>
          <a:xfrm>
            <a:off x="1634085" y="320879"/>
            <a:ext cx="9527901" cy="6125075"/>
          </a:xfrm>
          <a:prstGeom prst="rect">
            <a:avLst/>
          </a:prstGeom>
        </p:spPr>
        <p:txBody>
          <a:bodyPr wrap="square" lIns="91440" tIns="45720" rIns="91440" bIns="45720" anchor="t">
            <a:spAutoFit/>
          </a:bodyPr>
          <a:lstStyle/>
          <a:p>
            <a:pPr>
              <a:lnSpc>
                <a:spcPct val="150000"/>
              </a:lnSpc>
            </a:pPr>
            <a:r>
              <a:rPr lang="en-AU" sz="2400">
                <a:latin typeface="Comic Sans MS"/>
              </a:rPr>
              <a:t>Prince of Peace,</a:t>
            </a:r>
            <a:br>
              <a:rPr lang="en-AU" sz="2400">
                <a:latin typeface="Comic Sans MS" panose="030F0902030302020204" pitchFamily="66" charset="0"/>
              </a:rPr>
            </a:br>
            <a:r>
              <a:rPr lang="en-AU" sz="2400">
                <a:latin typeface="Comic Sans MS"/>
              </a:rPr>
              <a:t>through your wounds, teach us to stand in solidarity</a:t>
            </a:r>
            <a:br>
              <a:rPr lang="en-AU" sz="2400">
                <a:latin typeface="Comic Sans MS" panose="030F0902030302020204" pitchFamily="66" charset="0"/>
              </a:rPr>
            </a:br>
            <a:r>
              <a:rPr lang="en-AU" sz="2400">
                <a:latin typeface="Comic Sans MS"/>
              </a:rPr>
              <a:t>with the woundedness of others,</a:t>
            </a:r>
            <a:br>
              <a:rPr lang="en-AU" sz="2400">
                <a:latin typeface="Comic Sans MS" panose="030F0902030302020204" pitchFamily="66" charset="0"/>
              </a:rPr>
            </a:br>
            <a:r>
              <a:rPr lang="en-AU" sz="2400">
                <a:latin typeface="Comic Sans MS"/>
              </a:rPr>
              <a:t>of creation, and of the world.</a:t>
            </a:r>
            <a:br>
              <a:rPr lang="en-AU" sz="2400">
                <a:latin typeface="Comic Sans MS" panose="030F0902030302020204" pitchFamily="66" charset="0"/>
              </a:rPr>
            </a:br>
            <a:r>
              <a:rPr lang="en-AU" sz="2400">
                <a:latin typeface="Comic Sans MS"/>
              </a:rPr>
              <a:t>Through your resurrection, make us people of hope—</a:t>
            </a:r>
            <a:br>
              <a:rPr lang="en-AU" sz="2400">
                <a:latin typeface="Comic Sans MS" panose="030F0902030302020204" pitchFamily="66" charset="0"/>
              </a:rPr>
            </a:br>
            <a:r>
              <a:rPr lang="en-AU" sz="2400">
                <a:latin typeface="Comic Sans MS"/>
              </a:rPr>
              <a:t>with a vision of swords turned into ploughshares</a:t>
            </a:r>
            <a:br>
              <a:rPr lang="en-AU" sz="2400">
                <a:latin typeface="Comic Sans MS" panose="030F0902030302020204" pitchFamily="66" charset="0"/>
              </a:rPr>
            </a:br>
            <a:r>
              <a:rPr lang="en-AU" sz="2400">
                <a:latin typeface="Comic Sans MS"/>
              </a:rPr>
              <a:t>and tears transformed into joy.</a:t>
            </a:r>
            <a:br>
              <a:rPr lang="en-AU" sz="2400">
                <a:latin typeface="Comic Sans MS" panose="030F0902030302020204" pitchFamily="66" charset="0"/>
              </a:rPr>
            </a:br>
            <a:r>
              <a:rPr lang="en-AU" sz="2400">
                <a:latin typeface="Comic Sans MS"/>
              </a:rPr>
              <a:t>May we come together as one family, to </a:t>
            </a:r>
            <a:r>
              <a:rPr lang="en-AU" sz="2400" err="1">
                <a:latin typeface="Comic Sans MS"/>
              </a:rPr>
              <a:t>labor</a:t>
            </a:r>
            <a:r>
              <a:rPr lang="en-AU" sz="2400">
                <a:latin typeface="Comic Sans MS"/>
              </a:rPr>
              <a:t> for your peace—</a:t>
            </a:r>
            <a:br>
              <a:rPr lang="en-AU" sz="2400">
                <a:latin typeface="Comic Sans MS" panose="030F0902030302020204" pitchFamily="66" charset="0"/>
              </a:rPr>
            </a:br>
            <a:r>
              <a:rPr lang="en-AU" sz="2400">
                <a:latin typeface="Comic Sans MS"/>
              </a:rPr>
              <a:t>a shalom where all your people may dwell in safety, and rest in quiet places.</a:t>
            </a:r>
            <a:br>
              <a:rPr lang="en-AU" sz="2400">
                <a:latin typeface="Comic Sans MS" panose="030F0902030302020204" pitchFamily="66" charset="0"/>
              </a:rPr>
            </a:br>
            <a:r>
              <a:rPr lang="en-AU" sz="2400" b="1">
                <a:latin typeface="Comic Sans MS"/>
              </a:rPr>
              <a:t>Amen.</a:t>
            </a:r>
          </a:p>
        </p:txBody>
      </p:sp>
    </p:spTree>
    <p:extLst>
      <p:ext uri="{BB962C8B-B14F-4D97-AF65-F5344CB8AC3E}">
        <p14:creationId xmlns:p14="http://schemas.microsoft.com/office/powerpoint/2010/main" val="2029181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7" name="TextBox 6">
            <a:extLst>
              <a:ext uri="{FF2B5EF4-FFF2-40B4-BE49-F238E27FC236}">
                <a16:creationId xmlns:a16="http://schemas.microsoft.com/office/drawing/2014/main" id="{280D2F70-D25E-877B-E27A-3EEFEA6DBDE3}"/>
              </a:ext>
            </a:extLst>
          </p:cNvPr>
          <p:cNvSpPr txBox="1"/>
          <p:nvPr/>
        </p:nvSpPr>
        <p:spPr>
          <a:xfrm>
            <a:off x="305392" y="154380"/>
            <a:ext cx="11550920" cy="1527459"/>
          </a:xfrm>
          <a:prstGeom prst="rect">
            <a:avLst/>
          </a:prstGeom>
          <a:noFill/>
        </p:spPr>
        <p:txBody>
          <a:bodyPr wrap="square" lIns="91440" tIns="45720" rIns="91440" bIns="45720" rtlCol="0" anchor="t">
            <a:spAutoFit/>
          </a:bodyPr>
          <a:lstStyle/>
          <a:p>
            <a:r>
              <a:rPr lang="en-US">
                <a:solidFill>
                  <a:srgbClr val="00B050"/>
                </a:solidFill>
                <a:latin typeface="Comic Sans MS"/>
                <a:cs typeface="Segoe UI"/>
              </a:rPr>
              <a:t>Leader: </a:t>
            </a:r>
            <a:r>
              <a:rPr lang="en-US">
                <a:solidFill>
                  <a:srgbClr val="E3960B"/>
                </a:solidFill>
                <a:latin typeface="Comic Sans MS"/>
                <a:cs typeface="Segoe UI"/>
              </a:rPr>
              <a:t>​</a:t>
            </a:r>
            <a:r>
              <a:rPr lang="en-US">
                <a:latin typeface="Comic Sans MS"/>
                <a:cs typeface="Segoe UI"/>
              </a:rPr>
              <a:t>As we enter a few minutes of silence together, you are invited to pray this prayer of adoration and/or spend this time in contemplation. ​</a:t>
            </a:r>
          </a:p>
          <a:p>
            <a:endParaRPr lang="en-US">
              <a:latin typeface="Comic Sans MS"/>
              <a:cs typeface="Segoe UI"/>
            </a:endParaRPr>
          </a:p>
          <a:p>
            <a:r>
              <a:rPr lang="en-US">
                <a:latin typeface="Comic Sans MS"/>
                <a:cs typeface="Segoe UI"/>
              </a:rPr>
              <a:t>The Spiritual Communion prayer follows on the next slide. Let us be still.</a:t>
            </a:r>
          </a:p>
          <a:p>
            <a:r>
              <a:rPr lang="en-US">
                <a:solidFill>
                  <a:srgbClr val="00B050"/>
                </a:solidFill>
                <a:latin typeface="Comic Sans MS"/>
                <a:cs typeface="Segoe UI"/>
              </a:rPr>
              <a:t>Leader and Cantor Mute</a:t>
            </a:r>
            <a:r>
              <a:rPr lang="en-US" b="1">
                <a:solidFill>
                  <a:srgbClr val="00B050"/>
                </a:solidFill>
                <a:latin typeface="Comic Sans MS"/>
                <a:cs typeface="Segoe UI"/>
              </a:rPr>
              <a:t>.</a:t>
            </a:r>
          </a:p>
        </p:txBody>
      </p:sp>
      <p:sp>
        <p:nvSpPr>
          <p:cNvPr id="2" name="TextBox 1">
            <a:extLst>
              <a:ext uri="{FF2B5EF4-FFF2-40B4-BE49-F238E27FC236}">
                <a16:creationId xmlns:a16="http://schemas.microsoft.com/office/drawing/2014/main" id="{DD0592F9-3FB5-5F00-9197-E64C81C0FAB3}"/>
              </a:ext>
            </a:extLst>
          </p:cNvPr>
          <p:cNvSpPr txBox="1"/>
          <p:nvPr/>
        </p:nvSpPr>
        <p:spPr>
          <a:xfrm>
            <a:off x="310111" y="1817853"/>
            <a:ext cx="8571468" cy="4463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solidFill>
                  <a:srgbClr val="232323"/>
                </a:solidFill>
                <a:latin typeface="Comic Sans MS"/>
              </a:rPr>
              <a:t>Lord, you came among us in lowliness </a:t>
            </a:r>
          </a:p>
          <a:p>
            <a:pPr>
              <a:lnSpc>
                <a:spcPct val="150000"/>
              </a:lnSpc>
            </a:pPr>
            <a:r>
              <a:rPr lang="en-US" sz="2400">
                <a:solidFill>
                  <a:srgbClr val="232323"/>
                </a:solidFill>
                <a:latin typeface="Comic Sans MS"/>
              </a:rPr>
              <a:t>and simplicity.</a:t>
            </a:r>
          </a:p>
          <a:p>
            <a:pPr>
              <a:lnSpc>
                <a:spcPct val="150000"/>
              </a:lnSpc>
            </a:pPr>
            <a:r>
              <a:rPr lang="en-US" sz="2400">
                <a:solidFill>
                  <a:srgbClr val="232323"/>
                </a:solidFill>
                <a:latin typeface="Comic Sans MS"/>
              </a:rPr>
              <a:t>We adore you as the babe born in a stable,</a:t>
            </a:r>
          </a:p>
          <a:p>
            <a:pPr>
              <a:lnSpc>
                <a:spcPct val="150000"/>
              </a:lnSpc>
            </a:pPr>
            <a:r>
              <a:rPr lang="en-US" sz="2400">
                <a:solidFill>
                  <a:srgbClr val="232323"/>
                </a:solidFill>
                <a:latin typeface="Comic Sans MS"/>
              </a:rPr>
              <a:t>as the boy raised a refugee in Egypt,</a:t>
            </a:r>
          </a:p>
          <a:p>
            <a:pPr>
              <a:lnSpc>
                <a:spcPct val="150000"/>
              </a:lnSpc>
            </a:pPr>
            <a:r>
              <a:rPr lang="en-US" sz="2400">
                <a:solidFill>
                  <a:srgbClr val="232323"/>
                </a:solidFill>
                <a:latin typeface="Comic Sans MS"/>
              </a:rPr>
              <a:t>as the wandering preacher with no possessions.</a:t>
            </a:r>
          </a:p>
          <a:p>
            <a:pPr>
              <a:lnSpc>
                <a:spcPct val="150000"/>
              </a:lnSpc>
            </a:pPr>
            <a:r>
              <a:rPr lang="en-US" sz="2400">
                <a:solidFill>
                  <a:srgbClr val="232323"/>
                </a:solidFill>
                <a:latin typeface="Comic Sans MS"/>
              </a:rPr>
              <a:t>You show us what true riches are.</a:t>
            </a:r>
          </a:p>
          <a:p>
            <a:pPr>
              <a:lnSpc>
                <a:spcPct val="150000"/>
              </a:lnSpc>
            </a:pPr>
            <a:r>
              <a:rPr lang="en-US" sz="2400">
                <a:solidFill>
                  <a:srgbClr val="232323"/>
                </a:solidFill>
                <a:latin typeface="Comic Sans MS"/>
              </a:rPr>
              <a:t>Lord, we adore you, and humbly bow before you.</a:t>
            </a:r>
            <a:br>
              <a:rPr lang="en-US" sz="2400">
                <a:latin typeface="Comic Sans MS"/>
              </a:rPr>
            </a:br>
            <a:r>
              <a:rPr lang="en-US" sz="2400">
                <a:solidFill>
                  <a:srgbClr val="232323"/>
                </a:solidFill>
                <a:latin typeface="Comic Sans MS"/>
              </a:rPr>
              <a:t>Amen.</a:t>
            </a:r>
            <a:endParaRPr lang="en-US" sz="2400">
              <a:latin typeface="Comic Sans MS"/>
            </a:endParaRPr>
          </a:p>
        </p:txBody>
      </p:sp>
      <p:pic>
        <p:nvPicPr>
          <p:cNvPr id="6" name="Picture 5" descr="Watercolor painting of footprints on a beach&#10;&#10;AI-generated content may be incorrect.">
            <a:extLst>
              <a:ext uri="{FF2B5EF4-FFF2-40B4-BE49-F238E27FC236}">
                <a16:creationId xmlns:a16="http://schemas.microsoft.com/office/drawing/2014/main" id="{E74F5537-66FA-0DA4-B87E-3A3006602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510" y="1817853"/>
            <a:ext cx="4114802" cy="4114802"/>
          </a:xfrm>
          <a:prstGeom prst="rect">
            <a:avLst/>
          </a:prstGeom>
        </p:spPr>
      </p:pic>
    </p:spTree>
    <p:extLst>
      <p:ext uri="{BB962C8B-B14F-4D97-AF65-F5344CB8AC3E}">
        <p14:creationId xmlns:p14="http://schemas.microsoft.com/office/powerpoint/2010/main" val="2505000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3" name="Freeform: Shape 2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4" name="Group 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7" name="Freeform: Shape 2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BC8C6293-CAC4-2AA7-6EB3-0553730D344F}"/>
              </a:ext>
            </a:extLst>
          </p:cNvPr>
          <p:cNvSpPr txBox="1"/>
          <p:nvPr/>
        </p:nvSpPr>
        <p:spPr>
          <a:xfrm>
            <a:off x="275897" y="289034"/>
            <a:ext cx="3508482"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omic Sans MS"/>
              </a:rPr>
              <a:t>Oh, my Lord Jesus I turn to you present at the Altar and in the Tabernacle. I believe that you are present in the Holy Sacrament of your most Sacred Body and Blood. </a:t>
            </a:r>
            <a:endParaRPr lang="en-US">
              <a:solidFill>
                <a:schemeClr val="bg1"/>
              </a:solidFill>
              <a:latin typeface="Times New Roman"/>
              <a:cs typeface="Times New Roman"/>
            </a:endParaRPr>
          </a:p>
          <a:p>
            <a:r>
              <a:rPr lang="en-US">
                <a:solidFill>
                  <a:schemeClr val="bg1"/>
                </a:solidFill>
                <a:latin typeface="Comic Sans MS"/>
              </a:rPr>
              <a:t>I love you above all things and I desire to receive you into my Soul. I cannot at this moment receive you Sacramentally in Holy Communion. </a:t>
            </a:r>
            <a:endParaRPr lang="en-US">
              <a:solidFill>
                <a:schemeClr val="bg1"/>
              </a:solidFill>
              <a:latin typeface="Times New Roman"/>
              <a:cs typeface="Times New Roman"/>
            </a:endParaRPr>
          </a:p>
          <a:p>
            <a:r>
              <a:rPr lang="en-US">
                <a:solidFill>
                  <a:schemeClr val="bg1"/>
                </a:solidFill>
                <a:latin typeface="Comic Sans MS"/>
              </a:rPr>
              <a:t>Come spiritually into my heart. </a:t>
            </a:r>
            <a:endParaRPr lang="en-US">
              <a:solidFill>
                <a:schemeClr val="bg1"/>
              </a:solidFill>
              <a:latin typeface="Times New Roman"/>
              <a:cs typeface="Times New Roman"/>
            </a:endParaRPr>
          </a:p>
          <a:p>
            <a:r>
              <a:rPr lang="en-US">
                <a:solidFill>
                  <a:schemeClr val="bg1"/>
                </a:solidFill>
                <a:latin typeface="Comic Sans MS"/>
              </a:rPr>
              <a:t>Purify it, Sanctify it. Render my heart like your own heart. </a:t>
            </a:r>
            <a:endParaRPr lang="en-US">
              <a:solidFill>
                <a:schemeClr val="bg1"/>
              </a:solidFill>
              <a:latin typeface="Times New Roman"/>
              <a:cs typeface="Times New Roman"/>
            </a:endParaRPr>
          </a:p>
          <a:p>
            <a:r>
              <a:rPr lang="en-US">
                <a:solidFill>
                  <a:schemeClr val="bg1"/>
                </a:solidFill>
                <a:latin typeface="Comic Sans MS"/>
              </a:rPr>
              <a:t>I embrace you as if you were already there and unite myself wholly with you. </a:t>
            </a:r>
            <a:endParaRPr lang="en-US">
              <a:solidFill>
                <a:schemeClr val="bg1"/>
              </a:solidFill>
              <a:latin typeface="Times New Roman"/>
              <a:cs typeface="Times New Roman"/>
            </a:endParaRPr>
          </a:p>
          <a:p>
            <a:r>
              <a:rPr lang="en-US">
                <a:solidFill>
                  <a:schemeClr val="bg1"/>
                </a:solidFill>
                <a:latin typeface="Comic Sans MS"/>
              </a:rPr>
              <a:t>Never permit me to be separated from you. </a:t>
            </a:r>
            <a:endParaRPr lang="en-US">
              <a:solidFill>
                <a:schemeClr val="bg1"/>
              </a:solidFill>
              <a:latin typeface="Times New Roman"/>
              <a:cs typeface="Times New Roman"/>
            </a:endParaRPr>
          </a:p>
          <a:p>
            <a:r>
              <a:rPr lang="en-US">
                <a:solidFill>
                  <a:schemeClr val="bg1"/>
                </a:solidFill>
                <a:latin typeface="Comic Sans MS"/>
              </a:rPr>
              <a:t>Lord, I am not worthy to receive you, but only say the word and I shall be healed. Amen</a:t>
            </a:r>
            <a:endParaRPr lang="en-US">
              <a:solidFill>
                <a:schemeClr val="bg1"/>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495" y="0"/>
            <a:ext cx="7819505" cy="6888480"/>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4373360" y="526541"/>
            <a:ext cx="2435758"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00B050"/>
                </a:solidFill>
                <a:latin typeface="Comic Sans MS"/>
                <a:cs typeface="Times New Roman"/>
              </a:rPr>
              <a:t>Making a </a:t>
            </a:r>
            <a:endParaRPr lang="en-AU" sz="3200" b="1">
              <a:solidFill>
                <a:srgbClr val="00B050"/>
              </a:solidFill>
              <a:latin typeface="Times New Roman"/>
              <a:cs typeface="Times New Roman"/>
            </a:endParaRPr>
          </a:p>
          <a:p>
            <a:pPr algn="ctr">
              <a:lnSpc>
                <a:spcPct val="90000"/>
              </a:lnSpc>
              <a:spcAft>
                <a:spcPts val="600"/>
              </a:spcAft>
            </a:pPr>
            <a:r>
              <a:rPr lang="en-AU" sz="3200" b="1">
                <a:solidFill>
                  <a:srgbClr val="00B050"/>
                </a:solidFill>
                <a:latin typeface="Comic Sans MS"/>
                <a:cs typeface="Times New Roman"/>
              </a:rPr>
              <a:t>Spiritual Communion</a:t>
            </a:r>
          </a:p>
          <a:p>
            <a:pPr algn="ctr">
              <a:lnSpc>
                <a:spcPct val="90000"/>
              </a:lnSpc>
              <a:spcAft>
                <a:spcPts val="600"/>
              </a:spcAft>
            </a:pPr>
            <a:r>
              <a:rPr lang="en-AU" sz="2000" b="1">
                <a:solidFill>
                  <a:srgbClr val="00B050"/>
                </a:solidFill>
                <a:latin typeface="Comic Sans MS"/>
                <a:cs typeface="Times New Roman"/>
              </a:rPr>
              <a:t>(Prayed in silence)</a:t>
            </a:r>
            <a:endParaRPr lang="en-AU" sz="2400" b="1">
              <a:solidFill>
                <a:srgbClr val="00B05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E05A-8FB2-20D3-98F5-3DF40B5111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0201B3-3164-F4D6-F213-E83A9E9DE784}"/>
              </a:ext>
            </a:extLst>
          </p:cNvPr>
          <p:cNvSpPr/>
          <p:nvPr/>
        </p:nvSpPr>
        <p:spPr>
          <a:xfrm>
            <a:off x="1541533" y="1143096"/>
            <a:ext cx="9108933" cy="3170420"/>
          </a:xfrm>
          <a:prstGeom prst="rect">
            <a:avLst/>
          </a:prstGeom>
        </p:spPr>
        <p:txBody>
          <a:bodyPr wrap="square" lIns="91440" tIns="45720" rIns="91440" bIns="45720" anchor="t">
            <a:spAutoFit/>
          </a:bodyPr>
          <a:lstStyle/>
          <a:p>
            <a:r>
              <a:rPr lang="en-GB" sz="2400">
                <a:solidFill>
                  <a:srgbClr val="00B050"/>
                </a:solidFill>
                <a:latin typeface="Comic Sans MS"/>
              </a:rPr>
              <a:t>Leader: </a:t>
            </a:r>
          </a:p>
          <a:p>
            <a:pPr>
              <a:lnSpc>
                <a:spcPct val="150000"/>
              </a:lnSpc>
            </a:pPr>
            <a:r>
              <a:rPr lang="en-US" sz="2400">
                <a:latin typeface="Comic Sans MS" panose="030F0902030302020204" pitchFamily="66" charset="0"/>
              </a:rPr>
              <a:t>Let us come together now in God’s presence,</a:t>
            </a:r>
          </a:p>
          <a:p>
            <a:pPr>
              <a:lnSpc>
                <a:spcPct val="150000"/>
              </a:lnSpc>
            </a:pPr>
            <a:r>
              <a:rPr lang="en-US" sz="2400">
                <a:latin typeface="Comic Sans MS" panose="030F0902030302020204" pitchFamily="66" charset="0"/>
              </a:rPr>
              <a:t>as those who want to praise God</a:t>
            </a:r>
          </a:p>
          <a:p>
            <a:pPr>
              <a:lnSpc>
                <a:spcPct val="150000"/>
              </a:lnSpc>
            </a:pPr>
            <a:r>
              <a:rPr lang="en-US" sz="2400">
                <a:latin typeface="Comic Sans MS" panose="030F0902030302020204" pitchFamily="66" charset="0"/>
              </a:rPr>
              <a:t>and in pursuit of righteousness, godliness, faith,</a:t>
            </a:r>
          </a:p>
          <a:p>
            <a:pPr>
              <a:lnSpc>
                <a:spcPct val="150000"/>
              </a:lnSpc>
            </a:pPr>
            <a:r>
              <a:rPr lang="en-US" sz="2400">
                <a:latin typeface="Comic Sans MS" panose="030F0902030302020204" pitchFamily="66" charset="0"/>
              </a:rPr>
              <a:t>love, endurance and gentleness.</a:t>
            </a:r>
          </a:p>
          <a:p>
            <a:pPr>
              <a:lnSpc>
                <a:spcPct val="150000"/>
              </a:lnSpc>
            </a:pPr>
            <a:r>
              <a:rPr lang="en-US" sz="2400" b="1">
                <a:latin typeface="Comic Sans MS" panose="030F0902030302020204" pitchFamily="66" charset="0"/>
              </a:rPr>
              <a:t>Amen.</a:t>
            </a:r>
            <a:endParaRPr lang="en-GB" sz="2400" b="1">
              <a:latin typeface="Comic Sans MS"/>
            </a:endParaRPr>
          </a:p>
        </p:txBody>
      </p:sp>
      <p:sp>
        <p:nvSpPr>
          <p:cNvPr id="4" name="TextBox 3">
            <a:extLst>
              <a:ext uri="{FF2B5EF4-FFF2-40B4-BE49-F238E27FC236}">
                <a16:creationId xmlns:a16="http://schemas.microsoft.com/office/drawing/2014/main" id="{0D761AB3-897A-0C30-B2ED-DE2DCE88EC4D}"/>
              </a:ext>
            </a:extLst>
          </p:cNvPr>
          <p:cNvSpPr txBox="1"/>
          <p:nvPr/>
        </p:nvSpPr>
        <p:spPr>
          <a:xfrm>
            <a:off x="4180768" y="293045"/>
            <a:ext cx="3830464"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Gathering  Prayer</a:t>
            </a:r>
          </a:p>
        </p:txBody>
      </p:sp>
    </p:spTree>
    <p:extLst>
      <p:ext uri="{BB962C8B-B14F-4D97-AF65-F5344CB8AC3E}">
        <p14:creationId xmlns:p14="http://schemas.microsoft.com/office/powerpoint/2010/main" val="3071571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324535"/>
          </a:xfrm>
          <a:prstGeom prst="rect">
            <a:avLst/>
          </a:prstGeom>
          <a:noFill/>
        </p:spPr>
        <p:txBody>
          <a:bodyPr wrap="square" lIns="91440" tIns="45720" rIns="91440" bIns="45720" rtlCol="0" anchor="t">
            <a:spAutoFit/>
          </a:bodyPr>
          <a:lstStyle/>
          <a:p>
            <a:pPr algn="ctr"/>
            <a:r>
              <a:rPr lang="en-US" sz="2800">
                <a:solidFill>
                  <a:srgbClr val="00B050"/>
                </a:solidFill>
                <a:latin typeface="Comic Sans MS"/>
              </a:rPr>
              <a:t>Leader: </a:t>
            </a:r>
            <a:r>
              <a:rPr lang="en-US" sz="2800">
                <a:latin typeface="Comic Sans MS"/>
              </a:rPr>
              <a:t>Our final song is</a:t>
            </a:r>
            <a:endParaRPr lang="en-US" sz="2800">
              <a:cs typeface="Times New Roman"/>
            </a:endParaRPr>
          </a:p>
          <a:p>
            <a:pPr algn="ctr"/>
            <a:endParaRPr lang="en-US" sz="2800">
              <a:latin typeface="Comic Sans MS"/>
              <a:ea typeface="Calibri"/>
              <a:cs typeface="Times New Roman"/>
            </a:endParaRPr>
          </a:p>
          <a:p>
            <a:pPr algn="ctr"/>
            <a:r>
              <a:rPr lang="en-US" sz="5400">
                <a:solidFill>
                  <a:srgbClr val="00B050"/>
                </a:solidFill>
                <a:latin typeface="Comic Sans MS"/>
                <a:ea typeface="Calibri"/>
                <a:cs typeface="Times New Roman"/>
              </a:rPr>
              <a:t>The Trees of The Field</a:t>
            </a:r>
            <a:endParaRPr lang="en-US" sz="2800">
              <a:latin typeface="Comic Sans MS"/>
              <a:ea typeface="Calibri"/>
              <a:cs typeface="Times New Roman"/>
            </a:endParaRPr>
          </a:p>
          <a:p>
            <a:pPr algn="ctr"/>
            <a:r>
              <a:rPr lang="en-US">
                <a:ea typeface="+mn-lt"/>
                <a:cs typeface="+mn-lt"/>
                <a:hlinkClick r:id="rId2"/>
              </a:rPr>
              <a:t>https://youtu.be/Qb7ES_ZDje8?si=rSVhSDnvmm525Nmg</a:t>
            </a:r>
            <a:endParaRPr lang="en-US"/>
          </a:p>
          <a:p>
            <a:pPr algn="ctr"/>
            <a:endParaRPr lang="en-US" sz="2800">
              <a:latin typeface="Times New Roman"/>
              <a:ea typeface="Calibri"/>
              <a:cs typeface="+mn-lt"/>
            </a:endParaRPr>
          </a:p>
          <a:p>
            <a:pPr algn="ctr"/>
            <a:endParaRPr lang="en-GB" sz="2800">
              <a:latin typeface="Comic Sans MS"/>
              <a:ea typeface="Calibri"/>
              <a:cs typeface="+mn-lt"/>
            </a:endParaRPr>
          </a:p>
          <a:p>
            <a:pPr algn="ctr"/>
            <a:r>
              <a:rPr lang="en-GB" sz="2800">
                <a:latin typeface="Comic Sans MS"/>
                <a:ea typeface="+mn-lt"/>
                <a:cs typeface="+mn-lt"/>
              </a:rPr>
              <a:t>Let's sing or enjoy the music together</a:t>
            </a:r>
            <a:endParaRPr lang="en-GB" sz="2800">
              <a:cs typeface="Times New Roman"/>
            </a:endParaRPr>
          </a:p>
          <a:p>
            <a:pPr algn="ctr"/>
            <a:endParaRPr lang="en-US" sz="3600">
              <a:solidFill>
                <a:srgbClr val="00B050"/>
              </a:solidFill>
              <a:latin typeface="Times New Roman"/>
              <a:ea typeface="Calibri"/>
              <a:cs typeface="Times New Roman"/>
            </a:endParaRPr>
          </a:p>
          <a:p>
            <a:pPr algn="ctr"/>
            <a:endParaRPr lang="en-US" sz="2800">
              <a:solidFill>
                <a:srgbClr val="00B050"/>
              </a:solidFill>
              <a:latin typeface="Times New Roman"/>
              <a:ea typeface="Calibri"/>
              <a:cs typeface="Times New Roman"/>
            </a:endParaRPr>
          </a:p>
          <a:p>
            <a:pPr algn="ctr"/>
            <a:r>
              <a:rPr lang="en-US" sz="3200">
                <a:solidFill>
                  <a:srgbClr val="00B050"/>
                </a:solidFill>
                <a:latin typeface="Comic Sans MS"/>
                <a:cs typeface="Segoe UI"/>
              </a:rPr>
              <a:t>​</a:t>
            </a:r>
            <a:r>
              <a:rPr lang="en-US" sz="3200" b="0" i="0" u="none" strike="noStrike">
                <a:solidFill>
                  <a:srgbClr val="00B050"/>
                </a:solidFill>
                <a:effectLst/>
                <a:latin typeface="Comic Sans MS"/>
              </a:rPr>
              <a:t>We stay on mute</a:t>
            </a:r>
            <a:endParaRPr lang="en-US" sz="3200">
              <a:solidFill>
                <a:srgbClr val="00B050"/>
              </a:solidFill>
              <a:latin typeface="Comic Sans MS"/>
              <a:ea typeface="+mn-lt"/>
              <a:cs typeface="+mn-lt"/>
            </a:endParaRPr>
          </a:p>
          <a:p>
            <a:pPr algn="ctr"/>
            <a:r>
              <a:rPr lang="en-US" sz="3200">
                <a:solidFill>
                  <a:srgbClr val="00B050"/>
                </a:solidFill>
                <a:latin typeface="Comic Sans MS"/>
                <a:ea typeface="+mn-lt"/>
                <a:cs typeface="+mn-lt"/>
              </a:rPr>
              <a:t>Leader and Cantor mute</a:t>
            </a:r>
            <a:endParaRPr lang="en-US">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8426" y="1472267"/>
            <a:ext cx="6253316" cy="4337406"/>
          </a:xfrm>
          <a:prstGeom prst="rect">
            <a:avLst/>
          </a:prstGeom>
        </p:spPr>
        <p:txBody>
          <a:bodyPr wrap="square" lIns="91440" tIns="45720" rIns="91440" bIns="45720" anchor="t">
            <a:spAutoFit/>
          </a:bodyPr>
          <a:lstStyle/>
          <a:p>
            <a:pPr>
              <a:lnSpc>
                <a:spcPct val="125000"/>
              </a:lnSpc>
            </a:pPr>
            <a:r>
              <a:rPr lang="en-US" sz="2400">
                <a:solidFill>
                  <a:srgbClr val="00B050"/>
                </a:solidFill>
                <a:latin typeface="Comic Sans MS" panose="030F0902030302020204" pitchFamily="66" charset="0"/>
              </a:rPr>
              <a:t>Leader: </a:t>
            </a:r>
            <a:r>
              <a:rPr lang="en-US" sz="2400">
                <a:latin typeface="Comic Sans MS" panose="030F0902030302020204" pitchFamily="66" charset="0"/>
              </a:rPr>
              <a:t>We pray our sending prayer together.</a:t>
            </a:r>
          </a:p>
          <a:p>
            <a:pPr algn="l">
              <a:buNone/>
            </a:pPr>
            <a:endParaRPr lang="en-US" sz="1050" b="1">
              <a:solidFill>
                <a:srgbClr val="E3960B"/>
              </a:solidFill>
              <a:latin typeface="Comic Sans MS" panose="030F0902030302020204" pitchFamily="66" charset="0"/>
            </a:endParaRPr>
          </a:p>
          <a:p>
            <a:pPr>
              <a:lnSpc>
                <a:spcPct val="150000"/>
              </a:lnSpc>
            </a:pPr>
            <a:r>
              <a:rPr lang="en-US" sz="2800" b="1">
                <a:solidFill>
                  <a:srgbClr val="00B050"/>
                </a:solidFill>
                <a:latin typeface="Comic Sans MS" panose="030F0902030302020204" pitchFamily="66" charset="0"/>
              </a:rPr>
              <a:t>All: </a:t>
            </a:r>
          </a:p>
          <a:p>
            <a:pPr>
              <a:lnSpc>
                <a:spcPct val="150000"/>
              </a:lnSpc>
            </a:pPr>
            <a:r>
              <a:rPr lang="en-US" sz="2800" b="1">
                <a:latin typeface="Comic Sans MS"/>
              </a:rPr>
              <a:t>We go in the knowledge and confidence of God’s love for us,</a:t>
            </a:r>
          </a:p>
          <a:p>
            <a:pPr>
              <a:lnSpc>
                <a:spcPct val="150000"/>
              </a:lnSpc>
            </a:pPr>
            <a:r>
              <a:rPr lang="en-US" sz="2800" b="1">
                <a:latin typeface="Comic Sans MS"/>
              </a:rPr>
              <a:t>trusting that Christ Jesus is with us. Amen.</a:t>
            </a:r>
            <a:endParaRPr lang="en-AU" sz="2800" b="1">
              <a:latin typeface="Comic Sans MS"/>
            </a:endParaRPr>
          </a:p>
        </p:txBody>
      </p:sp>
      <p:sp>
        <p:nvSpPr>
          <p:cNvPr id="4" name="TextBox 3"/>
          <p:cNvSpPr txBox="1"/>
          <p:nvPr/>
        </p:nvSpPr>
        <p:spPr>
          <a:xfrm>
            <a:off x="4501454" y="363329"/>
            <a:ext cx="3182281" cy="584775"/>
          </a:xfrm>
          <a:prstGeom prst="rect">
            <a:avLst/>
          </a:prstGeom>
          <a:noFill/>
        </p:spPr>
        <p:txBody>
          <a:bodyPr wrap="none" lIns="91440" tIns="45720" rIns="91440" bIns="45720" rtlCol="0" anchor="t">
            <a:spAutoFit/>
          </a:bodyPr>
          <a:lstStyle/>
          <a:p>
            <a:r>
              <a:rPr lang="en-US" sz="3200" i="1">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latin typeface="Comic Sans MS"/>
              </a:rPr>
              <a:t>Leader and cantor unmute</a:t>
            </a:r>
            <a:endParaRPr lang="en-GB">
              <a:solidFill>
                <a:srgbClr val="00B050"/>
              </a:solidFill>
            </a:endParaRPr>
          </a:p>
        </p:txBody>
      </p:sp>
      <p:pic>
        <p:nvPicPr>
          <p:cNvPr id="6" name="Picture 5" descr="A person standing on a path with their arms raised&#10;&#10;AI-generated content may be incorrect.">
            <a:extLst>
              <a:ext uri="{FF2B5EF4-FFF2-40B4-BE49-F238E27FC236}">
                <a16:creationId xmlns:a16="http://schemas.microsoft.com/office/drawing/2014/main" id="{36B22BF0-BAAA-6C37-3FA4-3FD60B3A5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409" y="1405054"/>
            <a:ext cx="4635190" cy="4635190"/>
          </a:xfrm>
          <a:prstGeom prst="rect">
            <a:avLst/>
          </a:prstGeom>
        </p:spPr>
      </p:pic>
    </p:spTree>
    <p:extLst>
      <p:ext uri="{BB962C8B-B14F-4D97-AF65-F5344CB8AC3E}">
        <p14:creationId xmlns:p14="http://schemas.microsoft.com/office/powerpoint/2010/main" val="4104309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3263" y="1928385"/>
            <a:ext cx="10631183" cy="3252493"/>
          </a:xfrm>
          <a:prstGeom prst="rect">
            <a:avLst/>
          </a:prstGeom>
        </p:spPr>
        <p:txBody>
          <a:bodyPr wrap="square" lIns="91440" tIns="45720" rIns="91440" bIns="45720" anchor="t">
            <a:spAutoFit/>
          </a:bodyPr>
          <a:lstStyle/>
          <a:p>
            <a:pPr>
              <a:lnSpc>
                <a:spcPct val="150000"/>
              </a:lnSpc>
            </a:pPr>
            <a:r>
              <a:rPr lang="en-US" sz="2800">
                <a:latin typeface="Comic Sans MS"/>
                <a:ea typeface="+mn-lt"/>
                <a:cs typeface="+mn-lt"/>
              </a:rPr>
              <a:t>Go in peace, brothers and sisters, live in peace with Creation.</a:t>
            </a:r>
            <a:endParaRPr lang="en-US">
              <a:latin typeface="Comic Sans MS"/>
              <a:ea typeface="+mn-lt"/>
              <a:cs typeface="+mn-lt"/>
            </a:endParaRPr>
          </a:p>
          <a:p>
            <a:pPr>
              <a:lnSpc>
                <a:spcPct val="150000"/>
              </a:lnSpc>
            </a:pPr>
            <a:r>
              <a:rPr lang="en-US" sz="2800">
                <a:latin typeface="Comic Sans MS"/>
                <a:ea typeface="+mn-lt"/>
                <a:cs typeface="+mn-lt"/>
              </a:rPr>
              <a:t>And may the blessing of the Most Holy Trinity accompany you: The Father, and the Son, and the Holy Spirit, </a:t>
            </a:r>
            <a:endParaRPr lang="en-US">
              <a:latin typeface="Comic Sans MS"/>
              <a:ea typeface="+mn-lt"/>
              <a:cs typeface="+mn-lt"/>
            </a:endParaRPr>
          </a:p>
          <a:p>
            <a:pPr>
              <a:lnSpc>
                <a:spcPct val="150000"/>
              </a:lnSpc>
            </a:pPr>
            <a:r>
              <a:rPr lang="en-US" sz="2800">
                <a:latin typeface="Comic Sans MS"/>
                <a:ea typeface="+mn-lt"/>
                <a:cs typeface="+mn-lt"/>
              </a:rPr>
              <a:t>the one God, to whom be glory, for ever</a:t>
            </a:r>
            <a:r>
              <a:rPr lang="en-US" sz="2800" u="none" strike="noStrike">
                <a:effectLst/>
                <a:latin typeface="Comic Sans MS"/>
                <a:ea typeface="+mn-lt"/>
                <a:cs typeface="+mn-lt"/>
              </a:rPr>
              <a:t>.</a:t>
            </a:r>
            <a:r>
              <a:rPr lang="en-US" sz="2800">
                <a:latin typeface="Comic Sans MS"/>
                <a:ea typeface="+mn-lt"/>
                <a:cs typeface="+mn-lt"/>
              </a:rPr>
              <a:t> </a:t>
            </a:r>
            <a:endParaRPr lang="en-US">
              <a:latin typeface="Comic Sans MS"/>
              <a:ea typeface="+mn-lt"/>
              <a:cs typeface="+mn-lt"/>
            </a:endParaRPr>
          </a:p>
          <a:p>
            <a:pPr>
              <a:lnSpc>
                <a:spcPct val="150000"/>
              </a:lnSpc>
            </a:pPr>
            <a:r>
              <a:rPr lang="en-US" sz="2800" b="1">
                <a:latin typeface="Comic Sans MS"/>
                <a:ea typeface="+mn-lt"/>
                <a:cs typeface="+mn-lt"/>
              </a:rPr>
              <a:t>Amen.</a:t>
            </a:r>
            <a:endParaRPr lang="en-US">
              <a:latin typeface="Comic Sans MS"/>
              <a:ea typeface="+mn-lt"/>
              <a:cs typeface="+mn-lt"/>
            </a:endParaRPr>
          </a:p>
        </p:txBody>
      </p:sp>
      <p:sp>
        <p:nvSpPr>
          <p:cNvPr id="5" name="TextBox 4"/>
          <p:cNvSpPr txBox="1"/>
          <p:nvPr/>
        </p:nvSpPr>
        <p:spPr>
          <a:xfrm>
            <a:off x="3025287" y="1024951"/>
            <a:ext cx="6141425" cy="584775"/>
          </a:xfrm>
          <a:prstGeom prst="rect">
            <a:avLst/>
          </a:prstGeom>
          <a:noFill/>
        </p:spPr>
        <p:txBody>
          <a:bodyPr wrap="none" lIns="91440" tIns="45720" rIns="91440" bIns="45720" rtlCol="0" anchor="t">
            <a:spAutoFit/>
          </a:bodyPr>
          <a:lstStyle/>
          <a:p>
            <a:r>
              <a:rPr lang="en-AU" sz="3200" i="1">
                <a:solidFill>
                  <a:srgbClr val="00B050"/>
                </a:solidFill>
                <a:latin typeface="Comic Sans MS"/>
              </a:rPr>
              <a:t>The Priest offers the Blessing</a:t>
            </a:r>
            <a:r>
              <a:rPr lang="en-AU" sz="3200">
                <a:solidFill>
                  <a:srgbClr val="00B050"/>
                </a:solidFill>
                <a:latin typeface="Comic Sans MS"/>
              </a:rPr>
              <a:t> </a:t>
            </a:r>
            <a:endParaRPr lang="en-US" sz="3200">
              <a:solidFill>
                <a:srgbClr val="00B050"/>
              </a:solidFill>
              <a:latin typeface="Comic Sans MS"/>
            </a:endParaRPr>
          </a:p>
        </p:txBody>
      </p:sp>
      <p:sp>
        <p:nvSpPr>
          <p:cNvPr id="2" name="TextBox 1">
            <a:extLst>
              <a:ext uri="{FF2B5EF4-FFF2-40B4-BE49-F238E27FC236}">
                <a16:creationId xmlns:a16="http://schemas.microsoft.com/office/drawing/2014/main" id="{A4A393A4-98B3-D1C4-F161-25E47759F13C}"/>
              </a:ext>
            </a:extLst>
          </p:cNvPr>
          <p:cNvSpPr txBox="1"/>
          <p:nvPr/>
        </p:nvSpPr>
        <p:spPr>
          <a:xfrm>
            <a:off x="3730883" y="271857"/>
            <a:ext cx="5634531" cy="369332"/>
          </a:xfrm>
          <a:prstGeom prst="rect">
            <a:avLst/>
          </a:prstGeom>
          <a:noFill/>
        </p:spPr>
        <p:txBody>
          <a:bodyPr wrap="square" rtlCol="0">
            <a:spAutoFit/>
          </a:bodyPr>
          <a:lstStyle/>
          <a:p>
            <a:r>
              <a:rPr lang="en-GB">
                <a:latin typeface="Comic Sans MS"/>
              </a:rPr>
              <a:t>&gt;If there is no priest present this slide is skipped&lt;​</a:t>
            </a:r>
            <a:endParaRPr lang="en-AU">
              <a:latin typeface="Comic Sans MS"/>
            </a:endParaRPr>
          </a:p>
        </p:txBody>
      </p:sp>
    </p:spTree>
    <p:extLst>
      <p:ext uri="{BB962C8B-B14F-4D97-AF65-F5344CB8AC3E}">
        <p14:creationId xmlns:p14="http://schemas.microsoft.com/office/powerpoint/2010/main" val="4277279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CBC3E-FAF6-DDD2-2AE0-85DDD248162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E7DCCE-4D3D-BEB9-646B-82DB8AD07BEF}"/>
              </a:ext>
            </a:extLst>
          </p:cNvPr>
          <p:cNvSpPr/>
          <p:nvPr/>
        </p:nvSpPr>
        <p:spPr>
          <a:xfrm>
            <a:off x="1650193" y="1600765"/>
            <a:ext cx="9993086" cy="4606710"/>
          </a:xfrm>
          <a:prstGeom prst="rect">
            <a:avLst/>
          </a:prstGeom>
        </p:spPr>
        <p:txBody>
          <a:bodyPr wrap="square" lIns="91440" tIns="45720" rIns="91440" bIns="45720" anchor="t">
            <a:spAutoFit/>
          </a:bodyPr>
          <a:lstStyle/>
          <a:p>
            <a:pPr fontAlgn="base"/>
            <a:r>
              <a:rPr lang="en-AU" sz="2800">
                <a:latin typeface="Comic Sans MS"/>
              </a:rPr>
              <a:t>Leader: Let us all invite God’s blessings together,</a:t>
            </a:r>
            <a:r>
              <a:rPr lang="en-US" sz="2800">
                <a:latin typeface="Comic Sans MS"/>
              </a:rPr>
              <a:t>​</a:t>
            </a:r>
          </a:p>
          <a:p>
            <a:pPr fontAlgn="base"/>
            <a:r>
              <a:rPr lang="en-AU"/>
              <a:t>​</a:t>
            </a:r>
            <a:endParaRPr lang="en-AU">
              <a:cs typeface="Times New Roman"/>
            </a:endParaRPr>
          </a:p>
          <a:p>
            <a:pPr fontAlgn="base">
              <a:lnSpc>
                <a:spcPct val="150000"/>
              </a:lnSpc>
            </a:pPr>
            <a:r>
              <a:rPr lang="en-AU" sz="2800" b="1">
                <a:solidFill>
                  <a:srgbClr val="00B050"/>
                </a:solidFill>
                <a:latin typeface="Comic Sans MS"/>
              </a:rPr>
              <a:t>All: </a:t>
            </a:r>
            <a:r>
              <a:rPr lang="en-AU" sz="2800" b="1">
                <a:latin typeface="Comic Sans MS"/>
              </a:rPr>
              <a:t>May the Lord bless us and keep us.</a:t>
            </a:r>
            <a:r>
              <a:rPr lang="en-US" sz="2800" b="1">
                <a:latin typeface="Comic Sans MS"/>
              </a:rPr>
              <a:t>​</a:t>
            </a:r>
          </a:p>
          <a:p>
            <a:pPr fontAlgn="base">
              <a:lnSpc>
                <a:spcPct val="150000"/>
              </a:lnSpc>
            </a:pPr>
            <a:r>
              <a:rPr lang="en-AU" sz="2800" b="1">
                <a:latin typeface="Comic Sans MS"/>
              </a:rPr>
              <a:t>May the Lord’s face shine upon us and </a:t>
            </a:r>
          </a:p>
          <a:p>
            <a:pPr>
              <a:lnSpc>
                <a:spcPct val="150000"/>
              </a:lnSpc>
            </a:pPr>
            <a:r>
              <a:rPr lang="en-AU" sz="2800" b="1">
                <a:latin typeface="Comic Sans MS"/>
              </a:rPr>
              <a:t>be gracious to us.</a:t>
            </a:r>
            <a:r>
              <a:rPr lang="en-US" sz="2800" b="1">
                <a:latin typeface="Comic Sans MS"/>
              </a:rPr>
              <a:t>​</a:t>
            </a:r>
            <a:endParaRPr lang="en-US">
              <a:latin typeface="Comic Sans MS"/>
            </a:endParaRPr>
          </a:p>
          <a:p>
            <a:pPr fontAlgn="base">
              <a:lnSpc>
                <a:spcPct val="150000"/>
              </a:lnSpc>
            </a:pPr>
            <a:r>
              <a:rPr lang="en-AU" sz="2800" b="1">
                <a:latin typeface="Comic Sans MS"/>
              </a:rPr>
              <a:t>May the Lord’s countenance be lifted upon us, </a:t>
            </a:r>
            <a:r>
              <a:rPr lang="en-US" sz="2800" b="1">
                <a:latin typeface="Comic Sans MS"/>
              </a:rPr>
              <a:t>​</a:t>
            </a:r>
          </a:p>
          <a:p>
            <a:pPr fontAlgn="base">
              <a:lnSpc>
                <a:spcPct val="150000"/>
              </a:lnSpc>
            </a:pPr>
            <a:r>
              <a:rPr lang="en-AU" sz="2800" b="1">
                <a:latin typeface="Comic Sans MS"/>
              </a:rPr>
              <a:t>and bring us peace. </a:t>
            </a:r>
          </a:p>
          <a:p>
            <a:pPr fontAlgn="base">
              <a:lnSpc>
                <a:spcPct val="150000"/>
              </a:lnSpc>
            </a:pPr>
            <a:r>
              <a:rPr lang="en-AU" sz="2800" b="1">
                <a:latin typeface="Comic Sans MS"/>
              </a:rPr>
              <a:t>Amen</a:t>
            </a:r>
            <a:endParaRPr lang="en-US" sz="2800" b="1">
              <a:latin typeface="Comic Sans MS"/>
            </a:endParaRPr>
          </a:p>
        </p:txBody>
      </p:sp>
      <p:sp>
        <p:nvSpPr>
          <p:cNvPr id="5" name="TextBox 4">
            <a:extLst>
              <a:ext uri="{FF2B5EF4-FFF2-40B4-BE49-F238E27FC236}">
                <a16:creationId xmlns:a16="http://schemas.microsoft.com/office/drawing/2014/main" id="{134C2136-C892-FEEE-F6DC-B7EDBF0240F0}"/>
              </a:ext>
            </a:extLst>
          </p:cNvPr>
          <p:cNvSpPr txBox="1"/>
          <p:nvPr/>
        </p:nvSpPr>
        <p:spPr>
          <a:xfrm>
            <a:off x="4390377" y="600845"/>
            <a:ext cx="3401893" cy="584775"/>
          </a:xfrm>
          <a:prstGeom prst="rect">
            <a:avLst/>
          </a:prstGeom>
          <a:noFill/>
        </p:spPr>
        <p:txBody>
          <a:bodyPr wrap="none" lIns="91440" tIns="45720" rIns="91440" bIns="45720" rtlCol="0" anchor="t">
            <a:spAutoFit/>
          </a:bodyPr>
          <a:lstStyle/>
          <a:p>
            <a:r>
              <a:rPr lang="en-AU" sz="3200" i="1">
                <a:solidFill>
                  <a:srgbClr val="00B050"/>
                </a:solidFill>
                <a:latin typeface="Comic Sans MS"/>
              </a:rPr>
              <a:t>The Benediction</a:t>
            </a:r>
            <a:r>
              <a:rPr lang="en-AU" sz="3200">
                <a:solidFill>
                  <a:srgbClr val="00B050"/>
                </a:solidFill>
                <a:latin typeface="Comic Sans MS"/>
              </a:rPr>
              <a:t> </a:t>
            </a:r>
            <a:endParaRPr lang="en-US" sz="3200">
              <a:solidFill>
                <a:srgbClr val="00B050"/>
              </a:solidFill>
              <a:latin typeface="Comic Sans MS"/>
            </a:endParaRPr>
          </a:p>
        </p:txBody>
      </p:sp>
    </p:spTree>
    <p:extLst>
      <p:ext uri="{BB962C8B-B14F-4D97-AF65-F5344CB8AC3E}">
        <p14:creationId xmlns:p14="http://schemas.microsoft.com/office/powerpoint/2010/main" val="389246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54</a:t>
            </a:fld>
            <a:endParaRPr lang="en-AU"/>
          </a:p>
        </p:txBody>
      </p:sp>
      <p:sp>
        <p:nvSpPr>
          <p:cNvPr id="3" name="TextBox 2"/>
          <p:cNvSpPr txBox="1"/>
          <p:nvPr/>
        </p:nvSpPr>
        <p:spPr>
          <a:xfrm>
            <a:off x="528794" y="960"/>
            <a:ext cx="11053606"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a:solidFill>
                  <a:srgbClr val="00B050"/>
                </a:solidFill>
                <a:latin typeface="Comic Sans MS"/>
              </a:rPr>
              <a:t>Notices</a:t>
            </a:r>
            <a:endParaRPr lang="en-US" sz="2400" i="1">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219018" y="748005"/>
            <a:ext cx="7884978" cy="5878532"/>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400">
                <a:latin typeface="Comic Sans MS"/>
              </a:rPr>
              <a:t>Wednesday study @ 6pm, A Pilgrimage of the Heart continues, and is led by Troy, please sign up to receive the study link</a:t>
            </a:r>
          </a:p>
          <a:p>
            <a:pPr marL="342900" indent="-342900">
              <a:spcAft>
                <a:spcPts val="1200"/>
              </a:spcAft>
              <a:buFont typeface="Arial" panose="020B0604020202020204" pitchFamily="34" charset="0"/>
              <a:buChar char="•"/>
            </a:pPr>
            <a:r>
              <a:rPr lang="en-AU" sz="2400">
                <a:latin typeface="Comic Sans MS"/>
              </a:rPr>
              <a:t>Big doings next Sunday with </a:t>
            </a:r>
            <a:r>
              <a:rPr lang="en-US" sz="2400">
                <a:latin typeface="Comic Sans MS"/>
              </a:rPr>
              <a:t>5th Birthday of Holy Hermits Online, Animal Blessing Service, Thanks for Rev Jamee’s guidance, and Agape Feast</a:t>
            </a:r>
          </a:p>
          <a:p>
            <a:pPr marL="342900" indent="-342900">
              <a:spcAft>
                <a:spcPts val="1200"/>
              </a:spcAft>
              <a:buFont typeface="Arial" panose="020B0604020202020204" pitchFamily="34" charset="0"/>
              <a:buChar char="•"/>
            </a:pPr>
            <a:r>
              <a:rPr lang="en-US" sz="2400">
                <a:latin typeface="Comic Sans MS"/>
              </a:rPr>
              <a:t>5</a:t>
            </a:r>
            <a:r>
              <a:rPr lang="en-US" sz="2400" baseline="30000">
                <a:latin typeface="Comic Sans MS"/>
              </a:rPr>
              <a:t>th</a:t>
            </a:r>
            <a:r>
              <a:rPr lang="en-US" sz="2400">
                <a:latin typeface="Comic Sans MS"/>
              </a:rPr>
              <a:t> Birthday Hat Party next Sunday 5:00 pm</a:t>
            </a:r>
            <a:endParaRPr lang="en-AU"/>
          </a:p>
          <a:p>
            <a:pPr marL="342900" indent="-342900">
              <a:spcAft>
                <a:spcPts val="1200"/>
              </a:spcAft>
              <a:buFont typeface="Arial" panose="020B0604020202020204" pitchFamily="34" charset="0"/>
              <a:buChar char="•"/>
            </a:pPr>
            <a:r>
              <a:rPr lang="en-AU" sz="2400">
                <a:latin typeface="Comic Sans MS"/>
              </a:rPr>
              <a:t>The theme for our 2025 Christmastide Subscription will be "Christmastide narrated by the inn keeper's cat" - 12 days of journeying with all the characters of the nativity. Look out for more info in the weeks ahead </a:t>
            </a:r>
          </a:p>
          <a:p>
            <a:pPr marL="342900" indent="-342900">
              <a:spcAft>
                <a:spcPts val="1200"/>
              </a:spcAft>
              <a:buFont typeface="Arial" panose="020B0604020202020204" pitchFamily="34" charset="0"/>
              <a:buChar char="•"/>
            </a:pPr>
            <a:r>
              <a:rPr lang="en-AU" sz="2400" b="0" i="0" u="none" strike="noStrike">
                <a:effectLst/>
                <a:latin typeface="Comic Sans MS"/>
              </a:rPr>
              <a:t>See HHO Events page for further upcoming events </a:t>
            </a:r>
            <a:r>
              <a:rPr lang="en-AU" sz="2400" b="0" i="0" u="none" strike="noStrike">
                <a:effectLst/>
                <a:latin typeface="Comic Sans MS"/>
                <a:hlinkClick r:id="rId2"/>
              </a:rPr>
              <a:t>HHO Events</a:t>
            </a:r>
            <a:endParaRPr lang="en-AU" sz="2400" b="0" i="0" u="none" strike="noStrike">
              <a:effectLst/>
              <a:latin typeface="Comic Sans MS"/>
            </a:endParaRPr>
          </a:p>
        </p:txBody>
      </p:sp>
      <p:pic>
        <p:nvPicPr>
          <p:cNvPr id="5" name="Picture 4">
            <a:extLst>
              <a:ext uri="{FF2B5EF4-FFF2-40B4-BE49-F238E27FC236}">
                <a16:creationId xmlns:a16="http://schemas.microsoft.com/office/drawing/2014/main" id="{FBD95432-C6FC-67C4-CE4D-440E0E947597}"/>
              </a:ext>
            </a:extLst>
          </p:cNvPr>
          <p:cNvPicPr>
            <a:picLocks noChangeAspect="1"/>
          </p:cNvPicPr>
          <p:nvPr/>
        </p:nvPicPr>
        <p:blipFill>
          <a:blip r:embed="rId3"/>
          <a:stretch>
            <a:fillRect/>
          </a:stretch>
        </p:blipFill>
        <p:spPr>
          <a:xfrm>
            <a:off x="8225674" y="1731231"/>
            <a:ext cx="3046760" cy="3046760"/>
          </a:xfrm>
          <a:prstGeom prst="rect">
            <a:avLst/>
          </a:prstGeom>
        </p:spPr>
      </p:pic>
    </p:spTree>
    <p:extLst>
      <p:ext uri="{BB962C8B-B14F-4D97-AF65-F5344CB8AC3E}">
        <p14:creationId xmlns:p14="http://schemas.microsoft.com/office/powerpoint/2010/main" val="1847901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55</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63790" y="483327"/>
            <a:ext cx="1154338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B050"/>
                </a:solidFill>
                <a:latin typeface="Comic Sans MS"/>
              </a:rPr>
              <a:t>Offerings: Thank you for your regular gifts to this ministry</a:t>
            </a:r>
            <a:r>
              <a:rPr lang="en-US" sz="3200" b="1">
                <a:solidFill>
                  <a:srgbClr val="E3960B"/>
                </a:solidFill>
                <a:latin typeface="Comic Sans MS"/>
              </a:rPr>
              <a:t> </a:t>
            </a:r>
            <a:endParaRPr lang="en-US" sz="2400">
              <a:solidFill>
                <a:srgbClr val="00B0F0"/>
              </a:solidFill>
              <a:latin typeface="Comic Sans MS"/>
              <a:hlinkClick r:id="" action="ppaction://noaction">
                <a:extLst>
                  <a:ext uri="{A12FA001-AC4F-418D-AE19-62706E023703}">
                    <ahyp:hlinkClr xmlns:ahyp="http://schemas.microsoft.com/office/drawing/2018/hyperlinkcolor" val="tx"/>
                  </a:ext>
                </a:extLst>
              </a:hlinkClick>
            </a:endParaRPr>
          </a:p>
          <a:p>
            <a:pPr algn="ctr"/>
            <a:endParaRPr lang="en-US" sz="2400">
              <a:solidFill>
                <a:srgbClr val="000000"/>
              </a:solidFill>
              <a:latin typeface="Comic Sans MS"/>
            </a:endParaRPr>
          </a:p>
          <a:p>
            <a:endParaRPr lang="en-US" sz="2400">
              <a:latin typeface="Comic Sans MS"/>
            </a:endParaRPr>
          </a:p>
          <a:p>
            <a:r>
              <a:rPr lang="en-US" sz="2400">
                <a:latin typeface="Comic Sans MS"/>
              </a:rPr>
              <a:t>Offerings are most welcome via</a:t>
            </a:r>
          </a:p>
          <a:p>
            <a:endParaRPr lang="en-US" sz="2400">
              <a:latin typeface="Comic Sans MS"/>
            </a:endParaRPr>
          </a:p>
          <a:p>
            <a:pPr marL="342900" indent="-342900">
              <a:buFont typeface="Arial" panose="020B0604020202020204" pitchFamily="34" charset="0"/>
              <a:buChar char="•"/>
            </a:pPr>
            <a:r>
              <a:rPr lang="en-US" sz="2400">
                <a:latin typeface="Comic Sans MS"/>
              </a:rPr>
              <a:t>the HHO App</a:t>
            </a:r>
            <a:endParaRPr lang="en-US"/>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Direct Debit </a:t>
            </a:r>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International Direct Debit</a:t>
            </a:r>
          </a:p>
          <a:p>
            <a:pPr marL="342900" indent="-342900">
              <a:buFont typeface="Arial" panose="020B0604020202020204" pitchFamily="34" charset="0"/>
              <a:buChar char="•"/>
            </a:pPr>
            <a:endParaRPr lang="en-US" sz="2400">
              <a:latin typeface="Comic Sans MS"/>
            </a:endParaRPr>
          </a:p>
          <a:p>
            <a:pPr marL="342900" indent="-342900">
              <a:buFont typeface="Arial" panose="020B0604020202020204" pitchFamily="34" charset="0"/>
              <a:buChar char="•"/>
            </a:pPr>
            <a:r>
              <a:rPr lang="en-US" sz="2400">
                <a:latin typeface="Comic Sans MS"/>
              </a:rPr>
              <a:t>Please consider a one-off donation </a:t>
            </a:r>
          </a:p>
          <a:p>
            <a:r>
              <a:rPr lang="en-US" sz="2400">
                <a:latin typeface="Comic Sans MS"/>
              </a:rPr>
              <a:t>    or leaving a legacy in your Will</a:t>
            </a:r>
          </a:p>
          <a:p>
            <a:endParaRPr lang="en-US" sz="2400">
              <a:latin typeface="Comic Sans MS"/>
            </a:endParaRPr>
          </a:p>
          <a:p>
            <a:r>
              <a:rPr lang="en-US" sz="2400">
                <a:latin typeface="Comic Sans MS"/>
              </a:rPr>
              <a:t>For further information go to HHO give page</a:t>
            </a:r>
          </a:p>
          <a:p>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3" name="Picture 2" descr="A hand putting a coin on a plate of coins&#10;&#10;AI-generated content may be incorrect.">
            <a:extLst>
              <a:ext uri="{FF2B5EF4-FFF2-40B4-BE49-F238E27FC236}">
                <a16:creationId xmlns:a16="http://schemas.microsoft.com/office/drawing/2014/main" id="{EBE1161D-7A93-54B7-D14F-F6E6DC1CA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870" y="1897294"/>
            <a:ext cx="4105732" cy="3859917"/>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D5BB-4E25-0C68-1D65-C69E1C08BE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EF046-84EA-97BD-FA5A-F0AD79662F92}"/>
              </a:ext>
            </a:extLst>
          </p:cNvPr>
          <p:cNvSpPr>
            <a:spLocks noGrp="1"/>
          </p:cNvSpPr>
          <p:nvPr>
            <p:ph type="sldNum" sz="quarter" idx="12"/>
          </p:nvPr>
        </p:nvSpPr>
        <p:spPr/>
        <p:txBody>
          <a:bodyPr/>
          <a:lstStyle/>
          <a:p>
            <a:fld id="{D6BAAE04-8869-45BD-9FC4-571BC1F4B92A}" type="slidenum">
              <a:rPr lang="en-AU" dirty="0" smtClean="0"/>
              <a:t>56</a:t>
            </a:fld>
            <a:endParaRPr lang="en-AU"/>
          </a:p>
        </p:txBody>
      </p:sp>
      <p:sp>
        <p:nvSpPr>
          <p:cNvPr id="8" name="TextBox 7">
            <a:extLst>
              <a:ext uri="{FF2B5EF4-FFF2-40B4-BE49-F238E27FC236}">
                <a16:creationId xmlns:a16="http://schemas.microsoft.com/office/drawing/2014/main" id="{2BCB8618-FE1A-A3A4-D3A2-0E19726CD51D}"/>
              </a:ext>
            </a:extLst>
          </p:cNvPr>
          <p:cNvSpPr txBox="1"/>
          <p:nvPr/>
        </p:nvSpPr>
        <p:spPr>
          <a:xfrm>
            <a:off x="2020205" y="251745"/>
            <a:ext cx="8483125" cy="2062103"/>
          </a:xfrm>
          <a:prstGeom prst="rect">
            <a:avLst/>
          </a:prstGeom>
          <a:noFill/>
        </p:spPr>
        <p:txBody>
          <a:bodyPr wrap="square" lIns="91440" tIns="45720" rIns="91440" bIns="45720" anchor="t">
            <a:spAutoFit/>
          </a:bodyPr>
          <a:lstStyle/>
          <a:p>
            <a:pPr algn="ctr" fontAlgn="base">
              <a:defRPr/>
            </a:pPr>
            <a:r>
              <a:rPr lang="en-AU" sz="2800">
                <a:solidFill>
                  <a:srgbClr val="00B050"/>
                </a:solidFill>
                <a:effectLst/>
                <a:latin typeface="Comic Sans MS"/>
              </a:rPr>
              <a:t>Serving next week 5</a:t>
            </a:r>
            <a:r>
              <a:rPr lang="en-AU" sz="2800" baseline="30000">
                <a:solidFill>
                  <a:srgbClr val="00B050"/>
                </a:solidFill>
                <a:effectLst/>
                <a:latin typeface="Comic Sans MS"/>
              </a:rPr>
              <a:t>th</a:t>
            </a:r>
            <a:r>
              <a:rPr lang="en-AU" sz="2800">
                <a:solidFill>
                  <a:srgbClr val="00B050"/>
                </a:solidFill>
                <a:effectLst/>
                <a:latin typeface="Comic Sans MS"/>
              </a:rPr>
              <a:t> October</a:t>
            </a:r>
            <a:endParaRPr lang="en-AU" sz="2400">
              <a:solidFill>
                <a:srgbClr val="00B050"/>
              </a:solidFill>
              <a:latin typeface="Comic Sans MS"/>
            </a:endParaRPr>
          </a:p>
          <a:p>
            <a:pPr algn="ctr">
              <a:defRPr/>
            </a:pPr>
            <a:r>
              <a:rPr lang="en-AU" sz="2800">
                <a:solidFill>
                  <a:srgbClr val="00B050"/>
                </a:solidFill>
                <a:latin typeface="Comic Sans MS"/>
              </a:rPr>
              <a:t> 17</a:t>
            </a:r>
            <a:r>
              <a:rPr lang="en-AU" sz="2800" baseline="30000">
                <a:solidFill>
                  <a:srgbClr val="00B050"/>
                </a:solidFill>
                <a:latin typeface="Comic Sans MS"/>
              </a:rPr>
              <a:t>th</a:t>
            </a:r>
            <a:r>
              <a:rPr lang="en-AU" sz="2800">
                <a:solidFill>
                  <a:srgbClr val="00B050"/>
                </a:solidFill>
                <a:latin typeface="Comic Sans MS"/>
              </a:rPr>
              <a:t> Sunday of Pentecost </a:t>
            </a:r>
            <a:r>
              <a:rPr lang="en-AU" sz="2400">
                <a:solidFill>
                  <a:srgbClr val="00B050"/>
                </a:solidFill>
                <a:latin typeface="Comic Sans MS"/>
              </a:rPr>
              <a:t>9:00 am AEST</a:t>
            </a:r>
          </a:p>
          <a:p>
            <a:pPr algn="ctr">
              <a:defRPr/>
            </a:pPr>
            <a:r>
              <a:rPr lang="en-AU" sz="2400">
                <a:solidFill>
                  <a:srgbClr val="00B050"/>
                </a:solidFill>
                <a:latin typeface="Comic Sans MS"/>
                <a:cs typeface="Times New Roman"/>
              </a:rPr>
              <a:t>5</a:t>
            </a:r>
            <a:r>
              <a:rPr lang="en-AU" sz="2400" baseline="30000">
                <a:solidFill>
                  <a:srgbClr val="00B050"/>
                </a:solidFill>
                <a:latin typeface="Comic Sans MS"/>
                <a:cs typeface="Times New Roman"/>
              </a:rPr>
              <a:t>th</a:t>
            </a:r>
            <a:r>
              <a:rPr lang="en-AU" sz="2400">
                <a:solidFill>
                  <a:srgbClr val="00B050"/>
                </a:solidFill>
                <a:latin typeface="Comic Sans MS"/>
                <a:cs typeface="Times New Roman"/>
              </a:rPr>
              <a:t> Birthday of Holy Hermits Online</a:t>
            </a:r>
          </a:p>
          <a:p>
            <a:pPr algn="ctr">
              <a:defRPr/>
            </a:pPr>
            <a:r>
              <a:rPr lang="en-AU" sz="2400">
                <a:solidFill>
                  <a:srgbClr val="00B050"/>
                </a:solidFill>
                <a:latin typeface="Comic Sans MS"/>
                <a:cs typeface="Times New Roman"/>
              </a:rPr>
              <a:t>Animal Blessing Service</a:t>
            </a:r>
          </a:p>
          <a:p>
            <a:pPr algn="ctr">
              <a:defRPr/>
            </a:pPr>
            <a:r>
              <a:rPr lang="en-AU" sz="2400">
                <a:solidFill>
                  <a:srgbClr val="00B050"/>
                </a:solidFill>
                <a:latin typeface="Comic Sans MS"/>
                <a:cs typeface="Times New Roman"/>
              </a:rPr>
              <a:t>Agape Feast</a:t>
            </a:r>
          </a:p>
        </p:txBody>
      </p:sp>
      <p:sp>
        <p:nvSpPr>
          <p:cNvPr id="5" name="TextBox 4">
            <a:extLst>
              <a:ext uri="{FF2B5EF4-FFF2-40B4-BE49-F238E27FC236}">
                <a16:creationId xmlns:a16="http://schemas.microsoft.com/office/drawing/2014/main" id="{21A34D49-D1A0-1AA6-1BB4-06BA319A1ABD}"/>
              </a:ext>
            </a:extLst>
          </p:cNvPr>
          <p:cNvSpPr txBox="1"/>
          <p:nvPr/>
        </p:nvSpPr>
        <p:spPr>
          <a:xfrm>
            <a:off x="1915160" y="5898369"/>
            <a:ext cx="8244840" cy="707886"/>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a:t>
            </a:r>
            <a:r>
              <a:rPr lang="en-AU" sz="2000" b="1">
                <a:latin typeface="Comic Sans MS"/>
              </a:rPr>
              <a:t>servers</a:t>
            </a:r>
            <a:r>
              <a:rPr lang="en-AU" sz="2000" b="1">
                <a:effectLst/>
                <a:latin typeface="Comic Sans MS"/>
              </a:rPr>
              <a:t> always welcome! </a:t>
            </a:r>
            <a:r>
              <a:rPr lang="en-AU" sz="2000" b="1">
                <a:latin typeface="Comic Sans MS"/>
              </a:rPr>
              <a:t>Please e</a:t>
            </a:r>
            <a:r>
              <a:rPr lang="en-AU" sz="2000" b="1">
                <a:effectLst/>
                <a:latin typeface="Comic Sans MS"/>
              </a:rPr>
              <a:t>mail Kerrie-Anne to get </a:t>
            </a:r>
            <a:r>
              <a:rPr lang="en-AU" sz="2000" b="1">
                <a:latin typeface="Comic Sans MS"/>
              </a:rPr>
              <a:t>involved </a:t>
            </a:r>
            <a:r>
              <a:rPr lang="en-AU" sz="2000">
                <a:solidFill>
                  <a:srgbClr val="00B0F0"/>
                </a:solidFill>
                <a:latin typeface="Comic Sans MS"/>
                <a:hlinkClick r:id="rId3">
                  <a:extLst>
                    <a:ext uri="{A12FA001-AC4F-418D-AE19-62706E023703}">
                      <ahyp:hlinkClr xmlns:ahyp="http://schemas.microsoft.com/office/drawing/2018/hyperlinkcolor" val="tx"/>
                    </a:ext>
                  </a:extLst>
                </a:hlinkClick>
              </a:rPr>
              <a:t>holyhermits</a:t>
            </a:r>
            <a:r>
              <a:rPr lang="en-AU" sz="2000">
                <a:solidFill>
                  <a:srgbClr val="00B0F0"/>
                </a:solidFill>
                <a:effectLst/>
                <a:latin typeface="Comic Sans MS"/>
                <a:hlinkClick r:id="rId3">
                  <a:extLst>
                    <a:ext uri="{A12FA001-AC4F-418D-AE19-62706E023703}">
                      <ahyp:hlinkClr xmlns:ahyp="http://schemas.microsoft.com/office/drawing/2018/hyperlinkcolor" val="tx"/>
                    </a:ext>
                  </a:extLst>
                </a:hlinkClick>
              </a:rPr>
              <a:t>@anglicanchurchsq.org.au</a:t>
            </a:r>
            <a:endParaRPr lang="en-US" sz="2000">
              <a:solidFill>
                <a:srgbClr val="00B0F0"/>
              </a:solidFill>
              <a:latin typeface="Comic Sans MS"/>
              <a:cs typeface="Times New Roman"/>
            </a:endParaRPr>
          </a:p>
        </p:txBody>
      </p:sp>
      <p:sp>
        <p:nvSpPr>
          <p:cNvPr id="4" name="TextBox 3">
            <a:extLst>
              <a:ext uri="{FF2B5EF4-FFF2-40B4-BE49-F238E27FC236}">
                <a16:creationId xmlns:a16="http://schemas.microsoft.com/office/drawing/2014/main" id="{C84EDFDE-5E88-A250-CABD-FDFB1DAE53CF}"/>
              </a:ext>
            </a:extLst>
          </p:cNvPr>
          <p:cNvSpPr txBox="1"/>
          <p:nvPr/>
        </p:nvSpPr>
        <p:spPr>
          <a:xfrm>
            <a:off x="3744346" y="5318754"/>
            <a:ext cx="4703308" cy="400110"/>
          </a:xfrm>
          <a:prstGeom prst="rect">
            <a:avLst/>
          </a:prstGeom>
          <a:noFill/>
        </p:spPr>
        <p:txBody>
          <a:bodyPr wrap="square" lIns="91440" tIns="45720" rIns="91440" bIns="45720" rtlCol="0" anchor="t">
            <a:spAutoFit/>
          </a:bodyPr>
          <a:lstStyle/>
          <a:p>
            <a:r>
              <a:rPr lang="en-AU" sz="200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B06AB66E-2DB1-D223-15DA-7C944E0AFB5C}"/>
              </a:ext>
            </a:extLst>
          </p:cNvPr>
          <p:cNvGraphicFramePr>
            <a:graphicFrameLocks noGrp="1"/>
          </p:cNvGraphicFramePr>
          <p:nvPr>
            <p:extLst>
              <p:ext uri="{D42A27DB-BD31-4B8C-83A1-F6EECF244321}">
                <p14:modId xmlns:p14="http://schemas.microsoft.com/office/powerpoint/2010/main" val="1874073266"/>
              </p:ext>
            </p:extLst>
          </p:nvPr>
        </p:nvGraphicFramePr>
        <p:xfrm>
          <a:off x="1099751" y="2712862"/>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Lauren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First Reader: Liz</a:t>
                      </a:r>
                    </a:p>
                  </a:txBody>
                  <a:tcPr anchor="ct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Wiggles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Jamee</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1800" b="0" i="0" dirty="0">
                          <a:solidFill>
                            <a:srgbClr val="00B050"/>
                          </a:solidFill>
                          <a:latin typeface="Comic Sans MS"/>
                        </a:rPr>
                        <a:t>Second Reader: Margo</a:t>
                      </a:r>
                    </a:p>
                  </a:txBody>
                  <a:tcPr anchor="ct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Jamee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tc>
                <a:tc>
                  <a:txBody>
                    <a:bodyPr/>
                    <a:lstStyle/>
                    <a:p>
                      <a:r>
                        <a:rPr lang="en-AU" sz="1800" b="0" i="0" dirty="0">
                          <a:solidFill>
                            <a:srgbClr val="00B050"/>
                          </a:solidFill>
                          <a:latin typeface="Comic Sans MS"/>
                        </a:rPr>
                        <a:t>Preacher: Jamee</a:t>
                      </a:r>
                      <a:endParaRPr lang="en-US" dirty="0">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Barry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Julie</a:t>
                      </a:r>
                    </a:p>
                  </a:txBody>
                  <a:tcPr anchor="ctr"/>
                </a:tc>
                <a:tc>
                  <a:txBody>
                    <a:bodyPr/>
                    <a:lstStyle/>
                    <a:p>
                      <a:r>
                        <a:rPr lang="en-AU" sz="1800" b="0" i="0" dirty="0">
                          <a:solidFill>
                            <a:srgbClr val="00B050"/>
                          </a:solidFill>
                          <a:latin typeface="Comic Sans MS"/>
                        </a:rPr>
                        <a:t>Fellowship: Jamee</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Lauren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Troy</a:t>
                      </a:r>
                    </a:p>
                  </a:txBody>
                  <a:tcPr anchor="ctr"/>
                </a:tc>
                <a:tc>
                  <a:txBody>
                    <a:bodyPr/>
                    <a:lstStyle/>
                    <a:p>
                      <a:r>
                        <a:rPr lang="en-AU" sz="1800" b="0" i="0" dirty="0">
                          <a:solidFill>
                            <a:srgbClr val="00B050"/>
                          </a:solidFill>
                          <a:latin typeface="Comic Sans MS"/>
                        </a:rPr>
                        <a:t>Safety Officer: Chris</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Paul</a:t>
                      </a:r>
                    </a:p>
                  </a:txBody>
                  <a:tcPr anchor="ctr"/>
                </a:tc>
                <a:tc>
                  <a:txBody>
                    <a:bodyPr/>
                    <a:lstStyle/>
                    <a:p>
                      <a:r>
                        <a:rPr lang="en-AU" sz="1800" b="0" i="0" dirty="0">
                          <a:solidFill>
                            <a:srgbClr val="00B050"/>
                          </a:solidFill>
                          <a:latin typeface="Comic Sans MS"/>
                        </a:rPr>
                        <a:t>Attendance logger: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267112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26179" y="1464680"/>
            <a:ext cx="5269588" cy="3331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a:solidFill>
                  <a:srgbClr val="00B050"/>
                </a:solidFill>
                <a:latin typeface="Comic Sans MS"/>
                <a:cs typeface="Arial"/>
              </a:rPr>
              <a:t>Leader: </a:t>
            </a:r>
            <a:r>
              <a:rPr lang="en-AU" altLang="en-US" sz="2800">
                <a:latin typeface="Comic Sans MS"/>
                <a:cs typeface="Arial"/>
              </a:rPr>
              <a:t>I invite everyone to unmute for the Dismissal</a:t>
            </a:r>
          </a:p>
          <a:p>
            <a:pPr defTabSz="449263" eaLnBrk="1" fontAlgn="base" hangingPunct="1">
              <a:lnSpc>
                <a:spcPct val="97000"/>
              </a:lnSpc>
              <a:spcBef>
                <a:spcPct val="50000"/>
              </a:spcBef>
              <a:spcAft>
                <a:spcPct val="0"/>
              </a:spcAft>
              <a:buClr>
                <a:srgbClr val="000000"/>
              </a:buClr>
              <a:buNone/>
            </a:pPr>
            <a:r>
              <a:rPr lang="en-AU" altLang="en-US" sz="3200">
                <a:solidFill>
                  <a:srgbClr val="00B050"/>
                </a:solidFill>
                <a:latin typeface="Comic Sans MS"/>
                <a:cs typeface="Arial"/>
              </a:rPr>
              <a:t>Leader: </a:t>
            </a:r>
            <a:r>
              <a:rPr lang="en-US" altLang="en-US">
                <a:latin typeface="Comic Sans MS"/>
                <a:cs typeface="Arial"/>
              </a:rPr>
              <a:t>Go in peace to love and serve the Lord.</a:t>
            </a:r>
          </a:p>
          <a:p>
            <a:pPr defTabSz="449263" eaLnBrk="1" fontAlgn="base" hangingPunct="1">
              <a:lnSpc>
                <a:spcPct val="97000"/>
              </a:lnSpc>
              <a:spcBef>
                <a:spcPct val="50000"/>
              </a:spcBef>
              <a:spcAft>
                <a:spcPct val="0"/>
              </a:spcAft>
              <a:buClr>
                <a:srgbClr val="000000"/>
              </a:buClr>
              <a:buNone/>
            </a:pPr>
            <a:r>
              <a:rPr lang="en-US" altLang="en-US" b="1">
                <a:solidFill>
                  <a:srgbClr val="00B050"/>
                </a:solidFill>
                <a:latin typeface="Comic Sans MS"/>
                <a:cs typeface="Arial"/>
              </a:rPr>
              <a:t>All: </a:t>
            </a:r>
            <a:r>
              <a:rPr lang="en-US" altLang="en-US" b="1">
                <a:latin typeface="Comic Sans MS"/>
                <a:cs typeface="Arial"/>
              </a:rPr>
              <a:t>In the name of Christ, Amen</a:t>
            </a:r>
            <a:r>
              <a:rPr lang="en-US" altLang="en-US">
                <a:latin typeface="Comic Sans MS"/>
                <a:cs typeface="Arial"/>
              </a:rPr>
              <a:t>.</a:t>
            </a:r>
            <a:endParaRPr lang="en-AU" altLang="en-US" sz="3600">
              <a:latin typeface="Comic Sans MS"/>
              <a:cs typeface="Arial"/>
            </a:endParaRPr>
          </a:p>
        </p:txBody>
      </p:sp>
      <p:pic>
        <p:nvPicPr>
          <p:cNvPr id="4" name="Picture 3" descr="A bird flying over a lake&#10;&#10;AI-generated content may be incorrect.">
            <a:extLst>
              <a:ext uri="{FF2B5EF4-FFF2-40B4-BE49-F238E27FC236}">
                <a16:creationId xmlns:a16="http://schemas.microsoft.com/office/drawing/2014/main" id="{AF39F897-BF41-1FEF-61FB-236717A65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641" y="621631"/>
            <a:ext cx="5087354" cy="5087354"/>
          </a:xfrm>
          <a:prstGeom prst="rect">
            <a:avLst/>
          </a:prstGeom>
        </p:spPr>
      </p:pic>
      <p:sp>
        <p:nvSpPr>
          <p:cNvPr id="6" name="TextBox 5">
            <a:extLst>
              <a:ext uri="{FF2B5EF4-FFF2-40B4-BE49-F238E27FC236}">
                <a16:creationId xmlns:a16="http://schemas.microsoft.com/office/drawing/2014/main" id="{E0626D57-58AE-B594-7850-64F51B65843A}"/>
              </a:ext>
            </a:extLst>
          </p:cNvPr>
          <p:cNvSpPr txBox="1"/>
          <p:nvPr/>
        </p:nvSpPr>
        <p:spPr>
          <a:xfrm>
            <a:off x="7222931" y="5867037"/>
            <a:ext cx="4084773" cy="369332"/>
          </a:xfrm>
          <a:prstGeom prst="rect">
            <a:avLst/>
          </a:prstGeom>
          <a:noFill/>
        </p:spPr>
        <p:txBody>
          <a:bodyPr wrap="none" rtlCol="0">
            <a:spAutoFit/>
          </a:bodyPr>
          <a:lstStyle/>
          <a:p>
            <a:r>
              <a:rPr lang="en-US" b="1" i="1">
                <a:latin typeface="Comic Sans MS" panose="030F0702030302020204" pitchFamily="66" charset="0"/>
              </a:rPr>
              <a:t>Today’s Background — God’s Peace</a:t>
            </a:r>
          </a:p>
        </p:txBody>
      </p:sp>
    </p:spTree>
    <p:extLst>
      <p:ext uri="{BB962C8B-B14F-4D97-AF65-F5344CB8AC3E}">
        <p14:creationId xmlns:p14="http://schemas.microsoft.com/office/powerpoint/2010/main" val="4206339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8534" y="5132791"/>
            <a:ext cx="3271234" cy="1200329"/>
          </a:xfrm>
          <a:prstGeom prst="rect">
            <a:avLst/>
          </a:prstGeom>
          <a:noFill/>
        </p:spPr>
        <p:txBody>
          <a:bodyPr wrap="square" lIns="91440" tIns="45720" rIns="91440" bIns="45720" rtlCol="0" anchor="t">
            <a:spAutoFit/>
          </a:bodyPr>
          <a:lstStyle/>
          <a:p>
            <a:r>
              <a:rPr lang="en-US">
                <a:solidFill>
                  <a:srgbClr val="00B050"/>
                </a:solidFill>
                <a:latin typeface="Comic Sans MS"/>
              </a:rPr>
              <a:t>Extra resources developed </a:t>
            </a:r>
          </a:p>
          <a:p>
            <a:r>
              <a:rPr lang="en-US">
                <a:solidFill>
                  <a:srgbClr val="00B050"/>
                </a:solidFill>
                <a:latin typeface="Comic Sans MS"/>
              </a:rPr>
              <a:t>by Roots on the Web and Season for Creation 2025 resources</a:t>
            </a:r>
          </a:p>
        </p:txBody>
      </p:sp>
      <p:sp>
        <p:nvSpPr>
          <p:cNvPr id="7" name="TextBox 6">
            <a:extLst>
              <a:ext uri="{FF2B5EF4-FFF2-40B4-BE49-F238E27FC236}">
                <a16:creationId xmlns:a16="http://schemas.microsoft.com/office/drawing/2014/main" id="{FBCFD97D-2C97-37FF-356C-A993317B1DEE}"/>
              </a:ext>
            </a:extLst>
          </p:cNvPr>
          <p:cNvSpPr txBox="1"/>
          <p:nvPr/>
        </p:nvSpPr>
        <p:spPr>
          <a:xfrm>
            <a:off x="3567020" y="522674"/>
            <a:ext cx="4402899" cy="3507343"/>
          </a:xfrm>
          <a:prstGeom prst="roundRect">
            <a:avLst/>
          </a:prstGeom>
          <a:solidFill>
            <a:srgbClr val="EFB3B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omic Sans MS"/>
              </a:rPr>
              <a:t>Fellowship time</a:t>
            </a:r>
          </a:p>
          <a:p>
            <a:pPr algn="ctr"/>
            <a:r>
              <a:rPr lang="en-US" sz="2400">
                <a:solidFill>
                  <a:schemeClr val="bg1"/>
                </a:solidFill>
                <a:latin typeface="Comic Sans MS"/>
              </a:rPr>
              <a:t>Thank you, Troy for leading fellowship </a:t>
            </a:r>
          </a:p>
          <a:p>
            <a:pPr algn="ctr"/>
            <a:endParaRPr lang="en-US" sz="2400">
              <a:solidFill>
                <a:schemeClr val="bg1"/>
              </a:solidFill>
              <a:latin typeface="Comic Sans MS"/>
            </a:endParaRPr>
          </a:p>
          <a:p>
            <a:pPr algn="ctr"/>
            <a:r>
              <a:rPr lang="en-US" sz="2400">
                <a:solidFill>
                  <a:schemeClr val="bg1"/>
                </a:solidFill>
                <a:latin typeface="Comic Sans MS"/>
              </a:rPr>
              <a:t>Please feel welcome to linger or pop a message in the chat and head off when you are ready.</a:t>
            </a:r>
            <a:r>
              <a:rPr lang="en-GB" sz="2400">
                <a:solidFill>
                  <a:schemeClr val="bg1"/>
                </a:solidFill>
                <a:latin typeface="Comic Sans MS"/>
              </a:rPr>
              <a:t>​</a:t>
            </a:r>
            <a:endParaRPr lang="en-GB">
              <a:solidFill>
                <a:schemeClr val="bg1"/>
              </a:solidFill>
              <a:cs typeface="Calibri"/>
            </a:endParaRPr>
          </a:p>
        </p:txBody>
      </p:sp>
      <p:sp>
        <p:nvSpPr>
          <p:cNvPr id="6" name="TextBox 5">
            <a:extLst>
              <a:ext uri="{FF2B5EF4-FFF2-40B4-BE49-F238E27FC236}">
                <a16:creationId xmlns:a16="http://schemas.microsoft.com/office/drawing/2014/main" id="{2F23F081-C3D0-8FB3-02A3-5F2FAE72C712}"/>
              </a:ext>
            </a:extLst>
          </p:cNvPr>
          <p:cNvSpPr txBox="1"/>
          <p:nvPr/>
        </p:nvSpPr>
        <p:spPr>
          <a:xfrm>
            <a:off x="848534" y="6378197"/>
            <a:ext cx="3271234" cy="369332"/>
          </a:xfrm>
          <a:prstGeom prst="rect">
            <a:avLst/>
          </a:prstGeom>
          <a:noFill/>
        </p:spPr>
        <p:txBody>
          <a:bodyPr wrap="square" lIns="91440" tIns="45720" rIns="91440" bIns="45720" rtlCol="0" anchor="t">
            <a:spAutoFit/>
          </a:bodyPr>
          <a:lstStyle/>
          <a:p>
            <a:r>
              <a:rPr lang="en-US">
                <a:solidFill>
                  <a:srgbClr val="00B050"/>
                </a:solidFill>
                <a:latin typeface="Comic Sans MS"/>
              </a:rPr>
              <a:t>Artwork by Padlet</a:t>
            </a:r>
          </a:p>
        </p:txBody>
      </p:sp>
      <p:pic>
        <p:nvPicPr>
          <p:cNvPr id="4" name="Picture 3" descr="A black background with red text&#10;&#10;AI-generated content may be incorrect.">
            <a:extLst>
              <a:ext uri="{FF2B5EF4-FFF2-40B4-BE49-F238E27FC236}">
                <a16:creationId xmlns:a16="http://schemas.microsoft.com/office/drawing/2014/main" id="{69BDE9BC-19BA-04C3-21F2-D681EB7CB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483" y="3716801"/>
            <a:ext cx="7772400" cy="2831979"/>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cs typeface="Arial"/>
              </a:rPr>
              <a:t>Sentence</a:t>
            </a:r>
          </a:p>
        </p:txBody>
      </p:sp>
      <p:sp>
        <p:nvSpPr>
          <p:cNvPr id="2" name="Rectangle 1"/>
          <p:cNvSpPr/>
          <p:nvPr/>
        </p:nvSpPr>
        <p:spPr>
          <a:xfrm>
            <a:off x="842437" y="2741860"/>
            <a:ext cx="10170694" cy="2626681"/>
          </a:xfrm>
          <a:prstGeom prst="rect">
            <a:avLst/>
          </a:prstGeom>
        </p:spPr>
        <p:txBody>
          <a:bodyPr wrap="square" lIns="91440" tIns="45720" rIns="91440" bIns="45720" anchor="t">
            <a:spAutoFit/>
          </a:bodyPr>
          <a:lstStyle/>
          <a:p>
            <a:pPr>
              <a:lnSpc>
                <a:spcPct val="150000"/>
              </a:lnSpc>
              <a:spcBef>
                <a:spcPts val="400"/>
              </a:spcBef>
              <a:spcAft>
                <a:spcPts val="400"/>
              </a:spcAft>
            </a:pPr>
            <a:r>
              <a:rPr lang="en-GB" sz="2800">
                <a:solidFill>
                  <a:srgbClr val="00B050"/>
                </a:solidFill>
                <a:latin typeface="Comic Sans MS"/>
                <a:cs typeface="Times New Roman"/>
              </a:rPr>
              <a:t>Cantor: </a:t>
            </a:r>
            <a:r>
              <a:rPr lang="en-US" sz="2800">
                <a:latin typeface="Comic Sans MS"/>
              </a:rPr>
              <a:t>Confess your sins to one another, and pray for one another, so that you may be healed. The prayer of the righteous is powerful and effective</a:t>
            </a:r>
            <a:endParaRPr lang="en-AU" sz="2800">
              <a:latin typeface="Comic Sans MS"/>
            </a:endParaRPr>
          </a:p>
          <a:p>
            <a:pPr>
              <a:lnSpc>
                <a:spcPct val="150000"/>
              </a:lnSpc>
              <a:spcBef>
                <a:spcPts val="400"/>
              </a:spcBef>
              <a:spcAft>
                <a:spcPts val="400"/>
              </a:spcAft>
            </a:pPr>
            <a:r>
              <a:rPr lang="en-GB" sz="2400">
                <a:solidFill>
                  <a:srgbClr val="00B050"/>
                </a:solidFill>
                <a:latin typeface="Comic Sans MS"/>
                <a:ea typeface="Tahoma"/>
                <a:cs typeface="Times New Roman"/>
              </a:rPr>
              <a:t>								James 5.16</a:t>
            </a:r>
            <a:endParaRPr lang="en-GB" sz="2000">
              <a:solidFill>
                <a:srgbClr val="CC3399"/>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a:solidFill>
                  <a:srgbClr val="00B050"/>
                </a:solidFill>
                <a:latin typeface="Comic Sans MS"/>
                <a:cs typeface="Arial"/>
              </a:rPr>
              <a:t>Leader: </a:t>
            </a:r>
            <a:r>
              <a:rPr lang="en-AU" sz="280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1953" y="696530"/>
            <a:ext cx="10176088" cy="5837817"/>
          </a:xfrm>
          <a:prstGeom prst="rect">
            <a:avLst/>
          </a:prstGeom>
        </p:spPr>
        <p:txBody>
          <a:bodyPr wrap="square" lIns="91440" tIns="45720" rIns="91440" bIns="45720" anchor="t">
            <a:spAutoFit/>
          </a:bodyPr>
          <a:lstStyle/>
          <a:p>
            <a:pPr algn="ctr">
              <a:lnSpc>
                <a:spcPct val="150000"/>
              </a:lnSpc>
            </a:pPr>
            <a:r>
              <a:rPr lang="en-US" sz="2800">
                <a:solidFill>
                  <a:srgbClr val="00B050"/>
                </a:solidFill>
                <a:latin typeface="Comic Sans MS" panose="030F0702030302020204" pitchFamily="66" charset="0"/>
              </a:rPr>
              <a:t>Leader: </a:t>
            </a:r>
            <a:r>
              <a:rPr lang="en-US" sz="2800">
                <a:latin typeface="Comic Sans MS" panose="030F0702030302020204" pitchFamily="66" charset="0"/>
              </a:rPr>
              <a:t>We pray the prayer of approach together.</a:t>
            </a:r>
          </a:p>
          <a:p>
            <a:pPr>
              <a:lnSpc>
                <a:spcPct val="150000"/>
              </a:lnSpc>
              <a:defRPr/>
            </a:pPr>
            <a:r>
              <a:rPr lang="en-GB" sz="2800" b="1">
                <a:solidFill>
                  <a:srgbClr val="00B050"/>
                </a:solidFill>
                <a:latin typeface="Comic Sans MS"/>
              </a:rPr>
              <a:t>All</a:t>
            </a:r>
            <a:r>
              <a:rPr lang="en-GB" sz="2400" b="1">
                <a:solidFill>
                  <a:srgbClr val="00B050"/>
                </a:solidFill>
                <a:latin typeface="Comic Sans MS"/>
              </a:rPr>
              <a:t>:</a:t>
            </a:r>
            <a:r>
              <a:rPr lang="en-AU" sz="2400" b="1">
                <a:solidFill>
                  <a:prstClr val="black"/>
                </a:solidFill>
                <a:latin typeface="Comic Sans MS"/>
              </a:rPr>
              <a:t> </a:t>
            </a:r>
            <a:r>
              <a:rPr lang="en-US" sz="2800" b="1">
                <a:latin typeface="Comic Sans MS"/>
              </a:rPr>
              <a:t>As we come before you today, Creator God,</a:t>
            </a:r>
          </a:p>
          <a:p>
            <a:pPr>
              <a:lnSpc>
                <a:spcPct val="150000"/>
              </a:lnSpc>
              <a:defRPr/>
            </a:pPr>
            <a:r>
              <a:rPr lang="en-US" sz="2800" b="1">
                <a:latin typeface="Comic Sans MS"/>
              </a:rPr>
              <a:t>we prepare to contemplate the treasure contained in your Word, and world</a:t>
            </a:r>
            <a:endParaRPr lang="en-US" sz="2800" b="1">
              <a:latin typeface="Comic Sans MS" panose="030F0902030302020204" pitchFamily="66" charset="0"/>
            </a:endParaRPr>
          </a:p>
          <a:p>
            <a:pPr lvl="0">
              <a:lnSpc>
                <a:spcPct val="150000"/>
              </a:lnSpc>
              <a:defRPr/>
            </a:pPr>
            <a:r>
              <a:rPr lang="en-US" sz="2800" b="1">
                <a:latin typeface="Comic Sans MS" panose="030F0902030302020204" pitchFamily="66" charset="0"/>
              </a:rPr>
              <a:t>and immerse ourselves in the riches of your love.</a:t>
            </a:r>
          </a:p>
          <a:p>
            <a:pPr lvl="0">
              <a:lnSpc>
                <a:spcPct val="150000"/>
              </a:lnSpc>
              <a:defRPr/>
            </a:pPr>
            <a:r>
              <a:rPr lang="en-US" sz="2800" b="1">
                <a:latin typeface="Comic Sans MS" panose="030F0902030302020204" pitchFamily="66" charset="0"/>
              </a:rPr>
              <a:t>This abundance is all we require for this sacred time</a:t>
            </a:r>
          </a:p>
          <a:p>
            <a:pPr lvl="0">
              <a:lnSpc>
                <a:spcPct val="150000"/>
              </a:lnSpc>
              <a:defRPr/>
            </a:pPr>
            <a:r>
              <a:rPr lang="en-US" sz="2800" b="1">
                <a:latin typeface="Comic Sans MS" panose="030F0902030302020204" pitchFamily="66" charset="0"/>
              </a:rPr>
              <a:t>when we lay our worldly thoughts aside to worship you.</a:t>
            </a:r>
          </a:p>
          <a:p>
            <a:pPr lvl="0">
              <a:lnSpc>
                <a:spcPct val="150000"/>
              </a:lnSpc>
              <a:defRPr/>
            </a:pPr>
            <a:r>
              <a:rPr lang="en-US" sz="2800" b="1">
                <a:latin typeface="Comic Sans MS" panose="030F0902030302020204" pitchFamily="66" charset="0"/>
              </a:rPr>
              <a:t>We are blessed indeed.</a:t>
            </a:r>
            <a:endParaRPr lang="en-AU" sz="2800" b="1">
              <a:latin typeface="Comic Sans MS" panose="030F0902030302020204" pitchFamily="66" charset="0"/>
            </a:endParaRPr>
          </a:p>
          <a:p>
            <a:pPr lvl="0">
              <a:lnSpc>
                <a:spcPct val="150000"/>
              </a:lnSpc>
              <a:defRPr/>
            </a:pPr>
            <a:r>
              <a:rPr lang="en-AU" sz="2800" b="1">
                <a:latin typeface="Comic Sans MS" panose="030F0902030302020204" pitchFamily="66" charset="0"/>
              </a:rPr>
              <a:t>Amen.</a:t>
            </a:r>
            <a:endParaRPr kumimoji="0" lang="en-AU" sz="2800" b="1" u="none" strike="noStrike" kern="1200" cap="none" spc="0" normalizeH="0" baseline="0" noProof="0">
              <a:ln>
                <a:noFill/>
              </a:ln>
              <a:solidFill>
                <a:srgbClr val="232323"/>
              </a:solidFill>
              <a:effectLst/>
              <a:uLnTx/>
              <a:uFillTx/>
              <a:latin typeface="Comic Sans MS" panose="030F0902030302020204" pitchFamily="66" charset="0"/>
            </a:endParaRPr>
          </a:p>
        </p:txBody>
      </p:sp>
      <p:sp>
        <p:nvSpPr>
          <p:cNvPr id="4" name="TextBox 3"/>
          <p:cNvSpPr txBox="1"/>
          <p:nvPr/>
        </p:nvSpPr>
        <p:spPr>
          <a:xfrm>
            <a:off x="3997842" y="148075"/>
            <a:ext cx="4196316"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8</a:t>
            </a:fld>
            <a:endParaRPr lang="en-AU" altLang="en-US">
              <a:solidFill>
                <a:prstClr val="black">
                  <a:tint val="75000"/>
                </a:prstClr>
              </a:solidFill>
            </a:endParaRPr>
          </a:p>
        </p:txBody>
      </p:sp>
      <p:sp>
        <p:nvSpPr>
          <p:cNvPr id="3" name="Rectangle 2"/>
          <p:cNvSpPr/>
          <p:nvPr/>
        </p:nvSpPr>
        <p:spPr>
          <a:xfrm>
            <a:off x="609600" y="252172"/>
            <a:ext cx="10972799" cy="6619761"/>
          </a:xfrm>
          <a:prstGeom prst="rect">
            <a:avLst/>
          </a:prstGeom>
        </p:spPr>
        <p:txBody>
          <a:bodyPr wrap="square" lIns="91440" tIns="45720" rIns="91440" bIns="45720" anchor="t">
            <a:spAutoFit/>
          </a:bodyPr>
          <a:lstStyle/>
          <a:p>
            <a:pPr fontAlgn="base">
              <a:lnSpc>
                <a:spcPct val="150000"/>
              </a:lnSpc>
            </a:pPr>
            <a:r>
              <a:rPr lang="en-AU" sz="2400">
                <a:solidFill>
                  <a:srgbClr val="00B050"/>
                </a:solidFill>
                <a:latin typeface="Comic Sans MS"/>
              </a:rPr>
              <a:t>The Deacon or LA Introduces Confession</a:t>
            </a:r>
            <a:endParaRPr lang="en-US" sz="2400">
              <a:solidFill>
                <a:srgbClr val="E3960B"/>
              </a:solidFill>
              <a:latin typeface="Comic Sans MS"/>
              <a:cs typeface="Times New Roman"/>
            </a:endParaRPr>
          </a:p>
          <a:p>
            <a:pPr>
              <a:lnSpc>
                <a:spcPct val="150000"/>
              </a:lnSpc>
            </a:pPr>
            <a:r>
              <a:rPr lang="en-AU" sz="2400">
                <a:solidFill>
                  <a:srgbClr val="000000"/>
                </a:solidFill>
                <a:latin typeface="Comic Sans MS"/>
                <a:cs typeface="Times New Roman"/>
              </a:rPr>
              <a:t>​</a:t>
            </a:r>
            <a:r>
              <a:rPr lang="en-AU" sz="2400">
                <a:latin typeface="Comic Sans MS"/>
              </a:rPr>
              <a:t>All Creation is full of God’s praise, and we are called to join in with joy, righteousness and peacefulness. </a:t>
            </a:r>
            <a:endParaRPr lang="en-US" sz="2400">
              <a:solidFill>
                <a:srgbClr val="E3960B"/>
              </a:solidFill>
              <a:latin typeface="Comic Sans MS"/>
            </a:endParaRPr>
          </a:p>
          <a:p>
            <a:pPr>
              <a:lnSpc>
                <a:spcPct val="150000"/>
              </a:lnSpc>
            </a:pPr>
            <a:r>
              <a:rPr lang="en-AU" sz="2400">
                <a:latin typeface="Comic Sans MS"/>
              </a:rPr>
              <a:t>Yet as we look around us, we see conflict and destruction. </a:t>
            </a:r>
            <a:endParaRPr lang="en-US" sz="2400">
              <a:solidFill>
                <a:srgbClr val="E3960B"/>
              </a:solidFill>
              <a:latin typeface="Comic Sans MS"/>
            </a:endParaRPr>
          </a:p>
          <a:p>
            <a:pPr>
              <a:lnSpc>
                <a:spcPct val="150000"/>
              </a:lnSpc>
            </a:pPr>
            <a:r>
              <a:rPr lang="en-AU" sz="2400">
                <a:latin typeface="Comic Sans MS"/>
              </a:rPr>
              <a:t>We acknowledge: We ourselves cause conflict and destruction, and often fail to walk the path of peace. </a:t>
            </a:r>
            <a:endParaRPr lang="en-US" sz="2400">
              <a:solidFill>
                <a:srgbClr val="E3960B"/>
              </a:solidFill>
              <a:latin typeface="Comic Sans MS"/>
            </a:endParaRPr>
          </a:p>
          <a:p>
            <a:pPr>
              <a:lnSpc>
                <a:spcPct val="150000"/>
              </a:lnSpc>
            </a:pPr>
            <a:r>
              <a:rPr lang="en-AU" sz="2400">
                <a:latin typeface="Comic Sans MS"/>
              </a:rPr>
              <a:t>Everywhere on the planet, humans cause great harm, even as we know that the scope of destruction varies, and that everywhere human beings are among the victims of our deep conflict with Creation. </a:t>
            </a:r>
            <a:endParaRPr lang="en-US" sz="2400">
              <a:solidFill>
                <a:srgbClr val="E3960B"/>
              </a:solidFill>
              <a:latin typeface="Comic Sans MS"/>
            </a:endParaRPr>
          </a:p>
          <a:p>
            <a:pPr>
              <a:lnSpc>
                <a:spcPct val="150000"/>
              </a:lnSpc>
            </a:pPr>
            <a:r>
              <a:rPr lang="en-AU" sz="2400">
                <a:latin typeface="Comic Sans MS"/>
              </a:rPr>
              <a:t>All too often, we fail to live as we are called to live. </a:t>
            </a:r>
            <a:endParaRPr lang="en-US" sz="2400">
              <a:solidFill>
                <a:srgbClr val="E3960B"/>
              </a:solidFill>
              <a:latin typeface="Comic Sans MS"/>
            </a:endParaRPr>
          </a:p>
          <a:p>
            <a:pPr>
              <a:lnSpc>
                <a:spcPct val="150000"/>
              </a:lnSpc>
            </a:pPr>
            <a:r>
              <a:rPr lang="en-AU" sz="2400">
                <a:latin typeface="Comic Sans MS"/>
              </a:rPr>
              <a:t>We fail to be ambassadors of peace, righteousness and reconciliation.</a:t>
            </a:r>
            <a:endParaRPr lang="en-US" sz="2400">
              <a:solidFill>
                <a:srgbClr val="E3960B"/>
              </a:solidFill>
              <a:latin typeface="Comic Sans MS"/>
            </a:endParaRPr>
          </a:p>
          <a:p>
            <a:pPr>
              <a:spcBef>
                <a:spcPts val="450"/>
              </a:spcBef>
              <a:spcAft>
                <a:spcPts val="450"/>
              </a:spcAft>
            </a:pPr>
            <a:endParaRPr lang="en-AU" sz="2400">
              <a:latin typeface="Comic Sans MS"/>
            </a:endParaRPr>
          </a:p>
        </p:txBody>
      </p:sp>
    </p:spTree>
    <p:extLst>
      <p:ext uri="{BB962C8B-B14F-4D97-AF65-F5344CB8AC3E}">
        <p14:creationId xmlns:p14="http://schemas.microsoft.com/office/powerpoint/2010/main" val="34507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9135A-5025-7D87-9E26-580E6FE956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89ADA4-A4E0-5FD9-CADC-4D5B38A5C48C}"/>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9</a:t>
            </a:fld>
            <a:endParaRPr lang="en-AU" altLang="en-US">
              <a:solidFill>
                <a:prstClr val="black">
                  <a:tint val="75000"/>
                </a:prstClr>
              </a:solidFill>
            </a:endParaRPr>
          </a:p>
        </p:txBody>
      </p:sp>
      <p:sp>
        <p:nvSpPr>
          <p:cNvPr id="3" name="Rectangle 2">
            <a:extLst>
              <a:ext uri="{FF2B5EF4-FFF2-40B4-BE49-F238E27FC236}">
                <a16:creationId xmlns:a16="http://schemas.microsoft.com/office/drawing/2014/main" id="{8E3A240F-461E-2282-8AAF-80A62C9C45BA}"/>
              </a:ext>
            </a:extLst>
          </p:cNvPr>
          <p:cNvSpPr/>
          <p:nvPr/>
        </p:nvSpPr>
        <p:spPr>
          <a:xfrm>
            <a:off x="1670221" y="962685"/>
            <a:ext cx="10015151" cy="3539752"/>
          </a:xfrm>
          <a:prstGeom prst="rect">
            <a:avLst/>
          </a:prstGeom>
        </p:spPr>
        <p:txBody>
          <a:bodyPr wrap="square" lIns="91440" tIns="45720" rIns="91440" bIns="45720" anchor="t">
            <a:spAutoFit/>
          </a:bodyPr>
          <a:lstStyle/>
          <a:p>
            <a:pPr>
              <a:lnSpc>
                <a:spcPct val="150000"/>
              </a:lnSpc>
            </a:pPr>
            <a:endParaRPr lang="en-AU" sz="2400">
              <a:solidFill>
                <a:srgbClr val="00B050"/>
              </a:solidFill>
              <a:latin typeface="Comic Sans MS"/>
              <a:cs typeface="Times New Roman"/>
            </a:endParaRPr>
          </a:p>
          <a:p>
            <a:pPr>
              <a:lnSpc>
                <a:spcPct val="150000"/>
              </a:lnSpc>
            </a:pPr>
            <a:endParaRPr lang="en-AU" sz="2400">
              <a:solidFill>
                <a:srgbClr val="00B050"/>
              </a:solidFill>
              <a:latin typeface="Comic Sans MS"/>
              <a:cs typeface="Times New Roman"/>
            </a:endParaRPr>
          </a:p>
          <a:p>
            <a:r>
              <a:rPr lang="en-AU" sz="2400">
                <a:solidFill>
                  <a:srgbClr val="000000"/>
                </a:solidFill>
                <a:latin typeface="Comic Sans MS"/>
                <a:cs typeface="Times New Roman"/>
              </a:rPr>
              <a:t>​</a:t>
            </a:r>
            <a:r>
              <a:rPr lang="en-US" sz="2400">
                <a:solidFill>
                  <a:srgbClr val="00B050"/>
                </a:solidFill>
                <a:latin typeface="Comic Sans MS"/>
              </a:rPr>
              <a:t>Silence may be kept.</a:t>
            </a:r>
          </a:p>
          <a:p>
            <a:endParaRPr lang="en-AU" sz="2400">
              <a:solidFill>
                <a:srgbClr val="000000"/>
              </a:solidFill>
              <a:latin typeface="Tahoma"/>
              <a:ea typeface="Tahoma"/>
              <a:cs typeface="Tahoma"/>
            </a:endParaRPr>
          </a:p>
          <a:p>
            <a:r>
              <a:rPr lang="en-AU" sz="2400">
                <a:latin typeface="Comic Sans MS"/>
              </a:rPr>
              <a:t>Let us confess our sins. </a:t>
            </a:r>
            <a:endParaRPr lang="en-US" sz="2400">
              <a:latin typeface="Comic Sans MS"/>
            </a:endParaRPr>
          </a:p>
          <a:p>
            <a:endParaRPr lang="en-AU" sz="2400">
              <a:latin typeface="Comic Sans MS"/>
            </a:endParaRPr>
          </a:p>
          <a:p>
            <a:r>
              <a:rPr lang="en-AU" sz="2400">
                <a:latin typeface="Comic Sans MS"/>
              </a:rPr>
              <a:t>Let us come before the Triune God for forgiveness and renewal.</a:t>
            </a:r>
            <a:endParaRPr lang="en-US" sz="2400">
              <a:solidFill>
                <a:srgbClr val="000000"/>
              </a:solidFill>
              <a:latin typeface="Comic Sans MS"/>
            </a:endParaRPr>
          </a:p>
          <a:p>
            <a:pPr>
              <a:lnSpc>
                <a:spcPct val="150000"/>
              </a:lnSpc>
            </a:pPr>
            <a:endParaRPr lang="en-AU" sz="2400">
              <a:latin typeface="Comic Sans MS"/>
              <a:cs typeface="Times New Roman"/>
            </a:endParaRPr>
          </a:p>
        </p:txBody>
      </p:sp>
    </p:spTree>
    <p:extLst>
      <p:ext uri="{BB962C8B-B14F-4D97-AF65-F5344CB8AC3E}">
        <p14:creationId xmlns:p14="http://schemas.microsoft.com/office/powerpoint/2010/main" val="2930565500"/>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400309f2936a9bb689c62988afa7f74">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ae37527a9e976c87894a5cb55f2cb0ed"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D2C89B-11FE-4E1B-BC15-86D601D241FF}">
  <ds:schemaRefs>
    <ds:schemaRef ds:uri="http://schemas.microsoft.com/sharepoint/v3/contenttype/forms"/>
  </ds:schemaRefs>
</ds:datastoreItem>
</file>

<file path=customXml/itemProps2.xml><?xml version="1.0" encoding="utf-8"?>
<ds:datastoreItem xmlns:ds="http://schemas.openxmlformats.org/officeDocument/2006/customXml" ds:itemID="{28498058-9FF0-42CC-8CAE-5478A223E227}">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155E18-BCF6-4C05-ABE3-E0A9FBD469C7}">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58</Slides>
  <Notes>17</Notes>
  <HiddenSlides>0</HiddenSlides>
  <ScaleCrop>false</ScaleCrop>
  <HeadingPairs>
    <vt:vector size="4" baseType="variant">
      <vt:variant>
        <vt:lpstr>Theme</vt:lpstr>
      </vt:variant>
      <vt:variant>
        <vt:i4>4</vt:i4>
      </vt:variant>
      <vt:variant>
        <vt:lpstr>Slide Titles</vt:lpstr>
      </vt:variant>
      <vt:variant>
        <vt:i4>58</vt:i4>
      </vt:variant>
    </vt:vector>
  </HeadingPairs>
  <TitlesOfParts>
    <vt:vector size="62" baseType="lpstr">
      <vt:lpstr>Office Theme</vt:lpstr>
      <vt:lpstr>2_Office Theme</vt:lpstr>
      <vt:lpstr>4_Office Theme</vt:lpstr>
      <vt:lpstr>2_Office Theme</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revision>16</cp:revision>
  <cp:lastPrinted>2019-01-02T23:00:29Z</cp:lastPrinted>
  <dcterms:created xsi:type="dcterms:W3CDTF">2018-08-20T02:08:08Z</dcterms:created>
  <dcterms:modified xsi:type="dcterms:W3CDTF">2025-09-27T22:31:26Z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y fmtid="{D5CDD505-2E9C-101B-9397-08002B2CF9AE}" pid="11" name="Order">
    <vt:r8>400</vt:r8>
  </property>
  <property fmtid="{D5CDD505-2E9C-101B-9397-08002B2CF9AE}" pid="12" name="ComplianceAssetId">
    <vt:lpwstr/>
  </property>
  <property fmtid="{D5CDD505-2E9C-101B-9397-08002B2CF9AE}" pid="13" name="_ExtendedDescription">
    <vt:lpwstr/>
  </property>
  <property fmtid="{D5CDD505-2E9C-101B-9397-08002B2CF9AE}" pid="14" name="TriggerFlowInfo">
    <vt:lpwstr/>
  </property>
</Properties>
</file>