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882649" y="1593849"/>
            <a:ext cx="10420350" cy="1460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066">
                <a:solidFill>
                  <a:srgbClr val="0060CC"/>
                </a:solidFill>
              </a:defRPr>
            </a:lvl1pPr>
          </a:lstStyle>
          <a:p>
            <a:pPr algn="ctr"/>
            <a:endParaRPr/>
          </a:p>
        </p:txBody>
      </p:sp>
      <p:sp>
        <p:nvSpPr>
          <p:cNvPr id="3" name="New Shape"/>
          <p:cNvSpPr>
            <a:spLocks noGrp="1"/>
          </p:cNvSpPr>
          <p:nvPr>
            <p:ph type="body" idx="1"/>
          </p:nvPr>
        </p:nvSpPr>
        <p:spPr>
          <a:xfrm>
            <a:off x="6356349" y="5429250"/>
            <a:ext cx="33528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0060CC"/>
                </a:solidFill>
              </a:defRPr>
            </a:lvl1pPr>
          </a:lstStyle>
          <a:p>
            <a:pPr algn="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endParaRPr/>
          </a:p>
        </p:txBody>
      </p:sp>
      <p:sp>
        <p:nvSpPr>
          <p:cNvPr id="3" name="New Shape"/>
          <p:cNvSpPr>
            <a:spLocks noGrp="1"/>
          </p:cNvSpPr>
          <p:nvPr>
            <p:ph type="body" idx="1"/>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5825" y="2444454"/>
            <a:ext cx="10420350" cy="1460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ctr">
              <a:defRPr sz="6066">
                <a:solidFill>
                  <a:srgbClr val="0060CC"/>
                </a:solidFill>
              </a:defRPr>
            </a:lvl1pPr>
          </a:lstStyle>
          <a:p>
            <a:pPr algn="ctr"/>
            <a:r>
              <a:rPr sz="6066" b="1" dirty="0">
                <a:solidFill>
                  <a:srgbClr val="0060CC"/>
                </a:solidFill>
              </a:rPr>
              <a:t>Be Transformed: The Book of Amos</a:t>
            </a:r>
          </a:p>
        </p:txBody>
      </p:sp>
      <p:sp>
        <p:nvSpPr>
          <p:cNvPr id="3" name="New Shape"/>
          <p:cNvSpPr>
            <a:spLocks noGrp="1"/>
          </p:cNvSpPr>
          <p:nvPr>
            <p:ph type="body" idx="1"/>
          </p:nvPr>
        </p:nvSpPr>
        <p:spPr>
          <a:xfrm>
            <a:off x="6356349" y="5429250"/>
            <a:ext cx="335280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l">
              <a:defRPr sz="4900">
                <a:solidFill>
                  <a:srgbClr val="0060CC"/>
                </a:solidFill>
              </a:defRPr>
            </a:lvl1pPr>
          </a:lstStyle>
          <a:p>
            <a:pPr algn="l"/>
            <a:r>
              <a:rPr lang="en-CA" dirty="0"/>
              <a:t>Amos 5:1-27</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400" b="1" dirty="0">
                <a:solidFill>
                  <a:srgbClr val="FF2F92"/>
                </a:solidFill>
              </a:rPr>
              <a:t>For I know how many are your transgressions and how great are your sins— you who afflict the righteous, who take a bribe, and turn aside the needy in the gate.</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5:12</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So those who are smart keep their mouths shut, for it is an evil time. Do what is good and run from evil so that you may live! Then the Lord God of Heaven’s Armies will be your helper, just as you have claimed.</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5:13–14</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Hate evil and love what is good; turn your courts into true halls of justice. Perhaps even yet the Lord God of Heaven’s Armies will have mercy on the remnant of his people.</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5:15</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Therefore, this is what the Lord, the Lord God of Heaven’s Armies, says: “There will be crying in all the public squares and mourning in every street. Call for the farmers to weep with you, and summon professional mourners to wail.</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5:16</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There will be wailing in every vineyard, for I will destroy them all,” says the Lord. What sorrow awaits you who say, “If only the day of the Lord were here!” You have no idea what you are wishing for. That day will bring darkness, not light.</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5:17–18</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In that day you will be like a man who runs from a lion— only to meet a bear. Escaping from the bear, he leans his hand against a wall in his house— and he’s bitten by a snake. Yes, the day of the Lord will be dark and hopeless, without a ray of joy or hope.</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5:19–20</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“I hate all your show and pretense— the hypocrisy of your religious festivals and solemn assemblies. I will not accept your burnt offerings and grain offerings. I won’t even notice all your choice peace offerings.</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5:21–22</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300" b="1" dirty="0">
                <a:solidFill>
                  <a:srgbClr val="FF2F92"/>
                </a:solidFill>
              </a:rPr>
              <a:t>Away with your noisy hymns of </a:t>
            </a:r>
            <a:r>
              <a:rPr sz="4000" b="1" dirty="0">
                <a:solidFill>
                  <a:srgbClr val="FF2F92"/>
                </a:solidFill>
              </a:rPr>
              <a:t>praise! I will not listen to the music of your harps. Instead, I want to see a mighty flood of justice, an endless river of righteous living.</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5:23–24</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“Was it to me you were bringing sacrifices and offerings during the forty years in the wilderness, Israel? No, you served your pagan gods—</a:t>
            </a:r>
            <a:r>
              <a:rPr sz="4000" b="1" dirty="0" err="1">
                <a:solidFill>
                  <a:srgbClr val="FF2F92"/>
                </a:solidFill>
              </a:rPr>
              <a:t>Sakkuth</a:t>
            </a:r>
            <a:r>
              <a:rPr sz="4000" b="1" dirty="0">
                <a:solidFill>
                  <a:srgbClr val="FF2F92"/>
                </a:solidFill>
              </a:rPr>
              <a:t> your king god and </a:t>
            </a:r>
            <a:r>
              <a:rPr sz="4000" b="1" dirty="0" err="1">
                <a:solidFill>
                  <a:srgbClr val="FF2F92"/>
                </a:solidFill>
              </a:rPr>
              <a:t>Kaiwan</a:t>
            </a:r>
            <a:r>
              <a:rPr sz="4000" b="1" dirty="0">
                <a:solidFill>
                  <a:srgbClr val="FF2F92"/>
                </a:solidFill>
              </a:rPr>
              <a:t> your star god—the images you made for yourselves.</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5:25–26</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So I will send you into exile, to a land east of Damascus,” says the Lord, whose name is the God of Heaven’s Armies.</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5:27</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400" b="1" dirty="0">
                <a:solidFill>
                  <a:srgbClr val="FF2F92"/>
                </a:solidFill>
              </a:rPr>
              <a:t>Listen, you people of Israel! Listen to this funeral song I am singing: “The virgin Israel has fallen, never to rise again! She lies abandoned on the ground, with no one to help her up.”</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5:1–2</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0060CC"/>
                </a:solidFill>
              </a:defRPr>
            </a:lvl1pPr>
          </a:lstStyle>
          <a:p>
            <a:pPr algn="r"/>
            <a:r>
              <a:rPr sz="2613" b="0">
                <a:solidFill>
                  <a:srgbClr val="0060CC"/>
                </a:solidFill>
              </a:rPr>
              <a:t>NLT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Blessed is the man who walks not in the counsel of the wicked, nor stands in the way of sinners, nor sits in the seat of scoffers;</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Psalm 1:1</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400" b="1" dirty="0">
                <a:solidFill>
                  <a:srgbClr val="FF2F92"/>
                </a:solidFill>
              </a:rPr>
              <a:t>but his delight is in the law of the Lord, and on his law he meditates day and night.</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Psalm 1:2</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400" b="1" dirty="0">
                <a:solidFill>
                  <a:srgbClr val="FF2F92"/>
                </a:solidFill>
              </a:rPr>
              <a:t>He is like a tree planted by streams of water that yields its fruit in its season, and its leaf does not wither. In all that he does, he prospers.</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Psalm 1:3</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Jesus said to him, “I am the way, and the truth, and the life. No one comes to the Father except through me.</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John 14:6</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And this is the testimony, that God gave us eternal life, and this life is in his Son. Whoever has the Son has life; whoever does not have the Son of God does not have life.</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1 John 5:11–12</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8773">
                <a:solidFill>
                  <a:srgbClr val="0060CC"/>
                </a:solidFill>
              </a:defRPr>
            </a:lvl1pPr>
          </a:lstStyle>
          <a:p>
            <a:pPr algn="l"/>
            <a:r>
              <a:rPr sz="4000" b="1" dirty="0">
                <a:solidFill>
                  <a:srgbClr val="FF2F92"/>
                </a:solidFill>
              </a:rPr>
              <a:t>Then Amaziah the priest of Bethel sent to Jeroboam king of Israel, saying, “Amos has conspired against you in the midst of the house of Israel. The land is not able to bear all his words. For thus Amos has said, “ ‘Jeroboam shall die by the sword, and Israel must go into exile away from his land.’ ”</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7:10–11</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And Amaziah said to Amos, “O seer, go, flee away to the land of Judah, and eat bread there, and prophesy there, but never again prophesy at Bethel, for it is the king’s sanctuary, and it is a temple of the kingdom.”</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7:12–13</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8773">
                <a:solidFill>
                  <a:srgbClr val="0060CC"/>
                </a:solidFill>
              </a:defRPr>
            </a:lvl1pPr>
          </a:lstStyle>
          <a:p>
            <a:pPr algn="l"/>
            <a:r>
              <a:rPr sz="3200" b="1" dirty="0">
                <a:solidFill>
                  <a:srgbClr val="FF2F92"/>
                </a:solidFill>
              </a:rPr>
              <a:t>Your offspring shall be like the dust of the earth, and you shall spread abroad to the west and to the east and to the north and to the south, and in you and your offspring shall all the families of the earth be blessed. Behold, I am with you and will keep you wherever you go, and will bring you back to this land. For I will not leave you until I have done what I have promised you.”</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Genesis 28:14–15</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Then Jacob awoke from his sleep and said, “Surely the Lord is in this place, and I did not know it.”</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Genesis 28:16</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For thus says the Lord to the house of Israel: “Seek me and live; but do not seek Bethel, and do not enter into Gilgal or cross over to Beersheba; for Gilgal shall surely go into exile, and Bethel shall come to nothing.”</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5:4–5</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8773">
                <a:solidFill>
                  <a:srgbClr val="0060CC"/>
                </a:solidFill>
              </a:defRPr>
            </a:lvl1pPr>
          </a:lstStyle>
          <a:p>
            <a:pPr algn="l"/>
            <a:r>
              <a:rPr sz="4400" b="1" dirty="0">
                <a:solidFill>
                  <a:srgbClr val="FF2F92"/>
                </a:solidFill>
              </a:rPr>
              <a:t>For thus says the Lord God: “The city that went out a thousand shall have a hundred left, and that which went out a hundred shall have ten left to the house of Israel.” For thus says the Lord to the house of Israel: “Seek me and live</a:t>
            </a:r>
            <a:r>
              <a:rPr sz="4800" b="1" dirty="0">
                <a:solidFill>
                  <a:srgbClr val="FF2F92"/>
                </a:solidFill>
              </a:rPr>
              <a:t>;</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5:3–4</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The God who made the world and everything in it, being Lord of heaven and earth, does not live in temples made by man,</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Acts 17:24</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nor is he served by human hands, as though he needed anything, since he himself gives to all mankind life and breath and everything.</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Acts 17:25</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And he made from one man every nation of mankind to live on all the face of the earth, having determined allotted periods and the boundaries of their dwelling place,</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Acts 17:26</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400" b="1" dirty="0">
                <a:solidFill>
                  <a:srgbClr val="FF2F92"/>
                </a:solidFill>
              </a:rPr>
              <a:t>that they should seek God, and perhaps feel their way toward him and find him. Yet he is actually not far from each one of us,</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Acts 17:27</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400" b="1" dirty="0">
                <a:solidFill>
                  <a:srgbClr val="FF2F92"/>
                </a:solidFill>
              </a:rPr>
              <a:t>for “ ‘In him we live and move and have our being’; as even some of your own poets have said, “ ‘For we are indeed his offspring.’</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Acts 17:28</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800" b="1" dirty="0">
                <a:solidFill>
                  <a:srgbClr val="FF2F92"/>
                </a:solidFill>
              </a:rPr>
              <a:t>Don’t worship at the pagan altars at Bethel</a:t>
            </a:r>
            <a:r>
              <a:rPr sz="4400" b="1" dirty="0">
                <a:solidFill>
                  <a:srgbClr val="FF2F92"/>
                </a:solidFill>
              </a:rPr>
              <a:t>; don’t go to the shrines at Gilgal or Beersheba. For the people of Gilgal will be dragged off into exile, and the people of Bethel will be reduced to nothing.”</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5:5</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400" b="1" dirty="0">
                <a:solidFill>
                  <a:srgbClr val="FF2F92"/>
                </a:solidFill>
              </a:rPr>
              <a:t>Come back to the Lord and live! Otherwise, he will roar through Israel like a fire, devouring you completely. Your gods in Bethel won’t be able to quench the flames.</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5:6</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400" b="1" dirty="0">
                <a:solidFill>
                  <a:srgbClr val="FF2F92"/>
                </a:solidFill>
              </a:rPr>
              <a:t>You twist justice, making it a bitter pill for the oppressed. You treat the righteous like dirt.</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5:7</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It is the Lord who created the stars, the Pleiades and Orion. He turns darkness into morning and day into night. He draws up water from the oceans and pours it down as rain on the land. The Lord is his name!</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5:8</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400" b="1" dirty="0">
                <a:solidFill>
                  <a:srgbClr val="FF2F92"/>
                </a:solidFill>
              </a:rPr>
              <a:t>With blinding speed and power he destroys the strong, crushing all their defenses. How you hate honest judges! How you despise people who tell the truth!</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5:9–10</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0060CC"/>
                </a:solidFill>
              </a:defRPr>
            </a:lvl1pPr>
          </a:lstStyle>
          <a:p>
            <a:pPr algn="l"/>
            <a:r>
              <a:rPr sz="4000" b="1" dirty="0">
                <a:solidFill>
                  <a:srgbClr val="FF2F92"/>
                </a:solidFill>
              </a:rPr>
              <a:t>You trample the poor, stealing their grain through taxes and unfair rent. Therefore, though you build beautiful stone houses, you will never live in them. Though you plant lush vineyards, you will never drink wine from them.</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0060CC"/>
                </a:solidFill>
              </a:defRPr>
            </a:lvl1pPr>
          </a:lstStyle>
          <a:p>
            <a:pPr algn="l"/>
            <a:r>
              <a:rPr sz="4900" b="0">
                <a:solidFill>
                  <a:srgbClr val="0060CC"/>
                </a:solidFill>
              </a:rPr>
              <a:t>Amos 5:11</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NLT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1452</Words>
  <Application>Microsoft Macintosh PowerPoint</Application>
  <PresentationFormat>Widescreen</PresentationFormat>
  <Paragraphs>101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2025-09-21T16:28:50Z</dcterms:modified>
</cp:coreProperties>
</file>