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 id="2147483756" r:id="rId7"/>
  </p:sldMasterIdLst>
  <p:notesMasterIdLst>
    <p:notesMasterId r:id="rId63"/>
  </p:notesMasterIdLst>
  <p:handoutMasterIdLst>
    <p:handoutMasterId r:id="rId64"/>
  </p:handoutMasterIdLst>
  <p:sldIdLst>
    <p:sldId id="438" r:id="rId8"/>
    <p:sldId id="1100" r:id="rId9"/>
    <p:sldId id="1082" r:id="rId10"/>
    <p:sldId id="983" r:id="rId11"/>
    <p:sldId id="1104" r:id="rId12"/>
    <p:sldId id="940" r:id="rId13"/>
    <p:sldId id="1020" r:id="rId14"/>
    <p:sldId id="965" r:id="rId15"/>
    <p:sldId id="1132" r:id="rId16"/>
    <p:sldId id="966" r:id="rId17"/>
    <p:sldId id="967" r:id="rId18"/>
    <p:sldId id="1133" r:id="rId19"/>
    <p:sldId id="750" r:id="rId20"/>
    <p:sldId id="608" r:id="rId21"/>
    <p:sldId id="937" r:id="rId22"/>
    <p:sldId id="1126" r:id="rId23"/>
    <p:sldId id="683" r:id="rId24"/>
    <p:sldId id="1119" r:id="rId25"/>
    <p:sldId id="1137" r:id="rId26"/>
    <p:sldId id="977" r:id="rId27"/>
    <p:sldId id="1129" r:id="rId28"/>
    <p:sldId id="1076" r:id="rId29"/>
    <p:sldId id="951" r:id="rId30"/>
    <p:sldId id="1130" r:id="rId31"/>
    <p:sldId id="1138" r:id="rId32"/>
    <p:sldId id="1077" r:id="rId33"/>
    <p:sldId id="1134" r:id="rId34"/>
    <p:sldId id="920" r:id="rId35"/>
    <p:sldId id="334" r:id="rId36"/>
    <p:sldId id="731" r:id="rId37"/>
    <p:sldId id="1125" r:id="rId38"/>
    <p:sldId id="1136" r:id="rId39"/>
    <p:sldId id="1023" r:id="rId40"/>
    <p:sldId id="1024" r:id="rId41"/>
    <p:sldId id="1025" r:id="rId42"/>
    <p:sldId id="1026" r:id="rId43"/>
    <p:sldId id="1113" r:id="rId44"/>
    <p:sldId id="1135" r:id="rId45"/>
    <p:sldId id="1028" r:id="rId46"/>
    <p:sldId id="1131" r:id="rId47"/>
    <p:sldId id="1080" r:id="rId48"/>
    <p:sldId id="1034" r:id="rId49"/>
    <p:sldId id="1033" r:id="rId50"/>
    <p:sldId id="1123" r:id="rId51"/>
    <p:sldId id="1031" r:id="rId52"/>
    <p:sldId id="1017" r:id="rId53"/>
    <p:sldId id="909" r:id="rId54"/>
    <p:sldId id="798" r:id="rId55"/>
    <p:sldId id="953" r:id="rId56"/>
    <p:sldId id="1121" r:id="rId57"/>
    <p:sldId id="984" r:id="rId58"/>
    <p:sldId id="1030" r:id="rId59"/>
    <p:sldId id="1122" r:id="rId60"/>
    <p:sldId id="620" r:id="rId61"/>
    <p:sldId id="954" r:id="rId62"/>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7"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EFB3B9"/>
    <a:srgbClr val="F7D9DC"/>
    <a:srgbClr val="F1B980"/>
    <a:srgbClr val="E3960B"/>
    <a:srgbClr val="A5FEFF"/>
    <a:srgbClr val="86FF91"/>
    <a:srgbClr val="6A96AA"/>
    <a:srgbClr val="FFBD2E"/>
    <a:srgbClr val="FF8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BD0FB-7C04-F5B9-39F4-8164F0E05629}" v="59" dt="2025-09-19T06:26:10.237"/>
    <p1510:client id="{2BFE0A8A-89CD-CEE6-9F9A-B7B1C9EB60CC}" v="31" dt="2025-09-19T10:11:21.989"/>
    <p1510:client id="{53CCE702-6959-37F3-5AE6-F9970BD4161F}" v="39" dt="2025-09-19T05:14:27.659"/>
    <p1510:client id="{5B16F4D1-648B-4BBB-DFE3-C4673F541424}" v="8" dt="2025-09-19T10:16:40.7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047"/>
        <p:guide pos="3863"/>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20/09/2025</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20/09/2025</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886780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06AD8-2DBB-CF30-BAD1-3264492C4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0BCFF-5F4F-67FA-ED50-540081841547}"/>
              </a:ext>
            </a:extLst>
          </p:cNvPr>
          <p:cNvSpPr>
            <a:spLocks noGrp="1" noRot="1" noChangeAspect="1"/>
          </p:cNvSpPr>
          <p:nvPr>
            <p:ph type="sldImg"/>
          </p:nvPr>
        </p:nvSpPr>
        <p:spPr>
          <a:xfrm>
            <a:off x="325438" y="698500"/>
            <a:ext cx="6207125" cy="3492500"/>
          </a:xfrm>
        </p:spPr>
      </p:sp>
      <p:sp>
        <p:nvSpPr>
          <p:cNvPr id="3" name="Notes Placeholder 2">
            <a:extLst>
              <a:ext uri="{FF2B5EF4-FFF2-40B4-BE49-F238E27FC236}">
                <a16:creationId xmlns:a16="http://schemas.microsoft.com/office/drawing/2014/main" id="{C774AC76-83D4-8CEE-E1D1-2038F3223C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259F83-FAB8-A24C-1CE5-9F5494A6B4C2}"/>
              </a:ext>
            </a:extLst>
          </p:cNvPr>
          <p:cNvSpPr>
            <a:spLocks noGrp="1"/>
          </p:cNvSpPr>
          <p:nvPr>
            <p:ph type="sldNum" sz="quarter" idx="10"/>
          </p:nvPr>
        </p:nvSpPr>
        <p:spPr/>
        <p:txBody>
          <a:bodyPr/>
          <a:lstStyle/>
          <a:p>
            <a:fld id="{18ED7850-BC1E-48CF-AB47-13CB67CCDFA7}" type="slidenum">
              <a:rPr lang="en-AU" smtClean="0"/>
              <a:pPr/>
              <a:t>40</a:t>
            </a:fld>
            <a:endParaRPr lang="en-AU"/>
          </a:p>
        </p:txBody>
      </p:sp>
    </p:spTree>
    <p:extLst>
      <p:ext uri="{BB962C8B-B14F-4D97-AF65-F5344CB8AC3E}">
        <p14:creationId xmlns:p14="http://schemas.microsoft.com/office/powerpoint/2010/main" val="2147913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48</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49</a:t>
            </a:fld>
            <a:endParaRPr lang="en-AU"/>
          </a:p>
        </p:txBody>
      </p:sp>
    </p:spTree>
    <p:extLst>
      <p:ext uri="{BB962C8B-B14F-4D97-AF65-F5344CB8AC3E}">
        <p14:creationId xmlns:p14="http://schemas.microsoft.com/office/powerpoint/2010/main" val="383183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306AA-70B8-04CE-7334-14A6855CC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F83BB-5485-EACD-9C17-5C29C6875E66}"/>
              </a:ext>
            </a:extLst>
          </p:cNvPr>
          <p:cNvSpPr>
            <a:spLocks noGrp="1" noRot="1" noChangeAspect="1"/>
          </p:cNvSpPr>
          <p:nvPr>
            <p:ph type="sldImg"/>
          </p:nvPr>
        </p:nvSpPr>
        <p:spPr>
          <a:xfrm>
            <a:off x="325438" y="698500"/>
            <a:ext cx="6207125" cy="3492500"/>
          </a:xfrm>
        </p:spPr>
      </p:sp>
      <p:sp>
        <p:nvSpPr>
          <p:cNvPr id="3" name="Notes Placeholder 2">
            <a:extLst>
              <a:ext uri="{FF2B5EF4-FFF2-40B4-BE49-F238E27FC236}">
                <a16:creationId xmlns:a16="http://schemas.microsoft.com/office/drawing/2014/main" id="{DC0ABED6-7882-0D56-F8C4-2A6BFBA65A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EF3189-80C2-2629-7B34-4D2F8457F9B3}"/>
              </a:ext>
            </a:extLst>
          </p:cNvPr>
          <p:cNvSpPr>
            <a:spLocks noGrp="1"/>
          </p:cNvSpPr>
          <p:nvPr>
            <p:ph type="sldNum" sz="quarter" idx="10"/>
          </p:nvPr>
        </p:nvSpPr>
        <p:spPr/>
        <p:txBody>
          <a:bodyPr/>
          <a:lstStyle/>
          <a:p>
            <a:fld id="{39BD0D58-009C-4B34-BD04-760FE23A9F8A}" type="slidenum">
              <a:rPr lang="en-AU" smtClean="0"/>
              <a:t>50</a:t>
            </a:fld>
            <a:endParaRPr lang="en-AU"/>
          </a:p>
        </p:txBody>
      </p:sp>
    </p:spTree>
    <p:extLst>
      <p:ext uri="{BB962C8B-B14F-4D97-AF65-F5344CB8AC3E}">
        <p14:creationId xmlns:p14="http://schemas.microsoft.com/office/powerpoint/2010/main" val="1602015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58B89-FD9D-D8C8-C5C2-7FAFEC42E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1EEF9-3794-96BC-0F1F-DB48168B6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5F4F4-0290-9F4A-6178-7B61E9E505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517EF6-DB31-2396-1084-465C4E058280}"/>
              </a:ext>
            </a:extLst>
          </p:cNvPr>
          <p:cNvSpPr>
            <a:spLocks noGrp="1"/>
          </p:cNvSpPr>
          <p:nvPr>
            <p:ph type="sldNum" sz="quarter" idx="5"/>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845905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55</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13</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30</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0D91C-A416-012E-2EC6-908D96050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AD3FE-9D6F-F57A-39AA-0D6F4ABD8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9D35E-A839-E686-2738-2CBE7D5A0E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03A49-F48B-5032-544A-C0FD0AB393D7}"/>
              </a:ext>
            </a:extLst>
          </p:cNvPr>
          <p:cNvSpPr>
            <a:spLocks noGrp="1"/>
          </p:cNvSpPr>
          <p:nvPr>
            <p:ph type="sldNum" sz="quarter" idx="5"/>
          </p:nvPr>
        </p:nvSpPr>
        <p:spPr/>
        <p:txBody>
          <a:bodyPr/>
          <a:lstStyle/>
          <a:p>
            <a:fld id="{39BD0D58-009C-4B34-BD04-760FE23A9F8A}" type="slidenum">
              <a:rPr lang="en-AU" smtClean="0"/>
              <a:t>31</a:t>
            </a:fld>
            <a:endParaRPr lang="en-AU"/>
          </a:p>
        </p:txBody>
      </p:sp>
    </p:spTree>
    <p:extLst>
      <p:ext uri="{BB962C8B-B14F-4D97-AF65-F5344CB8AC3E}">
        <p14:creationId xmlns:p14="http://schemas.microsoft.com/office/powerpoint/2010/main" val="1713155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195C-5216-2E3F-1C33-5DB226F81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950E4-90EC-330B-6495-6B3990B843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5139C-134C-4BA7-ED5B-BF905F5645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C3054B-8773-AC89-64B7-7C588D2A4452}"/>
              </a:ext>
            </a:extLst>
          </p:cNvPr>
          <p:cNvSpPr>
            <a:spLocks noGrp="1"/>
          </p:cNvSpPr>
          <p:nvPr>
            <p:ph type="sldNum" sz="quarter" idx="5"/>
          </p:nvPr>
        </p:nvSpPr>
        <p:spPr/>
        <p:txBody>
          <a:bodyPr/>
          <a:lstStyle/>
          <a:p>
            <a:fld id="{39BD0D58-009C-4B34-BD04-760FE23A9F8A}" type="slidenum">
              <a:rPr lang="en-AU" smtClean="0"/>
              <a:t>32</a:t>
            </a:fld>
            <a:endParaRPr lang="en-AU"/>
          </a:p>
        </p:txBody>
      </p:sp>
    </p:spTree>
    <p:extLst>
      <p:ext uri="{BB962C8B-B14F-4D97-AF65-F5344CB8AC3E}">
        <p14:creationId xmlns:p14="http://schemas.microsoft.com/office/powerpoint/2010/main" val="369971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9CA47-9E0D-4006-1D0E-FD23F8101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058C3-DE31-91D0-640D-B42DEDBEA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B1B46-8CB8-5EA6-23C7-36664F5E175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689D0F5-8484-6587-4C3C-66D1A0AE045A}"/>
              </a:ext>
            </a:extLst>
          </p:cNvPr>
          <p:cNvSpPr>
            <a:spLocks noGrp="1"/>
          </p:cNvSpPr>
          <p:nvPr>
            <p:ph type="sldNum" sz="quarter" idx="5"/>
          </p:nvPr>
        </p:nvSpPr>
        <p:spPr/>
        <p:txBody>
          <a:bodyPr/>
          <a:lstStyle/>
          <a:p>
            <a:fld id="{39BD0D58-009C-4B34-BD04-760FE23A9F8A}" type="slidenum">
              <a:rPr lang="en-AU" smtClean="0"/>
              <a:t>37</a:t>
            </a:fld>
            <a:endParaRPr lang="en-AU"/>
          </a:p>
        </p:txBody>
      </p:sp>
    </p:spTree>
    <p:extLst>
      <p:ext uri="{BB962C8B-B14F-4D97-AF65-F5344CB8AC3E}">
        <p14:creationId xmlns:p14="http://schemas.microsoft.com/office/powerpoint/2010/main" val="1117912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B4A3-414D-2CEB-1F42-444C900E0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CCB0C-C7B6-A3B8-88AF-40B6C75D1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A20E3-4708-A7CC-86CE-768436F5AE2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FB0974F-7A8D-8A24-7BCF-B7C772D9A839}"/>
              </a:ext>
            </a:extLst>
          </p:cNvPr>
          <p:cNvSpPr>
            <a:spLocks noGrp="1"/>
          </p:cNvSpPr>
          <p:nvPr>
            <p:ph type="sldNum" sz="quarter" idx="5"/>
          </p:nvPr>
        </p:nvSpPr>
        <p:spPr/>
        <p:txBody>
          <a:bodyPr/>
          <a:lstStyle/>
          <a:p>
            <a:fld id="{39BD0D58-009C-4B34-BD04-760FE23A9F8A}" type="slidenum">
              <a:rPr lang="en-AU" smtClean="0"/>
              <a:t>38</a:t>
            </a:fld>
            <a:endParaRPr lang="en-AU"/>
          </a:p>
        </p:txBody>
      </p:sp>
    </p:spTree>
    <p:extLst>
      <p:ext uri="{BB962C8B-B14F-4D97-AF65-F5344CB8AC3E}">
        <p14:creationId xmlns:p14="http://schemas.microsoft.com/office/powerpoint/2010/main" val="380596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39</a:t>
            </a:fld>
            <a:endParaRPr lang="en-AU"/>
          </a:p>
        </p:txBody>
      </p:sp>
    </p:spTree>
    <p:extLst>
      <p:ext uri="{BB962C8B-B14F-4D97-AF65-F5344CB8AC3E}">
        <p14:creationId xmlns:p14="http://schemas.microsoft.com/office/powerpoint/2010/main" val="2684991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20/09/2025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20/09/2025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20/09/2025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20/09/2025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20/09/2025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20/09/2025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20/09/2025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20/09/2025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20/09/2025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20/09/2025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20/09/2025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20/09/2025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6000" b="-16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6000" b="-16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6000" b="-16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1Y2_63qfUk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8q3jmXn6HTQ" TargetMode="External"/><Relationship Id="rId2" Type="http://schemas.openxmlformats.org/officeDocument/2006/relationships/hyperlink" Target="https://www.youtube.com/watch?v=6qIqF4PDxPY"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715765340"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zx5VsSkjP0w"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9584" y="198560"/>
            <a:ext cx="11005857" cy="3214341"/>
          </a:xfrm>
          <a:prstGeom prst="rect">
            <a:avLst/>
          </a:prstGeom>
          <a:noFill/>
        </p:spPr>
        <p:txBody>
          <a:bodyPr wrap="square" lIns="91440" tIns="45720" rIns="91440" bIns="45720" rtlCol="0" anchor="t">
            <a:spAutoFit/>
          </a:bodyPr>
          <a:lstStyle/>
          <a:p>
            <a:pPr algn="ctr">
              <a:lnSpc>
                <a:spcPct val="125000"/>
              </a:lnSpc>
            </a:pPr>
            <a:r>
              <a:rPr lang="en-AU" sz="2400" b="1">
                <a:solidFill>
                  <a:srgbClr val="00B050"/>
                </a:solidFill>
                <a:latin typeface="Comic Sans MS"/>
                <a:cs typeface="MV Boli"/>
              </a:rPr>
              <a:t>Leader: </a:t>
            </a:r>
            <a:r>
              <a:rPr lang="en-AU" sz="2800">
                <a:solidFill>
                  <a:srgbClr val="00B050"/>
                </a:solidFill>
                <a:latin typeface="Comic Sans MS"/>
                <a:cs typeface="MV Boli"/>
              </a:rPr>
              <a:t>Welcome to Holy Hermits Online Worship</a:t>
            </a:r>
          </a:p>
          <a:p>
            <a:pPr algn="ctr">
              <a:lnSpc>
                <a:spcPct val="125000"/>
              </a:lnSpc>
            </a:pPr>
            <a:r>
              <a:rPr lang="en-AU" sz="2800">
                <a:solidFill>
                  <a:srgbClr val="00B050"/>
                </a:solidFill>
                <a:latin typeface="Comic Sans MS"/>
                <a:cs typeface="MV Boli"/>
              </a:rPr>
              <a:t>15</a:t>
            </a:r>
            <a:r>
              <a:rPr lang="en-AU" sz="2800" baseline="30000">
                <a:solidFill>
                  <a:srgbClr val="00B050"/>
                </a:solidFill>
                <a:latin typeface="Comic Sans MS"/>
                <a:cs typeface="MV Boli"/>
              </a:rPr>
              <a:t>th</a:t>
            </a:r>
            <a:r>
              <a:rPr lang="en-AU" sz="2800">
                <a:solidFill>
                  <a:srgbClr val="00B050"/>
                </a:solidFill>
                <a:latin typeface="Comic Sans MS"/>
                <a:cs typeface="MV Boli"/>
              </a:rPr>
              <a:t> Sunday after Pentecost</a:t>
            </a:r>
          </a:p>
          <a:p>
            <a:pPr algn="ctr">
              <a:lnSpc>
                <a:spcPct val="125000"/>
              </a:lnSpc>
            </a:pPr>
            <a:r>
              <a:rPr lang="en-AU" sz="2800">
                <a:solidFill>
                  <a:srgbClr val="00B050"/>
                </a:solidFill>
                <a:latin typeface="Comic Sans MS"/>
                <a:cs typeface="MV Boli"/>
              </a:rPr>
              <a:t>The 3</a:t>
            </a:r>
            <a:r>
              <a:rPr lang="en-AU" sz="2800" baseline="30000">
                <a:solidFill>
                  <a:srgbClr val="00B050"/>
                </a:solidFill>
                <a:latin typeface="Comic Sans MS"/>
                <a:cs typeface="MV Boli"/>
              </a:rPr>
              <a:t>rd</a:t>
            </a:r>
            <a:r>
              <a:rPr lang="en-AU" sz="2800">
                <a:solidFill>
                  <a:srgbClr val="00B050"/>
                </a:solidFill>
                <a:latin typeface="Comic Sans MS"/>
                <a:cs typeface="MV Boli"/>
              </a:rPr>
              <a:t> week in the Season of Creation</a:t>
            </a:r>
          </a:p>
          <a:p>
            <a:pPr algn="ctr">
              <a:lnSpc>
                <a:spcPct val="125000"/>
              </a:lnSpc>
            </a:pPr>
            <a:endParaRPr lang="en-AU" sz="2000">
              <a:solidFill>
                <a:srgbClr val="00B050"/>
              </a:solidFill>
              <a:latin typeface="Comic Sans MS"/>
              <a:cs typeface="MV Boli"/>
            </a:endParaRPr>
          </a:p>
          <a:p>
            <a:pPr algn="ctr">
              <a:lnSpc>
                <a:spcPct val="125000"/>
              </a:lnSpc>
            </a:pPr>
            <a:r>
              <a:rPr lang="en-AU" sz="2000">
                <a:solidFill>
                  <a:srgbClr val="00B050"/>
                </a:solidFill>
                <a:latin typeface="Comic Sans MS"/>
                <a:cs typeface="MV Boli"/>
              </a:rPr>
              <a:t>We welcome Andrew from the Mission Amplification Team in Texas, ahead of our Digital Mission Program handover in just over a week's time. It's great to have you here with us today, seeing our ministry in action. </a:t>
            </a:r>
            <a:endParaRPr lang="en-AU"/>
          </a:p>
        </p:txBody>
      </p:sp>
      <p:graphicFrame>
        <p:nvGraphicFramePr>
          <p:cNvPr id="3" name="Table 2">
            <a:extLst>
              <a:ext uri="{FF2B5EF4-FFF2-40B4-BE49-F238E27FC236}">
                <a16:creationId xmlns:a16="http://schemas.microsoft.com/office/drawing/2014/main" id="{128AA7A7-D37D-8756-AF3C-32BBDC587AE2}"/>
              </a:ext>
            </a:extLst>
          </p:cNvPr>
          <p:cNvGraphicFramePr>
            <a:graphicFrameLocks noGrp="1"/>
          </p:cNvGraphicFramePr>
          <p:nvPr>
            <p:extLst>
              <p:ext uri="{D42A27DB-BD31-4B8C-83A1-F6EECF244321}">
                <p14:modId xmlns:p14="http://schemas.microsoft.com/office/powerpoint/2010/main" val="3788276205"/>
              </p:ext>
            </p:extLst>
          </p:nvPr>
        </p:nvGraphicFramePr>
        <p:xfrm>
          <a:off x="1188000" y="3954000"/>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00B050"/>
                          </a:solidFill>
                          <a:latin typeface="Comic Sans MS"/>
                        </a:rPr>
                        <a:t>Service Prep: Kristine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Chat Host: Viki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First Reader: Barry</a:t>
                      </a:r>
                    </a:p>
                  </a:txBody>
                  <a:tcPr anchor="ctr"/>
                </a:tc>
                <a:extLst>
                  <a:ext uri="{0D108BD9-81ED-4DB2-BD59-A6C34878D82A}">
                    <a16:rowId xmlns:a16="http://schemas.microsoft.com/office/drawing/2014/main" val="949183721"/>
                  </a:ext>
                </a:extLst>
              </a:tr>
              <a:tr h="426772">
                <a:tc>
                  <a:txBody>
                    <a:bodyPr/>
                    <a:lstStyle/>
                    <a:p>
                      <a:r>
                        <a:rPr lang="en-AU" sz="1800" b="0" i="0" dirty="0">
                          <a:solidFill>
                            <a:srgbClr val="00B050"/>
                          </a:solidFill>
                          <a:latin typeface="Comic Sans MS"/>
                        </a:rPr>
                        <a:t>Music: Wiggles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Priest: Jamee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Second Reader: Helen</a:t>
                      </a:r>
                    </a:p>
                  </a:txBody>
                  <a:tcPr anchor="ctr"/>
                </a:tc>
                <a:extLst>
                  <a:ext uri="{0D108BD9-81ED-4DB2-BD59-A6C34878D82A}">
                    <a16:rowId xmlns:a16="http://schemas.microsoft.com/office/drawing/2014/main" val="4228120621"/>
                  </a:ext>
                </a:extLst>
              </a:tr>
              <a:tr h="426772">
                <a:tc>
                  <a:txBody>
                    <a:bodyPr/>
                    <a:lstStyle/>
                    <a:p>
                      <a:r>
                        <a:rPr lang="en-AU" sz="1800" b="0" i="0" dirty="0">
                          <a:solidFill>
                            <a:srgbClr val="00B050"/>
                          </a:solidFill>
                          <a:latin typeface="Comic Sans MS"/>
                        </a:rPr>
                        <a:t>Proof-reader: Viki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Deacon: Lauren</a:t>
                      </a:r>
                    </a:p>
                  </a:txBody>
                  <a:tcPr anchor="ctr"/>
                </a:tc>
                <a:tc>
                  <a:txBody>
                    <a:bodyPr/>
                    <a:lstStyle/>
                    <a:p>
                      <a:r>
                        <a:rPr lang="en-AU" sz="1800" b="0" i="0" dirty="0">
                          <a:solidFill>
                            <a:srgbClr val="00B050"/>
                          </a:solidFill>
                          <a:latin typeface="Comic Sans MS"/>
                        </a:rPr>
                        <a:t>Preacher: Lauren</a:t>
                      </a:r>
                      <a:endParaRPr lang="en-US" dirty="0">
                        <a:solidFill>
                          <a:srgbClr val="00B050"/>
                        </a:solidFill>
                      </a:endParaRPr>
                    </a:p>
                  </a:txBody>
                  <a:tcPr anchor="ctr"/>
                </a:tc>
                <a:extLst>
                  <a:ext uri="{0D108BD9-81ED-4DB2-BD59-A6C34878D82A}">
                    <a16:rowId xmlns:a16="http://schemas.microsoft.com/office/drawing/2014/main" val="2258393146"/>
                  </a:ext>
                </a:extLst>
              </a:tr>
              <a:tr h="426772">
                <a:tc>
                  <a:txBody>
                    <a:bodyPr/>
                    <a:lstStyle/>
                    <a:p>
                      <a:r>
                        <a:rPr lang="en-AU" sz="1800" b="0" i="0" dirty="0">
                          <a:solidFill>
                            <a:srgbClr val="00B050"/>
                          </a:solidFill>
                          <a:latin typeface="Comic Sans MS"/>
                        </a:rPr>
                        <a:t>Broadcaster: Lauren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Welcomer: Chris</a:t>
                      </a:r>
                    </a:p>
                  </a:txBody>
                  <a:tcPr anchor="ctr"/>
                </a:tc>
                <a:tc>
                  <a:txBody>
                    <a:bodyPr/>
                    <a:lstStyle/>
                    <a:p>
                      <a:r>
                        <a:rPr lang="en-AU" sz="1800" b="0" i="0" dirty="0">
                          <a:solidFill>
                            <a:srgbClr val="00B050"/>
                          </a:solidFill>
                          <a:latin typeface="Comic Sans MS"/>
                        </a:rPr>
                        <a:t>Fellowship: Chris</a:t>
                      </a:r>
                    </a:p>
                  </a:txBody>
                  <a:tcPr anchor="ct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Backup Broadcaster: Paul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Leader: Jeremy</a:t>
                      </a:r>
                    </a:p>
                  </a:txBody>
                  <a:tcPr anchor="ctr"/>
                </a:tc>
                <a:tc>
                  <a:txBody>
                    <a:bodyPr/>
                    <a:lstStyle/>
                    <a:p>
                      <a:r>
                        <a:rPr lang="en-AU" sz="1800" b="0" i="0" dirty="0">
                          <a:solidFill>
                            <a:srgbClr val="00B050"/>
                          </a:solidFill>
                          <a:latin typeface="Comic Sans MS"/>
                        </a:rPr>
                        <a:t>Safety Officer: Chris</a:t>
                      </a:r>
                    </a:p>
                  </a:txBody>
                  <a:tcPr anchor="ct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Zoom Buttons: Viki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Cantor: Roselyn</a:t>
                      </a:r>
                    </a:p>
                  </a:txBody>
                  <a:tcPr anchor="ctr"/>
                </a:tc>
                <a:tc>
                  <a:txBody>
                    <a:bodyPr/>
                    <a:lstStyle/>
                    <a:p>
                      <a:r>
                        <a:rPr lang="en-AU" sz="1800" b="0" i="0" dirty="0">
                          <a:solidFill>
                            <a:srgbClr val="00B050"/>
                          </a:solidFill>
                          <a:latin typeface="Comic Sans MS"/>
                        </a:rPr>
                        <a:t>Attendance logger: Viki</a:t>
                      </a:r>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10</a:t>
            </a:fld>
            <a:endParaRPr lang="en-AU" altLang="en-US">
              <a:solidFill>
                <a:prstClr val="black">
                  <a:tint val="75000"/>
                </a:prstClr>
              </a:solidFill>
            </a:endParaRPr>
          </a:p>
        </p:txBody>
      </p:sp>
      <p:sp>
        <p:nvSpPr>
          <p:cNvPr id="3" name="Rectangle 2"/>
          <p:cNvSpPr/>
          <p:nvPr/>
        </p:nvSpPr>
        <p:spPr>
          <a:xfrm>
            <a:off x="993570" y="778695"/>
            <a:ext cx="10203543" cy="5190267"/>
          </a:xfrm>
          <a:prstGeom prst="rect">
            <a:avLst/>
          </a:prstGeom>
        </p:spPr>
        <p:txBody>
          <a:bodyPr wrap="square" lIns="91440" tIns="45720" rIns="91440" bIns="45720" anchor="t">
            <a:spAutoFit/>
          </a:bodyPr>
          <a:lstStyle/>
          <a:p>
            <a:pPr>
              <a:lnSpc>
                <a:spcPct val="150000"/>
              </a:lnSpc>
            </a:pPr>
            <a:r>
              <a:rPr lang="en-AU" sz="2800" b="1">
                <a:solidFill>
                  <a:srgbClr val="00B050"/>
                </a:solidFill>
                <a:latin typeface="Comic Sans MS"/>
              </a:rPr>
              <a:t>All: ​</a:t>
            </a:r>
            <a:r>
              <a:rPr lang="en-AU" sz="2800" b="1">
                <a:solidFill>
                  <a:srgbClr val="000000"/>
                </a:solidFill>
                <a:latin typeface="Comic Sans MS"/>
              </a:rPr>
              <a:t>Merciful God, our maker and our judge, </a:t>
            </a:r>
            <a:r>
              <a:rPr lang="en-US" sz="2800">
                <a:solidFill>
                  <a:srgbClr val="000000"/>
                </a:solidFill>
                <a:latin typeface="Comic Sans MS"/>
              </a:rPr>
              <a:t>​</a:t>
            </a:r>
            <a:r>
              <a:rPr lang="en-AU" sz="2800" b="1">
                <a:solidFill>
                  <a:srgbClr val="000000"/>
                </a:solidFill>
                <a:latin typeface="Comic Sans MS"/>
              </a:rPr>
              <a:t>we have sinned against you </a:t>
            </a:r>
            <a:r>
              <a:rPr lang="en-AU" sz="2800">
                <a:solidFill>
                  <a:srgbClr val="000000"/>
                </a:solidFill>
                <a:latin typeface="Comic Sans MS"/>
              </a:rPr>
              <a:t>​</a:t>
            </a:r>
            <a:r>
              <a:rPr lang="en-AU" sz="2800" b="1">
                <a:solidFill>
                  <a:srgbClr val="000000"/>
                </a:solidFill>
                <a:latin typeface="Comic Sans MS"/>
              </a:rPr>
              <a:t>in thought, word, and deed, </a:t>
            </a:r>
            <a:r>
              <a:rPr lang="en-AU" sz="2800">
                <a:solidFill>
                  <a:srgbClr val="000000"/>
                </a:solidFill>
                <a:latin typeface="Comic Sans MS"/>
              </a:rPr>
              <a:t>​</a:t>
            </a:r>
            <a:r>
              <a:rPr lang="en-AU" sz="2800" b="1">
                <a:solidFill>
                  <a:srgbClr val="000000"/>
                </a:solidFill>
                <a:latin typeface="Comic Sans MS"/>
              </a:rPr>
              <a:t>and in what we have failed to do: </a:t>
            </a:r>
            <a:r>
              <a:rPr lang="en-AU" sz="2800">
                <a:solidFill>
                  <a:srgbClr val="000000"/>
                </a:solidFill>
                <a:latin typeface="Comic Sans MS"/>
              </a:rPr>
              <a:t>​</a:t>
            </a:r>
            <a:r>
              <a:rPr lang="en-AU" sz="2800" b="1">
                <a:solidFill>
                  <a:srgbClr val="000000"/>
                </a:solidFill>
                <a:latin typeface="Comic Sans MS"/>
              </a:rPr>
              <a:t>we have not loved you with our whole heart; </a:t>
            </a:r>
            <a:r>
              <a:rPr lang="en-AU" sz="2800">
                <a:solidFill>
                  <a:srgbClr val="000000"/>
                </a:solidFill>
                <a:latin typeface="Comic Sans MS"/>
              </a:rPr>
              <a:t>​</a:t>
            </a:r>
            <a:r>
              <a:rPr lang="en-AU" sz="2800" b="1">
                <a:solidFill>
                  <a:srgbClr val="000000"/>
                </a:solidFill>
                <a:latin typeface="Comic Sans MS"/>
              </a:rPr>
              <a:t>we have not loved our neighbours as ourselves; </a:t>
            </a:r>
            <a:r>
              <a:rPr lang="en-AU" sz="2800">
                <a:solidFill>
                  <a:srgbClr val="000000"/>
                </a:solidFill>
                <a:latin typeface="Comic Sans MS"/>
              </a:rPr>
              <a:t>​ </a:t>
            </a:r>
            <a:r>
              <a:rPr lang="en-AU" sz="2800" b="1">
                <a:solidFill>
                  <a:srgbClr val="000000"/>
                </a:solidFill>
                <a:latin typeface="Comic Sans MS"/>
              </a:rPr>
              <a:t>we repent, and are sorry for all our sins.</a:t>
            </a:r>
            <a:r>
              <a:rPr lang="en-AU" sz="2800">
                <a:solidFill>
                  <a:srgbClr val="000000"/>
                </a:solidFill>
                <a:latin typeface="Comic Sans MS"/>
              </a:rPr>
              <a:t>​ </a:t>
            </a:r>
            <a:r>
              <a:rPr lang="en-AU" sz="2800" b="1">
                <a:solidFill>
                  <a:srgbClr val="000000"/>
                </a:solidFill>
                <a:latin typeface="Comic Sans MS"/>
              </a:rPr>
              <a:t>Father, forgive us. Strengthen us to love and obey you in newness of life; </a:t>
            </a:r>
            <a:r>
              <a:rPr lang="en-AU" sz="2800">
                <a:solidFill>
                  <a:srgbClr val="000000"/>
                </a:solidFill>
                <a:latin typeface="Comic Sans MS"/>
              </a:rPr>
              <a:t>​</a:t>
            </a:r>
            <a:r>
              <a:rPr lang="en-AU" sz="2800" b="1">
                <a:solidFill>
                  <a:srgbClr val="000000"/>
                </a:solidFill>
                <a:latin typeface="Comic Sans MS"/>
              </a:rPr>
              <a:t>through Jesus Christ our Lord. </a:t>
            </a:r>
            <a:r>
              <a:rPr lang="en-AU" sz="2800">
                <a:solidFill>
                  <a:srgbClr val="000000"/>
                </a:solidFill>
                <a:latin typeface="Comic Sans MS"/>
              </a:rPr>
              <a:t>​</a:t>
            </a:r>
          </a:p>
          <a:p>
            <a:pPr fontAlgn="base">
              <a:lnSpc>
                <a:spcPct val="150000"/>
              </a:lnSpc>
            </a:pPr>
            <a:r>
              <a:rPr lang="en-AU" sz="2800" b="1">
                <a:solidFill>
                  <a:srgbClr val="000000"/>
                </a:solidFill>
                <a:latin typeface="Comic Sans MS"/>
              </a:rPr>
              <a:t>Amen.</a:t>
            </a:r>
            <a:r>
              <a:rPr lang="en-AU" sz="2800">
                <a:solidFill>
                  <a:srgbClr val="000000"/>
                </a:solidFill>
                <a:latin typeface="Comic Sans MS"/>
              </a:rPr>
              <a:t>​</a:t>
            </a:r>
            <a:endParaRPr lang="en-AU" sz="2800" b="0" i="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955760" y="519613"/>
            <a:ext cx="10631297" cy="5817362"/>
          </a:xfrm>
          <a:prstGeom prst="rect">
            <a:avLst/>
          </a:prstGeom>
        </p:spPr>
        <p:txBody>
          <a:bodyPr wrap="square" lIns="91440" tIns="45720" rIns="91440" bIns="45720" anchor="t">
            <a:spAutoFit/>
          </a:bodyPr>
          <a:lstStyle/>
          <a:p>
            <a:pPr fontAlgn="base"/>
            <a:r>
              <a:rPr lang="en-AU" sz="2400">
                <a:solidFill>
                  <a:srgbClr val="000000"/>
                </a:solidFill>
                <a:latin typeface="Comic Sans MS"/>
              </a:rPr>
              <a:t>​</a:t>
            </a:r>
            <a:endParaRPr lang="en-AU" sz="2400">
              <a:solidFill>
                <a:srgbClr val="CC3399"/>
              </a:solidFill>
              <a:latin typeface="Comic Sans MS"/>
            </a:endParaRPr>
          </a:p>
          <a:p>
            <a:pPr algn="ctr" fontAlgn="base"/>
            <a:r>
              <a:rPr lang="en-AU" sz="3200" i="1">
                <a:solidFill>
                  <a:srgbClr val="00B050"/>
                </a:solidFill>
                <a:latin typeface="Comic Sans MS"/>
              </a:rPr>
              <a:t>The Deacon or LA offers the Proclamation of Forgiveness  in the Season of Creation</a:t>
            </a:r>
            <a:r>
              <a:rPr lang="en-US" sz="3200" i="1">
                <a:solidFill>
                  <a:srgbClr val="00B050"/>
                </a:solidFill>
                <a:latin typeface="Comic Sans MS"/>
              </a:rPr>
              <a:t>​</a:t>
            </a:r>
            <a:endParaRPr lang="en-US" sz="2800" i="1">
              <a:solidFill>
                <a:srgbClr val="00B050"/>
              </a:solidFill>
              <a:latin typeface="Comic Sans MS"/>
            </a:endParaRPr>
          </a:p>
          <a:p>
            <a:pPr algn="ctr" fontAlgn="base"/>
            <a:r>
              <a:rPr lang="en-AU" sz="2800">
                <a:solidFill>
                  <a:srgbClr val="F5801F"/>
                </a:solidFill>
                <a:latin typeface="Comic Sans MS"/>
              </a:rPr>
              <a:t>​</a:t>
            </a:r>
            <a:endParaRPr lang="en-AU" sz="2800">
              <a:solidFill>
                <a:srgbClr val="000000"/>
              </a:solidFill>
              <a:latin typeface="Comic Sans MS"/>
            </a:endParaRPr>
          </a:p>
          <a:p>
            <a:r>
              <a:rPr lang="en-AU" sz="2800">
                <a:latin typeface="Comic Sans MS"/>
              </a:rPr>
              <a:t>May our God have mercy on us, forgive us our trespasses and give us new life. </a:t>
            </a:r>
            <a:endParaRPr lang="en-AU" sz="2800">
              <a:latin typeface="Comic Sans MS"/>
              <a:cs typeface="Segoe UI"/>
            </a:endParaRPr>
          </a:p>
          <a:p>
            <a:r>
              <a:rPr lang="en-AU" sz="2800">
                <a:latin typeface="Comic Sans MS"/>
              </a:rPr>
              <a:t>Indeed, God has promised grace and forgiveness to us: “My people will abide in a peaceful habitation, in secure dwellings, and in quiet resting places.” (Isaiah 32:18) </a:t>
            </a:r>
            <a:endParaRPr lang="en-AU" sz="2800">
              <a:latin typeface="Comic Sans MS"/>
              <a:cs typeface="Segoe UI"/>
            </a:endParaRPr>
          </a:p>
          <a:p>
            <a:r>
              <a:rPr lang="en-AU" sz="2800">
                <a:latin typeface="Comic Sans MS"/>
              </a:rPr>
              <a:t>Let us rejoice and trust in our calling, live as we are called to live, reconciled with the Father, ambassadors for Christ, filled with the Holy Spirit.</a:t>
            </a:r>
            <a:endParaRPr lang="en-AU" sz="2800">
              <a:solidFill>
                <a:srgbClr val="000000"/>
              </a:solidFill>
              <a:latin typeface="Comic Sans MS"/>
              <a:cs typeface="Segoe UI"/>
            </a:endParaRPr>
          </a:p>
          <a:p>
            <a:pPr fontAlgn="base">
              <a:lnSpc>
                <a:spcPct val="125000"/>
              </a:lnSpc>
            </a:pPr>
            <a:r>
              <a:rPr lang="en-AU" sz="2800" b="1">
                <a:solidFill>
                  <a:srgbClr val="000000"/>
                </a:solidFill>
                <a:latin typeface="Comic Sans MS"/>
              </a:rPr>
              <a:t>Amen. </a:t>
            </a:r>
            <a:r>
              <a:rPr lang="en-AU" sz="2800">
                <a:solidFill>
                  <a:srgbClr val="000000"/>
                </a:solidFill>
                <a:latin typeface="Comic Sans MS"/>
              </a:rPr>
              <a:t>​</a:t>
            </a:r>
            <a:endParaRPr lang="en-AU" sz="2400">
              <a:solidFill>
                <a:srgbClr val="000000"/>
              </a:solidFill>
              <a:latin typeface="Comic Sans MS"/>
            </a:endParaRPr>
          </a:p>
        </p:txBody>
      </p:sp>
    </p:spTree>
    <p:extLst>
      <p:ext uri="{BB962C8B-B14F-4D97-AF65-F5344CB8AC3E}">
        <p14:creationId xmlns:p14="http://schemas.microsoft.com/office/powerpoint/2010/main" val="3416803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74EF8-53C7-24F7-BF7C-99769F3EEA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2F44F-5193-A20B-30AA-83C1B9652CA6}"/>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a:extLst>
              <a:ext uri="{FF2B5EF4-FFF2-40B4-BE49-F238E27FC236}">
                <a16:creationId xmlns:a16="http://schemas.microsoft.com/office/drawing/2014/main" id="{5A643A7F-E334-271A-716F-69132AC746E5}"/>
              </a:ext>
            </a:extLst>
          </p:cNvPr>
          <p:cNvSpPr/>
          <p:nvPr/>
        </p:nvSpPr>
        <p:spPr>
          <a:xfrm>
            <a:off x="2088463" y="499018"/>
            <a:ext cx="8077568" cy="6360564"/>
          </a:xfrm>
          <a:prstGeom prst="rect">
            <a:avLst/>
          </a:prstGeom>
        </p:spPr>
        <p:txBody>
          <a:bodyPr wrap="square" lIns="91440" tIns="45720" rIns="91440" bIns="45720" anchor="t">
            <a:spAutoFit/>
          </a:bodyPr>
          <a:lstStyle/>
          <a:p>
            <a:pPr fontAlgn="base"/>
            <a:r>
              <a:rPr lang="en-AU" sz="2400">
                <a:solidFill>
                  <a:srgbClr val="000000"/>
                </a:solidFill>
                <a:latin typeface="Comic Sans MS"/>
              </a:rPr>
              <a:t>​</a:t>
            </a:r>
            <a:endParaRPr lang="en-AU" sz="2400">
              <a:solidFill>
                <a:srgbClr val="CC3399"/>
              </a:solidFill>
              <a:latin typeface="Comic Sans MS"/>
            </a:endParaRPr>
          </a:p>
          <a:p>
            <a:pPr algn="ctr"/>
            <a:r>
              <a:rPr lang="en-AU" sz="3200" i="1">
                <a:solidFill>
                  <a:srgbClr val="00B050"/>
                </a:solidFill>
                <a:latin typeface="Comic Sans MS"/>
              </a:rPr>
              <a:t>The Priest offers Absolution</a:t>
            </a:r>
            <a:endParaRPr lang="en-US"/>
          </a:p>
          <a:p>
            <a:pPr algn="ctr" fontAlgn="base"/>
            <a:r>
              <a:rPr lang="en-AU" sz="2800">
                <a:solidFill>
                  <a:srgbClr val="F5801F"/>
                </a:solidFill>
                <a:latin typeface="Comic Sans MS"/>
              </a:rPr>
              <a:t>​</a:t>
            </a:r>
            <a:endParaRPr lang="en-AU" sz="2800">
              <a:solidFill>
                <a:srgbClr val="000000"/>
              </a:solidFill>
              <a:latin typeface="Comic Sans MS"/>
            </a:endParaRPr>
          </a:p>
          <a:p>
            <a:pPr>
              <a:lnSpc>
                <a:spcPct val="150000"/>
              </a:lnSpc>
            </a:pPr>
            <a:r>
              <a:rPr lang="en-AU" sz="2800">
                <a:latin typeface="Comic Sans MS"/>
              </a:rPr>
              <a:t>Almighty God who has promised forgiveness </a:t>
            </a:r>
            <a:endParaRPr lang="en-AU" sz="2800">
              <a:latin typeface="Calibri"/>
              <a:ea typeface="Calibri"/>
              <a:cs typeface="Calibri"/>
            </a:endParaRPr>
          </a:p>
          <a:p>
            <a:pPr>
              <a:lnSpc>
                <a:spcPct val="150000"/>
              </a:lnSpc>
            </a:pPr>
            <a:r>
              <a:rPr lang="en-AU" sz="2800">
                <a:latin typeface="Comic Sans MS"/>
              </a:rPr>
              <a:t>to all who turn to God in faith; </a:t>
            </a:r>
            <a:endParaRPr lang="en-AU" sz="2800">
              <a:latin typeface="Calibri"/>
              <a:ea typeface="Calibri"/>
              <a:cs typeface="Calibri"/>
            </a:endParaRPr>
          </a:p>
          <a:p>
            <a:pPr>
              <a:lnSpc>
                <a:spcPct val="150000"/>
              </a:lnSpc>
            </a:pPr>
            <a:r>
              <a:rPr lang="en-AU" sz="2800">
                <a:latin typeface="Comic Sans MS"/>
              </a:rPr>
              <a:t>pardon you and set you free from all your sins, </a:t>
            </a:r>
            <a:endParaRPr lang="en-AU" sz="2800">
              <a:latin typeface="Calibri"/>
              <a:ea typeface="Calibri"/>
              <a:cs typeface="Calibri"/>
            </a:endParaRPr>
          </a:p>
          <a:p>
            <a:pPr>
              <a:lnSpc>
                <a:spcPct val="150000"/>
              </a:lnSpc>
            </a:pPr>
            <a:r>
              <a:rPr lang="en-AU" sz="2800">
                <a:latin typeface="Comic Sans MS"/>
              </a:rPr>
              <a:t>strengthen you in all goodness </a:t>
            </a:r>
            <a:endParaRPr lang="en-AU" sz="2800">
              <a:latin typeface="Calibri"/>
              <a:ea typeface="Calibri"/>
              <a:cs typeface="Calibri"/>
            </a:endParaRPr>
          </a:p>
          <a:p>
            <a:pPr>
              <a:lnSpc>
                <a:spcPct val="150000"/>
              </a:lnSpc>
            </a:pPr>
            <a:r>
              <a:rPr lang="en-AU" sz="2800">
                <a:latin typeface="Comic Sans MS"/>
              </a:rPr>
              <a:t>and keep you in eternal life, </a:t>
            </a:r>
            <a:endParaRPr lang="en-AU" sz="2800">
              <a:latin typeface="Calibri"/>
              <a:ea typeface="Calibri"/>
              <a:cs typeface="Calibri"/>
            </a:endParaRPr>
          </a:p>
          <a:p>
            <a:pPr>
              <a:lnSpc>
                <a:spcPct val="150000"/>
              </a:lnSpc>
            </a:pPr>
            <a:r>
              <a:rPr lang="en-AU" sz="2800">
                <a:latin typeface="Comic Sans MS"/>
              </a:rPr>
              <a:t>through Jesus Christ our Lord.  </a:t>
            </a:r>
            <a:endParaRPr lang="en-AU" sz="2800">
              <a:ea typeface="Calibri"/>
              <a:cs typeface="Calibri"/>
            </a:endParaRPr>
          </a:p>
          <a:p>
            <a:pPr>
              <a:lnSpc>
                <a:spcPct val="150000"/>
              </a:lnSpc>
            </a:pPr>
            <a:r>
              <a:rPr lang="en-AU" sz="2800" b="1">
                <a:solidFill>
                  <a:srgbClr val="000000"/>
                </a:solidFill>
                <a:latin typeface="Comic Sans MS"/>
              </a:rPr>
              <a:t>Amen. </a:t>
            </a:r>
            <a:r>
              <a:rPr lang="en-AU" sz="2800">
                <a:solidFill>
                  <a:srgbClr val="000000"/>
                </a:solidFill>
                <a:latin typeface="Comic Sans MS"/>
              </a:rPr>
              <a:t> </a:t>
            </a:r>
            <a:endParaRPr lang="en-AU" sz="2800">
              <a:ea typeface="Calibri"/>
              <a:cs typeface="Calibri"/>
            </a:endParaRPr>
          </a:p>
          <a:p>
            <a:r>
              <a:rPr lang="en-AU" sz="3200">
                <a:solidFill>
                  <a:srgbClr val="000000"/>
                </a:solidFill>
                <a:latin typeface="Comic Sans MS"/>
              </a:rPr>
              <a:t>​</a:t>
            </a:r>
          </a:p>
        </p:txBody>
      </p:sp>
      <p:sp>
        <p:nvSpPr>
          <p:cNvPr id="4" name="TextBox 3">
            <a:extLst>
              <a:ext uri="{FF2B5EF4-FFF2-40B4-BE49-F238E27FC236}">
                <a16:creationId xmlns:a16="http://schemas.microsoft.com/office/drawing/2014/main" id="{03342BA0-AEAB-E419-ED5C-E9CA338E6656}"/>
              </a:ext>
            </a:extLst>
          </p:cNvPr>
          <p:cNvSpPr txBox="1"/>
          <p:nvPr/>
        </p:nvSpPr>
        <p:spPr>
          <a:xfrm>
            <a:off x="317500" y="146050"/>
            <a:ext cx="117665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i="1">
                <a:solidFill>
                  <a:srgbClr val="7F7F7F"/>
                </a:solidFill>
                <a:latin typeface="Comic Sans MS"/>
              </a:rPr>
              <a:t>&gt;If there is no priest present this slide is skipped&lt;</a:t>
            </a:r>
            <a:endParaRPr lang="en-US">
              <a:solidFill>
                <a:srgbClr val="7F7F7F"/>
              </a:solidFill>
              <a:latin typeface="Times New Roman"/>
            </a:endParaRPr>
          </a:p>
        </p:txBody>
      </p:sp>
    </p:spTree>
    <p:extLst>
      <p:ext uri="{BB962C8B-B14F-4D97-AF65-F5344CB8AC3E}">
        <p14:creationId xmlns:p14="http://schemas.microsoft.com/office/powerpoint/2010/main" val="184625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809915" y="874015"/>
            <a:ext cx="10785371"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E3960B"/>
              </a:solidFill>
              <a:latin typeface="Comic Sans MS" panose="030F0902030302020204" pitchFamily="66" charset="0"/>
              <a:cs typeface="Segoe UI"/>
            </a:endParaRPr>
          </a:p>
          <a:p>
            <a:pPr algn="ctr"/>
            <a:r>
              <a:rPr lang="en-GB" sz="2800">
                <a:solidFill>
                  <a:srgbClr val="00B050"/>
                </a:solidFill>
                <a:latin typeface="Comic Sans MS"/>
              </a:rPr>
              <a:t>Leader: </a:t>
            </a:r>
            <a:r>
              <a:rPr lang="en-GB" sz="2800">
                <a:latin typeface="Comic Sans MS"/>
              </a:rPr>
              <a:t>Our First Hymn is</a:t>
            </a:r>
          </a:p>
          <a:p>
            <a:pPr algn="ctr"/>
            <a:endParaRPr lang="en-GB" sz="2800">
              <a:solidFill>
                <a:srgbClr val="000000"/>
              </a:solidFill>
              <a:latin typeface="Comic Sans MS"/>
              <a:cs typeface="Segoe UI"/>
            </a:endParaRPr>
          </a:p>
          <a:p>
            <a:pPr algn="ctr"/>
            <a:r>
              <a:rPr lang="en-GB" sz="4400">
                <a:solidFill>
                  <a:srgbClr val="00B050"/>
                </a:solidFill>
                <a:latin typeface="Comic Sans MS"/>
                <a:cs typeface="Segoe UI"/>
              </a:rPr>
              <a:t>As The Deer Pants</a:t>
            </a:r>
            <a:endParaRPr lang="en-GB" sz="4400">
              <a:solidFill>
                <a:srgbClr val="00B050"/>
              </a:solidFill>
              <a:cs typeface="Times New Roman"/>
            </a:endParaRPr>
          </a:p>
          <a:p>
            <a:pPr algn="ctr"/>
            <a:endParaRPr lang="en-GB" sz="2800">
              <a:latin typeface="Comic Sans MS"/>
              <a:ea typeface="+mn-lt"/>
              <a:cs typeface="Segoe UI"/>
            </a:endParaRPr>
          </a:p>
          <a:p>
            <a:pPr algn="ctr"/>
            <a:r>
              <a:rPr lang="en-GB" sz="1200">
                <a:ea typeface="+mn-lt"/>
                <a:cs typeface="+mn-lt"/>
                <a:hlinkClick r:id="rId3"/>
              </a:rPr>
              <a:t>https://www.youtube.com/watch?v=1Y2_63qfUkg</a:t>
            </a:r>
            <a:endParaRPr lang="en-GB" sz="1200">
              <a:cs typeface="Times New Roman"/>
            </a:endParaRPr>
          </a:p>
          <a:p>
            <a:pPr algn="ctr"/>
            <a:endParaRPr lang="en-GB" sz="2800">
              <a:latin typeface="Comic Sans MS"/>
              <a:ea typeface="+mn-lt"/>
              <a:cs typeface="Segoe UI"/>
            </a:endParaRPr>
          </a:p>
          <a:p>
            <a:pPr algn="ctr"/>
            <a:endParaRPr lang="en-GB" sz="2800">
              <a:latin typeface="Comic Sans MS"/>
              <a:ea typeface="+mn-lt"/>
              <a:cs typeface="Times New Roman"/>
            </a:endParaRPr>
          </a:p>
          <a:p>
            <a:pPr algn="ctr"/>
            <a:r>
              <a:rPr lang="en-GB" sz="2800">
                <a:latin typeface="Comic Sans MS"/>
                <a:ea typeface="+mn-lt"/>
                <a:cs typeface="+mn-lt"/>
              </a:rPr>
              <a:t>Let's sing or enjoy the music together</a:t>
            </a:r>
            <a:endParaRPr lang="en-GB">
              <a:latin typeface="Times New Roman"/>
              <a:cs typeface="Times New Roman"/>
            </a:endParaRPr>
          </a:p>
          <a:p>
            <a:pPr algn="ctr"/>
            <a:endParaRPr lang="en-US" sz="2800">
              <a:solidFill>
                <a:srgbClr val="E3960B"/>
              </a:solidFill>
              <a:latin typeface="Comic Sans MS" panose="030F0702030302020204" pitchFamily="66" charset="0"/>
              <a:cs typeface="Segoe UI"/>
            </a:endParaRPr>
          </a:p>
          <a:p>
            <a:pPr algn="ctr"/>
            <a:r>
              <a:rPr lang="en-US" sz="2800" b="0" i="0" u="none" strike="noStrike">
                <a:solidFill>
                  <a:srgbClr val="00B050"/>
                </a:solidFill>
                <a:effectLst/>
                <a:latin typeface="Comic Sans MS"/>
              </a:rPr>
              <a:t>We stay on mute</a:t>
            </a:r>
            <a:endParaRPr lang="en-US" sz="2800">
              <a:solidFill>
                <a:srgbClr val="00B050"/>
              </a:solidFill>
              <a:latin typeface="Comic Sans MS"/>
              <a:cs typeface="Times New Roman"/>
            </a:endParaRPr>
          </a:p>
          <a:p>
            <a:pPr algn="ctr"/>
            <a:r>
              <a:rPr lang="en-US" sz="2800">
                <a:solidFill>
                  <a:srgbClr val="00B050"/>
                </a:solidFill>
                <a:latin typeface="Comic Sans MS"/>
                <a:cs typeface="Segoe UI"/>
              </a:rPr>
              <a:t>Leader and Cantor mute</a:t>
            </a:r>
          </a:p>
        </p:txBody>
      </p:sp>
    </p:spTree>
    <p:extLst>
      <p:ext uri="{BB962C8B-B14F-4D97-AF65-F5344CB8AC3E}">
        <p14:creationId xmlns:p14="http://schemas.microsoft.com/office/powerpoint/2010/main" val="2262113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0816" y="200093"/>
            <a:ext cx="6750368" cy="584775"/>
          </a:xfrm>
          <a:prstGeom prst="rect">
            <a:avLst/>
          </a:prstGeom>
        </p:spPr>
        <p:txBody>
          <a:bodyPr wrap="square" lIns="91440" tIns="45720" rIns="91440" bIns="45720" anchor="t">
            <a:spAutoFit/>
          </a:bodyPr>
          <a:lstStyle/>
          <a:p>
            <a:pPr algn="ctr"/>
            <a:r>
              <a:rPr lang="en-US" sz="3200" i="1" kern="0">
                <a:solidFill>
                  <a:srgbClr val="00B050"/>
                </a:solidFill>
                <a:latin typeface="Comic Sans MS"/>
              </a:rPr>
              <a:t>Collect in the Season of Creation</a:t>
            </a:r>
          </a:p>
        </p:txBody>
      </p:sp>
      <p:sp>
        <p:nvSpPr>
          <p:cNvPr id="2" name="Rectangle 1"/>
          <p:cNvSpPr/>
          <p:nvPr/>
        </p:nvSpPr>
        <p:spPr>
          <a:xfrm>
            <a:off x="2004440" y="729748"/>
            <a:ext cx="9018145" cy="6125075"/>
          </a:xfrm>
          <a:prstGeom prst="rect">
            <a:avLst/>
          </a:prstGeom>
        </p:spPr>
        <p:txBody>
          <a:bodyPr wrap="square" lIns="91440" tIns="45720" rIns="91440" bIns="45720" anchor="t">
            <a:spAutoFit/>
          </a:bodyPr>
          <a:lstStyle/>
          <a:p>
            <a:pPr>
              <a:lnSpc>
                <a:spcPct val="150000"/>
              </a:lnSpc>
            </a:pPr>
            <a:r>
              <a:rPr lang="en-US" sz="2400">
                <a:solidFill>
                  <a:srgbClr val="00B050"/>
                </a:solidFill>
                <a:latin typeface="Comic Sans MS"/>
                <a:ea typeface="+mn-lt"/>
                <a:cs typeface="+mn-lt"/>
              </a:rPr>
              <a:t>Leader: </a:t>
            </a:r>
            <a:endParaRPr lang="en-US"/>
          </a:p>
          <a:p>
            <a:pPr>
              <a:lnSpc>
                <a:spcPct val="150000"/>
              </a:lnSpc>
            </a:pPr>
            <a:r>
              <a:rPr lang="en-AU" sz="2400">
                <a:latin typeface="Comic Sans MS" panose="030F0902030302020204" pitchFamily="66" charset="0"/>
              </a:rPr>
              <a:t>God Most High,</a:t>
            </a:r>
          </a:p>
          <a:p>
            <a:pPr>
              <a:lnSpc>
                <a:spcPct val="150000"/>
              </a:lnSpc>
            </a:pPr>
            <a:r>
              <a:rPr lang="en-AU" sz="2400">
                <a:latin typeface="Comic Sans MS" panose="030F0902030302020204" pitchFamily="66" charset="0"/>
              </a:rPr>
              <a:t>maker of heaven and earth,</a:t>
            </a:r>
          </a:p>
          <a:p>
            <a:pPr>
              <a:lnSpc>
                <a:spcPct val="150000"/>
              </a:lnSpc>
            </a:pPr>
            <a:r>
              <a:rPr lang="en-AU" sz="2400">
                <a:latin typeface="Comic Sans MS" panose="030F0902030302020204" pitchFamily="66" charset="0"/>
              </a:rPr>
              <a:t>you created humankind in your own image</a:t>
            </a:r>
          </a:p>
          <a:p>
            <a:pPr>
              <a:lnSpc>
                <a:spcPct val="150000"/>
              </a:lnSpc>
            </a:pPr>
            <a:r>
              <a:rPr lang="en-AU" sz="2400">
                <a:latin typeface="Comic Sans MS" panose="030F0902030302020204" pitchFamily="66" charset="0"/>
              </a:rPr>
              <a:t>and entrusted the whole world to human care:</a:t>
            </a:r>
          </a:p>
          <a:p>
            <a:pPr>
              <a:lnSpc>
                <a:spcPct val="150000"/>
              </a:lnSpc>
            </a:pPr>
            <a:r>
              <a:rPr lang="en-AU" sz="2400">
                <a:latin typeface="Comic Sans MS" panose="030F0902030302020204" pitchFamily="66" charset="0"/>
              </a:rPr>
              <a:t>give us grace to serve you faithfully,</a:t>
            </a:r>
          </a:p>
          <a:p>
            <a:pPr>
              <a:lnSpc>
                <a:spcPct val="150000"/>
              </a:lnSpc>
            </a:pPr>
            <a:r>
              <a:rPr lang="en-AU" sz="2400">
                <a:latin typeface="Comic Sans MS" panose="030F0902030302020204" pitchFamily="66" charset="0"/>
              </a:rPr>
              <a:t>that we might be trustworthy stewards of your creation,</a:t>
            </a:r>
          </a:p>
          <a:p>
            <a:pPr>
              <a:lnSpc>
                <a:spcPct val="150000"/>
              </a:lnSpc>
            </a:pPr>
            <a:r>
              <a:rPr lang="en-AU" sz="2400">
                <a:latin typeface="Comic Sans MS" panose="030F0902030302020204" pitchFamily="66" charset="0"/>
              </a:rPr>
              <a:t>through Jesus Christ our Lord,</a:t>
            </a:r>
          </a:p>
          <a:p>
            <a:pPr>
              <a:lnSpc>
                <a:spcPct val="150000"/>
              </a:lnSpc>
            </a:pPr>
            <a:r>
              <a:rPr lang="en-AU" sz="2400">
                <a:latin typeface="Comic Sans MS" panose="030F0902030302020204" pitchFamily="66" charset="0"/>
              </a:rPr>
              <a:t>who lives and reigns with you and the Holy Spirit,</a:t>
            </a:r>
          </a:p>
          <a:p>
            <a:pPr>
              <a:lnSpc>
                <a:spcPct val="150000"/>
              </a:lnSpc>
            </a:pPr>
            <a:r>
              <a:rPr lang="en-AU" sz="2400">
                <a:latin typeface="Comic Sans MS"/>
              </a:rPr>
              <a:t>one God, now and for ever. </a:t>
            </a:r>
          </a:p>
          <a:p>
            <a:pPr>
              <a:lnSpc>
                <a:spcPct val="150000"/>
              </a:lnSpc>
            </a:pPr>
            <a:r>
              <a:rPr lang="en-AU" sz="2400" b="1">
                <a:latin typeface="Comic Sans MS"/>
              </a:rPr>
              <a:t>Amen.</a:t>
            </a:r>
          </a:p>
        </p:txBody>
      </p:sp>
    </p:spTree>
    <p:extLst>
      <p:ext uri="{BB962C8B-B14F-4D97-AF65-F5344CB8AC3E}">
        <p14:creationId xmlns:p14="http://schemas.microsoft.com/office/powerpoint/2010/main" val="112425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2134" y="946040"/>
            <a:ext cx="8979163" cy="5837817"/>
          </a:xfrm>
          <a:prstGeom prst="rect">
            <a:avLst/>
          </a:prstGeom>
        </p:spPr>
        <p:txBody>
          <a:bodyPr wrap="square" lIns="91440" tIns="45720" rIns="91440" bIns="45720" anchor="t">
            <a:spAutoFit/>
          </a:bodyPr>
          <a:lstStyle/>
          <a:p>
            <a:r>
              <a:rPr lang="en-US" sz="2400" b="1">
                <a:solidFill>
                  <a:srgbClr val="00B050"/>
                </a:solidFill>
                <a:latin typeface="Comic Sans MS"/>
                <a:ea typeface="Tahoma"/>
                <a:cs typeface="Tahoma"/>
              </a:rPr>
              <a:t>Reader 1: </a:t>
            </a:r>
            <a:r>
              <a:rPr lang="en-US" sz="2400">
                <a:latin typeface="Comic Sans MS"/>
                <a:ea typeface="Tahoma"/>
                <a:cs typeface="Tahoma"/>
              </a:rPr>
              <a:t>The first reading is from </a:t>
            </a:r>
            <a:r>
              <a:rPr lang="en-AU" sz="2400" b="1">
                <a:latin typeface="Comic Sans MS"/>
              </a:rPr>
              <a:t>Jeremiah 8.18-9.1</a:t>
            </a:r>
          </a:p>
          <a:p>
            <a:endParaRPr lang="en-AU" sz="2400" b="1">
              <a:latin typeface="Comic Sans MS"/>
            </a:endParaRPr>
          </a:p>
          <a:p>
            <a:pPr>
              <a:lnSpc>
                <a:spcPct val="150000"/>
              </a:lnSpc>
            </a:pPr>
            <a:r>
              <a:rPr lang="en-AU" sz="2400" b="1"/>
              <a:t>8</a:t>
            </a:r>
            <a:r>
              <a:rPr lang="en-AU" sz="2400"/>
              <a:t> </a:t>
            </a:r>
            <a:r>
              <a:rPr lang="en-AU" sz="2400" b="1" baseline="30000"/>
              <a:t>18</a:t>
            </a:r>
            <a:r>
              <a:rPr lang="en-AU" sz="2400"/>
              <a:t> My joy is gone, grief is upon me,</a:t>
            </a:r>
            <a:br>
              <a:rPr lang="en-AU" sz="2400"/>
            </a:br>
            <a:r>
              <a:rPr lang="en-AU" sz="2400"/>
              <a:t>     my heart is sick.</a:t>
            </a:r>
            <a:br>
              <a:rPr lang="en-AU" sz="2400"/>
            </a:br>
            <a:r>
              <a:rPr lang="en-AU" sz="2400" b="1" baseline="30000"/>
              <a:t>19</a:t>
            </a:r>
            <a:r>
              <a:rPr lang="en-AU" sz="2400"/>
              <a:t> Hark, the cry of my poor people</a:t>
            </a:r>
            <a:br>
              <a:rPr lang="en-AU" sz="2400"/>
            </a:br>
            <a:r>
              <a:rPr lang="en-AU" sz="2400"/>
              <a:t>     from far and wide in the land:</a:t>
            </a:r>
            <a:br>
              <a:rPr lang="en-AU" sz="2400"/>
            </a:br>
            <a:r>
              <a:rPr lang="en-AU" sz="2400"/>
              <a:t>‘Is the L</a:t>
            </a:r>
            <a:r>
              <a:rPr lang="en-AU" sz="2400" cap="small"/>
              <a:t>ord</a:t>
            </a:r>
            <a:r>
              <a:rPr lang="en-AU" sz="2400"/>
              <a:t> not in Zion?</a:t>
            </a:r>
            <a:br>
              <a:rPr lang="en-AU" sz="2400"/>
            </a:br>
            <a:r>
              <a:rPr lang="en-AU" sz="2400"/>
              <a:t>     Is her King not in her?’</a:t>
            </a:r>
            <a:br>
              <a:rPr lang="en-AU" sz="2400"/>
            </a:br>
            <a:r>
              <a:rPr lang="en-AU" sz="2400"/>
              <a:t>(‘Why have they provoked me to anger with their images,</a:t>
            </a:r>
            <a:br>
              <a:rPr lang="en-AU" sz="2400"/>
            </a:br>
            <a:r>
              <a:rPr lang="en-AU" sz="2400"/>
              <a:t>     with their foreign idols?’)</a:t>
            </a:r>
            <a:br>
              <a:rPr lang="en-AU" sz="2000"/>
            </a:br>
            <a:endParaRPr lang="en-AU" sz="2800" b="1">
              <a:latin typeface="Comic Sans MS"/>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214392" y="0"/>
            <a:ext cx="1175635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800">
                <a:solidFill>
                  <a:srgbClr val="00B050"/>
                </a:solidFill>
                <a:latin typeface="Comic Sans MS"/>
              </a:rPr>
              <a:t>The 1st reader unmutes </a:t>
            </a:r>
          </a:p>
          <a:p>
            <a:pPr algn="l"/>
            <a:endParaRPr lang="en-US" sz="1200">
              <a:solidFill>
                <a:srgbClr val="E3960B"/>
              </a:solidFill>
              <a:latin typeface="Comic Sans MS"/>
            </a:endParaRPr>
          </a:p>
          <a:p>
            <a:pPr algn="l"/>
            <a:r>
              <a:rPr lang="en-GB" sz="2000">
                <a:solidFill>
                  <a:srgbClr val="00B050"/>
                </a:solidFill>
                <a:latin typeface="Comic Sans MS"/>
              </a:rPr>
              <a:t>Leader: </a:t>
            </a:r>
            <a:r>
              <a:rPr lang="en-GB" sz="2000">
                <a:latin typeface="Comic Sans MS"/>
              </a:rPr>
              <a:t>I invite the 1st Reader to unmute and offer the 1st reading when ready.</a:t>
            </a:r>
            <a:endParaRPr lang="en-US" sz="2000"/>
          </a:p>
          <a:p>
            <a:pPr algn="l"/>
            <a:endParaRPr lang="en-US" sz="1600" b="1">
              <a:solidFill>
                <a:srgbClr val="E3960B"/>
              </a:solidFill>
              <a:latin typeface="Comic Sans MS"/>
            </a:endParaRPr>
          </a:p>
        </p:txBody>
      </p:sp>
      <p:sp>
        <p:nvSpPr>
          <p:cNvPr id="7" name="Rectangle 6">
            <a:extLst>
              <a:ext uri="{FF2B5EF4-FFF2-40B4-BE49-F238E27FC236}">
                <a16:creationId xmlns:a16="http://schemas.microsoft.com/office/drawing/2014/main" id="{CA70304C-57F4-DF05-4EBA-736F2E392A20}"/>
              </a:ext>
            </a:extLst>
          </p:cNvPr>
          <p:cNvSpPr/>
          <p:nvPr/>
        </p:nvSpPr>
        <p:spPr>
          <a:xfrm>
            <a:off x="7744048" y="628069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91323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BCC08-FFC5-8B92-3562-6ECE2849C1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C17BA94-E22A-F77B-C93F-1E470478C9F7}"/>
              </a:ext>
            </a:extLst>
          </p:cNvPr>
          <p:cNvSpPr/>
          <p:nvPr/>
        </p:nvSpPr>
        <p:spPr>
          <a:xfrm>
            <a:off x="1476649" y="150206"/>
            <a:ext cx="10120392" cy="5574218"/>
          </a:xfrm>
          <a:prstGeom prst="rect">
            <a:avLst/>
          </a:prstGeom>
        </p:spPr>
        <p:txBody>
          <a:bodyPr wrap="square" lIns="91440" tIns="45720" rIns="91440" bIns="45720" anchor="t">
            <a:spAutoFit/>
          </a:bodyPr>
          <a:lstStyle/>
          <a:p>
            <a:pPr>
              <a:lnSpc>
                <a:spcPct val="150000"/>
              </a:lnSpc>
            </a:pPr>
            <a:r>
              <a:rPr lang="en-AU" sz="2400" b="1" baseline="30000"/>
              <a:t>20</a:t>
            </a:r>
            <a:r>
              <a:rPr lang="en-AU" sz="2400"/>
              <a:t> ‘The harvest is past, the summer is ended,</a:t>
            </a:r>
            <a:br>
              <a:rPr lang="en-AU" sz="2400"/>
            </a:br>
            <a:r>
              <a:rPr lang="en-AU" sz="2400"/>
              <a:t>     and we are not saved.’</a:t>
            </a:r>
            <a:br>
              <a:rPr lang="en-AU" sz="2400"/>
            </a:br>
            <a:r>
              <a:rPr lang="en-AU" sz="2400" b="1" baseline="30000"/>
              <a:t>21</a:t>
            </a:r>
            <a:r>
              <a:rPr lang="en-AU" sz="2400"/>
              <a:t> For the hurt of my poor people I am hurt,</a:t>
            </a:r>
            <a:br>
              <a:rPr lang="en-AU" sz="2400"/>
            </a:br>
            <a:r>
              <a:rPr lang="en-AU" sz="2400"/>
              <a:t>     I mourn, and dismay has taken hold of me.</a:t>
            </a:r>
            <a:br>
              <a:rPr lang="en-AU" sz="2400"/>
            </a:br>
            <a:r>
              <a:rPr lang="en-AU" sz="2400" b="1" baseline="30000"/>
              <a:t>22</a:t>
            </a:r>
            <a:r>
              <a:rPr lang="en-AU" sz="2400"/>
              <a:t> Is there no balm in Gilead?</a:t>
            </a:r>
            <a:br>
              <a:rPr lang="en-AU" sz="2400"/>
            </a:br>
            <a:r>
              <a:rPr lang="en-AU" sz="2400"/>
              <a:t>     Is there no physician there?</a:t>
            </a:r>
            <a:br>
              <a:rPr lang="en-AU" sz="2400"/>
            </a:br>
            <a:r>
              <a:rPr lang="en-AU" sz="2400"/>
              <a:t>Why then has the health of my poor people</a:t>
            </a:r>
            <a:br>
              <a:rPr lang="en-AU" sz="2400"/>
            </a:br>
            <a:r>
              <a:rPr lang="en-AU" sz="2400"/>
              <a:t>     not been restored? </a:t>
            </a:r>
          </a:p>
          <a:p>
            <a:pPr>
              <a:lnSpc>
                <a:spcPct val="150000"/>
              </a:lnSpc>
            </a:pPr>
            <a:r>
              <a:rPr lang="en-AU" sz="2400" b="1"/>
              <a:t>9 </a:t>
            </a:r>
            <a:r>
              <a:rPr lang="en-AU" sz="2400" b="1" baseline="30000"/>
              <a:t>1</a:t>
            </a:r>
            <a:r>
              <a:rPr lang="en-AU" sz="2400"/>
              <a:t> O that my head were a spring of water, and my eyes a fountain of tears,</a:t>
            </a:r>
            <a:br>
              <a:rPr lang="en-AU" sz="2400"/>
            </a:br>
            <a:r>
              <a:rPr lang="en-AU" sz="2400"/>
              <a:t>     so that I might weep day and night for the slain of my poor people!</a:t>
            </a:r>
            <a:endParaRPr lang="en-US" sz="3200">
              <a:latin typeface="Comic Sans MS"/>
              <a:ea typeface="Tahoma"/>
              <a:cs typeface="Tahoma"/>
            </a:endParaRPr>
          </a:p>
        </p:txBody>
      </p:sp>
      <p:sp>
        <p:nvSpPr>
          <p:cNvPr id="2" name="TextBox 1">
            <a:extLst>
              <a:ext uri="{FF2B5EF4-FFF2-40B4-BE49-F238E27FC236}">
                <a16:creationId xmlns:a16="http://schemas.microsoft.com/office/drawing/2014/main" id="{A6CAA616-1241-9378-ECF1-5749C82A7E51}"/>
              </a:ext>
            </a:extLst>
          </p:cNvPr>
          <p:cNvSpPr txBox="1"/>
          <p:nvPr/>
        </p:nvSpPr>
        <p:spPr>
          <a:xfrm>
            <a:off x="1476649" y="6246129"/>
            <a:ext cx="8867846" cy="461665"/>
          </a:xfrm>
          <a:prstGeom prst="rect">
            <a:avLst/>
          </a:prstGeom>
          <a:noFill/>
        </p:spPr>
        <p:txBody>
          <a:bodyPr wrap="square" lIns="91440" tIns="45720" rIns="91440" bIns="45720" anchor="t">
            <a:spAutoFit/>
          </a:bodyPr>
          <a:lstStyle/>
          <a:p>
            <a:pPr algn="ctr"/>
            <a:r>
              <a:rPr lang="en-US" sz="2400">
                <a:latin typeface="Comic Sans MS"/>
                <a:cs typeface="Segoe UI"/>
              </a:rPr>
              <a:t>For the word of the Lord. </a:t>
            </a:r>
            <a:r>
              <a:rPr lang="en-US" sz="2400" b="1">
                <a:latin typeface="Comic Sans MS"/>
                <a:cs typeface="Segoe UI"/>
              </a:rPr>
              <a:t>Thanks be to God.</a:t>
            </a:r>
            <a:r>
              <a:rPr lang="en-US" sz="2400">
                <a:latin typeface="Comic Sans MS"/>
                <a:cs typeface="Segoe UI"/>
              </a:rPr>
              <a:t>​</a:t>
            </a:r>
            <a:endParaRPr lang="en-US"/>
          </a:p>
        </p:txBody>
      </p:sp>
    </p:spTree>
    <p:extLst>
      <p:ext uri="{BB962C8B-B14F-4D97-AF65-F5344CB8AC3E}">
        <p14:creationId xmlns:p14="http://schemas.microsoft.com/office/powerpoint/2010/main" val="3905471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930" y="176847"/>
            <a:ext cx="11805556" cy="1139094"/>
          </a:xfrm>
          <a:prstGeom prst="rect">
            <a:avLst/>
          </a:prstGeom>
        </p:spPr>
        <p:txBody>
          <a:bodyPr wrap="square" lIns="91440" tIns="45720" rIns="91440" bIns="45720" anchor="t">
            <a:spAutoFit/>
          </a:bodyPr>
          <a:lstStyle/>
          <a:p>
            <a:pPr>
              <a:lnSpc>
                <a:spcPct val="150000"/>
              </a:lnSpc>
            </a:pPr>
            <a:r>
              <a:rPr lang="en-GB" sz="2400">
                <a:solidFill>
                  <a:srgbClr val="00B050"/>
                </a:solidFill>
                <a:latin typeface="Comic Sans MS"/>
              </a:rPr>
              <a:t>Leader: </a:t>
            </a:r>
            <a:r>
              <a:rPr lang="en-US" sz="2400">
                <a:latin typeface="Comic Sans MS"/>
              </a:rPr>
              <a:t>We now say the psalm antiphonally, I invite the first reader to lead and we will all respond with the </a:t>
            </a:r>
            <a:r>
              <a:rPr lang="en-US" sz="2400" b="1">
                <a:latin typeface="Comic Sans MS"/>
              </a:rPr>
              <a:t>Responses in Bold</a:t>
            </a:r>
            <a:r>
              <a:rPr lang="en-US" sz="2400">
                <a:latin typeface="Comic Sans MS"/>
              </a:rPr>
              <a:t> along with our cantor as our voice. </a:t>
            </a:r>
            <a:endParaRPr lang="en-GB" sz="2400">
              <a:latin typeface="Comic Sans MS" panose="030F0902030302020204" pitchFamily="66" charset="0"/>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930" y="1512517"/>
            <a:ext cx="1986455" cy="1270476"/>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400" b="1" u="none" strike="noStrike">
                <a:solidFill>
                  <a:srgbClr val="333333"/>
                </a:solidFill>
                <a:effectLst/>
                <a:latin typeface="Comic Sans MS"/>
              </a:rPr>
              <a:t>Psalm </a:t>
            </a:r>
          </a:p>
          <a:p>
            <a:pPr algn="ctr">
              <a:lnSpc>
                <a:spcPct val="150000"/>
              </a:lnSpc>
              <a:spcBef>
                <a:spcPts val="450"/>
              </a:spcBef>
              <a:spcAft>
                <a:spcPts val="450"/>
              </a:spcAft>
            </a:pPr>
            <a:r>
              <a:rPr lang="en-AU" sz="2400" b="1">
                <a:solidFill>
                  <a:srgbClr val="333333"/>
                </a:solidFill>
                <a:latin typeface="Comic Sans MS"/>
              </a:rPr>
              <a:t>79.1-9</a:t>
            </a:r>
            <a:endParaRPr lang="en-US" sz="2400"/>
          </a:p>
        </p:txBody>
      </p:sp>
      <p:sp>
        <p:nvSpPr>
          <p:cNvPr id="8" name="TextBox 7">
            <a:extLst>
              <a:ext uri="{FF2B5EF4-FFF2-40B4-BE49-F238E27FC236}">
                <a16:creationId xmlns:a16="http://schemas.microsoft.com/office/drawing/2014/main" id="{F64FBC16-5C17-C32A-26FB-0A86174B4967}"/>
              </a:ext>
            </a:extLst>
          </p:cNvPr>
          <p:cNvSpPr txBox="1"/>
          <p:nvPr/>
        </p:nvSpPr>
        <p:spPr>
          <a:xfrm>
            <a:off x="2432127" y="1512517"/>
            <a:ext cx="8924131" cy="5663410"/>
          </a:xfrm>
          <a:prstGeom prst="rect">
            <a:avLst/>
          </a:prstGeom>
          <a:noFill/>
        </p:spPr>
        <p:txBody>
          <a:bodyPr wrap="square" lIns="91440" tIns="45720" rIns="91440" bIns="45720" anchor="t">
            <a:spAutoFit/>
          </a:bodyPr>
          <a:lstStyle/>
          <a:p>
            <a:pPr>
              <a:lnSpc>
                <a:spcPct val="150000"/>
              </a:lnSpc>
            </a:pPr>
            <a:r>
              <a:rPr lang="en-AU" sz="2200" b="1" baseline="30000"/>
              <a:t>1</a:t>
            </a:r>
            <a:r>
              <a:rPr lang="en-AU" sz="2200"/>
              <a:t> O God, the heathen have come into your land:</a:t>
            </a:r>
          </a:p>
          <a:p>
            <a:pPr>
              <a:lnSpc>
                <a:spcPct val="150000"/>
              </a:lnSpc>
            </a:pPr>
            <a:r>
              <a:rPr lang="en-AU" sz="2200"/>
              <a:t>they have defiled your holy temple,</a:t>
            </a:r>
          </a:p>
          <a:p>
            <a:pPr>
              <a:lnSpc>
                <a:spcPct val="150000"/>
              </a:lnSpc>
            </a:pPr>
            <a:r>
              <a:rPr lang="en-AU" sz="2200"/>
              <a:t>they have made Jerusalem a heap of stones.</a:t>
            </a:r>
          </a:p>
          <a:p>
            <a:pPr>
              <a:lnSpc>
                <a:spcPct val="150000"/>
              </a:lnSpc>
            </a:pPr>
            <a:r>
              <a:rPr lang="en-AU" sz="2200" b="1" baseline="30000"/>
              <a:t>2</a:t>
            </a:r>
            <a:r>
              <a:rPr lang="en-AU" sz="2200" b="1"/>
              <a:t> They have given the dead bodies of your servants</a:t>
            </a:r>
          </a:p>
          <a:p>
            <a:pPr>
              <a:lnSpc>
                <a:spcPct val="150000"/>
              </a:lnSpc>
            </a:pPr>
            <a:r>
              <a:rPr lang="en-AU" sz="2200" b="1"/>
              <a:t>as food to the birds of the air:</a:t>
            </a:r>
          </a:p>
          <a:p>
            <a:pPr>
              <a:lnSpc>
                <a:spcPct val="150000"/>
              </a:lnSpc>
            </a:pPr>
            <a:r>
              <a:rPr lang="en-AU" sz="2200" b="1"/>
              <a:t>and the flesh of your faithful ones</a:t>
            </a:r>
          </a:p>
          <a:p>
            <a:pPr>
              <a:lnSpc>
                <a:spcPct val="150000"/>
              </a:lnSpc>
            </a:pPr>
            <a:r>
              <a:rPr lang="en-AU" sz="2200" b="1"/>
              <a:t>to the wild beasts of the earth.</a:t>
            </a:r>
          </a:p>
          <a:p>
            <a:pPr>
              <a:lnSpc>
                <a:spcPct val="150000"/>
              </a:lnSpc>
            </a:pPr>
            <a:r>
              <a:rPr lang="en-AU" sz="2200" b="1" baseline="30000"/>
              <a:t>3</a:t>
            </a:r>
            <a:r>
              <a:rPr lang="en-AU" sz="2200"/>
              <a:t> Their blood they have spilt like water</a:t>
            </a:r>
          </a:p>
          <a:p>
            <a:pPr>
              <a:lnSpc>
                <a:spcPct val="150000"/>
              </a:lnSpc>
            </a:pPr>
            <a:r>
              <a:rPr lang="en-AU" sz="2200"/>
              <a:t>on every side of Jerusalem:</a:t>
            </a:r>
          </a:p>
          <a:p>
            <a:pPr>
              <a:lnSpc>
                <a:spcPct val="150000"/>
              </a:lnSpc>
            </a:pPr>
            <a:r>
              <a:rPr lang="en-AU" sz="2200"/>
              <a:t>and there is none to bury them.</a:t>
            </a:r>
          </a:p>
          <a:p>
            <a:pPr>
              <a:lnSpc>
                <a:spcPct val="150000"/>
              </a:lnSpc>
            </a:pPr>
            <a:endParaRPr lang="en-US" sz="2400">
              <a:latin typeface="Comic Sans MS" panose="030F0902030302020204" pitchFamily="66" charset="0"/>
            </a:endParaRPr>
          </a:p>
        </p:txBody>
      </p:sp>
    </p:spTree>
    <p:extLst>
      <p:ext uri="{BB962C8B-B14F-4D97-AF65-F5344CB8AC3E}">
        <p14:creationId xmlns:p14="http://schemas.microsoft.com/office/powerpoint/2010/main" val="4012354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0477-22DD-BE94-3070-70FA8AD2D56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B272C55-4B29-1B08-C63B-B5836715AB31}"/>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5" name="Rectangle 4">
            <a:extLst>
              <a:ext uri="{FF2B5EF4-FFF2-40B4-BE49-F238E27FC236}">
                <a16:creationId xmlns:a16="http://schemas.microsoft.com/office/drawing/2014/main" id="{D48BF0AC-059F-2F14-6F1E-6B7DB15E9F72}"/>
              </a:ext>
            </a:extLst>
          </p:cNvPr>
          <p:cNvSpPr/>
          <p:nvPr/>
        </p:nvSpPr>
        <p:spPr>
          <a:xfrm>
            <a:off x="7239610" y="6057780"/>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
        <p:nvSpPr>
          <p:cNvPr id="3" name="TextBox 2">
            <a:extLst>
              <a:ext uri="{FF2B5EF4-FFF2-40B4-BE49-F238E27FC236}">
                <a16:creationId xmlns:a16="http://schemas.microsoft.com/office/drawing/2014/main" id="{4FC0304D-D0B6-C493-8AA9-A1E997A27BB9}"/>
              </a:ext>
            </a:extLst>
          </p:cNvPr>
          <p:cNvSpPr txBox="1"/>
          <p:nvPr/>
        </p:nvSpPr>
        <p:spPr>
          <a:xfrm>
            <a:off x="2182025" y="640591"/>
            <a:ext cx="9694007" cy="5017079"/>
          </a:xfrm>
          <a:prstGeom prst="rect">
            <a:avLst/>
          </a:prstGeom>
          <a:noFill/>
        </p:spPr>
        <p:txBody>
          <a:bodyPr wrap="square">
            <a:spAutoFit/>
          </a:bodyPr>
          <a:lstStyle/>
          <a:p>
            <a:pPr>
              <a:lnSpc>
                <a:spcPct val="150000"/>
              </a:lnSpc>
            </a:pPr>
            <a:r>
              <a:rPr lang="en-AU" sz="2400" b="1" baseline="30000"/>
              <a:t>4</a:t>
            </a:r>
            <a:r>
              <a:rPr lang="en-AU" sz="2400"/>
              <a:t> </a:t>
            </a:r>
            <a:r>
              <a:rPr lang="en-AU" sz="2400" b="1"/>
              <a:t>We have become a mockery to our neighbours:</a:t>
            </a:r>
          </a:p>
          <a:p>
            <a:pPr>
              <a:lnSpc>
                <a:spcPct val="150000"/>
              </a:lnSpc>
            </a:pPr>
            <a:r>
              <a:rPr lang="en-AU" sz="2400" b="1"/>
              <a:t>the scorn and laughing-stock of those about us.</a:t>
            </a:r>
          </a:p>
          <a:p>
            <a:pPr>
              <a:lnSpc>
                <a:spcPct val="150000"/>
              </a:lnSpc>
            </a:pPr>
            <a:r>
              <a:rPr lang="en-AU" sz="2400" b="1" baseline="30000"/>
              <a:t>5</a:t>
            </a:r>
            <a:r>
              <a:rPr lang="en-AU" sz="2400"/>
              <a:t> How long, O Lord, shall your anger be so extreme:</a:t>
            </a:r>
          </a:p>
          <a:p>
            <a:pPr>
              <a:lnSpc>
                <a:spcPct val="150000"/>
              </a:lnSpc>
            </a:pPr>
            <a:r>
              <a:rPr lang="en-AU" sz="2400"/>
              <a:t>will your jealous fury burn like fire?</a:t>
            </a:r>
          </a:p>
          <a:p>
            <a:pPr>
              <a:lnSpc>
                <a:spcPct val="150000"/>
              </a:lnSpc>
            </a:pPr>
            <a:r>
              <a:rPr lang="en-AU" sz="2400" b="1" baseline="30000"/>
              <a:t>6</a:t>
            </a:r>
            <a:r>
              <a:rPr lang="en-AU" sz="2400"/>
              <a:t> </a:t>
            </a:r>
            <a:r>
              <a:rPr lang="en-AU" sz="2400" b="1"/>
              <a:t>Pour out your wrath on the nations that do not know you:</a:t>
            </a:r>
          </a:p>
          <a:p>
            <a:pPr>
              <a:lnSpc>
                <a:spcPct val="150000"/>
              </a:lnSpc>
            </a:pPr>
            <a:r>
              <a:rPr lang="en-AU" sz="2400" b="1"/>
              <a:t>on the kingdoms that have not called upon your name.</a:t>
            </a:r>
          </a:p>
          <a:p>
            <a:pPr>
              <a:lnSpc>
                <a:spcPct val="150000"/>
              </a:lnSpc>
            </a:pPr>
            <a:r>
              <a:rPr lang="en-AU" sz="2400" b="1" baseline="30000"/>
              <a:t>7</a:t>
            </a:r>
            <a:r>
              <a:rPr lang="en-AU" sz="2400"/>
              <a:t> For they have devoured Jacob:</a:t>
            </a:r>
          </a:p>
          <a:p>
            <a:pPr>
              <a:lnSpc>
                <a:spcPct val="150000"/>
              </a:lnSpc>
            </a:pPr>
            <a:r>
              <a:rPr lang="en-AU" sz="2400"/>
              <a:t>and made his dwelling-place a desolation.</a:t>
            </a:r>
          </a:p>
          <a:p>
            <a:pPr>
              <a:lnSpc>
                <a:spcPct val="150000"/>
              </a:lnSpc>
            </a:pPr>
            <a:endParaRPr lang="en-AU" sz="2400" b="1">
              <a:latin typeface="Comic Sans MS" panose="030F0902030302020204" pitchFamily="66" charset="0"/>
            </a:endParaRPr>
          </a:p>
        </p:txBody>
      </p:sp>
    </p:spTree>
    <p:extLst>
      <p:ext uri="{BB962C8B-B14F-4D97-AF65-F5344CB8AC3E}">
        <p14:creationId xmlns:p14="http://schemas.microsoft.com/office/powerpoint/2010/main" val="2192117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32E47-D43E-BEFA-CF8F-687F2C5B556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3F79CB8-8523-7486-9395-F8B810D7B9C5}"/>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47264D5F-FA44-013E-02FE-4E50E42B327A}"/>
              </a:ext>
            </a:extLst>
          </p:cNvPr>
          <p:cNvSpPr txBox="1"/>
          <p:nvPr/>
        </p:nvSpPr>
        <p:spPr>
          <a:xfrm>
            <a:off x="2497993" y="1474458"/>
            <a:ext cx="9694007" cy="3909083"/>
          </a:xfrm>
          <a:prstGeom prst="rect">
            <a:avLst/>
          </a:prstGeom>
          <a:noFill/>
        </p:spPr>
        <p:txBody>
          <a:bodyPr wrap="square">
            <a:spAutoFit/>
          </a:bodyPr>
          <a:lstStyle/>
          <a:p>
            <a:pPr>
              <a:lnSpc>
                <a:spcPct val="150000"/>
              </a:lnSpc>
            </a:pPr>
            <a:r>
              <a:rPr lang="en-AU" sz="2400" b="1" baseline="30000"/>
              <a:t>8</a:t>
            </a:r>
            <a:r>
              <a:rPr lang="en-AU" sz="2400"/>
              <a:t> </a:t>
            </a:r>
            <a:r>
              <a:rPr lang="en-AU" sz="2400" b="1"/>
              <a:t>Do not remember against us the sin of former times:</a:t>
            </a:r>
          </a:p>
          <a:p>
            <a:pPr>
              <a:lnSpc>
                <a:spcPct val="150000"/>
              </a:lnSpc>
            </a:pPr>
            <a:r>
              <a:rPr lang="en-AU" sz="2400" b="1"/>
              <a:t>but let your compassion hasten to meet us,</a:t>
            </a:r>
          </a:p>
          <a:p>
            <a:pPr>
              <a:lnSpc>
                <a:spcPct val="150000"/>
              </a:lnSpc>
            </a:pPr>
            <a:r>
              <a:rPr lang="en-AU" sz="2400" b="1"/>
              <a:t>for we are brought very low.</a:t>
            </a:r>
          </a:p>
          <a:p>
            <a:pPr>
              <a:lnSpc>
                <a:spcPct val="150000"/>
              </a:lnSpc>
            </a:pPr>
            <a:r>
              <a:rPr lang="en-AU" sz="2400" b="1" baseline="30000"/>
              <a:t>9</a:t>
            </a:r>
            <a:r>
              <a:rPr lang="en-AU" sz="2400"/>
              <a:t> Help us, O God our saviour,</a:t>
            </a:r>
          </a:p>
          <a:p>
            <a:pPr>
              <a:lnSpc>
                <a:spcPct val="150000"/>
              </a:lnSpc>
            </a:pPr>
            <a:r>
              <a:rPr lang="en-AU" sz="2400"/>
              <a:t>for the honour of your name:</a:t>
            </a:r>
          </a:p>
          <a:p>
            <a:pPr>
              <a:lnSpc>
                <a:spcPct val="150000"/>
              </a:lnSpc>
            </a:pPr>
            <a:r>
              <a:rPr lang="en-AU" sz="2400"/>
              <a:t>O deliver us and expiate our sins, for your name’s sake</a:t>
            </a:r>
          </a:p>
          <a:p>
            <a:pPr>
              <a:lnSpc>
                <a:spcPct val="150000"/>
              </a:lnSpc>
            </a:pPr>
            <a:endParaRPr lang="en-AU" sz="2400" b="1">
              <a:latin typeface="Comic Sans MS" panose="030F0902030302020204" pitchFamily="66" charset="0"/>
            </a:endParaRPr>
          </a:p>
        </p:txBody>
      </p:sp>
    </p:spTree>
    <p:extLst>
      <p:ext uri="{BB962C8B-B14F-4D97-AF65-F5344CB8AC3E}">
        <p14:creationId xmlns:p14="http://schemas.microsoft.com/office/powerpoint/2010/main" val="127078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Hospitality</a:t>
            </a:r>
            <a:r>
              <a:rPr lang="en-US" sz="3200" i="1">
                <a:solidFill>
                  <a:srgbClr val="E3960B"/>
                </a:solidFill>
                <a:latin typeface="Comic Sans MS"/>
              </a:rPr>
              <a:t> </a:t>
            </a:r>
            <a:endParaRPr lang="en-US" sz="3200" i="1">
              <a:solidFill>
                <a:srgbClr val="E3960B"/>
              </a:solidFill>
              <a:latin typeface="Comic Sans MS"/>
              <a:cs typeface="Times New Roman"/>
            </a:endParaRPr>
          </a:p>
          <a:p>
            <a:pPr>
              <a:spcBef>
                <a:spcPts val="600"/>
              </a:spcBef>
              <a:spcAft>
                <a:spcPts val="1200"/>
              </a:spcAft>
            </a:pPr>
            <a:r>
              <a:rPr lang="en-US" sz="2400" b="1">
                <a:solidFill>
                  <a:srgbClr val="00B050"/>
                </a:solidFill>
                <a:latin typeface="Comic Sans MS"/>
              </a:rPr>
              <a:t>Leader: </a:t>
            </a:r>
            <a:r>
              <a:rPr lang="en-US" sz="2000">
                <a:latin typeface="Comic Sans MS"/>
              </a:rPr>
              <a:t>Please mute         for the service unless invited to offer your voice as part of the service ministry</a:t>
            </a:r>
            <a:endParaRPr lang="en-US" sz="2000">
              <a:solidFill>
                <a:srgbClr val="000000"/>
              </a:solidFill>
              <a:latin typeface="Comic Sans MS"/>
            </a:endParaRPr>
          </a:p>
          <a:p>
            <a:pPr>
              <a:spcBef>
                <a:spcPts val="600"/>
              </a:spcBef>
              <a:spcAft>
                <a:spcPts val="1200"/>
              </a:spcAft>
            </a:pPr>
            <a:r>
              <a:rPr lang="en-US" sz="2000">
                <a:latin typeface="Comic Sans MS"/>
              </a:rPr>
              <a:t>Have the video camera          on or off and turn the volume and brightness up or down on your device if things are too loud </a:t>
            </a:r>
            <a:r>
              <a:rPr lang="en-US" sz="2000">
                <a:latin typeface="Calibri"/>
                <a:ea typeface="Calibri"/>
                <a:cs typeface="Calibri"/>
              </a:rPr>
              <a:t>🔉🔊</a:t>
            </a:r>
            <a:r>
              <a:rPr lang="en-US" sz="2000">
                <a:latin typeface="Comic Sans MS"/>
              </a:rPr>
              <a:t>or too bright</a:t>
            </a:r>
            <a:r>
              <a:rPr lang="en-US" sz="2000">
                <a:latin typeface="Calibri"/>
                <a:ea typeface="Calibri"/>
                <a:cs typeface="Calibri"/>
              </a:rPr>
              <a:t>🔅🔆</a:t>
            </a:r>
            <a:endParaRPr lang="en-US" sz="2000">
              <a:solidFill>
                <a:srgbClr val="000000"/>
              </a:solidFill>
              <a:latin typeface="Comic Sans MS"/>
            </a:endParaRPr>
          </a:p>
          <a:p>
            <a:pPr>
              <a:spcBef>
                <a:spcPts val="600"/>
              </a:spcBef>
              <a:spcAft>
                <a:spcPts val="1200"/>
              </a:spcAft>
            </a:pPr>
            <a:r>
              <a:rPr lang="en-US" sz="2000">
                <a:solidFill>
                  <a:srgbClr val="000000"/>
                </a:solidFill>
                <a:latin typeface="Comic Sans MS"/>
              </a:rPr>
              <a:t>Our </a:t>
            </a:r>
            <a:r>
              <a:rPr lang="en-US" sz="2000">
                <a:latin typeface="Comic Sans MS"/>
              </a:rPr>
              <a:t>Cantor acts as our voice,           offering the responses, in</a:t>
            </a:r>
            <a:r>
              <a:rPr lang="en-US" sz="2000" b="1">
                <a:latin typeface="Comic Sans MS"/>
              </a:rPr>
              <a:t> Bold Text, </a:t>
            </a:r>
            <a:r>
              <a:rPr lang="en-US" sz="2000">
                <a:latin typeface="Comic Sans MS"/>
              </a:rPr>
              <a:t>which we say together</a:t>
            </a:r>
          </a:p>
          <a:p>
            <a:pPr>
              <a:spcBef>
                <a:spcPts val="600"/>
              </a:spcBef>
              <a:spcAft>
                <a:spcPts val="1200"/>
              </a:spcAft>
            </a:pPr>
            <a:r>
              <a:rPr lang="en-US" sz="2000">
                <a:latin typeface="Comic Sans MS"/>
              </a:rPr>
              <a:t>Feel welcome to use the chat          and reaction emojis </a:t>
            </a:r>
            <a:r>
              <a:rPr lang="en-US" sz="2000">
                <a:latin typeface="Calibri"/>
                <a:ea typeface="Calibri"/>
                <a:cs typeface="Calibri"/>
              </a:rPr>
              <a:t>👍</a:t>
            </a:r>
          </a:p>
          <a:p>
            <a:pPr>
              <a:spcBef>
                <a:spcPts val="600"/>
              </a:spcBef>
              <a:spcAft>
                <a:spcPts val="1200"/>
              </a:spcAft>
            </a:pPr>
            <a:r>
              <a:rPr lang="en-US" sz="2000">
                <a:latin typeface="Calibri"/>
                <a:ea typeface="Calibri"/>
                <a:cs typeface="Calibri"/>
              </a:rPr>
              <a:t>🙏 </a:t>
            </a:r>
            <a:r>
              <a:rPr lang="en-US" sz="2000">
                <a:latin typeface="Comic Sans MS"/>
              </a:rPr>
              <a:t>Please take care of yourself in this space. </a:t>
            </a:r>
            <a:r>
              <a:rPr lang="en-US" sz="2000">
                <a:latin typeface="Calibri"/>
                <a:ea typeface="Calibri"/>
                <a:cs typeface="Calibri"/>
              </a:rPr>
              <a:t>🙏</a:t>
            </a:r>
            <a:r>
              <a:rPr lang="en-US" sz="2000">
                <a:latin typeface="Comic Sans MS"/>
                <a:ea typeface="Calibri"/>
                <a:cs typeface="Calibri"/>
              </a:rPr>
              <a:t> </a:t>
            </a:r>
            <a:r>
              <a:rPr lang="en-US" sz="2000">
                <a:latin typeface="Comic Sans MS"/>
              </a:rPr>
              <a:t>Come and go as you need </a:t>
            </a:r>
            <a:endParaRPr lang="en-US" sz="2000">
              <a:cs typeface="Times New Roman"/>
            </a:endParaRPr>
          </a:p>
          <a:p>
            <a:pPr>
              <a:spcBef>
                <a:spcPts val="600"/>
              </a:spcBef>
              <a:spcAft>
                <a:spcPts val="1200"/>
              </a:spcAft>
            </a:pPr>
            <a:r>
              <a:rPr lang="en-US" sz="2000">
                <a:solidFill>
                  <a:srgbClr val="000000"/>
                </a:solidFill>
                <a:latin typeface="Calibri"/>
                <a:ea typeface="Calibri"/>
                <a:cs typeface="Calibri"/>
              </a:rPr>
              <a:t>😴 </a:t>
            </a:r>
            <a:r>
              <a:rPr lang="en-US" sz="2000">
                <a:latin typeface="Comic Sans MS"/>
              </a:rPr>
              <a:t>It is great to take rest in this space, so falling asleep is also OK </a:t>
            </a:r>
            <a:r>
              <a:rPr lang="en-US" sz="2000">
                <a:solidFill>
                  <a:srgbClr val="000000"/>
                </a:solidFill>
                <a:latin typeface="Calibri"/>
                <a:ea typeface="Calibri"/>
                <a:cs typeface="Calibri"/>
              </a:rPr>
              <a:t>😴</a:t>
            </a:r>
            <a:endParaRPr lang="en-US" sz="2000">
              <a:latin typeface="Comic Sans MS"/>
            </a:endParaRPr>
          </a:p>
          <a:p>
            <a:pPr>
              <a:spcBef>
                <a:spcPts val="600"/>
              </a:spcBef>
              <a:spcAft>
                <a:spcPts val="1200"/>
              </a:spcAft>
            </a:pPr>
            <a:r>
              <a:rPr lang="en-US" sz="2000">
                <a:solidFill>
                  <a:srgbClr val="000000"/>
                </a:solidFill>
                <a:latin typeface="Calibri"/>
                <a:ea typeface="Calibri"/>
                <a:cs typeface="Calibri"/>
              </a:rPr>
              <a:t>👂️ </a:t>
            </a:r>
            <a:r>
              <a:rPr lang="en-US" sz="2000">
                <a:solidFill>
                  <a:srgbClr val="000000"/>
                </a:solidFill>
                <a:latin typeface="Comic Sans MS"/>
              </a:rPr>
              <a:t>Remember</a:t>
            </a:r>
            <a:r>
              <a:rPr lang="en-US" sz="2000">
                <a:latin typeface="Comic Sans MS"/>
              </a:rPr>
              <a:t>, pastoral care is available to all in the community, if you'd like to speak to someone about anything spiritual. </a:t>
            </a:r>
            <a:r>
              <a:rPr lang="en-US" sz="2000">
                <a:latin typeface="Calibri"/>
                <a:ea typeface="Calibri"/>
                <a:cs typeface="Calibri"/>
              </a:rPr>
              <a:t>❤️</a:t>
            </a:r>
            <a:r>
              <a:rPr lang="en-US" sz="2000">
                <a:latin typeface="Comic Sans MS"/>
              </a:rPr>
              <a:t> Visit the </a:t>
            </a:r>
            <a:r>
              <a:rPr lang="en-US" sz="2000">
                <a:latin typeface="Comic Sans MS"/>
                <a:hlinkClick r:id="rId3"/>
              </a:rPr>
              <a:t>help page</a:t>
            </a:r>
            <a:r>
              <a:rPr lang="en-US" sz="2000">
                <a:latin typeface="Comic Sans MS"/>
              </a:rPr>
              <a:t>  at the website to reach out</a:t>
            </a:r>
            <a:r>
              <a:rPr lang="en-US" sz="2000"/>
              <a:t> </a:t>
            </a:r>
            <a:r>
              <a:rPr lang="en-US" sz="2000">
                <a:latin typeface="Calibri"/>
                <a:ea typeface="Calibri"/>
                <a:cs typeface="Calibri"/>
              </a:rPr>
              <a:t>🌐 </a:t>
            </a:r>
            <a:r>
              <a:rPr lang="en-US" sz="2000">
                <a:latin typeface="Comic Sans MS"/>
                <a:ea typeface="Calibri"/>
                <a:cs typeface="Calibri"/>
              </a:rPr>
              <a:t> </a:t>
            </a:r>
          </a:p>
          <a:p>
            <a:pPr algn="ctr">
              <a:spcBef>
                <a:spcPts val="600"/>
              </a:spcBef>
              <a:spcAft>
                <a:spcPts val="1200"/>
              </a:spcAft>
            </a:pPr>
            <a:r>
              <a:rPr lang="en-US" sz="1800" b="0" i="0" u="none" strike="noStrike">
                <a:solidFill>
                  <a:srgbClr val="000000"/>
                </a:solidFill>
                <a:effectLst/>
                <a:latin typeface="Comic Sans MS"/>
              </a:rPr>
              <a:t>Our </a:t>
            </a:r>
            <a:r>
              <a:rPr lang="en-US" sz="1800" b="1" i="0" u="none" strike="noStrike">
                <a:solidFill>
                  <a:srgbClr val="000000"/>
                </a:solidFill>
                <a:effectLst/>
                <a:latin typeface="Comic Sans MS"/>
              </a:rPr>
              <a:t>Being Together ethos and safeguarding practices</a:t>
            </a:r>
            <a:r>
              <a:rPr lang="en-US" sz="1800" b="0" i="0" u="none" strike="noStrike">
                <a:solidFill>
                  <a:srgbClr val="000000"/>
                </a:solidFill>
                <a:effectLst/>
                <a:latin typeface="Comic Sans MS"/>
              </a:rPr>
              <a:t> can also be accessed on the website 🫶</a:t>
            </a:r>
            <a:r>
              <a:rPr lang="en-US" sz="1800" b="0" i="0" u="none" strike="noStrike">
                <a:effectLst/>
                <a:latin typeface="Comic Sans MS"/>
              </a:rPr>
              <a:t>​</a:t>
            </a:r>
            <a:endParaRPr lang="en-US" sz="2000">
              <a:latin typeface="Comic Sans MS"/>
              <a:ea typeface="Calibri"/>
              <a:cs typeface="Calibri"/>
            </a:endParaRPr>
          </a:p>
          <a:p>
            <a:pPr algn="ctr">
              <a:spcBef>
                <a:spcPts val="600"/>
              </a:spcBef>
              <a:spcAft>
                <a:spcPts val="1200"/>
              </a:spcAft>
            </a:pPr>
            <a:r>
              <a:rPr lang="en-US" sz="2000">
                <a:latin typeface="Calibri"/>
                <a:ea typeface="Calibri"/>
                <a:cs typeface="Calibri"/>
              </a:rPr>
              <a:t>🙌  </a:t>
            </a:r>
            <a:r>
              <a:rPr lang="en-US" sz="2000">
                <a:latin typeface="Comic Sans MS"/>
              </a:rPr>
              <a:t>Come as you are – we are all here together! </a:t>
            </a:r>
            <a:r>
              <a:rPr lang="en-US" sz="2000">
                <a:latin typeface="Calibri"/>
                <a:ea typeface="Calibri"/>
                <a:cs typeface="Calibri"/>
              </a:rPr>
              <a:t>🙌 </a:t>
            </a:r>
            <a:endParaRPr lang="en-US" sz="200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18134" y="228354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3106173" y="571354"/>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9334" y="2900339"/>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70533" y="2900339"/>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236142" y="3321801"/>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08189" y="1356471"/>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82D0F-0826-C649-648B-0C1075CFC63B}"/>
              </a:ext>
            </a:extLst>
          </p:cNvPr>
          <p:cNvSpPr txBox="1"/>
          <p:nvPr/>
        </p:nvSpPr>
        <p:spPr>
          <a:xfrm>
            <a:off x="1327643" y="1718050"/>
            <a:ext cx="9165764" cy="44097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200">
                <a:solidFill>
                  <a:srgbClr val="00B050"/>
                </a:solidFill>
                <a:latin typeface="Comic Sans MS"/>
                <a:ea typeface="Tahoma"/>
                <a:cs typeface="Tahoma"/>
              </a:rPr>
              <a:t>Reader 2: </a:t>
            </a:r>
            <a:r>
              <a:rPr lang="en-AU" sz="2200">
                <a:latin typeface="Comic Sans MS"/>
                <a:ea typeface="Tahoma"/>
                <a:cs typeface="Tahoma"/>
              </a:rPr>
              <a:t>The 2</a:t>
            </a:r>
            <a:r>
              <a:rPr lang="en-AU" sz="2200" baseline="30000">
                <a:latin typeface="Comic Sans MS"/>
                <a:ea typeface="Tahoma"/>
                <a:cs typeface="Tahoma"/>
              </a:rPr>
              <a:t>nd</a:t>
            </a:r>
            <a:r>
              <a:rPr lang="en-AU" sz="2200">
                <a:latin typeface="Comic Sans MS"/>
                <a:ea typeface="Tahoma"/>
                <a:cs typeface="Tahoma"/>
              </a:rPr>
              <a:t> Reading is from </a:t>
            </a:r>
            <a:r>
              <a:rPr lang="en-AU" sz="2400" b="1">
                <a:latin typeface="Comic Sans MS"/>
              </a:rPr>
              <a:t>1 Timothy 2.1-10</a:t>
            </a:r>
          </a:p>
          <a:p>
            <a:pPr>
              <a:lnSpc>
                <a:spcPct val="150000"/>
              </a:lnSpc>
              <a:spcBef>
                <a:spcPts val="450"/>
              </a:spcBef>
              <a:spcAft>
                <a:spcPts val="450"/>
              </a:spcAft>
            </a:pPr>
            <a:r>
              <a:rPr lang="en-AU" sz="2400" b="1" baseline="30000"/>
              <a:t>1</a:t>
            </a:r>
            <a:r>
              <a:rPr lang="en-AU" sz="2400"/>
              <a:t> First of all, then, I urge that supplications, prayers, intercessions, and thanksgivings should be made for everyone,</a:t>
            </a:r>
            <a:br>
              <a:rPr lang="en-AU" sz="2400"/>
            </a:br>
            <a:r>
              <a:rPr lang="en-AU" sz="2400" b="1" baseline="30000"/>
              <a:t>2</a:t>
            </a:r>
            <a:r>
              <a:rPr lang="en-AU" sz="2400"/>
              <a:t> for kings and all who are in high positions, so that we may lead a quiet and peaceable life in all godliness and dignity.</a:t>
            </a:r>
            <a:br>
              <a:rPr lang="en-AU" sz="2400"/>
            </a:br>
            <a:r>
              <a:rPr lang="en-AU" sz="2400" b="1" baseline="30000"/>
              <a:t>3</a:t>
            </a:r>
            <a:r>
              <a:rPr lang="en-AU" sz="2400"/>
              <a:t> This is right and is acceptable in the sight of God our Saviour,</a:t>
            </a:r>
            <a:br>
              <a:rPr lang="en-AU" sz="2400"/>
            </a:br>
            <a:r>
              <a:rPr lang="en-AU" sz="2400" b="1" baseline="30000"/>
              <a:t>4</a:t>
            </a:r>
            <a:r>
              <a:rPr lang="en-AU" sz="2400"/>
              <a:t> who desires everyone to be saved and to come to the knowledge of the truth.</a:t>
            </a:r>
            <a:endParaRPr lang="en-AU" sz="3200">
              <a:latin typeface="Comic Sans MS"/>
              <a:ea typeface="Tahoma"/>
              <a:cs typeface="Tahoma"/>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236483" y="223568"/>
            <a:ext cx="11818349"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rgbClr val="00B050"/>
                </a:solidFill>
                <a:latin typeface="Comic Sans MS"/>
              </a:rPr>
              <a:t>The 2nd reader unmutes </a:t>
            </a:r>
            <a:endParaRPr lang="en-GB" sz="2200">
              <a:solidFill>
                <a:srgbClr val="00B050"/>
              </a:solidFill>
              <a:latin typeface="Comic Sans MS"/>
            </a:endParaRPr>
          </a:p>
          <a:p>
            <a:r>
              <a:rPr lang="en-GB" sz="2200">
                <a:solidFill>
                  <a:srgbClr val="00B050"/>
                </a:solidFill>
                <a:latin typeface="Comic Sans MS"/>
              </a:rPr>
              <a:t>Leader: </a:t>
            </a:r>
            <a:r>
              <a:rPr lang="en-GB" sz="2200">
                <a:latin typeface="Comic Sans MS"/>
              </a:rPr>
              <a:t>Thank you, 1</a:t>
            </a:r>
            <a:r>
              <a:rPr lang="en-GB" sz="2200" baseline="30000">
                <a:latin typeface="Comic Sans MS"/>
              </a:rPr>
              <a:t>st</a:t>
            </a:r>
            <a:r>
              <a:rPr lang="en-GB" sz="2200">
                <a:latin typeface="Comic Sans MS"/>
              </a:rPr>
              <a:t> reader. I invite the 2nd Reader to unmute and offer the 2nd reading when ready.</a:t>
            </a:r>
            <a:endParaRPr lang="en-US" sz="2200">
              <a:ea typeface="Calibri"/>
              <a:cs typeface="Calibri"/>
            </a:endParaRPr>
          </a:p>
        </p:txBody>
      </p:sp>
      <p:sp>
        <p:nvSpPr>
          <p:cNvPr id="9" name="Rectangle 8">
            <a:extLst>
              <a:ext uri="{FF2B5EF4-FFF2-40B4-BE49-F238E27FC236}">
                <a16:creationId xmlns:a16="http://schemas.microsoft.com/office/drawing/2014/main" id="{A453B2DE-991E-D751-8231-351BFFA631AD}"/>
              </a:ext>
            </a:extLst>
          </p:cNvPr>
          <p:cNvSpPr/>
          <p:nvPr/>
        </p:nvSpPr>
        <p:spPr>
          <a:xfrm>
            <a:off x="7881494" y="6228097"/>
            <a:ext cx="2035498" cy="400110"/>
          </a:xfrm>
          <a:prstGeom prst="rect">
            <a:avLst/>
          </a:prstGeom>
        </p:spPr>
        <p:txBody>
          <a:bodyPr wrap="square" lIns="91440" tIns="45720" rIns="91440" bIns="45720" anchor="t">
            <a:spAutoFit/>
          </a:bodyPr>
          <a:lstStyle/>
          <a:p>
            <a:r>
              <a:rPr lang="en-GB" sz="2000">
                <a:solidFill>
                  <a:srgbClr val="00B050"/>
                </a:solidFill>
                <a:latin typeface="Comic Sans MS"/>
              </a:rPr>
              <a:t>Continue</a:t>
            </a:r>
            <a:r>
              <a:rPr lang="en-GB" sz="2000" b="1">
                <a:solidFill>
                  <a:srgbClr val="00B050"/>
                </a:solidFill>
                <a:latin typeface="Comic Sans MS"/>
              </a:rPr>
              <a:t>…</a:t>
            </a:r>
            <a:endParaRPr lang="en-AU" sz="2000" b="1">
              <a:solidFill>
                <a:srgbClr val="00B050"/>
              </a:solidFill>
            </a:endParaRPr>
          </a:p>
        </p:txBody>
      </p:sp>
    </p:spTree>
    <p:extLst>
      <p:ext uri="{BB962C8B-B14F-4D97-AF65-F5344CB8AC3E}">
        <p14:creationId xmlns:p14="http://schemas.microsoft.com/office/powerpoint/2010/main" val="918620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51294-226F-01D1-AA70-7A9409C02A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9BB9B2-CA45-4319-441B-BBF8317F2259}"/>
              </a:ext>
            </a:extLst>
          </p:cNvPr>
          <p:cNvSpPr txBox="1"/>
          <p:nvPr/>
        </p:nvSpPr>
        <p:spPr>
          <a:xfrm>
            <a:off x="484413" y="265765"/>
            <a:ext cx="10957143" cy="511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b="1" baseline="30000"/>
              <a:t>5</a:t>
            </a:r>
            <a:r>
              <a:rPr lang="en-AU" sz="2200"/>
              <a:t> For there is one God;</a:t>
            </a:r>
            <a:br>
              <a:rPr lang="en-AU" sz="2200"/>
            </a:br>
            <a:r>
              <a:rPr lang="en-AU" sz="2200"/>
              <a:t>     there is also one mediator between God and humankind, Christ Jesus, himself human,</a:t>
            </a:r>
            <a:br>
              <a:rPr lang="en-AU" sz="2200"/>
            </a:br>
            <a:r>
              <a:rPr lang="en-AU" sz="2200" b="1" baseline="30000"/>
              <a:t>6</a:t>
            </a:r>
            <a:r>
              <a:rPr lang="en-AU" sz="2200"/>
              <a:t> who gave himself a ransom for all—this was attested at the right time.</a:t>
            </a:r>
            <a:br>
              <a:rPr lang="en-AU" sz="2200"/>
            </a:br>
            <a:r>
              <a:rPr lang="en-AU" sz="2200" b="1" baseline="30000"/>
              <a:t>7</a:t>
            </a:r>
            <a:r>
              <a:rPr lang="en-AU" sz="2200"/>
              <a:t> For this I was appointed a herald and an apostle (I am telling the truth, I am not lying), a teacher of the Gentiles in faith and truth.</a:t>
            </a:r>
            <a:br>
              <a:rPr lang="en-AU" sz="2200"/>
            </a:br>
            <a:r>
              <a:rPr lang="en-AU" sz="2200" b="1" baseline="30000"/>
              <a:t>8</a:t>
            </a:r>
            <a:r>
              <a:rPr lang="en-AU" sz="2200"/>
              <a:t> I desire, then, that in every place the men should pray, lifting up holy hands without anger or argument;</a:t>
            </a:r>
            <a:br>
              <a:rPr lang="en-AU" sz="2200"/>
            </a:br>
            <a:r>
              <a:rPr lang="en-AU" sz="2200" b="1" baseline="30000"/>
              <a:t>9</a:t>
            </a:r>
            <a:r>
              <a:rPr lang="en-AU" sz="2200"/>
              <a:t> also that the women should dress themselves modestly and decently in suitable clothing, not with their hair braided, or with gold, pearls, or expensive clothes,</a:t>
            </a:r>
            <a:br>
              <a:rPr lang="en-AU" sz="2200"/>
            </a:br>
            <a:r>
              <a:rPr lang="en-AU" sz="2200" b="1" baseline="30000"/>
              <a:t>10</a:t>
            </a:r>
            <a:r>
              <a:rPr lang="en-AU" sz="2200"/>
              <a:t> but with good works, as is proper for women who profess reverence for God.</a:t>
            </a:r>
            <a:endParaRPr lang="en-AU" sz="2200">
              <a:latin typeface="Comic Sans MS" panose="030F0902030302020204" pitchFamily="66" charset="0"/>
            </a:endParaRPr>
          </a:p>
        </p:txBody>
      </p:sp>
      <p:sp>
        <p:nvSpPr>
          <p:cNvPr id="2" name="TextBox 1">
            <a:extLst>
              <a:ext uri="{FF2B5EF4-FFF2-40B4-BE49-F238E27FC236}">
                <a16:creationId xmlns:a16="http://schemas.microsoft.com/office/drawing/2014/main" id="{B16D5209-44BF-DC87-1FFC-6E80ABE37BE4}"/>
              </a:ext>
            </a:extLst>
          </p:cNvPr>
          <p:cNvSpPr txBox="1"/>
          <p:nvPr/>
        </p:nvSpPr>
        <p:spPr>
          <a:xfrm>
            <a:off x="3285361" y="6130570"/>
            <a:ext cx="81561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mic Sans MS"/>
              </a:rPr>
              <a:t>For the word of the Lord. </a:t>
            </a:r>
            <a:r>
              <a:rPr lang="en-US" sz="2400" b="1">
                <a:latin typeface="Comic Sans MS"/>
              </a:rPr>
              <a:t>Thanks be to God.</a:t>
            </a:r>
            <a:endParaRPr lang="en-US" sz="2400">
              <a:ea typeface="Calibri"/>
              <a:cs typeface="Calibri"/>
            </a:endParaRPr>
          </a:p>
        </p:txBody>
      </p:sp>
    </p:spTree>
    <p:extLst>
      <p:ext uri="{BB962C8B-B14F-4D97-AF65-F5344CB8AC3E}">
        <p14:creationId xmlns:p14="http://schemas.microsoft.com/office/powerpoint/2010/main" val="661013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22</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US" sz="4000" b="1">
                <a:solidFill>
                  <a:srgbClr val="92D050"/>
                </a:solidFill>
                <a:latin typeface="Comic Sans MS"/>
              </a:rPr>
              <a:t>We pause before </a:t>
            </a:r>
          </a:p>
          <a:p>
            <a:pPr algn="ctr">
              <a:lnSpc>
                <a:spcPct val="114999"/>
              </a:lnSpc>
            </a:pPr>
            <a:r>
              <a:rPr lang="en-US" sz="4000" b="1">
                <a:solidFill>
                  <a:srgbClr val="92D050"/>
                </a:solidFill>
                <a:latin typeface="Comic Sans MS"/>
              </a:rPr>
              <a:t>​the Gospel </a:t>
            </a:r>
            <a:r>
              <a:rPr lang="en-US" sz="4000" b="1">
                <a:solidFill>
                  <a:srgbClr val="E3960B"/>
                </a:solidFill>
                <a:latin typeface="Comic Sans MS"/>
              </a:rPr>
              <a:t>​​</a:t>
            </a:r>
            <a:endParaRPr lang="en-US" sz="4000" b="1">
              <a:solidFill>
                <a:srgbClr val="E3960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89432" y="222096"/>
            <a:ext cx="12013135" cy="1015663"/>
          </a:xfrm>
          <a:prstGeom prst="rect">
            <a:avLst/>
          </a:prstGeom>
          <a:noFill/>
        </p:spPr>
        <p:txBody>
          <a:bodyPr wrap="square" lIns="91440" tIns="45720" rIns="91440" bIns="45720" anchor="t">
            <a:spAutoFit/>
          </a:bodyPr>
          <a:lstStyle/>
          <a:p>
            <a:pPr algn="ctr"/>
            <a:r>
              <a:rPr lang="en-GB" sz="2000">
                <a:latin typeface="Comic Sans MS"/>
              </a:rPr>
              <a:t>The Gospel of our Lord Jesus Christ according to St Luke </a:t>
            </a:r>
            <a:r>
              <a:rPr lang="en-GB" sz="2000">
                <a:latin typeface="Comic Sans MS" panose="030F0702030302020204" pitchFamily="66" charset="0"/>
              </a:rPr>
              <a:t>Chapter 16 beginning at the 1</a:t>
            </a:r>
            <a:r>
              <a:rPr lang="en-GB" sz="2000" baseline="30000">
                <a:latin typeface="Comic Sans MS" panose="030F0702030302020204" pitchFamily="66" charset="0"/>
              </a:rPr>
              <a:t>st</a:t>
            </a:r>
            <a:r>
              <a:rPr lang="en-GB" sz="2000">
                <a:latin typeface="Comic Sans MS" panose="030F0702030302020204" pitchFamily="66" charset="0"/>
              </a:rPr>
              <a:t> verse </a:t>
            </a:r>
          </a:p>
          <a:p>
            <a:pPr algn="ctr"/>
            <a:endParaRPr lang="en-US" sz="2000" b="1">
              <a:solidFill>
                <a:srgbClr val="FFB83A"/>
              </a:solidFill>
              <a:latin typeface="Comic Sans MS" panose="030F0702030302020204" pitchFamily="66" charset="0"/>
            </a:endParaRPr>
          </a:p>
          <a:p>
            <a:pPr algn="ctr"/>
            <a:r>
              <a:rPr lang="en-US" sz="2000" b="1">
                <a:solidFill>
                  <a:srgbClr val="00B050"/>
                </a:solidFill>
                <a:latin typeface="Comic Sans MS" panose="030F0702030302020204" pitchFamily="66" charset="0"/>
              </a:rPr>
              <a:t>All: </a:t>
            </a:r>
            <a:r>
              <a:rPr lang="en-AU" sz="2000" b="1">
                <a:latin typeface="Comic Sans MS" panose="030F0702030302020204" pitchFamily="66" charset="0"/>
              </a:rPr>
              <a:t>Glory to you Lord Jesus Christ.</a:t>
            </a:r>
            <a:endParaRPr lang="en-GB" sz="2000">
              <a:latin typeface="Comic Sans MS" panose="030F0702030302020204" pitchFamily="66" charset="0"/>
            </a:endParaRPr>
          </a:p>
        </p:txBody>
      </p:sp>
      <p:sp>
        <p:nvSpPr>
          <p:cNvPr id="4" name="Rectangle 3">
            <a:extLst>
              <a:ext uri="{FF2B5EF4-FFF2-40B4-BE49-F238E27FC236}">
                <a16:creationId xmlns:a16="http://schemas.microsoft.com/office/drawing/2014/main" id="{3A84085B-8763-0CFF-30EC-55EB1FB7CCE6}"/>
              </a:ext>
            </a:extLst>
          </p:cNvPr>
          <p:cNvSpPr/>
          <p:nvPr/>
        </p:nvSpPr>
        <p:spPr>
          <a:xfrm>
            <a:off x="8094403" y="6217532"/>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
        <p:nvSpPr>
          <p:cNvPr id="3" name="TextBox 2">
            <a:extLst>
              <a:ext uri="{FF2B5EF4-FFF2-40B4-BE49-F238E27FC236}">
                <a16:creationId xmlns:a16="http://schemas.microsoft.com/office/drawing/2014/main" id="{F03822EC-8C55-1529-6315-41CE1AE505E6}"/>
              </a:ext>
            </a:extLst>
          </p:cNvPr>
          <p:cNvSpPr txBox="1"/>
          <p:nvPr/>
        </p:nvSpPr>
        <p:spPr>
          <a:xfrm>
            <a:off x="902088" y="1964420"/>
            <a:ext cx="10990556" cy="3358227"/>
          </a:xfrm>
          <a:prstGeom prst="rect">
            <a:avLst/>
          </a:prstGeom>
          <a:noFill/>
        </p:spPr>
        <p:txBody>
          <a:bodyPr wrap="square">
            <a:spAutoFit/>
          </a:bodyPr>
          <a:lstStyle/>
          <a:p>
            <a:pPr>
              <a:lnSpc>
                <a:spcPct val="150000"/>
              </a:lnSpc>
            </a:pPr>
            <a:r>
              <a:rPr lang="en-AU" sz="2400" b="1" baseline="30000"/>
              <a:t>1</a:t>
            </a:r>
            <a:r>
              <a:rPr lang="en-AU" sz="2400"/>
              <a:t> Then Jesus said to the disciples, ‘There was a rich man who had a manager, and charges were brought to him that this man was squandering his property. </a:t>
            </a:r>
            <a:r>
              <a:rPr lang="en-AU" sz="2400" b="1" baseline="30000"/>
              <a:t>2</a:t>
            </a:r>
            <a:r>
              <a:rPr lang="en-AU" sz="2400"/>
              <a:t> So he summoned him and said to him, “What is this that I hear about you? Give me an account of your management, because you cannot be my manager any longer.” </a:t>
            </a:r>
            <a:r>
              <a:rPr lang="en-AU" sz="2400" b="1" baseline="30000"/>
              <a:t>3</a:t>
            </a:r>
            <a:r>
              <a:rPr lang="en-AU" sz="2400"/>
              <a:t> Then the manager said to himself, “What will I do, now that my master is taking the position away from me? I am not strong enough to dig, and I am ashamed to beg.</a:t>
            </a:r>
            <a:endParaRPr lang="en-AU" sz="3200">
              <a:latin typeface="Comic Sans MS" panose="030F0902030302020204" pitchFamily="66" charset="0"/>
            </a:endParaRPr>
          </a:p>
        </p:txBody>
      </p:sp>
    </p:spTree>
    <p:extLst>
      <p:ext uri="{BB962C8B-B14F-4D97-AF65-F5344CB8AC3E}">
        <p14:creationId xmlns:p14="http://schemas.microsoft.com/office/powerpoint/2010/main" val="1070870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88453-1DB3-DC47-DC55-ACC9468A4CA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22CB7C0-19B4-ED8F-7FDD-2BCA16163CFD}"/>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3" name="TextBox 2">
            <a:extLst>
              <a:ext uri="{FF2B5EF4-FFF2-40B4-BE49-F238E27FC236}">
                <a16:creationId xmlns:a16="http://schemas.microsoft.com/office/drawing/2014/main" id="{CA56747D-1536-5739-6A0B-EE57485109A2}"/>
              </a:ext>
            </a:extLst>
          </p:cNvPr>
          <p:cNvSpPr txBox="1"/>
          <p:nvPr/>
        </p:nvSpPr>
        <p:spPr>
          <a:xfrm>
            <a:off x="637234" y="856794"/>
            <a:ext cx="10990556" cy="5020220"/>
          </a:xfrm>
          <a:prstGeom prst="rect">
            <a:avLst/>
          </a:prstGeom>
          <a:noFill/>
        </p:spPr>
        <p:txBody>
          <a:bodyPr wrap="square">
            <a:spAutoFit/>
          </a:bodyPr>
          <a:lstStyle/>
          <a:p>
            <a:pPr>
              <a:lnSpc>
                <a:spcPct val="150000"/>
              </a:lnSpc>
            </a:pPr>
            <a:r>
              <a:rPr lang="en-AU" sz="2400" b="1" baseline="30000"/>
              <a:t>4</a:t>
            </a:r>
            <a:r>
              <a:rPr lang="en-AU" sz="2400"/>
              <a:t> I have decided what to do so that, when I am dismissed as manager, people may welcome me into their homes.” </a:t>
            </a:r>
            <a:r>
              <a:rPr lang="en-AU" sz="2400" b="1" baseline="30000"/>
              <a:t>5</a:t>
            </a:r>
            <a:r>
              <a:rPr lang="en-AU" sz="2400"/>
              <a:t> So, summoning his master’s debtors one by one, he asked the first, “How much do you owe my master?” </a:t>
            </a:r>
            <a:r>
              <a:rPr lang="en-AU" sz="2400" b="1" baseline="30000"/>
              <a:t>6</a:t>
            </a:r>
            <a:r>
              <a:rPr lang="en-AU" sz="2400"/>
              <a:t> He answered, “A hundred jugs of olive oil.” He said to him, “Take your bill, sit down quickly, and make it fifty.” </a:t>
            </a:r>
            <a:r>
              <a:rPr lang="en-AU" sz="2400" b="1" baseline="30000"/>
              <a:t>7</a:t>
            </a:r>
            <a:r>
              <a:rPr lang="en-AU" sz="2400"/>
              <a:t> Then he asked another, “And how much do you owe?” He replied, “A hundred containers of wheat.” He said to him, “Take your bill and make it eighty.” </a:t>
            </a:r>
            <a:r>
              <a:rPr lang="en-AU" sz="2400" b="1" baseline="30000"/>
              <a:t>8</a:t>
            </a:r>
            <a:r>
              <a:rPr lang="en-AU" sz="2400"/>
              <a:t> And his master commended the dishonest manager because he had acted shrewdly; for the children of this age are more shrewd in dealing with their own generation than are the children of light.</a:t>
            </a:r>
            <a:endParaRPr lang="en-AU" sz="3200">
              <a:latin typeface="Comic Sans MS" panose="030F0902030302020204" pitchFamily="66" charset="0"/>
            </a:endParaRPr>
          </a:p>
        </p:txBody>
      </p:sp>
    </p:spTree>
    <p:extLst>
      <p:ext uri="{BB962C8B-B14F-4D97-AF65-F5344CB8AC3E}">
        <p14:creationId xmlns:p14="http://schemas.microsoft.com/office/powerpoint/2010/main" val="3793524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08931-AEE3-5933-129C-885B441C0F2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5174C2D-3485-A4FB-7C2F-875AF9CEF04A}"/>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3" name="TextBox 2">
            <a:extLst>
              <a:ext uri="{FF2B5EF4-FFF2-40B4-BE49-F238E27FC236}">
                <a16:creationId xmlns:a16="http://schemas.microsoft.com/office/drawing/2014/main" id="{3397E0D1-2FC2-B113-EAD0-4C3C1A770149}"/>
              </a:ext>
            </a:extLst>
          </p:cNvPr>
          <p:cNvSpPr txBox="1"/>
          <p:nvPr/>
        </p:nvSpPr>
        <p:spPr>
          <a:xfrm>
            <a:off x="637234" y="856794"/>
            <a:ext cx="10990556" cy="4466223"/>
          </a:xfrm>
          <a:prstGeom prst="rect">
            <a:avLst/>
          </a:prstGeom>
          <a:noFill/>
        </p:spPr>
        <p:txBody>
          <a:bodyPr wrap="square">
            <a:spAutoFit/>
          </a:bodyPr>
          <a:lstStyle/>
          <a:p>
            <a:pPr>
              <a:lnSpc>
                <a:spcPct val="150000"/>
              </a:lnSpc>
            </a:pPr>
            <a:r>
              <a:rPr lang="en-AU" sz="2400"/>
              <a:t> </a:t>
            </a:r>
            <a:r>
              <a:rPr lang="en-AU" sz="2400" b="1" baseline="30000"/>
              <a:t>9</a:t>
            </a:r>
            <a:r>
              <a:rPr lang="en-AU" sz="2400"/>
              <a:t> And I tell you, make friends for yourselves by means of dishonest wealth so that when it is gone, they may welcome you into the eternal homes. </a:t>
            </a:r>
            <a:r>
              <a:rPr lang="en-AU" sz="2400" b="1" baseline="30000"/>
              <a:t>10</a:t>
            </a:r>
            <a:r>
              <a:rPr lang="en-AU" sz="2400"/>
              <a:t> ‘Whoever is faithful in a very little is faithful also in much; and whoever is dishonest in a very little is dishonest also in much. </a:t>
            </a:r>
            <a:r>
              <a:rPr lang="en-AU" sz="2400" b="1" baseline="30000"/>
              <a:t>11</a:t>
            </a:r>
            <a:r>
              <a:rPr lang="en-AU" sz="2400"/>
              <a:t> If then you have not been faithful with the dishonest wealth, who will entrust to you the true riches? </a:t>
            </a:r>
            <a:r>
              <a:rPr lang="en-AU" sz="2400" b="1" baseline="30000"/>
              <a:t>12</a:t>
            </a:r>
            <a:r>
              <a:rPr lang="en-AU" sz="2400"/>
              <a:t> And if you have not been faithful with what belongs to another, who will give you what is your own? </a:t>
            </a:r>
            <a:r>
              <a:rPr lang="en-AU" sz="2400" b="1" baseline="30000"/>
              <a:t>13</a:t>
            </a:r>
            <a:r>
              <a:rPr lang="en-AU" sz="2400"/>
              <a:t> No slave can serve two masters; for a slave will either hate the one and love the other, or be devoted to the one and despise the other. You cannot serve God and wealth.’</a:t>
            </a:r>
            <a:endParaRPr lang="en-AU" sz="4000">
              <a:latin typeface="Comic Sans MS" panose="030F0902030302020204" pitchFamily="66" charset="0"/>
            </a:endParaRPr>
          </a:p>
        </p:txBody>
      </p:sp>
      <p:sp>
        <p:nvSpPr>
          <p:cNvPr id="2" name="TextBox 1">
            <a:extLst>
              <a:ext uri="{FF2B5EF4-FFF2-40B4-BE49-F238E27FC236}">
                <a16:creationId xmlns:a16="http://schemas.microsoft.com/office/drawing/2014/main" id="{0548C8D1-390A-3391-A14C-FD8ECCA61809}"/>
              </a:ext>
            </a:extLst>
          </p:cNvPr>
          <p:cNvSpPr txBox="1"/>
          <p:nvPr/>
        </p:nvSpPr>
        <p:spPr>
          <a:xfrm>
            <a:off x="1369594" y="5887065"/>
            <a:ext cx="952583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a:latin typeface="Comic Sans MS"/>
              </a:rPr>
              <a:t>This is the Gospel of the Lord.   </a:t>
            </a:r>
            <a:r>
              <a:rPr lang="en-US" sz="2000" b="1">
                <a:solidFill>
                  <a:srgbClr val="00B050"/>
                </a:solidFill>
                <a:latin typeface="Comic Sans MS"/>
              </a:rPr>
              <a:t>All:</a:t>
            </a:r>
            <a:r>
              <a:rPr lang="en-US" sz="2000" b="1">
                <a:solidFill>
                  <a:srgbClr val="E3960B"/>
                </a:solidFill>
                <a:latin typeface="Comic Sans MS"/>
              </a:rPr>
              <a:t> </a:t>
            </a:r>
            <a:r>
              <a:rPr lang="en-AU" sz="2000" b="1">
                <a:latin typeface="Comic Sans MS"/>
              </a:rPr>
              <a:t>Praise to you Lord Jesus Christ</a:t>
            </a:r>
            <a:r>
              <a:rPr lang="en-AU" sz="2000" b="1">
                <a:latin typeface="Comic Sans MS"/>
                <a:cs typeface="Arial"/>
              </a:rPr>
              <a:t>.</a:t>
            </a:r>
            <a:endParaRPr lang="en-AU" sz="2000">
              <a:latin typeface="Comic Sans MS"/>
              <a:cs typeface="Arial"/>
            </a:endParaRPr>
          </a:p>
        </p:txBody>
      </p:sp>
    </p:spTree>
    <p:extLst>
      <p:ext uri="{BB962C8B-B14F-4D97-AF65-F5344CB8AC3E}">
        <p14:creationId xmlns:p14="http://schemas.microsoft.com/office/powerpoint/2010/main" val="823296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26</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377738" y="1679171"/>
            <a:ext cx="5436523" cy="1458156"/>
          </a:xfrm>
          <a:prstGeom prst="rect">
            <a:avLst/>
          </a:prstGeom>
          <a:noFill/>
        </p:spPr>
        <p:txBody>
          <a:bodyPr wrap="square" rtlCol="0">
            <a:spAutoFit/>
          </a:bodyPr>
          <a:lstStyle/>
          <a:p>
            <a:pPr algn="ctr">
              <a:lnSpc>
                <a:spcPct val="114999"/>
              </a:lnSpc>
            </a:pPr>
            <a:r>
              <a:rPr lang="en-US" sz="4000" b="1">
                <a:solidFill>
                  <a:srgbClr val="92D050"/>
                </a:solidFill>
                <a:latin typeface="Comic Sans MS"/>
              </a:rPr>
              <a:t>We pause </a:t>
            </a:r>
            <a:endParaRPr lang="en-US" sz="4000" b="1">
              <a:solidFill>
                <a:srgbClr val="92D050"/>
              </a:solidFill>
              <a:latin typeface="Comic Sans MS"/>
              <a:cs typeface="Calibri"/>
            </a:endParaRPr>
          </a:p>
          <a:p>
            <a:pPr algn="ctr">
              <a:lnSpc>
                <a:spcPct val="114999"/>
              </a:lnSpc>
            </a:pPr>
            <a:r>
              <a:rPr lang="en-US" sz="4000" b="1">
                <a:solidFill>
                  <a:srgbClr val="92D050"/>
                </a:solidFill>
                <a:latin typeface="Comic Sans MS"/>
              </a:rPr>
              <a:t>after ​the Gospel ​​</a:t>
            </a:r>
            <a:endParaRPr lang="en-US" sz="4000" b="1">
              <a:solidFill>
                <a:srgbClr val="92D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27</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17017" y="396499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a:solidFill>
                  <a:srgbClr val="00B050"/>
                </a:solidFill>
                <a:latin typeface="Comic Sans MS"/>
              </a:rPr>
              <a:t>Sermon</a:t>
            </a:r>
            <a:endParaRPr lang="en-AU" sz="6600">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635483" y="548676"/>
            <a:ext cx="112395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a:solidFill>
                  <a:srgbClr val="00B050"/>
                </a:solidFill>
                <a:latin typeface="Comic Sans MS"/>
              </a:rPr>
              <a:t>Leader:</a:t>
            </a:r>
            <a:r>
              <a:rPr lang="en-AU" sz="2400" i="1">
                <a:solidFill>
                  <a:srgbClr val="00B050"/>
                </a:solidFill>
                <a:latin typeface="Comic Sans MS"/>
              </a:rPr>
              <a:t> </a:t>
            </a:r>
            <a:r>
              <a:rPr lang="en-AU" sz="2400">
                <a:latin typeface="Comic Sans MS"/>
              </a:rPr>
              <a:t>The Sermon is recorded to YouTube for sharing later.</a:t>
            </a:r>
            <a:endParaRPr lang="en-AU" sz="2400">
              <a:ea typeface="Calibri"/>
              <a:cs typeface="Calibri"/>
            </a:endParaRPr>
          </a:p>
          <a:p>
            <a:r>
              <a:rPr lang="en-AU" sz="2400">
                <a:latin typeface="Comic Sans MS"/>
              </a:rPr>
              <a:t>Only the preacher's video and audio will be recorded.</a:t>
            </a:r>
          </a:p>
          <a:p>
            <a:r>
              <a:rPr lang="en-AU" sz="2400">
                <a:latin typeface="Comic Sans MS"/>
                <a:ea typeface="Calibri"/>
                <a:cs typeface="Calibri"/>
              </a:rPr>
              <a:t>The chat and other participants' feeds remain out of sight of the recording.</a:t>
            </a:r>
          </a:p>
          <a:p>
            <a:endParaRPr lang="en-AU" sz="2400" b="1" i="1">
              <a:solidFill>
                <a:srgbClr val="E3960B"/>
              </a:solidFill>
              <a:latin typeface="Comic Sans MS"/>
              <a:ea typeface="Calibri"/>
              <a:cs typeface="Calibri"/>
            </a:endParaRPr>
          </a:p>
          <a:p>
            <a:pPr marL="342900" indent="-342900">
              <a:buFont typeface="Wingdings"/>
              <a:buChar char="Ø"/>
            </a:pPr>
            <a:r>
              <a:rPr lang="en-AU" sz="2400" i="1">
                <a:solidFill>
                  <a:srgbClr val="00B050"/>
                </a:solidFill>
                <a:latin typeface="Comic Sans MS"/>
                <a:ea typeface="Calibri"/>
                <a:cs typeface="Calibri"/>
              </a:rPr>
              <a:t>Leader and Cantor mute </a:t>
            </a:r>
            <a:r>
              <a:rPr lang="en-US" sz="2400" i="1">
                <a:solidFill>
                  <a:srgbClr val="00B050"/>
                </a:solidFill>
                <a:latin typeface="Comic Sans MS"/>
                <a:ea typeface="Calibri"/>
                <a:cs typeface="Calibri"/>
              </a:rPr>
              <a:t> </a:t>
            </a:r>
            <a:endParaRPr lang="en-AU" sz="2400" i="1">
              <a:solidFill>
                <a:srgbClr val="00B050"/>
              </a:solidFill>
              <a:latin typeface="Calibri"/>
              <a:ea typeface="Calibri"/>
              <a:cs typeface="Calibri"/>
            </a:endParaRPr>
          </a:p>
          <a:p>
            <a:pPr marL="342900" indent="-342900">
              <a:buFont typeface="Wingdings"/>
              <a:buChar char="Ø"/>
            </a:pPr>
            <a:r>
              <a:rPr lang="en-AU" sz="2400" i="1">
                <a:solidFill>
                  <a:srgbClr val="00B050"/>
                </a:solidFill>
                <a:latin typeface="Comic Sans MS"/>
                <a:ea typeface="Calibri"/>
                <a:cs typeface="Calibri"/>
              </a:rPr>
              <a:t>Broadcaster exits screenshare </a:t>
            </a:r>
            <a:endParaRPr lang="en-AU" sz="2400" i="1">
              <a:solidFill>
                <a:srgbClr val="00B050"/>
              </a:solidFill>
              <a:latin typeface="Calibri"/>
              <a:ea typeface="Calibri"/>
              <a:cs typeface="Calibri"/>
            </a:endParaRPr>
          </a:p>
          <a:p>
            <a:pPr marL="342900" indent="-342900">
              <a:buFont typeface="Wingdings,Sans-Serif"/>
              <a:buChar char="Ø"/>
            </a:pPr>
            <a:r>
              <a:rPr lang="en-AU" sz="2400" i="1">
                <a:solidFill>
                  <a:srgbClr val="00B050"/>
                </a:solidFill>
                <a:latin typeface="Comic Sans MS"/>
                <a:ea typeface="Calibri"/>
                <a:cs typeface="Calibri"/>
              </a:rPr>
              <a:t>Preacher unmutes</a:t>
            </a:r>
            <a:endParaRPr lang="en-AU" sz="2400">
              <a:solidFill>
                <a:srgbClr val="000000"/>
              </a:solidFill>
              <a:latin typeface="Comic Sans MS"/>
              <a:ea typeface="Calibri"/>
              <a:cs typeface="Calibri"/>
            </a:endParaRPr>
          </a:p>
          <a:p>
            <a:pPr marL="342900" indent="-342900">
              <a:buFont typeface="Wingdings,Sans-Serif"/>
              <a:buChar char="Ø"/>
            </a:pPr>
            <a:r>
              <a:rPr lang="en-AU" sz="2400" i="1">
                <a:solidFill>
                  <a:srgbClr val="00B050"/>
                </a:solidFill>
                <a:latin typeface="Comic Sans MS"/>
                <a:ea typeface="Calibri"/>
                <a:cs typeface="Calibri"/>
              </a:rPr>
              <a:t>Zoom buttons ”pins” preacher’s screen + selects “record to the cloud”</a:t>
            </a:r>
            <a:endParaRPr lang="en-AU"/>
          </a:p>
          <a:p>
            <a:endParaRPr lang="en-AU" sz="2400" i="1">
              <a:solidFill>
                <a:srgbClr val="00B050"/>
              </a:solidFill>
              <a:latin typeface="Calibri"/>
              <a:ea typeface="Calibri"/>
              <a:cs typeface="Calibri"/>
            </a:endParaRPr>
          </a:p>
        </p:txBody>
      </p:sp>
    </p:spTree>
    <p:extLst>
      <p:ext uri="{BB962C8B-B14F-4D97-AF65-F5344CB8AC3E}">
        <p14:creationId xmlns:p14="http://schemas.microsoft.com/office/powerpoint/2010/main" val="2243985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28</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788276" y="891921"/>
            <a:ext cx="1061442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B050"/>
                </a:solidFill>
                <a:latin typeface="Comic Sans MS"/>
                <a:cs typeface="Segoe UI"/>
              </a:rPr>
              <a:t>Leader: </a:t>
            </a:r>
            <a:r>
              <a:rPr lang="en-GB" sz="2800">
                <a:latin typeface="Comic Sans MS"/>
              </a:rPr>
              <a:t>Our next Hymn is</a:t>
            </a:r>
            <a:endParaRPr lang="en-US" sz="2800">
              <a:cs typeface="Times New Roman"/>
            </a:endParaRPr>
          </a:p>
          <a:p>
            <a:pPr algn="ctr"/>
            <a:endParaRPr lang="en-GB" sz="2800">
              <a:latin typeface="Comic Sans MS"/>
            </a:endParaRPr>
          </a:p>
          <a:p>
            <a:pPr algn="ctr"/>
            <a:r>
              <a:rPr lang="en-GB" sz="4800">
                <a:solidFill>
                  <a:srgbClr val="00B050"/>
                </a:solidFill>
                <a:latin typeface="Comic Sans MS"/>
              </a:rPr>
              <a:t>For the Beauty of the Earth</a:t>
            </a:r>
            <a:endParaRPr lang="en-GB" sz="4800">
              <a:solidFill>
                <a:srgbClr val="00B050"/>
              </a:solidFill>
              <a:cs typeface="Times New Roman"/>
            </a:endParaRPr>
          </a:p>
          <a:p>
            <a:pPr algn="ctr"/>
            <a:endParaRPr lang="en-GB" sz="2800">
              <a:latin typeface="Comic Sans MS"/>
              <a:ea typeface="+mn-lt"/>
              <a:cs typeface="+mn-lt"/>
            </a:endParaRPr>
          </a:p>
          <a:p>
            <a:pPr algn="ctr"/>
            <a:r>
              <a:rPr lang="en-GB" sz="1400">
                <a:ea typeface="+mn-lt"/>
                <a:cs typeface="+mn-lt"/>
                <a:hlinkClick r:id="rId2"/>
              </a:rPr>
              <a:t>https://www.youtube.com/watch?v=6qIqF4PDxPY</a:t>
            </a:r>
            <a:endParaRPr lang="en-GB" sz="1400">
              <a:cs typeface="Times New Roman"/>
            </a:endParaRPr>
          </a:p>
          <a:p>
            <a:pPr algn="ctr"/>
            <a:endParaRPr lang="en-GB" sz="2800">
              <a:latin typeface="Times New Roman"/>
              <a:ea typeface="+mn-lt"/>
              <a:cs typeface="+mn-lt"/>
            </a:endParaRPr>
          </a:p>
          <a:p>
            <a:pPr algn="ctr"/>
            <a:endParaRPr lang="en-GB" sz="2800">
              <a:latin typeface="Comic Sans MS"/>
              <a:ea typeface="+mn-lt"/>
              <a:cs typeface="+mn-lt"/>
            </a:endParaRPr>
          </a:p>
          <a:p>
            <a:pPr algn="ctr"/>
            <a:r>
              <a:rPr lang="en-GB" sz="2800">
                <a:latin typeface="Comic Sans MS"/>
                <a:ea typeface="+mn-lt"/>
                <a:cs typeface="+mn-lt"/>
              </a:rPr>
              <a:t>Let's sing or enjoy the music together</a:t>
            </a:r>
            <a:endParaRPr lang="en-GB">
              <a:cs typeface="Times New Roman"/>
            </a:endParaRPr>
          </a:p>
          <a:p>
            <a:pPr algn="ctr"/>
            <a:endParaRPr lang="en-AU">
              <a:solidFill>
                <a:srgbClr val="000000"/>
              </a:solidFill>
              <a:latin typeface="Comic Sans MS" panose="030F0902030302020204" pitchFamily="66" charset="0"/>
              <a:ea typeface="Calibri"/>
              <a:cs typeface="Times New Roman"/>
              <a:hlinkClick r:id="rId3"/>
            </a:endParaRPr>
          </a:p>
          <a:p>
            <a:pPr algn="ctr"/>
            <a:endParaRPr lang="en-GB" sz="2800">
              <a:solidFill>
                <a:srgbClr val="00B050"/>
              </a:solidFill>
              <a:latin typeface="Comic Sans MS" panose="030F0902030302020204" pitchFamily="66" charset="0"/>
              <a:ea typeface="Calibri"/>
              <a:cs typeface="Times New Roman"/>
            </a:endParaRPr>
          </a:p>
          <a:p>
            <a:pPr algn="ctr"/>
            <a:r>
              <a:rPr lang="en-US" sz="2800" i="0" u="none" strike="noStrike">
                <a:solidFill>
                  <a:srgbClr val="00B050"/>
                </a:solidFill>
                <a:effectLst/>
                <a:latin typeface="Comic Sans MS"/>
              </a:rPr>
              <a:t>We stay on mute</a:t>
            </a:r>
            <a:endParaRPr lang="en-US" sz="2800">
              <a:solidFill>
                <a:srgbClr val="00B050"/>
              </a:solidFill>
              <a:latin typeface="Comic Sans MS"/>
              <a:cs typeface="Times New Roman"/>
            </a:endParaRPr>
          </a:p>
          <a:p>
            <a:pPr algn="ctr"/>
            <a:r>
              <a:rPr lang="en-US" sz="2800">
                <a:solidFill>
                  <a:srgbClr val="00B050"/>
                </a:solidFill>
                <a:latin typeface="Comic Sans MS"/>
              </a:rPr>
              <a:t>Leader mutes</a:t>
            </a:r>
            <a:endParaRPr lang="en-US">
              <a:solidFill>
                <a:srgbClr val="00B050"/>
              </a:solidFill>
              <a:latin typeface="Comic Sans MS"/>
            </a:endParaRPr>
          </a:p>
        </p:txBody>
      </p:sp>
    </p:spTree>
    <p:extLst>
      <p:ext uri="{BB962C8B-B14F-4D97-AF65-F5344CB8AC3E}">
        <p14:creationId xmlns:p14="http://schemas.microsoft.com/office/powerpoint/2010/main" val="334988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1561" y="1249114"/>
            <a:ext cx="10439533" cy="2523768"/>
          </a:xfrm>
          <a:prstGeom prst="rect">
            <a:avLst/>
          </a:prstGeom>
        </p:spPr>
        <p:txBody>
          <a:bodyPr wrap="square" lIns="91440" tIns="45720" rIns="91440" bIns="45720" anchor="t">
            <a:spAutoFit/>
          </a:bodyPr>
          <a:lstStyle/>
          <a:p>
            <a:pPr>
              <a:spcAft>
                <a:spcPts val="1200"/>
              </a:spcAft>
            </a:pPr>
            <a:r>
              <a:rPr lang="en-US" sz="3200">
                <a:solidFill>
                  <a:srgbClr val="00B050"/>
                </a:solidFill>
                <a:latin typeface="Comic Sans MS" panose="030F0702030302020204" pitchFamily="66" charset="0"/>
                <a:cs typeface="Segoe UI"/>
              </a:rPr>
              <a:t>Leader: </a:t>
            </a:r>
            <a:r>
              <a:rPr lang="en-US" sz="3200">
                <a:latin typeface="Comic Sans MS"/>
              </a:rPr>
              <a:t>We are the body of Christ</a:t>
            </a:r>
          </a:p>
          <a:p>
            <a:pPr algn="ctr">
              <a:spcAft>
                <a:spcPts val="1200"/>
              </a:spcAft>
            </a:pPr>
            <a:r>
              <a:rPr lang="en-US" sz="3200" b="1">
                <a:solidFill>
                  <a:srgbClr val="00B050"/>
                </a:solidFill>
                <a:latin typeface="Comic Sans MS"/>
              </a:rPr>
              <a:t>All: </a:t>
            </a:r>
            <a:r>
              <a:rPr lang="en-US" sz="3200" b="1">
                <a:latin typeface="Comic Sans MS"/>
              </a:rPr>
              <a:t>God’s Spirit is with us</a:t>
            </a:r>
            <a:endParaRPr lang="en-US" sz="3200">
              <a:latin typeface="Comic Sans MS" panose="030F0702030302020204" pitchFamily="66" charset="0"/>
            </a:endParaRPr>
          </a:p>
          <a:p>
            <a:pPr>
              <a:spcAft>
                <a:spcPts val="1200"/>
              </a:spcAft>
            </a:pPr>
            <a:r>
              <a:rPr lang="en-US" sz="3200">
                <a:solidFill>
                  <a:srgbClr val="00B050"/>
                </a:solidFill>
                <a:latin typeface="Comic Sans MS" panose="030F0702030302020204" pitchFamily="66" charset="0"/>
                <a:cs typeface="Segoe UI"/>
              </a:rPr>
              <a:t>Leader: </a:t>
            </a:r>
            <a:r>
              <a:rPr lang="en-US" sz="3200">
                <a:latin typeface="Comic Sans MS"/>
              </a:rPr>
              <a:t>The peace of the Lord be always with you.</a:t>
            </a:r>
          </a:p>
          <a:p>
            <a:pPr algn="ctr">
              <a:spcAft>
                <a:spcPts val="1200"/>
              </a:spcAft>
            </a:pPr>
            <a:r>
              <a:rPr lang="en-US" sz="3200" b="1">
                <a:solidFill>
                  <a:srgbClr val="00B050"/>
                </a:solidFill>
                <a:latin typeface="Comic Sans MS"/>
              </a:rPr>
              <a:t>All: </a:t>
            </a:r>
            <a:r>
              <a:rPr lang="en-US" sz="3200" b="1">
                <a:latin typeface="Comic Sans MS"/>
              </a:rPr>
              <a:t>And also with you.</a:t>
            </a:r>
            <a:endParaRPr lang="en-US" sz="3200">
              <a:latin typeface="Comic Sans MS"/>
            </a:endParaRPr>
          </a:p>
        </p:txBody>
      </p:sp>
      <p:sp>
        <p:nvSpPr>
          <p:cNvPr id="3" name="Rectangle 2"/>
          <p:cNvSpPr/>
          <p:nvPr/>
        </p:nvSpPr>
        <p:spPr>
          <a:xfrm>
            <a:off x="3451948" y="509158"/>
            <a:ext cx="5004896" cy="646331"/>
          </a:xfrm>
          <a:prstGeom prst="rect">
            <a:avLst/>
          </a:prstGeom>
        </p:spPr>
        <p:txBody>
          <a:bodyPr wrap="none">
            <a:spAutoFit/>
          </a:bodyPr>
          <a:lstStyle/>
          <a:p>
            <a:r>
              <a:rPr lang="en-AU" sz="360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92774" y="175836"/>
            <a:ext cx="3860351" cy="400110"/>
          </a:xfrm>
          <a:prstGeom prst="rect">
            <a:avLst/>
          </a:prstGeom>
        </p:spPr>
        <p:txBody>
          <a:bodyPr wrap="none" lIns="91440" tIns="45720" rIns="91440" bIns="45720" anchor="t">
            <a:spAutoFit/>
          </a:bodyPr>
          <a:lstStyle/>
          <a:p>
            <a:pPr algn="ctr"/>
            <a:r>
              <a:rPr lang="en-AU" sz="2000">
                <a:solidFill>
                  <a:srgbClr val="00B050"/>
                </a:solidFill>
                <a:latin typeface="Comic Sans MS"/>
                <a:cs typeface="Arial"/>
              </a:rPr>
              <a:t>The Leader and Cantor unmute</a:t>
            </a:r>
            <a:endParaRPr lang="en-US" sz="140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b="1">
                <a:solidFill>
                  <a:srgbClr val="00B050"/>
                </a:solidFill>
                <a:latin typeface="Comic Sans MS"/>
                <a:cs typeface="Arial"/>
              </a:rPr>
              <a:t>Leader: </a:t>
            </a:r>
            <a:r>
              <a:rPr lang="en-AU" sz="2000">
                <a:latin typeface="Comic Sans MS"/>
                <a:cs typeface="Arial"/>
              </a:rPr>
              <a:t>A sign of peace may be exchanged </a:t>
            </a:r>
            <a:endParaRPr lang="en-US" sz="2000">
              <a:latin typeface="Comic Sans MS"/>
              <a:cs typeface="Arial"/>
            </a:endParaRPr>
          </a:p>
          <a:p>
            <a:pPr algn="ctr"/>
            <a:endParaRPr lang="en-AU" sz="2000">
              <a:solidFill>
                <a:srgbClr val="FFB83A"/>
              </a:solidFill>
              <a:latin typeface="Comic Sans MS"/>
              <a:cs typeface="Arial"/>
            </a:endParaRPr>
          </a:p>
          <a:p>
            <a:pPr algn="ctr"/>
            <a:r>
              <a:rPr lang="en-AU" sz="2000">
                <a:latin typeface="Comic Sans MS"/>
                <a:cs typeface="Arial"/>
              </a:rPr>
              <a:t>You may like to type 'Peace' into the chat, use the 'raise hand’ or other reaction buttons, or just simply wave via the screen with your video turned on</a:t>
            </a:r>
            <a:endParaRPr lang="en-US" sz="2000">
              <a:latin typeface="Comic Sans MS"/>
              <a:cs typeface="Arial"/>
            </a:endParaRPr>
          </a:p>
          <a:p>
            <a:pPr algn="ctr"/>
            <a:endParaRPr lang="en-AU" sz="2000">
              <a:latin typeface="Comic Sans MS"/>
              <a:cs typeface="Arial"/>
            </a:endParaRPr>
          </a:p>
          <a:p>
            <a:pPr algn="ctr"/>
            <a:r>
              <a:rPr lang="en-AU" sz="2000">
                <a:latin typeface="Comic Sans MS"/>
                <a:cs typeface="Arial"/>
              </a:rPr>
              <a:t>(Broadcaster exits shared screen for a few moments for the exchange of peace)</a:t>
            </a:r>
            <a:endParaRPr lang="en-AU" sz="2000">
              <a:cs typeface="Times New Roman"/>
            </a:endParaRPr>
          </a:p>
        </p:txBody>
      </p:sp>
    </p:spTree>
    <p:extLst>
      <p:ext uri="{BB962C8B-B14F-4D97-AF65-F5344CB8AC3E}">
        <p14:creationId xmlns:p14="http://schemas.microsoft.com/office/powerpoint/2010/main" val="109310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476977" y="1779513"/>
            <a:ext cx="9311070" cy="2462213"/>
          </a:xfrm>
          <a:prstGeom prst="rect">
            <a:avLst/>
          </a:prstGeom>
          <a:noFill/>
        </p:spPr>
        <p:txBody>
          <a:bodyPr wrap="square" lIns="91440" tIns="45720" rIns="91440" bIns="45720" rtlCol="0" anchor="t">
            <a:spAutoFit/>
          </a:bodyPr>
          <a:lstStyle/>
          <a:p>
            <a:pPr>
              <a:lnSpc>
                <a:spcPct val="150000"/>
              </a:lnSpc>
            </a:pPr>
            <a:r>
              <a:rPr lang="en-AU" sz="2800">
                <a:solidFill>
                  <a:srgbClr val="00B050"/>
                </a:solidFill>
                <a:latin typeface="Comic Sans MS"/>
              </a:rPr>
              <a:t>Leader: </a:t>
            </a:r>
            <a:r>
              <a:rPr lang="en-AU" sz="2800">
                <a:latin typeface="Comic Sans MS"/>
              </a:rPr>
              <a:t>As we settle into worship let your breath be soft, your mind be still, and your heart be open to the presence of God.</a:t>
            </a:r>
            <a:endParaRPr lang="en-US" sz="2800"/>
          </a:p>
          <a:p>
            <a:endParaRPr lang="en-AU" sz="2800" b="1">
              <a:solidFill>
                <a:srgbClr val="E3960B"/>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741350" y="434705"/>
            <a:ext cx="2782324" cy="584775"/>
          </a:xfrm>
          <a:prstGeom prst="rect">
            <a:avLst/>
          </a:prstGeom>
          <a:noFill/>
        </p:spPr>
        <p:txBody>
          <a:bodyPr wrap="square" lIns="91440" tIns="45720" rIns="91440" bIns="45720" rtlCol="0" anchor="t">
            <a:spAutoFit/>
          </a:bodyPr>
          <a:lstStyle/>
          <a:p>
            <a:pPr algn="ctr"/>
            <a:r>
              <a:rPr lang="en-AU" sz="3200" i="1">
                <a:solidFill>
                  <a:srgbClr val="00B050"/>
                </a:solidFill>
                <a:latin typeface="Comic Sans MS"/>
              </a:rPr>
              <a:t>Invitation</a:t>
            </a:r>
          </a:p>
        </p:txBody>
      </p:sp>
      <p:sp>
        <p:nvSpPr>
          <p:cNvPr id="5" name="TextBox 4">
            <a:extLst>
              <a:ext uri="{FF2B5EF4-FFF2-40B4-BE49-F238E27FC236}">
                <a16:creationId xmlns:a16="http://schemas.microsoft.com/office/drawing/2014/main" id="{8365F613-2240-1182-1BEE-D897C7F2B255}"/>
              </a:ext>
            </a:extLst>
          </p:cNvPr>
          <p:cNvSpPr txBox="1"/>
          <p:nvPr/>
        </p:nvSpPr>
        <p:spPr>
          <a:xfrm>
            <a:off x="1480322" y="4240042"/>
            <a:ext cx="5081113" cy="1538883"/>
          </a:xfrm>
          <a:prstGeom prst="rect">
            <a:avLst/>
          </a:prstGeom>
          <a:noFill/>
        </p:spPr>
        <p:txBody>
          <a:bodyPr wrap="square" lIns="91440" tIns="45720" rIns="91440" bIns="45720" rtlCol="0" anchor="t">
            <a:spAutoFit/>
          </a:bodyPr>
          <a:lstStyle/>
          <a:p>
            <a:r>
              <a:rPr lang="en-US" sz="2800">
                <a:latin typeface="Comic Sans MS"/>
              </a:rPr>
              <a:t>Stilling video</a:t>
            </a:r>
            <a:endParaRPr lang="en-US">
              <a:latin typeface="Times New Roman"/>
              <a:cs typeface="Times New Roman"/>
            </a:endParaRPr>
          </a:p>
          <a:p>
            <a:r>
              <a:rPr lang="en-US">
                <a:ea typeface="+mn-lt"/>
                <a:cs typeface="+mn-lt"/>
                <a:hlinkClick r:id="rId2"/>
              </a:rPr>
              <a:t>https://vimeo.com/715765340</a:t>
            </a:r>
            <a:endParaRPr lang="en-US">
              <a:cs typeface="Times New Roman"/>
            </a:endParaRPr>
          </a:p>
          <a:p>
            <a:pPr algn="ctr"/>
            <a:endParaRPr lang="en-US" sz="2800">
              <a:cs typeface="Times New Roman"/>
            </a:endParaRPr>
          </a:p>
          <a:p>
            <a:pPr algn="ctr"/>
            <a:endParaRPr lang="en-AU">
              <a:cs typeface="Times New Roman"/>
            </a:endParaRPr>
          </a:p>
        </p:txBody>
      </p:sp>
      <p:pic>
        <p:nvPicPr>
          <p:cNvPr id="7" name="Picture 6" descr="A black background with red text&#10;&#10;AI-generated content may be incorrect.">
            <a:extLst>
              <a:ext uri="{FF2B5EF4-FFF2-40B4-BE49-F238E27FC236}">
                <a16:creationId xmlns:a16="http://schemas.microsoft.com/office/drawing/2014/main" id="{7ADD5B52-7AB3-0200-BB60-F7D580D6A4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297" y="3304315"/>
            <a:ext cx="6690429" cy="2295829"/>
          </a:xfrm>
          <a:prstGeom prst="rect">
            <a:avLst/>
          </a:prstGeom>
        </p:spPr>
      </p:pic>
    </p:spTree>
    <p:extLst>
      <p:ext uri="{BB962C8B-B14F-4D97-AF65-F5344CB8AC3E}">
        <p14:creationId xmlns:p14="http://schemas.microsoft.com/office/powerpoint/2010/main" val="2375204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7420" y="185317"/>
            <a:ext cx="8797160" cy="523220"/>
          </a:xfrm>
          <a:prstGeom prst="rect">
            <a:avLst/>
          </a:prstGeom>
          <a:noFill/>
        </p:spPr>
        <p:txBody>
          <a:bodyPr wrap="square" lIns="91440" tIns="45720" rIns="91440" bIns="45720" rtlCol="0" anchor="t">
            <a:spAutoFit/>
          </a:bodyPr>
          <a:lstStyle/>
          <a:p>
            <a:r>
              <a:rPr lang="en-US" sz="2800" i="1">
                <a:solidFill>
                  <a:srgbClr val="00B050"/>
                </a:solidFill>
                <a:latin typeface="Comic Sans MS"/>
              </a:rPr>
              <a:t>Prayer of Thanksgiving in the Season of Creation</a:t>
            </a:r>
            <a:endParaRPr lang="en-US" sz="2000" i="1">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317413" y="781850"/>
            <a:ext cx="11557174"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00B050"/>
                </a:solidFill>
                <a:latin typeface="Comic Sans MS"/>
              </a:rPr>
              <a:t>Leader: </a:t>
            </a:r>
            <a:r>
              <a:rPr lang="en-US" sz="2000">
                <a:latin typeface="Comic Sans MS"/>
              </a:rPr>
              <a:t>As we enter prayer, I invite the second reader to unmute to lead our intercessions which follow the prayer of thanksgiving. Please feel free to change your body position as you need.</a:t>
            </a:r>
            <a:endParaRPr lang="en-US" sz="2000">
              <a:cs typeface="Times New Roman"/>
            </a:endParaRPr>
          </a:p>
        </p:txBody>
      </p:sp>
      <p:sp>
        <p:nvSpPr>
          <p:cNvPr id="6" name="TextBox 5">
            <a:extLst>
              <a:ext uri="{FF2B5EF4-FFF2-40B4-BE49-F238E27FC236}">
                <a16:creationId xmlns:a16="http://schemas.microsoft.com/office/drawing/2014/main" id="{6D6B4E10-178A-43A5-EC82-B75A2FB0AA75}"/>
              </a:ext>
            </a:extLst>
          </p:cNvPr>
          <p:cNvSpPr txBox="1"/>
          <p:nvPr/>
        </p:nvSpPr>
        <p:spPr>
          <a:xfrm>
            <a:off x="374595" y="1889846"/>
            <a:ext cx="11442810" cy="4463081"/>
          </a:xfrm>
          <a:prstGeom prst="rect">
            <a:avLst/>
          </a:prstGeom>
          <a:noFill/>
        </p:spPr>
        <p:txBody>
          <a:bodyPr wrap="square">
            <a:spAutoFit/>
          </a:bodyPr>
          <a:lstStyle/>
          <a:p>
            <a:pPr>
              <a:lnSpc>
                <a:spcPct val="150000"/>
              </a:lnSpc>
            </a:pPr>
            <a:r>
              <a:rPr lang="en-AU" sz="2400">
                <a:latin typeface="Comic Sans MS" panose="030F0902030302020204" pitchFamily="66" charset="0"/>
              </a:rPr>
              <a:t>God of life, God of love, God of Creation. Thank You for all the wonderful,</a:t>
            </a:r>
          </a:p>
          <a:p>
            <a:pPr>
              <a:lnSpc>
                <a:spcPct val="150000"/>
              </a:lnSpc>
            </a:pPr>
            <a:r>
              <a:rPr lang="en-AU" sz="2400">
                <a:latin typeface="Comic Sans MS" panose="030F0902030302020204" pitchFamily="66" charset="0"/>
              </a:rPr>
              <a:t>great and immense creatures that You created.</a:t>
            </a:r>
          </a:p>
          <a:p>
            <a:pPr>
              <a:lnSpc>
                <a:spcPct val="150000"/>
              </a:lnSpc>
            </a:pPr>
            <a:r>
              <a:rPr lang="en-AU" sz="2400" b="1">
                <a:latin typeface="Comic Sans MS" panose="030F0902030302020204" pitchFamily="66" charset="0"/>
              </a:rPr>
              <a:t>We thank You that we have the opportunity to inhabit and enjoy the wonders of this world.</a:t>
            </a:r>
          </a:p>
          <a:p>
            <a:pPr>
              <a:lnSpc>
                <a:spcPct val="150000"/>
              </a:lnSpc>
            </a:pPr>
            <a:r>
              <a:rPr lang="en-AU" sz="2400">
                <a:latin typeface="Comic Sans MS" panose="030F0902030302020204" pitchFamily="66" charset="0"/>
              </a:rPr>
              <a:t>Thank you for giving us forests that provide our air and give us the shade we need on hot days.</a:t>
            </a:r>
          </a:p>
          <a:p>
            <a:pPr>
              <a:lnSpc>
                <a:spcPct val="150000"/>
              </a:lnSpc>
            </a:pPr>
            <a:r>
              <a:rPr lang="en-AU" sz="2400" b="1">
                <a:latin typeface="Comic Sans MS" panose="030F0902030302020204" pitchFamily="66" charset="0"/>
              </a:rPr>
              <a:t>Thank you for giving us the sun that shines brightly with its energy, as well as the rains to refresh and nourish the earth bringing a special scent.</a:t>
            </a:r>
          </a:p>
        </p:txBody>
      </p:sp>
      <p:sp>
        <p:nvSpPr>
          <p:cNvPr id="4" name="Rectangle 3">
            <a:extLst>
              <a:ext uri="{FF2B5EF4-FFF2-40B4-BE49-F238E27FC236}">
                <a16:creationId xmlns:a16="http://schemas.microsoft.com/office/drawing/2014/main" id="{44AD07AC-B216-86EA-F162-001BAF760999}"/>
              </a:ext>
            </a:extLst>
          </p:cNvPr>
          <p:cNvSpPr/>
          <p:nvPr/>
        </p:nvSpPr>
        <p:spPr>
          <a:xfrm>
            <a:off x="7239610" y="636675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1921818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71EC-25B5-3622-1059-8D3BDB0F4A1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8FE9423-B809-B703-9392-EB0C93FB5B9A}"/>
              </a:ext>
            </a:extLst>
          </p:cNvPr>
          <p:cNvSpPr txBox="1"/>
          <p:nvPr/>
        </p:nvSpPr>
        <p:spPr>
          <a:xfrm>
            <a:off x="460595" y="283393"/>
            <a:ext cx="11271948" cy="6125075"/>
          </a:xfrm>
          <a:prstGeom prst="rect">
            <a:avLst/>
          </a:prstGeom>
          <a:noFill/>
        </p:spPr>
        <p:txBody>
          <a:bodyPr wrap="square">
            <a:spAutoFit/>
          </a:bodyPr>
          <a:lstStyle/>
          <a:p>
            <a:pPr>
              <a:lnSpc>
                <a:spcPct val="150000"/>
              </a:lnSpc>
            </a:pPr>
            <a:r>
              <a:rPr lang="en-AU" sz="2400">
                <a:latin typeface="Comic Sans MS" panose="030F0902030302020204" pitchFamily="66" charset="0"/>
              </a:rPr>
              <a:t>Thank you for giving us the fertile soil to provide us with food and sustenance for many animals.</a:t>
            </a:r>
          </a:p>
          <a:p>
            <a:pPr>
              <a:lnSpc>
                <a:spcPct val="150000"/>
              </a:lnSpc>
            </a:pPr>
            <a:r>
              <a:rPr lang="en-AU" sz="2400" b="1">
                <a:latin typeface="Comic Sans MS" panose="030F0902030302020204" pitchFamily="66" charset="0"/>
              </a:rPr>
              <a:t>Allow us to recognize that the community of the earth is a democracy of life as a whole that is based on the living economies that are the local economies of those who work the land.</a:t>
            </a:r>
          </a:p>
          <a:p>
            <a:pPr>
              <a:lnSpc>
                <a:spcPct val="150000"/>
              </a:lnSpc>
            </a:pPr>
            <a:r>
              <a:rPr lang="en-AU" sz="2400">
                <a:latin typeface="Comic Sans MS" panose="030F0902030302020204" pitchFamily="66" charset="0"/>
              </a:rPr>
              <a:t>Give us the strength to defend diversity in nature and in the culture of each place by putting the common good first, knowing that all beings have a natural right to their sustenance.</a:t>
            </a:r>
          </a:p>
          <a:p>
            <a:pPr>
              <a:lnSpc>
                <a:spcPct val="150000"/>
              </a:lnSpc>
            </a:pPr>
            <a:r>
              <a:rPr lang="en-AU" sz="2400" b="1">
                <a:latin typeface="Comic Sans MS" panose="030F0902030302020204" pitchFamily="66" charset="0"/>
              </a:rPr>
              <a:t>Help us to value each species, people and culture, knowing that each has intrinsic value.</a:t>
            </a:r>
          </a:p>
          <a:p>
            <a:pPr>
              <a:lnSpc>
                <a:spcPct val="150000"/>
              </a:lnSpc>
            </a:pPr>
            <a:endParaRPr lang="en-AU" sz="2400" b="1">
              <a:latin typeface="Comic Sans MS" panose="030F0902030302020204" pitchFamily="66" charset="0"/>
            </a:endParaRPr>
          </a:p>
        </p:txBody>
      </p:sp>
      <p:sp>
        <p:nvSpPr>
          <p:cNvPr id="2" name="Rectangle 1">
            <a:extLst>
              <a:ext uri="{FF2B5EF4-FFF2-40B4-BE49-F238E27FC236}">
                <a16:creationId xmlns:a16="http://schemas.microsoft.com/office/drawing/2014/main" id="{76E37ED0-CD2F-9F76-62A2-E8F2941B3753}"/>
              </a:ext>
            </a:extLst>
          </p:cNvPr>
          <p:cNvSpPr/>
          <p:nvPr/>
        </p:nvSpPr>
        <p:spPr>
          <a:xfrm>
            <a:off x="7039585" y="6220265"/>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1058119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7A0EE-2D0D-6202-1FEA-52B42D5763B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392EB33-F69F-0FCE-F571-C9F0D66E8843}"/>
              </a:ext>
            </a:extLst>
          </p:cNvPr>
          <p:cNvSpPr txBox="1"/>
          <p:nvPr/>
        </p:nvSpPr>
        <p:spPr>
          <a:xfrm>
            <a:off x="460026" y="1197459"/>
            <a:ext cx="11271948" cy="4463081"/>
          </a:xfrm>
          <a:prstGeom prst="rect">
            <a:avLst/>
          </a:prstGeom>
          <a:noFill/>
        </p:spPr>
        <p:txBody>
          <a:bodyPr wrap="square">
            <a:spAutoFit/>
          </a:bodyPr>
          <a:lstStyle/>
          <a:p>
            <a:pPr>
              <a:lnSpc>
                <a:spcPct val="150000"/>
              </a:lnSpc>
            </a:pPr>
            <a:r>
              <a:rPr lang="en-AU" sz="2400">
                <a:latin typeface="Comic Sans MS" panose="030F0902030302020204" pitchFamily="66" charset="0"/>
              </a:rPr>
              <a:t>Help us to walk in this world with faith and hope. Sustain us to protect</a:t>
            </a:r>
          </a:p>
          <a:p>
            <a:pPr>
              <a:lnSpc>
                <a:spcPct val="150000"/>
              </a:lnSpc>
            </a:pPr>
            <a:r>
              <a:rPr lang="en-AU" sz="2400">
                <a:latin typeface="Comic Sans MS" panose="030F0902030302020204" pitchFamily="66" charset="0"/>
              </a:rPr>
              <a:t>and care for your creation, respectful of the resources it provides for us and</a:t>
            </a:r>
          </a:p>
          <a:p>
            <a:pPr>
              <a:lnSpc>
                <a:spcPct val="150000"/>
              </a:lnSpc>
            </a:pPr>
            <a:r>
              <a:rPr lang="en-AU" sz="2400">
                <a:latin typeface="Comic Sans MS" panose="030F0902030302020204" pitchFamily="66" charset="0"/>
              </a:rPr>
              <a:t>aware of the finiteness of Creation.</a:t>
            </a:r>
          </a:p>
          <a:p>
            <a:pPr>
              <a:lnSpc>
                <a:spcPct val="150000"/>
              </a:lnSpc>
            </a:pPr>
            <a:r>
              <a:rPr lang="en-AU" sz="2400" b="1">
                <a:latin typeface="Comic Sans MS" panose="030F0902030302020204" pitchFamily="66" charset="0"/>
              </a:rPr>
              <a:t>Give us the courage to fight for life and be resilient in the face of those</a:t>
            </a:r>
          </a:p>
          <a:p>
            <a:pPr>
              <a:lnSpc>
                <a:spcPct val="150000"/>
              </a:lnSpc>
            </a:pPr>
            <a:r>
              <a:rPr lang="en-AU" sz="2400" b="1">
                <a:latin typeface="Comic Sans MS" panose="030F0902030302020204" pitchFamily="66" charset="0"/>
              </a:rPr>
              <a:t>who destroy Creation and those who profit from it for their own business.</a:t>
            </a:r>
          </a:p>
          <a:p>
            <a:pPr>
              <a:lnSpc>
                <a:spcPct val="150000"/>
              </a:lnSpc>
            </a:pPr>
            <a:r>
              <a:rPr lang="en-AU" sz="2400">
                <a:latin typeface="Comic Sans MS" panose="030F0902030302020204" pitchFamily="66" charset="0"/>
              </a:rPr>
              <a:t>Thank you for each of our lives which we give to you, through Jesus Christ our Lord, who lives and reigns with you and the Holy Spirit.  </a:t>
            </a:r>
            <a:r>
              <a:rPr lang="en-AU" sz="2400" b="1">
                <a:solidFill>
                  <a:srgbClr val="232323"/>
                </a:solidFill>
                <a:latin typeface="Comic Sans MS" panose="030F0902030302020204" pitchFamily="66" charset="0"/>
              </a:rPr>
              <a:t>Amen</a:t>
            </a:r>
            <a:endParaRPr lang="en-AU" sz="2400" b="1">
              <a:latin typeface="Comic Sans MS" panose="030F0902030302020204" pitchFamily="66" charset="0"/>
            </a:endParaRPr>
          </a:p>
        </p:txBody>
      </p:sp>
    </p:spTree>
    <p:extLst>
      <p:ext uri="{BB962C8B-B14F-4D97-AF65-F5344CB8AC3E}">
        <p14:creationId xmlns:p14="http://schemas.microsoft.com/office/powerpoint/2010/main" val="1880646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a:solidFill>
                  <a:srgbClr val="00B050"/>
                </a:solidFill>
                <a:latin typeface="Comic Sans MS"/>
                <a:ea typeface="+mn-lt"/>
                <a:cs typeface="+mn-lt"/>
              </a:rPr>
              <a:t>Intercessions</a:t>
            </a:r>
            <a:endParaRPr lang="en-US" sz="2000" i="1">
              <a:solidFill>
                <a:srgbClr val="00B05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7516" y="778556"/>
            <a:ext cx="11614484" cy="5791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a:solidFill>
                  <a:srgbClr val="00B050"/>
                </a:solidFill>
                <a:latin typeface="Comic Sans MS"/>
              </a:rPr>
              <a:t>Reader 2: </a:t>
            </a:r>
            <a:r>
              <a:rPr lang="en-GB" sz="2000">
                <a:latin typeface="Comic Sans MS"/>
              </a:rPr>
              <a:t>We pray for creation and communities we share our lives with.</a:t>
            </a:r>
            <a:r>
              <a:rPr lang="en-US" sz="2000">
                <a:latin typeface="Comic Sans MS"/>
              </a:rPr>
              <a:t> </a:t>
            </a:r>
            <a:r>
              <a:rPr lang="en-AU" sz="2000">
                <a:latin typeface="Comic Sans MS"/>
              </a:rPr>
              <a:t>We pause for a few moments to name either in our hearts, or out loud, or in the chat, those environments and communities we bring to the Lord in prayer. </a:t>
            </a:r>
          </a:p>
          <a:p>
            <a:pPr>
              <a:lnSpc>
                <a:spcPct val="150000"/>
              </a:lnSpc>
            </a:pPr>
            <a:r>
              <a:rPr lang="en-AU" sz="2000" b="1">
                <a:solidFill>
                  <a:srgbClr val="00B050"/>
                </a:solidFill>
                <a:latin typeface="Comic Sans MS"/>
              </a:rPr>
              <a:t>PAUSE…</a:t>
            </a:r>
          </a:p>
          <a:p>
            <a:pPr>
              <a:lnSpc>
                <a:spcPct val="150000"/>
              </a:lnSpc>
            </a:pPr>
            <a:r>
              <a:rPr lang="en-AU" sz="2000">
                <a:latin typeface="Comic Sans MS"/>
              </a:rPr>
              <a:t>We entrust to you the community of Holy Hermits Online and our ministry partners:</a:t>
            </a:r>
          </a:p>
          <a:p>
            <a:endParaRPr lang="en-AU" sz="2000">
              <a:latin typeface="Comic Sans MS"/>
            </a:endParaRPr>
          </a:p>
          <a:p>
            <a:pPr marL="0" algn="l" rtl="0" eaLnBrk="1" fontAlgn="base" latinLnBrk="0" hangingPunct="1">
              <a:buNone/>
            </a:pPr>
            <a:endParaRPr lang="en-AU" sz="1800" b="0" i="0" u="none" strike="noStrike">
              <a:effectLst/>
              <a:latin typeface="Arial" panose="020B0604020202020204" pitchFamily="34" charset="0"/>
            </a:endParaRPr>
          </a:p>
          <a:p>
            <a:endParaRPr lang="en-AU" sz="2400">
              <a:latin typeface="Comic Sans MS"/>
            </a:endParaRPr>
          </a:p>
          <a:p>
            <a:endParaRPr lang="en-AU" sz="2400">
              <a:latin typeface="Comic Sans MS"/>
            </a:endParaRPr>
          </a:p>
          <a:p>
            <a:pPr>
              <a:lnSpc>
                <a:spcPct val="150000"/>
              </a:lnSpc>
            </a:pPr>
            <a:endParaRPr lang="en-AU" sz="2400">
              <a:latin typeface="Comic Sans MS"/>
              <a:cs typeface="Calibri"/>
            </a:endParaRPr>
          </a:p>
          <a:p>
            <a:pPr>
              <a:lnSpc>
                <a:spcPct val="150000"/>
              </a:lnSpc>
            </a:pPr>
            <a:endParaRPr lang="en-AU" sz="2200">
              <a:latin typeface="Comic Sans MS"/>
              <a:cs typeface="Calibri"/>
            </a:endParaRPr>
          </a:p>
          <a:p>
            <a:pPr>
              <a:lnSpc>
                <a:spcPct val="150000"/>
              </a:lnSpc>
            </a:pPr>
            <a:r>
              <a:rPr lang="en-AU" sz="2000">
                <a:latin typeface="Comic Sans MS"/>
                <a:cs typeface="Calibri"/>
              </a:rPr>
              <a:t>Prosper the work of our hands and show us the way to your new creation.</a:t>
            </a:r>
          </a:p>
          <a:p>
            <a:pPr>
              <a:lnSpc>
                <a:spcPct val="150000"/>
              </a:lnSpc>
            </a:pPr>
            <a:r>
              <a:rPr lang="en-GB" sz="2000">
                <a:latin typeface="Comic Sans MS"/>
              </a:rPr>
              <a:t>Creator God, </a:t>
            </a:r>
            <a:r>
              <a:rPr lang="en-GB" sz="2000" b="1">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1765259540"/>
              </p:ext>
            </p:extLst>
          </p:nvPr>
        </p:nvGraphicFramePr>
        <p:xfrm>
          <a:off x="1275380" y="3318399"/>
          <a:ext cx="7108141" cy="2225040"/>
        </p:xfrm>
        <a:graphic>
          <a:graphicData uri="http://schemas.openxmlformats.org/drawingml/2006/table">
            <a:tbl>
              <a:tblPr firstRow="1" bandRow="1">
                <a:tableStyleId>{2D5ABB26-0587-4C30-8999-92F81FD0307C}</a:tableStyleId>
              </a:tblPr>
              <a:tblGrid>
                <a:gridCol w="6615273">
                  <a:extLst>
                    <a:ext uri="{9D8B030D-6E8A-4147-A177-3AD203B41FA5}">
                      <a16:colId xmlns:a16="http://schemas.microsoft.com/office/drawing/2014/main" val="2908256516"/>
                    </a:ext>
                  </a:extLst>
                </a:gridCol>
                <a:gridCol w="246434">
                  <a:extLst>
                    <a:ext uri="{9D8B030D-6E8A-4147-A177-3AD203B41FA5}">
                      <a16:colId xmlns:a16="http://schemas.microsoft.com/office/drawing/2014/main" val="2881208652"/>
                    </a:ext>
                  </a:extLst>
                </a:gridCol>
                <a:gridCol w="24643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a:latin typeface="Comic Sans MS" panose="030F0902030302020204" pitchFamily="66" charset="0"/>
                          <a:cs typeface="Calibri"/>
                        </a:rPr>
                        <a:t>St John's Cathedral Brisbane</a:t>
                      </a:r>
                      <a:endParaRPr lang="en-US" sz="2000" b="0" i="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Episcopal Diocese of Texas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err="1">
                          <a:latin typeface="Comic Sans MS" panose="030F0902030302020204" pitchFamily="66" charset="0"/>
                          <a:cs typeface="Calibri"/>
                        </a:rPr>
                        <a:t>Tithe.ly</a:t>
                      </a:r>
                      <a:endParaRPr lang="en-AU" sz="2000" b="0" i="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34</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196086" y="170867"/>
            <a:ext cx="12110382" cy="6042936"/>
          </a:xfrm>
          <a:prstGeom prst="rect">
            <a:avLst/>
          </a:prstGeom>
          <a:noFill/>
        </p:spPr>
        <p:txBody>
          <a:bodyPr wrap="square" lIns="91440" tIns="45720" rIns="91440" bIns="45720" rtlCol="0" anchor="t">
            <a:spAutoFit/>
          </a:bodyPr>
          <a:lstStyle/>
          <a:p>
            <a:pPr>
              <a:lnSpc>
                <a:spcPct val="150000"/>
              </a:lnSpc>
            </a:pPr>
            <a:r>
              <a:rPr lang="en-AU" sz="2000" dirty="0">
                <a:solidFill>
                  <a:srgbClr val="00B050"/>
                </a:solidFill>
                <a:latin typeface="Comic Sans MS"/>
              </a:rPr>
              <a:t>Reader 2: </a:t>
            </a:r>
            <a:r>
              <a:rPr lang="en-AU" sz="2000" dirty="0">
                <a:latin typeface="Comic Sans MS"/>
              </a:rPr>
              <a:t>Loving Creator</a:t>
            </a:r>
            <a:r>
              <a:rPr lang="en-AU" sz="2000" u="none" strike="noStrike" dirty="0">
                <a:effectLst/>
                <a:latin typeface="Comic Sans MS"/>
              </a:rPr>
              <a:t>, we </a:t>
            </a:r>
            <a:r>
              <a:rPr lang="en-AU" sz="2000" dirty="0">
                <a:latin typeface="Comic Sans MS"/>
              </a:rPr>
              <a:t>entrust to you all animals, especially those who are</a:t>
            </a:r>
            <a:r>
              <a:rPr lang="en-AU" sz="2000" dirty="0">
                <a:latin typeface="Comic Sans MS"/>
                <a:cs typeface="Calibri"/>
              </a:rPr>
              <a:t> </a:t>
            </a:r>
            <a:r>
              <a:rPr lang="en-AU" sz="2000" dirty="0">
                <a:latin typeface="Comic Sans MS"/>
              </a:rPr>
              <a:t>sick, anxious, ageing, lost, at risk, lonely, sad, hungry, in pain, homeless, abused, living in fear, encountering violence of any kind,</a:t>
            </a:r>
            <a:r>
              <a:rPr lang="en-AU" sz="2000" dirty="0">
                <a:latin typeface="Comic Sans MS"/>
                <a:cs typeface="Calibri"/>
              </a:rPr>
              <a:t> </a:t>
            </a:r>
            <a:r>
              <a:rPr lang="en-AU" sz="2000" dirty="0">
                <a:latin typeface="Comic Sans MS"/>
              </a:rPr>
              <a:t>in need of comfort, rehabilitation or transformation.</a:t>
            </a:r>
            <a:endParaRPr lang="en-AU" sz="1050" dirty="0">
              <a:latin typeface="Comic Sans MS"/>
              <a:cs typeface="Calibri"/>
            </a:endParaRPr>
          </a:p>
          <a:p>
            <a:endParaRPr lang="en-AU" sz="2000" dirty="0">
              <a:latin typeface="Comic Sans MS"/>
            </a:endParaRPr>
          </a:p>
          <a:p>
            <a:r>
              <a:rPr lang="en-AU" sz="2000" dirty="0">
                <a:latin typeface="Comic Sans MS"/>
              </a:rPr>
              <a:t>We invite your loving compassion for:</a:t>
            </a:r>
            <a:br>
              <a:rPr lang="en-AU" sz="2000" dirty="0">
                <a:latin typeface="Comic Sans MS"/>
              </a:rPr>
            </a:br>
            <a:r>
              <a:rPr lang="en-AU" sz="2000" dirty="0">
                <a:latin typeface="Comic Sans MS"/>
              </a:rPr>
              <a:t>Jasmine,   </a:t>
            </a:r>
            <a:endParaRPr lang="en-AU" sz="2000" dirty="0">
              <a:solidFill>
                <a:srgbClr val="000000"/>
              </a:solidFill>
              <a:latin typeface="Comic Sans MS"/>
            </a:endParaRPr>
          </a:p>
          <a:p>
            <a:r>
              <a:rPr lang="en-AU" sz="2000" dirty="0">
                <a:latin typeface="Comic Sans MS"/>
              </a:rPr>
              <a:t>Leese(y),   </a:t>
            </a:r>
            <a:endParaRPr lang="en-AU" dirty="0"/>
          </a:p>
          <a:p>
            <a:r>
              <a:rPr lang="en-AU" sz="2000" dirty="0" err="1">
                <a:latin typeface="Comic Sans MS"/>
              </a:rPr>
              <a:t>Sid,Toots</a:t>
            </a:r>
            <a:r>
              <a:rPr lang="en-AU" sz="2000" dirty="0">
                <a:latin typeface="Comic Sans MS"/>
              </a:rPr>
              <a:t> and Lulu, Polly and Suki</a:t>
            </a:r>
            <a:endParaRPr lang="en-AU" dirty="0"/>
          </a:p>
          <a:p>
            <a:r>
              <a:rPr lang="en-AU" sz="2000" dirty="0">
                <a:latin typeface="Comic Sans MS"/>
              </a:rPr>
              <a:t>Fred, George and Percy</a:t>
            </a:r>
            <a:endParaRPr lang="en-AU" dirty="0"/>
          </a:p>
          <a:p>
            <a:r>
              <a:rPr lang="en-AU" sz="2000" dirty="0" err="1">
                <a:latin typeface="Comic Sans MS"/>
              </a:rPr>
              <a:t>Koshka</a:t>
            </a:r>
            <a:r>
              <a:rPr lang="en-AU" sz="2000" dirty="0">
                <a:latin typeface="Comic Sans MS"/>
              </a:rPr>
              <a:t>,</a:t>
            </a:r>
            <a:r>
              <a:rPr lang="en-AU" sz="2000" dirty="0">
                <a:solidFill>
                  <a:srgbClr val="4D4D4D"/>
                </a:solidFill>
                <a:latin typeface="Comic Sans MS"/>
              </a:rPr>
              <a:t> </a:t>
            </a:r>
            <a:r>
              <a:rPr lang="en-AU" sz="2000" dirty="0">
                <a:latin typeface="Comic Sans MS"/>
              </a:rPr>
              <a:t>  </a:t>
            </a:r>
            <a:endParaRPr lang="en-AU" dirty="0"/>
          </a:p>
          <a:p>
            <a:r>
              <a:rPr lang="en-AU" sz="2000" dirty="0">
                <a:latin typeface="Comic Sans MS"/>
              </a:rPr>
              <a:t>Lambert </a:t>
            </a:r>
            <a:endParaRPr lang="en-AU" dirty="0"/>
          </a:p>
          <a:p>
            <a:r>
              <a:rPr lang="en-AU" sz="2000" dirty="0">
                <a:latin typeface="Comic Sans MS"/>
              </a:rPr>
              <a:t>Kala, Nigel and Little One </a:t>
            </a:r>
            <a:endParaRPr lang="en-AU" dirty="0"/>
          </a:p>
          <a:p>
            <a:r>
              <a:rPr lang="en-AU" sz="2000" dirty="0">
                <a:latin typeface="Comic Sans MS"/>
              </a:rPr>
              <a:t>Toby</a:t>
            </a:r>
            <a:endParaRPr lang="en-AU" dirty="0"/>
          </a:p>
          <a:p>
            <a:r>
              <a:rPr lang="en-AU" sz="2000" dirty="0">
                <a:latin typeface="Comic Sans MS"/>
              </a:rPr>
              <a:t>Taco</a:t>
            </a:r>
          </a:p>
          <a:p>
            <a:r>
              <a:rPr lang="en-AU" sz="2000" dirty="0">
                <a:latin typeface="Comic Sans MS"/>
              </a:rPr>
              <a:t>Paddy and Jax</a:t>
            </a:r>
            <a:endParaRPr lang="en-AU" dirty="0"/>
          </a:p>
          <a:p>
            <a:pPr>
              <a:lnSpc>
                <a:spcPct val="150000"/>
              </a:lnSpc>
            </a:pPr>
            <a:r>
              <a:rPr lang="en-AU" sz="2000" dirty="0">
                <a:latin typeface="Comic Sans MS"/>
              </a:rPr>
              <a:t>We name in our hearts, out loud or in the chat, the animals we bring to the Lord in prayer.</a:t>
            </a:r>
            <a:r>
              <a:rPr lang="en-AU" sz="2000" dirty="0">
                <a:solidFill>
                  <a:srgbClr val="000000"/>
                </a:solidFill>
                <a:latin typeface="Comic Sans MS"/>
              </a:rPr>
              <a:t> </a:t>
            </a:r>
            <a:r>
              <a:rPr lang="en-AU" sz="2000" dirty="0">
                <a:solidFill>
                  <a:srgbClr val="7030A0"/>
                </a:solidFill>
                <a:latin typeface="Comic Sans MS"/>
              </a:rPr>
              <a:t> </a:t>
            </a:r>
            <a:endParaRPr lang="en-AU" sz="2000" b="1" dirty="0">
              <a:solidFill>
                <a:srgbClr val="00B050"/>
              </a:solidFill>
              <a:latin typeface="Comic Sans MS"/>
              <a:cs typeface="Times New Roman"/>
            </a:endParaRPr>
          </a:p>
          <a:p>
            <a:pPr>
              <a:lnSpc>
                <a:spcPct val="150000"/>
              </a:lnSpc>
            </a:pPr>
            <a:r>
              <a:rPr lang="en-AU" sz="2000" b="1" dirty="0">
                <a:solidFill>
                  <a:srgbClr val="00B050"/>
                </a:solidFill>
                <a:latin typeface="Comic Sans MS"/>
              </a:rPr>
              <a:t>PAUSE….   </a:t>
            </a:r>
            <a:r>
              <a:rPr lang="en-AU" sz="2000" b="1" dirty="0">
                <a:solidFill>
                  <a:srgbClr val="00B050"/>
                </a:solidFill>
                <a:latin typeface="Comic Sans MS"/>
                <a:cs typeface="Times New Roman"/>
              </a:rPr>
              <a:t>  </a:t>
            </a:r>
            <a:r>
              <a:rPr lang="en-AU" sz="2000" b="1" dirty="0">
                <a:latin typeface="Comic Sans MS"/>
                <a:cs typeface="Times New Roman"/>
              </a:rPr>
              <a:t>Amen.</a:t>
            </a:r>
            <a:endParaRPr lang="en-AU" sz="2000" b="1" dirty="0">
              <a:solidFill>
                <a:srgbClr val="00B05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9499" y="1900130"/>
            <a:ext cx="2697657" cy="2726959"/>
          </a:xfrm>
          <a:prstGeom prst="rect">
            <a:avLst/>
          </a:prstGeom>
        </p:spPr>
      </p:pic>
    </p:spTree>
    <p:extLst>
      <p:ext uri="{BB962C8B-B14F-4D97-AF65-F5344CB8AC3E}">
        <p14:creationId xmlns:p14="http://schemas.microsoft.com/office/powerpoint/2010/main" val="1197269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35</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99610" y="256564"/>
            <a:ext cx="11937323" cy="5910657"/>
          </a:xfrm>
          <a:prstGeom prst="rect">
            <a:avLst/>
          </a:prstGeom>
          <a:noFill/>
        </p:spPr>
        <p:txBody>
          <a:bodyPr wrap="square" lIns="91440" tIns="45720" rIns="91440" bIns="45720" rtlCol="0" anchor="t">
            <a:spAutoFit/>
          </a:bodyPr>
          <a:lstStyle/>
          <a:p>
            <a:pPr>
              <a:lnSpc>
                <a:spcPct val="125000"/>
              </a:lnSpc>
            </a:pPr>
            <a:r>
              <a:rPr lang="en-AU" sz="2000">
                <a:solidFill>
                  <a:srgbClr val="00B050"/>
                </a:solidFill>
                <a:latin typeface="Comic Sans MS"/>
              </a:rPr>
              <a:t>Reader 2: </a:t>
            </a:r>
            <a:r>
              <a:rPr lang="en-AU" sz="2000">
                <a:latin typeface="Comic Sans MS"/>
              </a:rPr>
              <a:t>Eternal Trinity of Love</a:t>
            </a:r>
            <a:r>
              <a:rPr lang="en-AU" sz="2000" u="none" strike="noStrike">
                <a:effectLst/>
                <a:latin typeface="Comic Sans MS"/>
              </a:rPr>
              <a:t>, we </a:t>
            </a:r>
            <a:r>
              <a:rPr lang="en-AU" sz="2000">
                <a:latin typeface="Comic Sans MS"/>
              </a:rPr>
              <a:t>uphold to you the people we </a:t>
            </a:r>
            <a:r>
              <a:rPr lang="en-AU" sz="2000" u="none" strike="noStrike">
                <a:effectLst/>
                <a:latin typeface="Comic Sans MS"/>
              </a:rPr>
              <a:t>love and carry cares</a:t>
            </a:r>
            <a:r>
              <a:rPr lang="en-AU" sz="2000">
                <a:latin typeface="Comic Sans MS"/>
              </a:rPr>
              <a:t> for:</a:t>
            </a:r>
            <a:endParaRPr lang="en-AU" sz="2000">
              <a:latin typeface="Comic Sans MS"/>
              <a:ea typeface="Calibri"/>
              <a:cs typeface="Calibri"/>
            </a:endParaRPr>
          </a:p>
          <a:p>
            <a:pPr>
              <a:lnSpc>
                <a:spcPct val="125000"/>
              </a:lnSpc>
            </a:pPr>
            <a:endParaRPr lang="en-AU" sz="1050">
              <a:latin typeface="Comic Sans MS"/>
              <a:ea typeface="Calibri"/>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r>
              <a:rPr lang="en-US" sz="2000">
                <a:solidFill>
                  <a:srgbClr val="000000"/>
                </a:solidFill>
                <a:latin typeface="Comic Sans MS"/>
                <a:cs typeface="Calibri"/>
              </a:rPr>
              <a:t>                                </a:t>
            </a:r>
            <a:r>
              <a:rPr lang="en-AU" sz="2000">
                <a:solidFill>
                  <a:srgbClr val="4D4D4D"/>
                </a:solidFill>
                <a:latin typeface="Comic Sans MS"/>
                <a:cs typeface="Calibri"/>
              </a:rPr>
              <a:t> </a:t>
            </a:r>
            <a:endParaRPr lang="en-AU">
              <a:cs typeface="Times New Roman"/>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r>
              <a:rPr lang="en-AU">
                <a:latin typeface="Comic Sans MS"/>
              </a:rPr>
              <a:t>We name in our hearts, out loud or in the chat, those we bring to the Lord in prayer.</a:t>
            </a:r>
            <a:r>
              <a:rPr lang="en-AU">
                <a:solidFill>
                  <a:srgbClr val="7030A0"/>
                </a:solidFill>
                <a:latin typeface="Comic Sans MS"/>
              </a:rPr>
              <a:t>  </a:t>
            </a:r>
          </a:p>
          <a:p>
            <a:pPr>
              <a:lnSpc>
                <a:spcPct val="150000"/>
              </a:lnSpc>
            </a:pPr>
            <a:r>
              <a:rPr lang="en-AU" b="1">
                <a:solidFill>
                  <a:srgbClr val="00B050"/>
                </a:solidFill>
                <a:latin typeface="Comic Sans MS"/>
              </a:rPr>
              <a:t>PAUSE… </a:t>
            </a:r>
            <a:r>
              <a:rPr lang="en-AU" u="none" strike="noStrike">
                <a:effectLst/>
                <a:latin typeface="Comic Sans MS"/>
              </a:rPr>
              <a:t>We entrust to you those who have died, those who have died peacefully and those who have died </a:t>
            </a:r>
            <a:r>
              <a:rPr lang="en-AU">
                <a:latin typeface="Comic Sans MS"/>
              </a:rPr>
              <a:t>tragically</a:t>
            </a:r>
            <a:r>
              <a:rPr lang="en-AU" u="none" strike="noStrike">
                <a:effectLst/>
                <a:latin typeface="Comic Sans MS"/>
              </a:rPr>
              <a:t>, the old and the young.</a:t>
            </a:r>
            <a:r>
              <a:rPr lang="en-AU">
                <a:latin typeface="Comic Sans MS"/>
              </a:rPr>
              <a:t> Receive</a:t>
            </a:r>
            <a:r>
              <a:rPr lang="en-AU" u="none" strike="noStrike">
                <a:effectLst/>
                <a:latin typeface="Comic Sans MS"/>
              </a:rPr>
              <a:t> them into your kingdom. </a:t>
            </a:r>
            <a:br>
              <a:rPr lang="en-AU" u="none" strike="noStrike">
                <a:effectLst/>
                <a:latin typeface="Comic Sans MS" panose="030F0902030302020204" pitchFamily="66" charset="0"/>
              </a:rPr>
            </a:br>
            <a:r>
              <a:rPr lang="en-AU" b="1" u="none" strike="noStrike">
                <a:effectLst/>
                <a:latin typeface="Comic Sans MS"/>
              </a:rPr>
              <a:t>Amen.</a:t>
            </a:r>
            <a:endParaRPr lang="en-AU">
              <a:cs typeface="Times New Roman"/>
            </a:endParaRPr>
          </a:p>
        </p:txBody>
      </p:sp>
      <p:sp>
        <p:nvSpPr>
          <p:cNvPr id="3" name="Rectangle 1">
            <a:extLst>
              <a:ext uri="{FF2B5EF4-FFF2-40B4-BE49-F238E27FC236}">
                <a16:creationId xmlns:a16="http://schemas.microsoft.com/office/drawing/2014/main" id="{74A0A799-3D09-8E2E-CEB5-0C0437867140}"/>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58AC85CA-490A-F282-C372-105A2D2B326F}"/>
              </a:ext>
            </a:extLst>
          </p:cNvPr>
          <p:cNvGraphicFramePr>
            <a:graphicFrameLocks noGrp="1"/>
          </p:cNvGraphicFramePr>
          <p:nvPr>
            <p:extLst>
              <p:ext uri="{D42A27DB-BD31-4B8C-83A1-F6EECF244321}">
                <p14:modId xmlns:p14="http://schemas.microsoft.com/office/powerpoint/2010/main" val="273050836"/>
              </p:ext>
            </p:extLst>
          </p:nvPr>
        </p:nvGraphicFramePr>
        <p:xfrm>
          <a:off x="413046" y="719271"/>
          <a:ext cx="11162949" cy="4284735"/>
        </p:xfrm>
        <a:graphic>
          <a:graphicData uri="http://schemas.openxmlformats.org/drawingml/2006/table">
            <a:tbl>
              <a:tblPr>
                <a:tableStyleId>{2D5ABB26-0587-4C30-8999-92F81FD0307C}</a:tableStyleId>
              </a:tblPr>
              <a:tblGrid>
                <a:gridCol w="3720983">
                  <a:extLst>
                    <a:ext uri="{9D8B030D-6E8A-4147-A177-3AD203B41FA5}">
                      <a16:colId xmlns:a16="http://schemas.microsoft.com/office/drawing/2014/main" val="767805349"/>
                    </a:ext>
                  </a:extLst>
                </a:gridCol>
                <a:gridCol w="3720983">
                  <a:extLst>
                    <a:ext uri="{9D8B030D-6E8A-4147-A177-3AD203B41FA5}">
                      <a16:colId xmlns:a16="http://schemas.microsoft.com/office/drawing/2014/main" val="3607724199"/>
                    </a:ext>
                  </a:extLst>
                </a:gridCol>
                <a:gridCol w="3720983">
                  <a:extLst>
                    <a:ext uri="{9D8B030D-6E8A-4147-A177-3AD203B41FA5}">
                      <a16:colId xmlns:a16="http://schemas.microsoft.com/office/drawing/2014/main" val="2846615783"/>
                    </a:ext>
                  </a:extLst>
                </a:gridCol>
              </a:tblGrid>
              <a:tr h="3574472">
                <a:tc>
                  <a:txBody>
                    <a:bodyPr/>
                    <a:lstStyle/>
                    <a:p>
                      <a:pPr algn="l" rtl="0" fontAlgn="base">
                        <a:lnSpc>
                          <a:spcPct val="100000"/>
                        </a:lnSpc>
                      </a:pPr>
                      <a:r>
                        <a:rPr lang="en-AU" sz="2000" b="0" i="0" dirty="0">
                          <a:solidFill>
                            <a:srgbClr val="000000"/>
                          </a:solidFill>
                          <a:effectLst/>
                          <a:latin typeface="Comic Sans MS"/>
                        </a:rPr>
                        <a:t>Kerry and Les, Jake,​​</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Dr Julie ​​</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Julie and Ray, Tracey, Shane</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Jess and Leah  ​​</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May ​​</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Kirsten, Greg, Daphne &amp; Beau​​</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Tanya​</a:t>
                      </a:r>
                      <a:endParaRPr lang="en-AU" b="0" i="0" dirty="0">
                        <a:solidFill>
                          <a:srgbClr val="000000"/>
                        </a:solidFill>
                        <a:effectLst/>
                        <a:latin typeface="Comic Sans MS"/>
                      </a:endParaRPr>
                    </a:p>
                    <a:p>
                      <a:pPr algn="l" rtl="0" fontAlgn="base">
                        <a:lnSpc>
                          <a:spcPct val="100000"/>
                        </a:lnSpc>
                      </a:pPr>
                      <a:r>
                        <a:rPr lang="en-AU" sz="2000" b="0" i="0" u="none" strike="noStrike" dirty="0">
                          <a:solidFill>
                            <a:srgbClr val="000000"/>
                          </a:solidFill>
                          <a:effectLst/>
                          <a:latin typeface="Comic Sans MS"/>
                        </a:rPr>
                        <a:t>Matthew &amp; Nicholas</a:t>
                      </a:r>
                      <a:r>
                        <a:rPr lang="en-AU" sz="2000" b="0" i="0" dirty="0">
                          <a:solidFill>
                            <a:srgbClr val="000000"/>
                          </a:solidFill>
                          <a:effectLst/>
                          <a:latin typeface="Comic Sans MS"/>
                        </a:rPr>
                        <a:t>​ &amp; Sharyn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000" b="0" i="0" u="none" strike="noStrike" dirty="0">
                          <a:solidFill>
                            <a:srgbClr val="000000"/>
                          </a:solidFill>
                          <a:effectLst/>
                          <a:latin typeface="Comic Sans MS"/>
                        </a:rPr>
                        <a:t>Alan &amp; Gaylene</a:t>
                      </a:r>
                      <a:r>
                        <a:rPr lang="en-AU" sz="2000" b="0" i="0" dirty="0">
                          <a:solidFill>
                            <a:srgbClr val="000000"/>
                          </a:solidFill>
                          <a:effectLst/>
                          <a:latin typeface="Comic Sans M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000" b="0" i="0" dirty="0">
                          <a:solidFill>
                            <a:srgbClr val="000000"/>
                          </a:solidFill>
                          <a:effectLst/>
                          <a:latin typeface="Comic Sans MS"/>
                        </a:rPr>
                        <a:t>Susan</a:t>
                      </a:r>
                    </a:p>
                    <a:p>
                      <a:pPr marL="0" marR="0" lvl="0" indent="0" algn="l">
                        <a:lnSpc>
                          <a:spcPct val="100000"/>
                        </a:lnSpc>
                        <a:spcBef>
                          <a:spcPts val="0"/>
                        </a:spcBef>
                        <a:spcAft>
                          <a:spcPts val="0"/>
                        </a:spcAft>
                        <a:buNone/>
                      </a:pPr>
                      <a:r>
                        <a:rPr lang="en-AU" sz="2000" b="0" i="0" u="none" strike="noStrike" noProof="0" dirty="0">
                          <a:solidFill>
                            <a:srgbClr val="000000"/>
                          </a:solidFill>
                          <a:effectLst/>
                          <a:latin typeface="Comic Sans MS"/>
                        </a:rPr>
                        <a:t>Bonnie and girls</a:t>
                      </a:r>
                      <a:endParaRPr lang="en-AU" dirty="0"/>
                    </a:p>
                  </a:txBody>
                  <a:tcPr/>
                </a:tc>
                <a:tc>
                  <a:txBody>
                    <a:bodyPr/>
                    <a:lstStyle/>
                    <a:p>
                      <a:pPr algn="l" rtl="0" fontAlgn="base"/>
                      <a:r>
                        <a:rPr lang="en-AU" sz="2000" b="0" i="0" dirty="0">
                          <a:solidFill>
                            <a:srgbClr val="000000"/>
                          </a:solidFill>
                          <a:effectLst/>
                          <a:latin typeface="Comic Sans MS"/>
                        </a:rPr>
                        <a:t>Barry​​</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Dilys and Tony​​</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Paul and </a:t>
                      </a:r>
                      <a:r>
                        <a:rPr lang="en-AU" sz="2000" b="0" i="0" dirty="0" err="1">
                          <a:solidFill>
                            <a:srgbClr val="000000"/>
                          </a:solidFill>
                          <a:effectLst/>
                          <a:latin typeface="Comic Sans MS"/>
                        </a:rPr>
                        <a:t>Darhon</a:t>
                      </a:r>
                      <a:endParaRPr lang="en-AU" sz="2000" b="0" i="0" dirty="0">
                        <a:solidFill>
                          <a:srgbClr val="000000"/>
                        </a:solidFill>
                        <a:effectLst/>
                        <a:latin typeface="Comic Sans MS"/>
                      </a:endParaRPr>
                    </a:p>
                    <a:p>
                      <a:pPr algn="l" rtl="0" fontAlgn="base"/>
                      <a:r>
                        <a:rPr lang="en-AU" sz="2000" b="0" i="0" dirty="0">
                          <a:solidFill>
                            <a:srgbClr val="000000"/>
                          </a:solidFill>
                          <a:effectLst/>
                          <a:latin typeface="Comic Sans MS"/>
                        </a:rPr>
                        <a:t>Judy and Mary​​</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Mark, Desley and Bob ​​</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Ruth​​</a:t>
                      </a:r>
                      <a:endParaRPr lang="en-AU" b="0" i="0" dirty="0">
                        <a:solidFill>
                          <a:srgbClr val="000000"/>
                        </a:solidFill>
                        <a:effectLst/>
                        <a:latin typeface="Comic Sans MS"/>
                      </a:endParaRPr>
                    </a:p>
                    <a:p>
                      <a:pPr lvl="0" algn="l">
                        <a:buNone/>
                      </a:pPr>
                      <a:r>
                        <a:rPr lang="en-AU" sz="2000" b="0" i="0" dirty="0">
                          <a:solidFill>
                            <a:srgbClr val="000000"/>
                          </a:solidFill>
                          <a:effectLst/>
                          <a:latin typeface="Comic Sans MS"/>
                        </a:rPr>
                        <a:t>Phil​</a:t>
                      </a:r>
                      <a:endParaRPr lang="en-AU" dirty="0"/>
                    </a:p>
                    <a:p>
                      <a:pPr algn="l" rtl="0" fontAlgn="base"/>
                      <a:r>
                        <a:rPr lang="en-AU" sz="2000" b="0" i="0" dirty="0">
                          <a:solidFill>
                            <a:srgbClr val="000000"/>
                          </a:solidFill>
                          <a:effectLst/>
                          <a:latin typeface="Comic Sans MS"/>
                        </a:rPr>
                        <a:t>Rachel, Mervyn &amp; Gillian</a:t>
                      </a:r>
                    </a:p>
                    <a:p>
                      <a:pPr algn="l" rtl="0" fontAlgn="base"/>
                      <a:r>
                        <a:rPr lang="en-AU" sz="2000" b="0" i="0" dirty="0">
                          <a:solidFill>
                            <a:srgbClr val="000000"/>
                          </a:solidFill>
                          <a:effectLst/>
                          <a:latin typeface="Comic Sans MS"/>
                        </a:rPr>
                        <a:t>Liz’s Godchildren</a:t>
                      </a:r>
                    </a:p>
                    <a:p>
                      <a:pPr lvl="0" algn="l">
                        <a:buNone/>
                      </a:pPr>
                      <a:r>
                        <a:rPr lang="en-AU" sz="2000" b="0" i="0" dirty="0">
                          <a:solidFill>
                            <a:srgbClr val="000000"/>
                          </a:solidFill>
                          <a:effectLst/>
                          <a:latin typeface="Comic Sans MS"/>
                        </a:rPr>
                        <a:t>Pat and Julie</a:t>
                      </a:r>
                    </a:p>
                  </a:txBody>
                  <a:tcPr/>
                </a:tc>
                <a:tc>
                  <a:txBody>
                    <a:bodyPr/>
                    <a:lstStyle/>
                    <a:p>
                      <a:pPr algn="l" rtl="0" fontAlgn="base"/>
                      <a:r>
                        <a:rPr lang="en-AU" sz="2000" b="0" i="0" dirty="0">
                          <a:solidFill>
                            <a:srgbClr val="000000"/>
                          </a:solidFill>
                          <a:effectLst/>
                          <a:latin typeface="Comic Sans MS"/>
                        </a:rPr>
                        <a:t>Bill and Marjorie​​</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Rev'd Shane &amp; Janette​​</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Alecia, Martin and Aidan</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Aaron and Andrea     ​​</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Neva​</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Bob and Di​</a:t>
                      </a:r>
                    </a:p>
                    <a:p>
                      <a:pPr algn="l" rtl="0" fontAlgn="base"/>
                      <a:r>
                        <a:rPr lang="en-AU" sz="2000" b="0" i="0" dirty="0">
                          <a:solidFill>
                            <a:srgbClr val="000000"/>
                          </a:solidFill>
                          <a:effectLst/>
                          <a:latin typeface="Comic Sans MS"/>
                        </a:rPr>
                        <a:t>Steven and Vanessa, Craig</a:t>
                      </a:r>
                    </a:p>
                    <a:p>
                      <a:pPr algn="l" rtl="0" fontAlgn="base"/>
                      <a:r>
                        <a:rPr lang="en-AU" sz="2000" b="0" i="0" dirty="0">
                          <a:solidFill>
                            <a:srgbClr val="000000"/>
                          </a:solidFill>
                          <a:effectLst/>
                          <a:latin typeface="Comic Sans MS"/>
                        </a:rPr>
                        <a:t>Miriam</a:t>
                      </a:r>
                    </a:p>
                    <a:p>
                      <a:pPr lvl="0" algn="l">
                        <a:lnSpc>
                          <a:spcPct val="100000"/>
                        </a:lnSpc>
                        <a:spcBef>
                          <a:spcPts val="0"/>
                        </a:spcBef>
                        <a:spcAft>
                          <a:spcPts val="0"/>
                        </a:spcAft>
                        <a:buNone/>
                      </a:pPr>
                      <a:r>
                        <a:rPr lang="en-AU" sz="2000" b="0" i="0" u="none" strike="noStrike" noProof="0" dirty="0">
                          <a:solidFill>
                            <a:srgbClr val="000000"/>
                          </a:solidFill>
                          <a:effectLst/>
                          <a:latin typeface="Comic Sans MS"/>
                        </a:rPr>
                        <a:t>Barry and Gwen</a:t>
                      </a:r>
                    </a:p>
                    <a:p>
                      <a:pPr lvl="0" algn="l">
                        <a:lnSpc>
                          <a:spcPct val="100000"/>
                        </a:lnSpc>
                        <a:spcBef>
                          <a:spcPts val="0"/>
                        </a:spcBef>
                        <a:spcAft>
                          <a:spcPts val="0"/>
                        </a:spcAft>
                        <a:buNone/>
                      </a:pPr>
                      <a:r>
                        <a:rPr lang="en-AU" sz="2000" b="0" i="0" u="none" strike="noStrike" noProof="0" dirty="0">
                          <a:solidFill>
                            <a:srgbClr val="000000"/>
                          </a:solidFill>
                          <a:effectLst/>
                          <a:latin typeface="Comic Sans MS"/>
                        </a:rPr>
                        <a:t>Robbie</a:t>
                      </a:r>
                    </a:p>
                    <a:p>
                      <a:pPr lvl="0" algn="l">
                        <a:lnSpc>
                          <a:spcPct val="100000"/>
                        </a:lnSpc>
                        <a:spcBef>
                          <a:spcPts val="0"/>
                        </a:spcBef>
                        <a:spcAft>
                          <a:spcPts val="0"/>
                        </a:spcAft>
                        <a:buNone/>
                      </a:pPr>
                      <a:r>
                        <a:rPr lang="en-AU" sz="2000" b="0" i="0" u="none" strike="noStrike" noProof="0" dirty="0">
                          <a:solidFill>
                            <a:srgbClr val="000000"/>
                          </a:solidFill>
                          <a:effectLst/>
                          <a:latin typeface="Comic Sans MS"/>
                        </a:rPr>
                        <a:t>Bram</a:t>
                      </a:r>
                    </a:p>
                  </a:txBody>
                  <a:tcPr/>
                </a:tc>
                <a:extLst>
                  <a:ext uri="{0D108BD9-81ED-4DB2-BD59-A6C34878D82A}">
                    <a16:rowId xmlns:a16="http://schemas.microsoft.com/office/drawing/2014/main" val="2277810135"/>
                  </a:ext>
                </a:extLst>
              </a:tr>
              <a:tr h="710263">
                <a:tc>
                  <a:txBody>
                    <a:bodyPr/>
                    <a:lstStyle/>
                    <a:p>
                      <a:pPr marL="0" lvl="0" indent="0" algn="l">
                        <a:lnSpc>
                          <a:spcPct val="100000"/>
                        </a:lnSpc>
                        <a:spcBef>
                          <a:spcPts val="0"/>
                        </a:spcBef>
                        <a:spcAft>
                          <a:spcPts val="0"/>
                        </a:spcAft>
                        <a:buNone/>
                      </a:pPr>
                      <a:endParaRPr lang="en-AU" sz="2000" b="0" i="0">
                        <a:solidFill>
                          <a:srgbClr val="000000"/>
                        </a:solidFill>
                        <a:effectLst/>
                        <a:latin typeface="Comic Sans MS"/>
                      </a:endParaRPr>
                    </a:p>
                  </a:txBody>
                  <a:tcPr/>
                </a:tc>
                <a:tc>
                  <a:txBody>
                    <a:bodyPr/>
                    <a:lstStyle/>
                    <a:p>
                      <a:pPr lvl="0" algn="l">
                        <a:buNone/>
                      </a:pPr>
                      <a:endParaRPr lang="en-AU" sz="2000" b="0" i="0">
                        <a:solidFill>
                          <a:srgbClr val="000000"/>
                        </a:solidFill>
                        <a:effectLst/>
                        <a:latin typeface="Comic Sans MS"/>
                      </a:endParaRPr>
                    </a:p>
                  </a:txBody>
                  <a:tcPr/>
                </a:tc>
                <a:tc>
                  <a:txBody>
                    <a:bodyPr/>
                    <a:lstStyle/>
                    <a:p>
                      <a:pPr lvl="0" algn="l">
                        <a:lnSpc>
                          <a:spcPct val="100000"/>
                        </a:lnSpc>
                        <a:spcBef>
                          <a:spcPts val="0"/>
                        </a:spcBef>
                        <a:spcAft>
                          <a:spcPts val="0"/>
                        </a:spcAft>
                        <a:buNone/>
                      </a:pPr>
                      <a:endParaRPr lang="en-AU" sz="2000" b="0" i="0" u="none" strike="noStrike" noProof="0">
                        <a:solidFill>
                          <a:srgbClr val="000000"/>
                        </a:solidFill>
                        <a:effectLst/>
                        <a:latin typeface="Comic Sans MS"/>
                      </a:endParaRPr>
                    </a:p>
                  </a:txBody>
                  <a:tcPr/>
                </a:tc>
                <a:extLst>
                  <a:ext uri="{0D108BD9-81ED-4DB2-BD59-A6C34878D82A}">
                    <a16:rowId xmlns:a16="http://schemas.microsoft.com/office/drawing/2014/main" val="1371243864"/>
                  </a:ext>
                </a:extLst>
              </a:tr>
            </a:tbl>
          </a:graphicData>
        </a:graphic>
      </p:graphicFrame>
    </p:spTree>
    <p:extLst>
      <p:ext uri="{BB962C8B-B14F-4D97-AF65-F5344CB8AC3E}">
        <p14:creationId xmlns:p14="http://schemas.microsoft.com/office/powerpoint/2010/main" val="2630021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266529"/>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787771" y="1005849"/>
            <a:ext cx="10624836" cy="912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400">
                <a:solidFill>
                  <a:srgbClr val="00B050"/>
                </a:solidFill>
                <a:latin typeface="Comic Sans MS"/>
              </a:rPr>
              <a:t>Leader: </a:t>
            </a:r>
            <a:r>
              <a:rPr lang="en-AU" sz="2400">
                <a:solidFill>
                  <a:srgbClr val="000000"/>
                </a:solidFill>
                <a:latin typeface="Comic Sans MS"/>
              </a:rPr>
              <a:t>Loving</a:t>
            </a:r>
            <a:r>
              <a:rPr lang="en-AU" sz="2400" i="0" u="none" strike="noStrike">
                <a:solidFill>
                  <a:srgbClr val="000000"/>
                </a:solidFill>
                <a:effectLst/>
                <a:latin typeface="Comic Sans MS"/>
              </a:rPr>
              <a:t> God, joining with the Church in our cycle of prayer, we ask </a:t>
            </a:r>
            <a:r>
              <a:rPr lang="en-AU" sz="2400" u="none" strike="noStrike">
                <a:solidFill>
                  <a:srgbClr val="000000"/>
                </a:solidFill>
                <a:effectLst/>
                <a:latin typeface="Comic Sans MS"/>
              </a:rPr>
              <a:t>your blessings on: </a:t>
            </a:r>
          </a:p>
        </p:txBody>
      </p:sp>
      <p:sp>
        <p:nvSpPr>
          <p:cNvPr id="2" name="TextBox 1">
            <a:extLst>
              <a:ext uri="{FF2B5EF4-FFF2-40B4-BE49-F238E27FC236}">
                <a16:creationId xmlns:a16="http://schemas.microsoft.com/office/drawing/2014/main" id="{5787A8F0-67CC-2242-92B7-CCCC770A1DE4}"/>
              </a:ext>
            </a:extLst>
          </p:cNvPr>
          <p:cNvSpPr txBox="1"/>
          <p:nvPr/>
        </p:nvSpPr>
        <p:spPr>
          <a:xfrm>
            <a:off x="945930" y="2312721"/>
            <a:ext cx="10624835" cy="3293209"/>
          </a:xfrm>
          <a:prstGeom prst="rect">
            <a:avLst/>
          </a:prstGeom>
          <a:noFill/>
        </p:spPr>
        <p:txBody>
          <a:bodyPr wrap="square" lIns="91440" tIns="45720" rIns="91440" bIns="45720" rtlCol="0" anchor="t">
            <a:spAutoFit/>
          </a:bodyPr>
          <a:lstStyle/>
          <a:p>
            <a:pPr marL="457200" indent="-457200">
              <a:spcBef>
                <a:spcPts val="600"/>
              </a:spcBef>
              <a:spcAft>
                <a:spcPts val="600"/>
              </a:spcAft>
              <a:buFont typeface="Arial"/>
              <a:buChar char="•"/>
            </a:pPr>
            <a:r>
              <a:rPr lang="en-AU" sz="2400">
                <a:latin typeface="Comic Sans MS"/>
              </a:rPr>
              <a:t>The Province of the Episcopal Church of South Sudan</a:t>
            </a:r>
          </a:p>
          <a:p>
            <a:pPr marL="457200" indent="-457200">
              <a:spcBef>
                <a:spcPts val="600"/>
              </a:spcBef>
              <a:spcAft>
                <a:spcPts val="600"/>
              </a:spcAft>
              <a:buFont typeface="Arial"/>
              <a:buChar char="•"/>
            </a:pPr>
            <a:r>
              <a:rPr lang="en-AU" sz="2400">
                <a:latin typeface="Comic Sans MS"/>
              </a:rPr>
              <a:t>The Diocese of Rockhampton: †Peter; Clergy and People • </a:t>
            </a:r>
          </a:p>
          <a:p>
            <a:pPr marL="457200" indent="-457200">
              <a:spcBef>
                <a:spcPts val="600"/>
              </a:spcBef>
              <a:spcAft>
                <a:spcPts val="600"/>
              </a:spcAft>
              <a:buFont typeface="Arial"/>
              <a:buChar char="•"/>
            </a:pPr>
            <a:r>
              <a:rPr lang="en-AU" sz="2400">
                <a:latin typeface="Comic Sans MS"/>
              </a:rPr>
              <a:t>The Parish of Maleny: Ingrid, Kaye </a:t>
            </a:r>
          </a:p>
          <a:p>
            <a:pPr marL="457200" indent="-457200">
              <a:spcBef>
                <a:spcPts val="600"/>
              </a:spcBef>
              <a:spcAft>
                <a:spcPts val="600"/>
              </a:spcAft>
              <a:buFont typeface="Arial"/>
              <a:buChar char="•"/>
            </a:pPr>
            <a:r>
              <a:rPr lang="en-AU" sz="2400">
                <a:latin typeface="Comic Sans MS"/>
              </a:rPr>
              <a:t>Liturgical Assistants in parishes and schools</a:t>
            </a:r>
          </a:p>
          <a:p>
            <a:pPr marL="457200" indent="-457200">
              <a:spcBef>
                <a:spcPts val="600"/>
              </a:spcBef>
              <a:spcAft>
                <a:spcPts val="600"/>
              </a:spcAft>
              <a:buFont typeface="Arial"/>
              <a:buChar char="•"/>
            </a:pPr>
            <a:r>
              <a:rPr lang="en-AU" sz="2400">
                <a:latin typeface="Comic Sans MS"/>
              </a:rPr>
              <a:t>All Saints Anglican School, Merrimac: Headmaster – Matthew; Chaplain - Ann; Chair of School Council - John; members of School Council; staff &amp; students </a:t>
            </a:r>
          </a:p>
        </p:txBody>
      </p:sp>
    </p:spTree>
    <p:extLst>
      <p:ext uri="{BB962C8B-B14F-4D97-AF65-F5344CB8AC3E}">
        <p14:creationId xmlns:p14="http://schemas.microsoft.com/office/powerpoint/2010/main" val="1934760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AAD35-A8C4-17E6-8CAB-E43E6366702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B148796-B033-54CE-1570-D8BA51A8179A}"/>
              </a:ext>
            </a:extLst>
          </p:cNvPr>
          <p:cNvSpPr/>
          <p:nvPr/>
        </p:nvSpPr>
        <p:spPr>
          <a:xfrm>
            <a:off x="560155" y="219973"/>
            <a:ext cx="10646226" cy="68636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i="1">
                <a:solidFill>
                  <a:srgbClr val="00B050"/>
                </a:solidFill>
                <a:latin typeface="Comic Sans MS"/>
              </a:rPr>
              <a:t>The Commitment prayer for the week is: </a:t>
            </a:r>
          </a:p>
          <a:p>
            <a:pPr algn="ctr"/>
            <a:r>
              <a:rPr lang="en-GB" sz="2800">
                <a:solidFill>
                  <a:srgbClr val="00B050"/>
                </a:solidFill>
                <a:latin typeface="Comic Sans MS" panose="030F0702030302020204" pitchFamily="66" charset="0"/>
              </a:rPr>
              <a:t>Episcopal Diocese of Texas</a:t>
            </a:r>
            <a:r>
              <a:rPr lang="en-GB" sz="2800">
                <a:latin typeface="Comic Sans MS" panose="030F0702030302020204" pitchFamily="66" charset="0"/>
              </a:rPr>
              <a:t> </a:t>
            </a:r>
            <a:endParaRPr lang="en-US" sz="2800" i="1">
              <a:solidFill>
                <a:srgbClr val="00B050"/>
              </a:solidFill>
              <a:latin typeface="Comic Sans MS"/>
            </a:endParaRPr>
          </a:p>
          <a:p>
            <a:pPr algn="ctr">
              <a:lnSpc>
                <a:spcPct val="150000"/>
              </a:lnSpc>
            </a:pPr>
            <a:endParaRPr lang="en-US" sz="2400">
              <a:latin typeface="Comic Sans MS"/>
            </a:endParaRPr>
          </a:p>
          <a:p>
            <a:pPr fontAlgn="base">
              <a:lnSpc>
                <a:spcPct val="150000"/>
              </a:lnSpc>
            </a:pPr>
            <a:r>
              <a:rPr lang="en-US" sz="2400">
                <a:latin typeface="Comic Sans MS"/>
              </a:rPr>
              <a:t>​​​</a:t>
            </a:r>
            <a:r>
              <a:rPr lang="en-GB" sz="2400">
                <a:latin typeface="Comic Sans MS" panose="030F0702030302020204" pitchFamily="66" charset="0"/>
              </a:rPr>
              <a:t>Holy Trinity, source of all creativity, mission and pioneering partnerships,​</a:t>
            </a:r>
          </a:p>
          <a:p>
            <a:pPr fontAlgn="base">
              <a:lnSpc>
                <a:spcPct val="150000"/>
              </a:lnSpc>
            </a:pPr>
            <a:r>
              <a:rPr lang="en-GB" sz="2400">
                <a:latin typeface="Comic Sans MS" panose="030F0702030302020204" pitchFamily="66" charset="0"/>
              </a:rPr>
              <a:t>Please encourage and inspire us as we partner with the Episcopal Diocese of Texas and the Mission Amplification Team to establish a mutually successful collaboration with Holy Hermits Online.​</a:t>
            </a:r>
          </a:p>
          <a:p>
            <a:pPr fontAlgn="base">
              <a:lnSpc>
                <a:spcPct val="150000"/>
              </a:lnSpc>
            </a:pPr>
            <a:r>
              <a:rPr lang="en-GB" sz="2400">
                <a:latin typeface="Comic Sans MS" panose="030F0702030302020204" pitchFamily="66" charset="0"/>
              </a:rPr>
              <a:t>We pray that you will provide encouragement to the leaders and organisers of our mission, in the partnership phases which we fluidly move through building foundations, creating resources and experimenting bravely.​</a:t>
            </a:r>
          </a:p>
          <a:p>
            <a:pPr>
              <a:lnSpc>
                <a:spcPct val="150000"/>
              </a:lnSpc>
            </a:pPr>
            <a:endParaRPr lang="en-US" sz="2400">
              <a:latin typeface="Comic Sans MS"/>
            </a:endParaRPr>
          </a:p>
          <a:p>
            <a:pPr>
              <a:lnSpc>
                <a:spcPct val="150000"/>
              </a:lnSpc>
            </a:pPr>
            <a:endParaRPr lang="en-AU">
              <a:latin typeface="Comic Sans MS"/>
            </a:endParaRPr>
          </a:p>
        </p:txBody>
      </p:sp>
      <p:sp>
        <p:nvSpPr>
          <p:cNvPr id="2" name="Rectangle 1">
            <a:extLst>
              <a:ext uri="{FF2B5EF4-FFF2-40B4-BE49-F238E27FC236}">
                <a16:creationId xmlns:a16="http://schemas.microsoft.com/office/drawing/2014/main" id="{AED6B10C-9F90-D44F-89F7-DF60B8D6524F}"/>
              </a:ext>
            </a:extLst>
          </p:cNvPr>
          <p:cNvSpPr/>
          <p:nvPr/>
        </p:nvSpPr>
        <p:spPr>
          <a:xfrm>
            <a:off x="8094403" y="6217532"/>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1456024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CAAC-0408-0FC0-AAB4-B7DD78DA940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3A2D10B-3763-61E3-5735-FCA8CFD424AF}"/>
              </a:ext>
            </a:extLst>
          </p:cNvPr>
          <p:cNvSpPr/>
          <p:nvPr/>
        </p:nvSpPr>
        <p:spPr>
          <a:xfrm>
            <a:off x="461640" y="219973"/>
            <a:ext cx="11425560" cy="647292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solidFill>
                  <a:srgbClr val="00B050"/>
                </a:solidFill>
                <a:latin typeface="Comic Sans MS"/>
              </a:rPr>
              <a:t>The Commitment prayer (cont.): </a:t>
            </a:r>
          </a:p>
          <a:p>
            <a:pPr>
              <a:lnSpc>
                <a:spcPct val="150000"/>
              </a:lnSpc>
            </a:pPr>
            <a:r>
              <a:rPr lang="en-AU" sz="1600"/>
              <a:t>​</a:t>
            </a:r>
            <a:r>
              <a:rPr lang="en-AU" sz="2000">
                <a:latin typeface="Comic Sans MS"/>
              </a:rPr>
              <a:t>We look forward to making new friends and connections over this next exciting time of ministry and outreach together. Please prepare us to open our hearts to our brothers and sisters in Texas and beyond. We especially look forward to welcoming and loving all companion animals across each end of our beautiful world and sharing our Companion Animal and other ministries from our community life.​</a:t>
            </a:r>
          </a:p>
          <a:p>
            <a:pPr>
              <a:lnSpc>
                <a:spcPct val="150000"/>
              </a:lnSpc>
            </a:pPr>
            <a:r>
              <a:rPr lang="en-AU" sz="2000">
                <a:latin typeface="Comic Sans MS"/>
              </a:rPr>
              <a:t>O God, you have made of one blood all the peoples of the earth and sent your son to preach peace to those who are far off and to those who are near: grant that people everywhere may seek after you and find you in our online communities. Please help us find the remote, the lonely, the sick and the sad that need your help and your heavenly word. ​</a:t>
            </a:r>
          </a:p>
          <a:p>
            <a:pPr>
              <a:lnSpc>
                <a:spcPct val="150000"/>
              </a:lnSpc>
            </a:pPr>
            <a:r>
              <a:rPr lang="en-AU" sz="2000">
                <a:latin typeface="Comic Sans MS"/>
              </a:rPr>
              <a:t>Raise up more people in your worldwide church to pray and to work, to care and to understand, to give to you and to go for you, that your church may grow, your will be done, your kingdom come, and your glory be revealed; Through Jesus Christ our Lord. Amen.</a:t>
            </a:r>
          </a:p>
          <a:p>
            <a:pPr>
              <a:lnSpc>
                <a:spcPct val="150000"/>
              </a:lnSpc>
            </a:pPr>
            <a:r>
              <a:rPr lang="en-US" sz="2000">
                <a:latin typeface="Comic Sans MS"/>
              </a:rPr>
              <a:t>							</a:t>
            </a:r>
            <a:r>
              <a:rPr lang="en-US" sz="2000" b="1">
                <a:latin typeface="Comic Sans MS"/>
              </a:rPr>
              <a:t>Amen.​</a:t>
            </a:r>
            <a:endParaRPr lang="en-AU" sz="1600" b="1">
              <a:latin typeface="Comic Sans MS"/>
            </a:endParaRPr>
          </a:p>
        </p:txBody>
      </p:sp>
    </p:spTree>
    <p:extLst>
      <p:ext uri="{BB962C8B-B14F-4D97-AF65-F5344CB8AC3E}">
        <p14:creationId xmlns:p14="http://schemas.microsoft.com/office/powerpoint/2010/main" val="2414719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520" y="182369"/>
            <a:ext cx="11283554" cy="750096"/>
          </a:xfrm>
        </p:spPr>
        <p:txBody>
          <a:bodyPr vert="horz" lIns="91440" tIns="45720" rIns="91440" bIns="45720" rtlCol="0" anchor="t">
            <a:noAutofit/>
          </a:bodyPr>
          <a:lstStyle/>
          <a:p>
            <a:pPr>
              <a:buNone/>
            </a:pPr>
            <a:r>
              <a:rPr lang="en-GB" sz="2400">
                <a:solidFill>
                  <a:srgbClr val="00B050"/>
                </a:solidFill>
                <a:latin typeface="Comic Sans MS" panose="030F0902030302020204" pitchFamily="66" charset="0"/>
              </a:rPr>
              <a:t>Leader: </a:t>
            </a:r>
            <a:r>
              <a:rPr lang="en-US" sz="2400">
                <a:latin typeface="Comic Sans MS" panose="030F0902030302020204" pitchFamily="66" charset="0"/>
              </a:rPr>
              <a:t>We are using a different form of the Lord's prayer in the Season of Creation, from the New Zealand common prayer book, let us pray</a:t>
            </a:r>
            <a:endParaRPr lang="en-AU" sz="2400">
              <a:latin typeface="Comic Sans MS" panose="030F0902030302020204" pitchFamily="66" charset="0"/>
            </a:endParaRPr>
          </a:p>
          <a:p>
            <a:pPr>
              <a:buNone/>
            </a:pPr>
            <a:endParaRPr lang="en-AU" sz="1800">
              <a:solidFill>
                <a:srgbClr val="E3960B"/>
              </a:solidFill>
              <a:latin typeface="Comic Sans MS" panose="030F09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877271" y="1472843"/>
            <a:ext cx="10454348" cy="4461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sz="2400" b="1">
                <a:solidFill>
                  <a:srgbClr val="00B050"/>
                </a:solidFill>
                <a:latin typeface="Comic Sans MS"/>
              </a:rPr>
              <a:t>All: </a:t>
            </a:r>
            <a:r>
              <a:rPr lang="en-US" sz="2400" b="1">
                <a:latin typeface="Comic Sans MS"/>
              </a:rPr>
              <a:t>Eternal Spirit, Earth-maker, Pain-bearer, Life-giver, </a:t>
            </a:r>
            <a:endParaRPr lang="en-GB" sz="2400" b="1">
              <a:latin typeface="Comic Sans MS"/>
              <a:cs typeface="Segoe UI"/>
            </a:endParaRPr>
          </a:p>
          <a:p>
            <a:pPr>
              <a:lnSpc>
                <a:spcPct val="150000"/>
              </a:lnSpc>
            </a:pPr>
            <a:r>
              <a:rPr lang="en-US" sz="2400" b="1">
                <a:latin typeface="Comic Sans MS"/>
              </a:rPr>
              <a:t>​Source of all that is and that shall be, </a:t>
            </a:r>
            <a:endParaRPr lang="en-GB" sz="2400" b="1">
              <a:latin typeface="Comic Sans MS"/>
              <a:cs typeface="Segoe UI"/>
            </a:endParaRPr>
          </a:p>
          <a:p>
            <a:pPr>
              <a:lnSpc>
                <a:spcPct val="150000"/>
              </a:lnSpc>
            </a:pPr>
            <a:r>
              <a:rPr lang="en-US" sz="2400" b="1">
                <a:latin typeface="Comic Sans MS"/>
              </a:rPr>
              <a:t>Father and Mother of us all,​ Loving God, in whom is heaven: ​</a:t>
            </a:r>
            <a:endParaRPr lang="en-GB" sz="2400" b="1">
              <a:latin typeface="Comic Sans MS"/>
              <a:cs typeface="Segoe UI"/>
            </a:endParaRPr>
          </a:p>
          <a:p>
            <a:pPr>
              <a:lnSpc>
                <a:spcPct val="150000"/>
              </a:lnSpc>
            </a:pPr>
            <a:r>
              <a:rPr lang="en-US" sz="2400" b="1">
                <a:latin typeface="Comic Sans MS"/>
              </a:rPr>
              <a:t>The hallowing of your name echo through the universe! ​</a:t>
            </a:r>
            <a:endParaRPr lang="en-GB" sz="2400" b="1">
              <a:latin typeface="Comic Sans MS"/>
              <a:cs typeface="Segoe UI"/>
            </a:endParaRPr>
          </a:p>
          <a:p>
            <a:pPr>
              <a:lnSpc>
                <a:spcPct val="150000"/>
              </a:lnSpc>
            </a:pPr>
            <a:r>
              <a:rPr lang="en-US" sz="2400" b="1">
                <a:latin typeface="Comic Sans MS"/>
              </a:rPr>
              <a:t>The way of your justice be followed by the peoples of the world! ​</a:t>
            </a:r>
            <a:endParaRPr lang="en-GB" sz="2400" b="1">
              <a:latin typeface="Comic Sans MS"/>
              <a:cs typeface="Segoe UI"/>
            </a:endParaRPr>
          </a:p>
          <a:p>
            <a:pPr>
              <a:lnSpc>
                <a:spcPct val="150000"/>
              </a:lnSpc>
            </a:pPr>
            <a:r>
              <a:rPr lang="en-US" sz="2400" b="1">
                <a:latin typeface="Comic Sans MS"/>
              </a:rPr>
              <a:t>Your heavenly will be done by all created beings! ​</a:t>
            </a:r>
            <a:endParaRPr lang="en-GB" sz="2400" b="1">
              <a:latin typeface="Comic Sans MS"/>
              <a:cs typeface="Segoe UI"/>
            </a:endParaRPr>
          </a:p>
          <a:p>
            <a:pPr>
              <a:lnSpc>
                <a:spcPct val="150000"/>
              </a:lnSpc>
            </a:pPr>
            <a:r>
              <a:rPr lang="en-US" sz="2400" b="1">
                <a:latin typeface="Comic Sans MS"/>
              </a:rPr>
              <a:t>Your beloved community of peace and freedom sustain our hope and come on earth.​ </a:t>
            </a:r>
            <a:endParaRPr lang="en-GB" sz="2400" b="1">
              <a:latin typeface="Comic Sans MS"/>
              <a:cs typeface="Segoe UI"/>
            </a:endParaRPr>
          </a:p>
        </p:txBody>
      </p:sp>
      <p:sp>
        <p:nvSpPr>
          <p:cNvPr id="5" name="Rectangle 4">
            <a:extLst>
              <a:ext uri="{FF2B5EF4-FFF2-40B4-BE49-F238E27FC236}">
                <a16:creationId xmlns:a16="http://schemas.microsoft.com/office/drawing/2014/main" id="{1E25386C-5E32-173D-2879-07F969F7CEFB}"/>
              </a:ext>
            </a:extLst>
          </p:cNvPr>
          <p:cNvSpPr/>
          <p:nvPr/>
        </p:nvSpPr>
        <p:spPr>
          <a:xfrm>
            <a:off x="7252422" y="629268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52396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571234"/>
          </a:xfrm>
        </p:spPr>
        <p:txBody>
          <a:bodyPr/>
          <a:lstStyle/>
          <a:p>
            <a:pPr algn="l">
              <a:spcBef>
                <a:spcPts val="0"/>
              </a:spcBef>
            </a:pPr>
            <a:r>
              <a:rPr lang="en-US" sz="2400">
                <a:solidFill>
                  <a:srgbClr val="00B050"/>
                </a:solidFill>
                <a:latin typeface="Comic Sans MS"/>
              </a:rPr>
              <a:t>Leader and Cantor unmute</a:t>
            </a:r>
            <a:endParaRPr lang="en-US">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420586" y="1927242"/>
            <a:ext cx="9029699" cy="3669968"/>
          </a:xfrm>
        </p:spPr>
        <p:txBody>
          <a:bodyPr vert="horz" lIns="91440" tIns="45720" rIns="91440" bIns="45720" rtlCol="0" anchor="t">
            <a:normAutofit/>
          </a:bodyPr>
          <a:lstStyle/>
          <a:p>
            <a:pPr>
              <a:buNone/>
            </a:pPr>
            <a:r>
              <a:rPr lang="en-US" sz="2800">
                <a:solidFill>
                  <a:srgbClr val="00B050"/>
                </a:solidFill>
                <a:latin typeface="Comic Sans MS"/>
              </a:rPr>
              <a:t>Leader: </a:t>
            </a:r>
          </a:p>
          <a:p>
            <a:pPr algn="ctr">
              <a:buNone/>
            </a:pPr>
            <a:r>
              <a:rPr lang="en-GB" sz="2800">
                <a:latin typeface="Comic Sans MS"/>
                <a:cs typeface="Times New Roman"/>
              </a:rPr>
              <a:t>The Grace of the lord Jesus Christ, </a:t>
            </a:r>
          </a:p>
          <a:p>
            <a:pPr algn="ctr">
              <a:buNone/>
            </a:pPr>
            <a:r>
              <a:rPr lang="en-GB" sz="2800">
                <a:latin typeface="Comic Sans MS"/>
                <a:cs typeface="Times New Roman"/>
              </a:rPr>
              <a:t>and the love of God, </a:t>
            </a:r>
          </a:p>
          <a:p>
            <a:pPr algn="ctr">
              <a:buNone/>
            </a:pPr>
            <a:r>
              <a:rPr lang="en-GB" sz="2800">
                <a:latin typeface="Comic Sans MS"/>
                <a:cs typeface="Times New Roman"/>
              </a:rPr>
              <a:t>and the fellowship of the Holy Spirit, </a:t>
            </a:r>
          </a:p>
          <a:p>
            <a:pPr algn="ctr">
              <a:buNone/>
            </a:pPr>
            <a:r>
              <a:rPr lang="en-GB" sz="2800">
                <a:latin typeface="Comic Sans MS"/>
                <a:cs typeface="Times New Roman"/>
              </a:rPr>
              <a:t>be with you all. </a:t>
            </a:r>
          </a:p>
          <a:p>
            <a:pPr>
              <a:buNone/>
            </a:pPr>
            <a:endParaRPr lang="en-GB" sz="2800" b="1">
              <a:solidFill>
                <a:srgbClr val="E3960B"/>
              </a:solidFill>
              <a:latin typeface="Comic Sans MS"/>
              <a:cs typeface="Times New Roman"/>
            </a:endParaRPr>
          </a:p>
          <a:p>
            <a:pPr algn="ctr">
              <a:buNone/>
            </a:pPr>
            <a:r>
              <a:rPr lang="en-GB" sz="2800" b="1">
                <a:solidFill>
                  <a:srgbClr val="00B050"/>
                </a:solidFill>
                <a:latin typeface="Comic Sans MS"/>
                <a:cs typeface="Times New Roman"/>
              </a:rPr>
              <a:t>All: </a:t>
            </a:r>
            <a:r>
              <a:rPr lang="en-GB" sz="2800" b="1">
                <a:latin typeface="Comic Sans MS"/>
                <a:cs typeface="Times New Roman"/>
              </a:rPr>
              <a:t>And also with you.</a:t>
            </a:r>
            <a:r>
              <a:rPr lang="en-GB" sz="2800">
                <a:latin typeface="Comic Sans MS"/>
                <a:cs typeface="Times New Roman"/>
              </a:rPr>
              <a:t> </a:t>
            </a:r>
            <a:endParaRPr lang="en-US" sz="280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i="1">
                <a:solidFill>
                  <a:srgbClr val="00B050"/>
                </a:solidFill>
                <a:latin typeface="Comic Sans MS"/>
              </a:rPr>
              <a:t>The Greeting</a:t>
            </a:r>
            <a:endParaRPr lang="en-US" sz="3200" i="1">
              <a:solidFill>
                <a:srgbClr val="00B050"/>
              </a:solidFill>
              <a:cs typeface="Times New Roman"/>
            </a:endParaRPr>
          </a:p>
        </p:txBody>
      </p:sp>
    </p:spTree>
    <p:extLst>
      <p:ext uri="{BB962C8B-B14F-4D97-AF65-F5344CB8AC3E}">
        <p14:creationId xmlns:p14="http://schemas.microsoft.com/office/powerpoint/2010/main" val="911694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A18B0-EDF0-328E-FD6F-2A4609EC2BEE}"/>
            </a:ext>
          </a:extLst>
        </p:cNvPr>
        <p:cNvGrpSpPr/>
        <p:nvPr/>
      </p:nvGrpSpPr>
      <p:grpSpPr>
        <a:xfrm>
          <a:off x="0" y="0"/>
          <a:ext cx="0" cy="0"/>
          <a:chOff x="0" y="0"/>
          <a:chExt cx="0" cy="0"/>
        </a:xfrm>
      </p:grpSpPr>
      <p:sp>
        <p:nvSpPr>
          <p:cNvPr id="4" name="TextBox 1">
            <a:extLst>
              <a:ext uri="{FF2B5EF4-FFF2-40B4-BE49-F238E27FC236}">
                <a16:creationId xmlns:a16="http://schemas.microsoft.com/office/drawing/2014/main" id="{DB159D0F-5CA3-C7B5-88E7-69335746619B}"/>
              </a:ext>
            </a:extLst>
          </p:cNvPr>
          <p:cNvSpPr txBox="1"/>
          <p:nvPr/>
        </p:nvSpPr>
        <p:spPr>
          <a:xfrm>
            <a:off x="1573218" y="1203774"/>
            <a:ext cx="9537888" cy="4463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sz="2400" b="1">
                <a:solidFill>
                  <a:srgbClr val="00B050"/>
                </a:solidFill>
                <a:latin typeface="Comic Sans MS"/>
              </a:rPr>
              <a:t>All: </a:t>
            </a:r>
            <a:r>
              <a:rPr lang="en-US" sz="2400" b="1">
                <a:latin typeface="Comic Sans MS"/>
              </a:rPr>
              <a:t>With the bread we need for today, feed us. </a:t>
            </a:r>
            <a:endParaRPr lang="en-GB" sz="2400">
              <a:latin typeface="Comic Sans MS"/>
            </a:endParaRPr>
          </a:p>
          <a:p>
            <a:pPr>
              <a:lnSpc>
                <a:spcPct val="150000"/>
              </a:lnSpc>
            </a:pPr>
            <a:r>
              <a:rPr lang="en-US" sz="2400" b="1">
                <a:latin typeface="Comic Sans MS"/>
              </a:rPr>
              <a:t>In the hurts we absorb from one another, forgive us. </a:t>
            </a:r>
            <a:endParaRPr lang="en-GB" sz="2400">
              <a:latin typeface="Comic Sans MS"/>
            </a:endParaRPr>
          </a:p>
          <a:p>
            <a:pPr>
              <a:lnSpc>
                <a:spcPct val="150000"/>
              </a:lnSpc>
            </a:pPr>
            <a:r>
              <a:rPr lang="en-US" sz="2400" b="1">
                <a:latin typeface="Comic Sans MS"/>
              </a:rPr>
              <a:t>In times of temptation and test, strengthen us. </a:t>
            </a:r>
            <a:endParaRPr lang="en-GB" sz="2400">
              <a:latin typeface="Comic Sans MS"/>
            </a:endParaRPr>
          </a:p>
          <a:p>
            <a:pPr>
              <a:lnSpc>
                <a:spcPct val="150000"/>
              </a:lnSpc>
            </a:pPr>
            <a:r>
              <a:rPr lang="en-US" sz="2400" b="1">
                <a:latin typeface="Comic Sans MS"/>
              </a:rPr>
              <a:t>From trials too great to endure, spare us. </a:t>
            </a:r>
            <a:endParaRPr lang="en-GB" sz="2400">
              <a:latin typeface="Comic Sans MS"/>
            </a:endParaRPr>
          </a:p>
          <a:p>
            <a:pPr>
              <a:lnSpc>
                <a:spcPct val="150000"/>
              </a:lnSpc>
            </a:pPr>
            <a:r>
              <a:rPr lang="en-US" sz="2400" b="1">
                <a:latin typeface="Comic Sans MS"/>
              </a:rPr>
              <a:t>From the grip of all that is evil, free us. </a:t>
            </a:r>
            <a:endParaRPr lang="en-GB" sz="2400">
              <a:latin typeface="Comic Sans MS"/>
            </a:endParaRPr>
          </a:p>
          <a:p>
            <a:pPr>
              <a:lnSpc>
                <a:spcPct val="150000"/>
              </a:lnSpc>
            </a:pPr>
            <a:r>
              <a:rPr lang="en-US" sz="2400" b="1">
                <a:latin typeface="Comic Sans MS"/>
              </a:rPr>
              <a:t>For you reign in the glory of the power that is love, now and forever. </a:t>
            </a:r>
            <a:r>
              <a:rPr lang="en-GB" sz="2400" b="1">
                <a:latin typeface="Comic Sans MS"/>
              </a:rPr>
              <a:t>Amen.</a:t>
            </a:r>
            <a:endParaRPr lang="en-GB" sz="2400">
              <a:latin typeface="Comic Sans MS"/>
            </a:endParaRPr>
          </a:p>
          <a:p>
            <a:pPr>
              <a:lnSpc>
                <a:spcPct val="150000"/>
              </a:lnSpc>
            </a:pPr>
            <a:endParaRPr lang="en-US" sz="2400" b="1">
              <a:solidFill>
                <a:srgbClr val="00B050"/>
              </a:solidFill>
              <a:latin typeface="Comic Sans MS"/>
              <a:cs typeface="Segoe UI"/>
            </a:endParaRPr>
          </a:p>
        </p:txBody>
      </p:sp>
    </p:spTree>
    <p:extLst>
      <p:ext uri="{BB962C8B-B14F-4D97-AF65-F5344CB8AC3E}">
        <p14:creationId xmlns:p14="http://schemas.microsoft.com/office/powerpoint/2010/main" val="1819353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US" sz="4800" i="1">
                <a:solidFill>
                  <a:srgbClr val="00B05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42</a:t>
            </a:fld>
            <a:endParaRPr lang="en-AU"/>
          </a:p>
        </p:txBody>
      </p:sp>
      <p:sp>
        <p:nvSpPr>
          <p:cNvPr id="5" name="TextBox 4"/>
          <p:cNvSpPr txBox="1"/>
          <p:nvPr/>
        </p:nvSpPr>
        <p:spPr>
          <a:xfrm>
            <a:off x="1560786" y="341948"/>
            <a:ext cx="9459311" cy="6125075"/>
          </a:xfrm>
          <a:prstGeom prst="rect">
            <a:avLst/>
          </a:prstGeom>
          <a:noFill/>
        </p:spPr>
        <p:txBody>
          <a:bodyPr wrap="square" lIns="91440" tIns="45720" rIns="91440" bIns="45720" rtlCol="0" anchor="t">
            <a:spAutoFit/>
          </a:bodyPr>
          <a:lstStyle/>
          <a:p>
            <a:pPr>
              <a:lnSpc>
                <a:spcPct val="150000"/>
              </a:lnSpc>
            </a:pPr>
            <a:r>
              <a:rPr lang="en-US" sz="2400">
                <a:solidFill>
                  <a:srgbClr val="00B050"/>
                </a:solidFill>
                <a:latin typeface="Comic Sans MS" panose="030F0902030302020204" pitchFamily="66" charset="0"/>
              </a:rPr>
              <a:t>Leader: The Prayer for Creation 2025</a:t>
            </a:r>
            <a:endParaRPr lang="en-AU" sz="2400" b="1">
              <a:latin typeface="Comic Sans MS" panose="030F0902030302020204" pitchFamily="66" charset="0"/>
            </a:endParaRPr>
          </a:p>
          <a:p>
            <a:pPr>
              <a:lnSpc>
                <a:spcPct val="150000"/>
              </a:lnSpc>
            </a:pPr>
            <a:r>
              <a:rPr lang="en-AU" sz="2400">
                <a:latin typeface="Comic Sans MS"/>
              </a:rPr>
              <a:t>PEACE WITH CREATION</a:t>
            </a:r>
          </a:p>
          <a:p>
            <a:pPr>
              <a:lnSpc>
                <a:spcPct val="150000"/>
              </a:lnSpc>
            </a:pPr>
            <a:r>
              <a:rPr lang="en-AU" sz="2400">
                <a:latin typeface="Comic Sans MS"/>
              </a:rPr>
              <a:t>Creator of all, we praise you for the gift of life and for the faith that unites us in care for our common home. We confess how estranged we have become—from one another, from your Creation, and from our truest selves. We acknowledge that our greed and destructive impulses have fractured our relationships with you, with others, and with the Earth. Fertile fields have become barren, forests lie desolate, oceans and rivers are polluted. Thriving communities have become places of suffering, and the earth cries out.</a:t>
            </a:r>
          </a:p>
        </p:txBody>
      </p:sp>
      <p:sp>
        <p:nvSpPr>
          <p:cNvPr id="3" name="Rectangle 2">
            <a:extLst>
              <a:ext uri="{FF2B5EF4-FFF2-40B4-BE49-F238E27FC236}">
                <a16:creationId xmlns:a16="http://schemas.microsoft.com/office/drawing/2014/main" id="{590A4546-6096-D1F0-F034-1AED25452142}"/>
              </a:ext>
            </a:extLst>
          </p:cNvPr>
          <p:cNvSpPr/>
          <p:nvPr/>
        </p:nvSpPr>
        <p:spPr>
          <a:xfrm>
            <a:off x="7252422" y="629268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906677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43</a:t>
            </a:fld>
            <a:endParaRPr lang="en-AU"/>
          </a:p>
        </p:txBody>
      </p:sp>
      <p:sp>
        <p:nvSpPr>
          <p:cNvPr id="3" name="Rectangle 2"/>
          <p:cNvSpPr/>
          <p:nvPr/>
        </p:nvSpPr>
        <p:spPr>
          <a:xfrm>
            <a:off x="1599858" y="955165"/>
            <a:ext cx="9065309" cy="5262979"/>
          </a:xfrm>
          <a:prstGeom prst="rect">
            <a:avLst/>
          </a:prstGeom>
        </p:spPr>
        <p:txBody>
          <a:bodyPr wrap="square" lIns="91440" tIns="45720" rIns="91440" bIns="45720" anchor="t">
            <a:spAutoFit/>
          </a:bodyPr>
          <a:lstStyle/>
          <a:p>
            <a:pPr>
              <a:lnSpc>
                <a:spcPct val="150000"/>
              </a:lnSpc>
            </a:pPr>
            <a:r>
              <a:rPr lang="en-AU" sz="2400">
                <a:latin typeface="Comic Sans MS"/>
              </a:rPr>
              <a:t>Beloved Christ,</a:t>
            </a:r>
            <a:br>
              <a:rPr lang="en-AU" sz="2400">
                <a:latin typeface="Comic Sans MS" panose="030F0902030302020204" pitchFamily="66" charset="0"/>
              </a:rPr>
            </a:br>
            <a:r>
              <a:rPr lang="en-AU" sz="2400">
                <a:latin typeface="Comic Sans MS"/>
              </a:rPr>
              <a:t>who spoke “Shalom” to frightened hearts,</a:t>
            </a:r>
            <a:br>
              <a:rPr lang="en-AU" sz="2400">
                <a:latin typeface="Comic Sans MS" panose="030F0902030302020204" pitchFamily="66" charset="0"/>
              </a:rPr>
            </a:br>
            <a:r>
              <a:rPr lang="en-AU" sz="2400">
                <a:latin typeface="Comic Sans MS"/>
              </a:rPr>
              <a:t>stir us to compassionate action.</a:t>
            </a:r>
            <a:br>
              <a:rPr lang="en-AU" sz="2400">
                <a:latin typeface="Comic Sans MS" panose="030F0902030302020204" pitchFamily="66" charset="0"/>
              </a:rPr>
            </a:br>
            <a:r>
              <a:rPr lang="en-AU" sz="2400">
                <a:latin typeface="Comic Sans MS"/>
              </a:rPr>
              <a:t>Inspire us to work for the end of conflict,</a:t>
            </a:r>
            <a:br>
              <a:rPr lang="en-AU" sz="2400">
                <a:latin typeface="Comic Sans MS" panose="030F0902030302020204" pitchFamily="66" charset="0"/>
              </a:rPr>
            </a:br>
            <a:r>
              <a:rPr lang="en-AU" sz="2400">
                <a:latin typeface="Comic Sans MS"/>
              </a:rPr>
              <a:t>and for the full restoration of broken relationships—</a:t>
            </a:r>
            <a:br>
              <a:rPr lang="en-AU" sz="2400">
                <a:latin typeface="Comic Sans MS" panose="030F0902030302020204" pitchFamily="66" charset="0"/>
              </a:rPr>
            </a:br>
            <a:r>
              <a:rPr lang="en-AU" sz="2400">
                <a:latin typeface="Comic Sans MS"/>
              </a:rPr>
              <a:t>with you, with the ecumenical community,</a:t>
            </a:r>
            <a:br>
              <a:rPr lang="en-AU" sz="2400">
                <a:latin typeface="Comic Sans MS" panose="030F0902030302020204" pitchFamily="66" charset="0"/>
              </a:rPr>
            </a:br>
            <a:r>
              <a:rPr lang="en-AU" sz="2400">
                <a:latin typeface="Comic Sans MS"/>
              </a:rPr>
              <a:t>with the human family,</a:t>
            </a:r>
            <a:br>
              <a:rPr lang="en-AU" sz="2400">
                <a:latin typeface="Comic Sans MS" panose="030F0902030302020204" pitchFamily="66" charset="0"/>
              </a:rPr>
            </a:br>
            <a:r>
              <a:rPr lang="en-AU" sz="2400">
                <a:latin typeface="Comic Sans MS"/>
              </a:rPr>
              <a:t>and with all Creation.</a:t>
            </a:r>
          </a:p>
          <a:p>
            <a:endParaRPr lang="en-GB" sz="2400">
              <a:latin typeface="Comic Sans MS" panose="030F0702030302020204" pitchFamily="66" charset="0"/>
            </a:endParaRPr>
          </a:p>
          <a:p>
            <a:endParaRPr lang="en-GB" sz="2400">
              <a:latin typeface="Comic Sans MS" panose="030F0702030302020204" pitchFamily="66" charset="0"/>
            </a:endParaRPr>
          </a:p>
        </p:txBody>
      </p:sp>
      <p:sp>
        <p:nvSpPr>
          <p:cNvPr id="4" name="Rectangle 3">
            <a:extLst>
              <a:ext uri="{FF2B5EF4-FFF2-40B4-BE49-F238E27FC236}">
                <a16:creationId xmlns:a16="http://schemas.microsoft.com/office/drawing/2014/main" id="{5185816E-8517-E267-4960-12E1CD7DE60B}"/>
              </a:ext>
            </a:extLst>
          </p:cNvPr>
          <p:cNvSpPr/>
          <p:nvPr/>
        </p:nvSpPr>
        <p:spPr>
          <a:xfrm>
            <a:off x="7205125" y="613880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615656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706E-65A5-00F6-8028-E255AED6379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732317-90D6-01B0-0B54-87A6463C6BB3}"/>
              </a:ext>
            </a:extLst>
          </p:cNvPr>
          <p:cNvSpPr>
            <a:spLocks noGrp="1"/>
          </p:cNvSpPr>
          <p:nvPr>
            <p:ph type="sldNum" sz="quarter" idx="12"/>
          </p:nvPr>
        </p:nvSpPr>
        <p:spPr/>
        <p:txBody>
          <a:bodyPr/>
          <a:lstStyle/>
          <a:p>
            <a:fld id="{D6BAAE04-8869-45BD-9FC4-571BC1F4B92A}" type="slidenum">
              <a:rPr lang="en-AU" smtClean="0"/>
              <a:t>44</a:t>
            </a:fld>
            <a:endParaRPr lang="en-AU"/>
          </a:p>
        </p:txBody>
      </p:sp>
      <p:sp>
        <p:nvSpPr>
          <p:cNvPr id="3" name="Rectangle 2">
            <a:extLst>
              <a:ext uri="{FF2B5EF4-FFF2-40B4-BE49-F238E27FC236}">
                <a16:creationId xmlns:a16="http://schemas.microsoft.com/office/drawing/2014/main" id="{1A8AFF3C-7180-535B-584D-548F84FE9D90}"/>
              </a:ext>
            </a:extLst>
          </p:cNvPr>
          <p:cNvSpPr/>
          <p:nvPr/>
        </p:nvSpPr>
        <p:spPr>
          <a:xfrm>
            <a:off x="1634085" y="320879"/>
            <a:ext cx="9527901" cy="6125075"/>
          </a:xfrm>
          <a:prstGeom prst="rect">
            <a:avLst/>
          </a:prstGeom>
        </p:spPr>
        <p:txBody>
          <a:bodyPr wrap="square" lIns="91440" tIns="45720" rIns="91440" bIns="45720" anchor="t">
            <a:spAutoFit/>
          </a:bodyPr>
          <a:lstStyle/>
          <a:p>
            <a:pPr>
              <a:lnSpc>
                <a:spcPct val="150000"/>
              </a:lnSpc>
            </a:pPr>
            <a:r>
              <a:rPr lang="en-AU" sz="2400">
                <a:latin typeface="Comic Sans MS"/>
              </a:rPr>
              <a:t>Prince of Peace,</a:t>
            </a:r>
            <a:br>
              <a:rPr lang="en-AU" sz="2400">
                <a:latin typeface="Comic Sans MS" panose="030F0902030302020204" pitchFamily="66" charset="0"/>
              </a:rPr>
            </a:br>
            <a:r>
              <a:rPr lang="en-AU" sz="2400">
                <a:latin typeface="Comic Sans MS"/>
              </a:rPr>
              <a:t>through your wounds, teach us to stand in solidarity</a:t>
            </a:r>
            <a:br>
              <a:rPr lang="en-AU" sz="2400">
                <a:latin typeface="Comic Sans MS" panose="030F0902030302020204" pitchFamily="66" charset="0"/>
              </a:rPr>
            </a:br>
            <a:r>
              <a:rPr lang="en-AU" sz="2400">
                <a:latin typeface="Comic Sans MS"/>
              </a:rPr>
              <a:t>with the woundedness of others,</a:t>
            </a:r>
            <a:br>
              <a:rPr lang="en-AU" sz="2400">
                <a:latin typeface="Comic Sans MS" panose="030F0902030302020204" pitchFamily="66" charset="0"/>
              </a:rPr>
            </a:br>
            <a:r>
              <a:rPr lang="en-AU" sz="2400">
                <a:latin typeface="Comic Sans MS"/>
              </a:rPr>
              <a:t>of creation, and of the world.</a:t>
            </a:r>
            <a:br>
              <a:rPr lang="en-AU" sz="2400">
                <a:latin typeface="Comic Sans MS" panose="030F0902030302020204" pitchFamily="66" charset="0"/>
              </a:rPr>
            </a:br>
            <a:r>
              <a:rPr lang="en-AU" sz="2400">
                <a:latin typeface="Comic Sans MS"/>
              </a:rPr>
              <a:t>Through your resurrection, make us people of hope—</a:t>
            </a:r>
            <a:br>
              <a:rPr lang="en-AU" sz="2400">
                <a:latin typeface="Comic Sans MS" panose="030F0902030302020204" pitchFamily="66" charset="0"/>
              </a:rPr>
            </a:br>
            <a:r>
              <a:rPr lang="en-AU" sz="2400">
                <a:latin typeface="Comic Sans MS"/>
              </a:rPr>
              <a:t>with a vision of swords turned into ploughshares</a:t>
            </a:r>
            <a:br>
              <a:rPr lang="en-AU" sz="2400">
                <a:latin typeface="Comic Sans MS" panose="030F0902030302020204" pitchFamily="66" charset="0"/>
              </a:rPr>
            </a:br>
            <a:r>
              <a:rPr lang="en-AU" sz="2400">
                <a:latin typeface="Comic Sans MS"/>
              </a:rPr>
              <a:t>and tears transformed into joy.</a:t>
            </a:r>
            <a:br>
              <a:rPr lang="en-AU" sz="2400">
                <a:latin typeface="Comic Sans MS" panose="030F0902030302020204" pitchFamily="66" charset="0"/>
              </a:rPr>
            </a:br>
            <a:r>
              <a:rPr lang="en-AU" sz="2400">
                <a:latin typeface="Comic Sans MS"/>
              </a:rPr>
              <a:t>May we come together as one family, to </a:t>
            </a:r>
            <a:r>
              <a:rPr lang="en-AU" sz="2400" err="1">
                <a:latin typeface="Comic Sans MS"/>
              </a:rPr>
              <a:t>labor</a:t>
            </a:r>
            <a:r>
              <a:rPr lang="en-AU" sz="2400">
                <a:latin typeface="Comic Sans MS"/>
              </a:rPr>
              <a:t> for your peace—</a:t>
            </a:r>
            <a:br>
              <a:rPr lang="en-AU" sz="2400">
                <a:latin typeface="Comic Sans MS" panose="030F0902030302020204" pitchFamily="66" charset="0"/>
              </a:rPr>
            </a:br>
            <a:r>
              <a:rPr lang="en-AU" sz="2400">
                <a:latin typeface="Comic Sans MS"/>
              </a:rPr>
              <a:t>a shalom where all your people may dwell in safety, and rest in quiet places.</a:t>
            </a:r>
            <a:br>
              <a:rPr lang="en-AU" sz="2400">
                <a:latin typeface="Comic Sans MS" panose="030F0902030302020204" pitchFamily="66" charset="0"/>
              </a:rPr>
            </a:br>
            <a:r>
              <a:rPr lang="en-AU" sz="2400" b="1">
                <a:latin typeface="Comic Sans MS"/>
              </a:rPr>
              <a:t>Amen.</a:t>
            </a:r>
          </a:p>
        </p:txBody>
      </p:sp>
    </p:spTree>
    <p:extLst>
      <p:ext uri="{BB962C8B-B14F-4D97-AF65-F5344CB8AC3E}">
        <p14:creationId xmlns:p14="http://schemas.microsoft.com/office/powerpoint/2010/main" val="2029181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7" name="TextBox 6">
            <a:extLst>
              <a:ext uri="{FF2B5EF4-FFF2-40B4-BE49-F238E27FC236}">
                <a16:creationId xmlns:a16="http://schemas.microsoft.com/office/drawing/2014/main" id="{280D2F70-D25E-877B-E27A-3EEFEA6DBDE3}"/>
              </a:ext>
            </a:extLst>
          </p:cNvPr>
          <p:cNvSpPr txBox="1"/>
          <p:nvPr/>
        </p:nvSpPr>
        <p:spPr>
          <a:xfrm>
            <a:off x="305392" y="154380"/>
            <a:ext cx="11550920" cy="1527459"/>
          </a:xfrm>
          <a:prstGeom prst="rect">
            <a:avLst/>
          </a:prstGeom>
          <a:noFill/>
        </p:spPr>
        <p:txBody>
          <a:bodyPr wrap="square" lIns="91440" tIns="45720" rIns="91440" bIns="45720" rtlCol="0" anchor="t">
            <a:spAutoFit/>
          </a:bodyPr>
          <a:lstStyle/>
          <a:p>
            <a:r>
              <a:rPr lang="en-US">
                <a:solidFill>
                  <a:srgbClr val="00B050"/>
                </a:solidFill>
                <a:latin typeface="Comic Sans MS"/>
                <a:cs typeface="Segoe UI"/>
              </a:rPr>
              <a:t>Leader: </a:t>
            </a:r>
            <a:r>
              <a:rPr lang="en-US">
                <a:solidFill>
                  <a:srgbClr val="E3960B"/>
                </a:solidFill>
                <a:latin typeface="Comic Sans MS"/>
                <a:cs typeface="Segoe UI"/>
              </a:rPr>
              <a:t>​</a:t>
            </a:r>
            <a:r>
              <a:rPr lang="en-US">
                <a:latin typeface="Comic Sans MS"/>
                <a:cs typeface="Segoe UI"/>
              </a:rPr>
              <a:t>As we enter a few minutes of silence together, you are invited to pray this prayer of adoration and/or spend this time in contemplation. ​</a:t>
            </a:r>
          </a:p>
          <a:p>
            <a:endParaRPr lang="en-US">
              <a:latin typeface="Comic Sans MS"/>
              <a:cs typeface="Segoe UI"/>
            </a:endParaRPr>
          </a:p>
          <a:p>
            <a:r>
              <a:rPr lang="en-US">
                <a:latin typeface="Comic Sans MS"/>
                <a:cs typeface="Segoe UI"/>
              </a:rPr>
              <a:t>The Spiritual Communion prayer follows on the next slide. Let us be still.</a:t>
            </a:r>
          </a:p>
          <a:p>
            <a:r>
              <a:rPr lang="en-US">
                <a:solidFill>
                  <a:srgbClr val="00B050"/>
                </a:solidFill>
                <a:latin typeface="Comic Sans MS"/>
                <a:cs typeface="Segoe UI"/>
              </a:rPr>
              <a:t>Leader and Cantor Mute</a:t>
            </a:r>
            <a:r>
              <a:rPr lang="en-US" b="1">
                <a:solidFill>
                  <a:srgbClr val="00B050"/>
                </a:solidFill>
                <a:latin typeface="Comic Sans MS"/>
                <a:cs typeface="Segoe UI"/>
              </a:rPr>
              <a:t>.</a:t>
            </a:r>
          </a:p>
        </p:txBody>
      </p:sp>
      <p:sp>
        <p:nvSpPr>
          <p:cNvPr id="2" name="TextBox 1">
            <a:extLst>
              <a:ext uri="{FF2B5EF4-FFF2-40B4-BE49-F238E27FC236}">
                <a16:creationId xmlns:a16="http://schemas.microsoft.com/office/drawing/2014/main" id="{DD0592F9-3FB5-5F00-9197-E64C81C0FAB3}"/>
              </a:ext>
            </a:extLst>
          </p:cNvPr>
          <p:cNvSpPr txBox="1"/>
          <p:nvPr/>
        </p:nvSpPr>
        <p:spPr>
          <a:xfrm>
            <a:off x="310111" y="1817853"/>
            <a:ext cx="8571468" cy="46168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232323"/>
                </a:solidFill>
                <a:latin typeface="Comic Sans MS"/>
              </a:rPr>
              <a:t>Lord God, we thank you for those in our communities and nations</a:t>
            </a:r>
            <a:br>
              <a:rPr lang="en-US">
                <a:latin typeface="Comic Sans MS"/>
              </a:rPr>
            </a:br>
            <a:r>
              <a:rPr lang="en-US">
                <a:solidFill>
                  <a:srgbClr val="232323"/>
                </a:solidFill>
                <a:latin typeface="Comic Sans MS"/>
              </a:rPr>
              <a:t>who seek positions with the power to make decisions</a:t>
            </a:r>
            <a:br>
              <a:rPr lang="en-US">
                <a:latin typeface="Comic Sans MS"/>
              </a:rPr>
            </a:br>
            <a:r>
              <a:rPr lang="en-US">
                <a:solidFill>
                  <a:srgbClr val="232323"/>
                </a:solidFill>
                <a:latin typeface="Comic Sans MS"/>
              </a:rPr>
              <a:t>that most of us would prefer not to face.</a:t>
            </a:r>
            <a:br>
              <a:rPr lang="en-US">
                <a:latin typeface="Comic Sans MS"/>
              </a:rPr>
            </a:br>
            <a:r>
              <a:rPr lang="en-US">
                <a:solidFill>
                  <a:srgbClr val="232323"/>
                </a:solidFill>
                <a:latin typeface="Comic Sans MS"/>
              </a:rPr>
              <a:t>We thank you for democracy, and the right to vote.</a:t>
            </a:r>
            <a:br>
              <a:rPr lang="en-US">
                <a:latin typeface="Comic Sans MS"/>
              </a:rPr>
            </a:br>
            <a:r>
              <a:rPr lang="en-US">
                <a:solidFill>
                  <a:srgbClr val="232323"/>
                </a:solidFill>
                <a:latin typeface="Comic Sans MS"/>
              </a:rPr>
              <a:t>We thank you for those who decide how money is distributed</a:t>
            </a:r>
            <a:br>
              <a:rPr lang="en-US">
                <a:latin typeface="Comic Sans MS"/>
              </a:rPr>
            </a:br>
            <a:r>
              <a:rPr lang="en-US">
                <a:solidFill>
                  <a:srgbClr val="232323"/>
                </a:solidFill>
                <a:latin typeface="Comic Sans MS"/>
              </a:rPr>
              <a:t>and we pray that their decisions will be wise and never self-serving.</a:t>
            </a:r>
            <a:br>
              <a:rPr lang="en-US">
                <a:latin typeface="Comic Sans MS"/>
              </a:rPr>
            </a:br>
            <a:r>
              <a:rPr lang="en-US">
                <a:solidFill>
                  <a:srgbClr val="232323"/>
                </a:solidFill>
                <a:latin typeface="Comic Sans MS"/>
              </a:rPr>
              <a:t>On this United Nations International Day of Peace, we give thanks</a:t>
            </a:r>
            <a:br>
              <a:rPr lang="en-US">
                <a:latin typeface="Comic Sans MS"/>
              </a:rPr>
            </a:br>
            <a:r>
              <a:rPr lang="en-US">
                <a:solidFill>
                  <a:srgbClr val="232323"/>
                </a:solidFill>
                <a:latin typeface="Comic Sans MS"/>
              </a:rPr>
              <a:t>and pray for those committed to achieving and keeping peace.</a:t>
            </a:r>
            <a:br>
              <a:rPr lang="en-US">
                <a:latin typeface="Comic Sans MS"/>
              </a:rPr>
            </a:br>
            <a:r>
              <a:rPr lang="en-US">
                <a:solidFill>
                  <a:srgbClr val="232323"/>
                </a:solidFill>
                <a:latin typeface="Comic Sans MS"/>
              </a:rPr>
              <a:t>We thank and praise you, O Lord, for guiding us through the confusion </a:t>
            </a:r>
            <a:endParaRPr lang="en-US">
              <a:solidFill>
                <a:srgbClr val="000000"/>
              </a:solidFill>
              <a:latin typeface="Comic Sans MS"/>
            </a:endParaRPr>
          </a:p>
          <a:p>
            <a:pPr>
              <a:lnSpc>
                <a:spcPct val="150000"/>
              </a:lnSpc>
            </a:pPr>
            <a:r>
              <a:rPr lang="en-US">
                <a:solidFill>
                  <a:srgbClr val="232323"/>
                </a:solidFill>
                <a:latin typeface="Comic Sans MS"/>
              </a:rPr>
              <a:t>of a corrupt world – you are the One who keeps us grounded.</a:t>
            </a:r>
            <a:br>
              <a:rPr lang="en-US">
                <a:latin typeface="Comic Sans MS"/>
              </a:rPr>
            </a:br>
            <a:r>
              <a:rPr lang="en-US" b="1">
                <a:solidFill>
                  <a:srgbClr val="232323"/>
                </a:solidFill>
                <a:latin typeface="Comic Sans MS"/>
              </a:rPr>
              <a:t>Amen.</a:t>
            </a:r>
            <a:endParaRPr lang="en-US">
              <a:latin typeface="Comic Sans MS"/>
            </a:endParaRPr>
          </a:p>
        </p:txBody>
      </p:sp>
      <p:pic>
        <p:nvPicPr>
          <p:cNvPr id="4" name="Picture 3" descr="A pond with trees and fog&#10;&#10;AI-generated content may be incorrect.">
            <a:extLst>
              <a:ext uri="{FF2B5EF4-FFF2-40B4-BE49-F238E27FC236}">
                <a16:creationId xmlns:a16="http://schemas.microsoft.com/office/drawing/2014/main" id="{840B1210-F2A9-54B4-0998-D282D0BD0487}"/>
              </a:ext>
            </a:extLst>
          </p:cNvPr>
          <p:cNvPicPr>
            <a:picLocks noChangeAspect="1"/>
          </p:cNvPicPr>
          <p:nvPr/>
        </p:nvPicPr>
        <p:blipFill>
          <a:blip r:embed="rId2"/>
          <a:stretch>
            <a:fillRect/>
          </a:stretch>
        </p:blipFill>
        <p:spPr>
          <a:xfrm>
            <a:off x="8091644" y="1328622"/>
            <a:ext cx="3796722" cy="5122363"/>
          </a:xfrm>
          <a:prstGeom prst="rect">
            <a:avLst/>
          </a:prstGeom>
          <a:ln>
            <a:noFill/>
          </a:ln>
          <a:effectLst>
            <a:softEdge rad="112500"/>
          </a:effectLst>
        </p:spPr>
      </p:pic>
    </p:spTree>
    <p:extLst>
      <p:ext uri="{BB962C8B-B14F-4D97-AF65-F5344CB8AC3E}">
        <p14:creationId xmlns:p14="http://schemas.microsoft.com/office/powerpoint/2010/main" val="2505000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3" name="Freeform: Shape 2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 name="Group 3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4" name="Group 3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9" name="Freeform: Shape 2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6" name="Group 3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7" name="Freeform: Shape 2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BC8C6293-CAC4-2AA7-6EB3-0553730D344F}"/>
              </a:ext>
            </a:extLst>
          </p:cNvPr>
          <p:cNvSpPr txBox="1"/>
          <p:nvPr/>
        </p:nvSpPr>
        <p:spPr>
          <a:xfrm>
            <a:off x="275897" y="289034"/>
            <a:ext cx="3508482"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omic Sans MS"/>
              </a:rPr>
              <a:t>Oh, my Lord Jesus I turn to you present at the Altar and in the Tabernacle. I believe that you are present in the Holy Sacrament of your most Sacred Body and Blood. </a:t>
            </a:r>
            <a:endParaRPr lang="en-US">
              <a:solidFill>
                <a:schemeClr val="bg1"/>
              </a:solidFill>
              <a:latin typeface="Times New Roman"/>
              <a:cs typeface="Times New Roman"/>
            </a:endParaRPr>
          </a:p>
          <a:p>
            <a:r>
              <a:rPr lang="en-US">
                <a:solidFill>
                  <a:schemeClr val="bg1"/>
                </a:solidFill>
                <a:latin typeface="Comic Sans MS"/>
              </a:rPr>
              <a:t>I love you above all things and I desire to receive you into my Soul. I cannot at this moment receive you Sacramentally in Holy Communion. </a:t>
            </a:r>
            <a:endParaRPr lang="en-US">
              <a:solidFill>
                <a:schemeClr val="bg1"/>
              </a:solidFill>
              <a:latin typeface="Times New Roman"/>
              <a:cs typeface="Times New Roman"/>
            </a:endParaRPr>
          </a:p>
          <a:p>
            <a:r>
              <a:rPr lang="en-US">
                <a:solidFill>
                  <a:schemeClr val="bg1"/>
                </a:solidFill>
                <a:latin typeface="Comic Sans MS"/>
              </a:rPr>
              <a:t>Come spiritually into my heart. </a:t>
            </a:r>
            <a:endParaRPr lang="en-US">
              <a:solidFill>
                <a:schemeClr val="bg1"/>
              </a:solidFill>
              <a:latin typeface="Times New Roman"/>
              <a:cs typeface="Times New Roman"/>
            </a:endParaRPr>
          </a:p>
          <a:p>
            <a:r>
              <a:rPr lang="en-US">
                <a:solidFill>
                  <a:schemeClr val="bg1"/>
                </a:solidFill>
                <a:latin typeface="Comic Sans MS"/>
              </a:rPr>
              <a:t>Purify it, Sanctify it. Render my heart like your own heart. </a:t>
            </a:r>
            <a:endParaRPr lang="en-US">
              <a:solidFill>
                <a:schemeClr val="bg1"/>
              </a:solidFill>
              <a:latin typeface="Times New Roman"/>
              <a:cs typeface="Times New Roman"/>
            </a:endParaRPr>
          </a:p>
          <a:p>
            <a:r>
              <a:rPr lang="en-US">
                <a:solidFill>
                  <a:schemeClr val="bg1"/>
                </a:solidFill>
                <a:latin typeface="Comic Sans MS"/>
              </a:rPr>
              <a:t>I embrace you as if you were already there and unite myself wholly with you. </a:t>
            </a:r>
            <a:endParaRPr lang="en-US">
              <a:solidFill>
                <a:schemeClr val="bg1"/>
              </a:solidFill>
              <a:latin typeface="Times New Roman"/>
              <a:cs typeface="Times New Roman"/>
            </a:endParaRPr>
          </a:p>
          <a:p>
            <a:r>
              <a:rPr lang="en-US">
                <a:solidFill>
                  <a:schemeClr val="bg1"/>
                </a:solidFill>
                <a:latin typeface="Comic Sans MS"/>
              </a:rPr>
              <a:t>Never permit me to be separated from you. </a:t>
            </a:r>
            <a:endParaRPr lang="en-US">
              <a:solidFill>
                <a:schemeClr val="bg1"/>
              </a:solidFill>
              <a:latin typeface="Times New Roman"/>
              <a:cs typeface="Times New Roman"/>
            </a:endParaRPr>
          </a:p>
          <a:p>
            <a:r>
              <a:rPr lang="en-US">
                <a:solidFill>
                  <a:schemeClr val="bg1"/>
                </a:solidFill>
                <a:latin typeface="Comic Sans MS"/>
              </a:rPr>
              <a:t>Lord, I am not worthy to receive you, but only say the word and I shall be healed. Amen</a:t>
            </a:r>
            <a:endParaRPr lang="en-US">
              <a:solidFill>
                <a:schemeClr val="bg1"/>
              </a:solidFill>
              <a:cs typeface="Times New Roman"/>
            </a:endParaRPr>
          </a:p>
        </p:txBody>
      </p:sp>
      <p:pic>
        <p:nvPicPr>
          <p:cNvPr id="5" name="Picture 4" descr="A golden chalice with grapes and bread on a plate&#10;&#10;Description automatically generated">
            <a:extLst>
              <a:ext uri="{FF2B5EF4-FFF2-40B4-BE49-F238E27FC236}">
                <a16:creationId xmlns:a16="http://schemas.microsoft.com/office/drawing/2014/main" id="{ECB317D4-29D7-05E2-B738-1F250E0EF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495" y="0"/>
            <a:ext cx="7819505" cy="6888480"/>
          </a:xfrm>
          <a:prstGeom prst="rect">
            <a:avLst/>
          </a:prstGeom>
        </p:spPr>
      </p:pic>
      <p:sp>
        <p:nvSpPr>
          <p:cNvPr id="6" name="TextBox 5">
            <a:extLst>
              <a:ext uri="{FF2B5EF4-FFF2-40B4-BE49-F238E27FC236}">
                <a16:creationId xmlns:a16="http://schemas.microsoft.com/office/drawing/2014/main" id="{08142354-21B2-FAA9-3676-A22AA18FEDFA}"/>
              </a:ext>
            </a:extLst>
          </p:cNvPr>
          <p:cNvSpPr txBox="1"/>
          <p:nvPr/>
        </p:nvSpPr>
        <p:spPr>
          <a:xfrm>
            <a:off x="4373360" y="526541"/>
            <a:ext cx="2435758"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a:solidFill>
                  <a:srgbClr val="00B050"/>
                </a:solidFill>
                <a:latin typeface="Comic Sans MS"/>
                <a:cs typeface="Times New Roman"/>
              </a:rPr>
              <a:t>Making a </a:t>
            </a:r>
            <a:endParaRPr lang="en-AU" sz="3200" b="1">
              <a:solidFill>
                <a:srgbClr val="00B050"/>
              </a:solidFill>
              <a:latin typeface="Times New Roman"/>
              <a:cs typeface="Times New Roman"/>
            </a:endParaRPr>
          </a:p>
          <a:p>
            <a:pPr algn="ctr">
              <a:lnSpc>
                <a:spcPct val="90000"/>
              </a:lnSpc>
              <a:spcAft>
                <a:spcPts val="600"/>
              </a:spcAft>
            </a:pPr>
            <a:r>
              <a:rPr lang="en-AU" sz="3200" b="1">
                <a:solidFill>
                  <a:srgbClr val="00B050"/>
                </a:solidFill>
                <a:latin typeface="Comic Sans MS"/>
                <a:cs typeface="Times New Roman"/>
              </a:rPr>
              <a:t>Spiritual Communion</a:t>
            </a:r>
          </a:p>
          <a:p>
            <a:pPr algn="ctr">
              <a:lnSpc>
                <a:spcPct val="90000"/>
              </a:lnSpc>
              <a:spcAft>
                <a:spcPts val="600"/>
              </a:spcAft>
            </a:pPr>
            <a:r>
              <a:rPr lang="en-AU" sz="2000" b="1">
                <a:solidFill>
                  <a:srgbClr val="00B050"/>
                </a:solidFill>
                <a:latin typeface="Comic Sans MS"/>
                <a:cs typeface="Times New Roman"/>
              </a:rPr>
              <a:t>(Prayed in silence)</a:t>
            </a:r>
            <a:endParaRPr lang="en-AU" sz="2400" b="1">
              <a:solidFill>
                <a:srgbClr val="00B050"/>
              </a:solidFill>
              <a:cs typeface="Times New Roman"/>
            </a:endParaRPr>
          </a:p>
        </p:txBody>
      </p:sp>
    </p:spTree>
    <p:extLst>
      <p:ext uri="{BB962C8B-B14F-4D97-AF65-F5344CB8AC3E}">
        <p14:creationId xmlns:p14="http://schemas.microsoft.com/office/powerpoint/2010/main" val="3677305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294" y="838117"/>
            <a:ext cx="9306232" cy="5909310"/>
          </a:xfrm>
          <a:prstGeom prst="rect">
            <a:avLst/>
          </a:prstGeom>
          <a:noFill/>
        </p:spPr>
        <p:txBody>
          <a:bodyPr wrap="square" lIns="91440" tIns="45720" rIns="91440" bIns="45720" rtlCol="0" anchor="t">
            <a:spAutoFit/>
          </a:bodyPr>
          <a:lstStyle/>
          <a:p>
            <a:pPr algn="ctr"/>
            <a:r>
              <a:rPr lang="en-US" sz="2800">
                <a:solidFill>
                  <a:srgbClr val="00B050"/>
                </a:solidFill>
                <a:latin typeface="Comic Sans MS"/>
              </a:rPr>
              <a:t>Leader: </a:t>
            </a:r>
            <a:r>
              <a:rPr lang="en-US" sz="2800">
                <a:latin typeface="Comic Sans MS"/>
              </a:rPr>
              <a:t>Our final song is</a:t>
            </a:r>
            <a:endParaRPr lang="en-US" sz="2800">
              <a:cs typeface="Times New Roman"/>
            </a:endParaRPr>
          </a:p>
          <a:p>
            <a:pPr algn="ctr"/>
            <a:endParaRPr lang="en-US" sz="2800">
              <a:latin typeface="Comic Sans MS"/>
              <a:ea typeface="Calibri"/>
              <a:cs typeface="Times New Roman"/>
            </a:endParaRPr>
          </a:p>
          <a:p>
            <a:pPr algn="ctr"/>
            <a:r>
              <a:rPr lang="en-US" sz="5400">
                <a:solidFill>
                  <a:srgbClr val="00B050"/>
                </a:solidFill>
                <a:latin typeface="Comic Sans MS"/>
                <a:ea typeface="Calibri"/>
                <a:cs typeface="Times New Roman"/>
              </a:rPr>
              <a:t>In The Garden</a:t>
            </a:r>
            <a:endParaRPr lang="en-US" sz="5400">
              <a:solidFill>
                <a:srgbClr val="00B050"/>
              </a:solidFill>
              <a:cs typeface="Times New Roman"/>
            </a:endParaRPr>
          </a:p>
          <a:p>
            <a:pPr algn="ctr"/>
            <a:endParaRPr lang="en-US" sz="2800">
              <a:latin typeface="Comic Sans MS"/>
              <a:ea typeface="Calibri"/>
              <a:cs typeface="Times New Roman"/>
            </a:endParaRPr>
          </a:p>
          <a:p>
            <a:pPr algn="ctr"/>
            <a:r>
              <a:rPr lang="en-US" sz="1400">
                <a:ea typeface="+mn-lt"/>
                <a:cs typeface="+mn-lt"/>
                <a:hlinkClick r:id="rId2"/>
              </a:rPr>
              <a:t>https://www.youtube.com/watch?v=zx5VsSkjP0w</a:t>
            </a:r>
            <a:endParaRPr lang="en-US" sz="1400"/>
          </a:p>
          <a:p>
            <a:pPr algn="ctr"/>
            <a:endParaRPr lang="en-US" sz="2800">
              <a:latin typeface="Times New Roman"/>
              <a:ea typeface="Calibri"/>
              <a:cs typeface="+mn-lt"/>
            </a:endParaRPr>
          </a:p>
          <a:p>
            <a:pPr algn="ctr"/>
            <a:endParaRPr lang="en-GB" sz="2800">
              <a:latin typeface="Comic Sans MS"/>
              <a:ea typeface="Calibri"/>
              <a:cs typeface="+mn-lt"/>
            </a:endParaRPr>
          </a:p>
          <a:p>
            <a:pPr algn="ctr"/>
            <a:r>
              <a:rPr lang="en-GB" sz="2800">
                <a:latin typeface="Comic Sans MS"/>
                <a:ea typeface="+mn-lt"/>
                <a:cs typeface="+mn-lt"/>
              </a:rPr>
              <a:t>Let's sing or enjoy the music together</a:t>
            </a:r>
            <a:endParaRPr lang="en-GB" sz="2800">
              <a:cs typeface="Times New Roman"/>
            </a:endParaRPr>
          </a:p>
          <a:p>
            <a:pPr algn="ctr"/>
            <a:endParaRPr lang="en-US" sz="3600">
              <a:solidFill>
                <a:srgbClr val="00B050"/>
              </a:solidFill>
              <a:latin typeface="Times New Roman"/>
              <a:ea typeface="Calibri"/>
              <a:cs typeface="Times New Roman"/>
            </a:endParaRPr>
          </a:p>
          <a:p>
            <a:pPr algn="ctr"/>
            <a:endParaRPr lang="en-US" sz="2800">
              <a:solidFill>
                <a:srgbClr val="00B050"/>
              </a:solidFill>
              <a:latin typeface="Times New Roman"/>
              <a:ea typeface="Calibri"/>
              <a:cs typeface="Times New Roman"/>
            </a:endParaRPr>
          </a:p>
          <a:p>
            <a:pPr algn="ctr"/>
            <a:r>
              <a:rPr lang="en-US" sz="3200">
                <a:solidFill>
                  <a:srgbClr val="00B050"/>
                </a:solidFill>
                <a:latin typeface="Comic Sans MS"/>
                <a:cs typeface="Segoe UI"/>
              </a:rPr>
              <a:t>​</a:t>
            </a:r>
            <a:r>
              <a:rPr lang="en-US" sz="3200" b="0" i="0" u="none" strike="noStrike">
                <a:solidFill>
                  <a:srgbClr val="00B050"/>
                </a:solidFill>
                <a:effectLst/>
                <a:latin typeface="Comic Sans MS"/>
              </a:rPr>
              <a:t>We stay on mute</a:t>
            </a:r>
            <a:endParaRPr lang="en-US" sz="3200">
              <a:solidFill>
                <a:srgbClr val="00B050"/>
              </a:solidFill>
              <a:latin typeface="Comic Sans MS"/>
              <a:ea typeface="+mn-lt"/>
              <a:cs typeface="+mn-lt"/>
            </a:endParaRPr>
          </a:p>
          <a:p>
            <a:pPr algn="ctr"/>
            <a:r>
              <a:rPr lang="en-US" sz="3200">
                <a:solidFill>
                  <a:srgbClr val="00B050"/>
                </a:solidFill>
                <a:latin typeface="Comic Sans MS"/>
                <a:ea typeface="+mn-lt"/>
                <a:cs typeface="+mn-lt"/>
              </a:rPr>
              <a:t>Leader and Cantor mute</a:t>
            </a:r>
            <a:endParaRPr lang="en-US">
              <a:solidFill>
                <a:srgbClr val="00B05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8426" y="1472267"/>
            <a:ext cx="6253316" cy="4337406"/>
          </a:xfrm>
          <a:prstGeom prst="rect">
            <a:avLst/>
          </a:prstGeom>
        </p:spPr>
        <p:txBody>
          <a:bodyPr wrap="square" lIns="91440" tIns="45720" rIns="91440" bIns="45720" anchor="t">
            <a:spAutoFit/>
          </a:bodyPr>
          <a:lstStyle/>
          <a:p>
            <a:pPr>
              <a:lnSpc>
                <a:spcPct val="125000"/>
              </a:lnSpc>
            </a:pPr>
            <a:r>
              <a:rPr lang="en-US" sz="2400">
                <a:solidFill>
                  <a:srgbClr val="00B050"/>
                </a:solidFill>
                <a:latin typeface="Comic Sans MS" panose="030F0902030302020204" pitchFamily="66" charset="0"/>
              </a:rPr>
              <a:t>Leader: </a:t>
            </a:r>
            <a:r>
              <a:rPr lang="en-US" sz="2400">
                <a:latin typeface="Comic Sans MS" panose="030F0902030302020204" pitchFamily="66" charset="0"/>
              </a:rPr>
              <a:t>We pray our sending prayer together.</a:t>
            </a:r>
          </a:p>
          <a:p>
            <a:pPr algn="l">
              <a:buNone/>
            </a:pPr>
            <a:endParaRPr lang="en-US" sz="1050" b="1">
              <a:solidFill>
                <a:srgbClr val="E3960B"/>
              </a:solidFill>
              <a:latin typeface="Comic Sans MS" panose="030F0902030302020204" pitchFamily="66" charset="0"/>
            </a:endParaRPr>
          </a:p>
          <a:p>
            <a:pPr>
              <a:lnSpc>
                <a:spcPct val="150000"/>
              </a:lnSpc>
            </a:pPr>
            <a:r>
              <a:rPr lang="en-US" sz="2800" b="1">
                <a:solidFill>
                  <a:srgbClr val="00B050"/>
                </a:solidFill>
                <a:latin typeface="Comic Sans MS" panose="030F0902030302020204" pitchFamily="66" charset="0"/>
              </a:rPr>
              <a:t>All: </a:t>
            </a:r>
          </a:p>
          <a:p>
            <a:pPr>
              <a:lnSpc>
                <a:spcPct val="150000"/>
              </a:lnSpc>
            </a:pPr>
            <a:r>
              <a:rPr lang="en-US" sz="2800" b="1">
                <a:latin typeface="Comic Sans MS"/>
              </a:rPr>
              <a:t>We go in the knowledge and confidence of God’s love for us,</a:t>
            </a:r>
          </a:p>
          <a:p>
            <a:pPr>
              <a:lnSpc>
                <a:spcPct val="150000"/>
              </a:lnSpc>
            </a:pPr>
            <a:r>
              <a:rPr lang="en-US" sz="2800" b="1">
                <a:latin typeface="Comic Sans MS"/>
              </a:rPr>
              <a:t>trusting that Christ Jesus is with us. Amen.</a:t>
            </a:r>
            <a:endParaRPr lang="en-AU" sz="2800" b="1">
              <a:latin typeface="Comic Sans MS"/>
            </a:endParaRPr>
          </a:p>
        </p:txBody>
      </p:sp>
      <p:sp>
        <p:nvSpPr>
          <p:cNvPr id="4" name="TextBox 3"/>
          <p:cNvSpPr txBox="1"/>
          <p:nvPr/>
        </p:nvSpPr>
        <p:spPr>
          <a:xfrm>
            <a:off x="4501454" y="363329"/>
            <a:ext cx="3182281" cy="584775"/>
          </a:xfrm>
          <a:prstGeom prst="rect">
            <a:avLst/>
          </a:prstGeom>
          <a:noFill/>
        </p:spPr>
        <p:txBody>
          <a:bodyPr wrap="none" lIns="91440" tIns="45720" rIns="91440" bIns="45720" rtlCol="0" anchor="t">
            <a:spAutoFit/>
          </a:bodyPr>
          <a:lstStyle/>
          <a:p>
            <a:r>
              <a:rPr lang="en-US" sz="3200" i="1">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50"/>
                </a:solidFill>
                <a:latin typeface="Comic Sans MS"/>
              </a:rPr>
              <a:t>Leader and cantor unmute</a:t>
            </a:r>
            <a:endParaRPr lang="en-GB">
              <a:solidFill>
                <a:srgbClr val="00B050"/>
              </a:solidFill>
            </a:endParaRPr>
          </a:p>
        </p:txBody>
      </p:sp>
      <p:pic>
        <p:nvPicPr>
          <p:cNvPr id="8" name="Picture 7">
            <a:extLst>
              <a:ext uri="{FF2B5EF4-FFF2-40B4-BE49-F238E27FC236}">
                <a16:creationId xmlns:a16="http://schemas.microsoft.com/office/drawing/2014/main" id="{4F0D1752-3CA1-B712-A0CB-69DCD561DDF8}"/>
              </a:ext>
            </a:extLst>
          </p:cNvPr>
          <p:cNvPicPr>
            <a:picLocks noChangeAspect="1"/>
          </p:cNvPicPr>
          <p:nvPr/>
        </p:nvPicPr>
        <p:blipFill>
          <a:blip r:embed="rId3"/>
          <a:stretch>
            <a:fillRect/>
          </a:stretch>
        </p:blipFill>
        <p:spPr>
          <a:xfrm>
            <a:off x="7197214" y="1472267"/>
            <a:ext cx="4420675" cy="4420675"/>
          </a:xfrm>
          <a:prstGeom prst="rect">
            <a:avLst/>
          </a:prstGeom>
        </p:spPr>
      </p:pic>
    </p:spTree>
    <p:extLst>
      <p:ext uri="{BB962C8B-B14F-4D97-AF65-F5344CB8AC3E}">
        <p14:creationId xmlns:p14="http://schemas.microsoft.com/office/powerpoint/2010/main" val="4104309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3263" y="1928385"/>
            <a:ext cx="10631183" cy="3252493"/>
          </a:xfrm>
          <a:prstGeom prst="rect">
            <a:avLst/>
          </a:prstGeom>
        </p:spPr>
        <p:txBody>
          <a:bodyPr wrap="square" lIns="91440" tIns="45720" rIns="91440" bIns="45720" anchor="t">
            <a:spAutoFit/>
          </a:bodyPr>
          <a:lstStyle/>
          <a:p>
            <a:pPr>
              <a:lnSpc>
                <a:spcPct val="150000"/>
              </a:lnSpc>
            </a:pPr>
            <a:r>
              <a:rPr lang="en-US" sz="2800">
                <a:latin typeface="Comic Sans MS"/>
                <a:ea typeface="+mn-lt"/>
                <a:cs typeface="+mn-lt"/>
              </a:rPr>
              <a:t>Go in peace, brothers and sisters, live in peace with Creation.</a:t>
            </a:r>
            <a:endParaRPr lang="en-US">
              <a:latin typeface="Comic Sans MS"/>
              <a:ea typeface="+mn-lt"/>
              <a:cs typeface="+mn-lt"/>
            </a:endParaRPr>
          </a:p>
          <a:p>
            <a:pPr>
              <a:lnSpc>
                <a:spcPct val="150000"/>
              </a:lnSpc>
            </a:pPr>
            <a:r>
              <a:rPr lang="en-US" sz="2800">
                <a:latin typeface="Comic Sans MS"/>
                <a:ea typeface="+mn-lt"/>
                <a:cs typeface="+mn-lt"/>
              </a:rPr>
              <a:t>And may the blessing of the Most Holy Trinity accompany you: The Father, and the Son, and the Holy Spirit, </a:t>
            </a:r>
            <a:endParaRPr lang="en-US">
              <a:latin typeface="Comic Sans MS"/>
              <a:ea typeface="+mn-lt"/>
              <a:cs typeface="+mn-lt"/>
            </a:endParaRPr>
          </a:p>
          <a:p>
            <a:pPr>
              <a:lnSpc>
                <a:spcPct val="150000"/>
              </a:lnSpc>
            </a:pPr>
            <a:r>
              <a:rPr lang="en-US" sz="2800">
                <a:latin typeface="Comic Sans MS"/>
                <a:ea typeface="+mn-lt"/>
                <a:cs typeface="+mn-lt"/>
              </a:rPr>
              <a:t>the one God, to whom be glory, for ever</a:t>
            </a:r>
            <a:r>
              <a:rPr lang="en-US" sz="2800" u="none" strike="noStrike">
                <a:effectLst/>
                <a:latin typeface="Comic Sans MS"/>
                <a:ea typeface="+mn-lt"/>
                <a:cs typeface="+mn-lt"/>
              </a:rPr>
              <a:t>.</a:t>
            </a:r>
            <a:r>
              <a:rPr lang="en-US" sz="2800">
                <a:latin typeface="Comic Sans MS"/>
                <a:ea typeface="+mn-lt"/>
                <a:cs typeface="+mn-lt"/>
              </a:rPr>
              <a:t> </a:t>
            </a:r>
            <a:endParaRPr lang="en-US">
              <a:latin typeface="Comic Sans MS"/>
              <a:ea typeface="+mn-lt"/>
              <a:cs typeface="+mn-lt"/>
            </a:endParaRPr>
          </a:p>
          <a:p>
            <a:pPr>
              <a:lnSpc>
                <a:spcPct val="150000"/>
              </a:lnSpc>
            </a:pPr>
            <a:r>
              <a:rPr lang="en-US" sz="2800" b="1">
                <a:latin typeface="Comic Sans MS"/>
                <a:ea typeface="+mn-lt"/>
                <a:cs typeface="+mn-lt"/>
              </a:rPr>
              <a:t>Amen.</a:t>
            </a:r>
            <a:endParaRPr lang="en-US">
              <a:latin typeface="Comic Sans MS"/>
              <a:ea typeface="+mn-lt"/>
              <a:cs typeface="+mn-lt"/>
            </a:endParaRPr>
          </a:p>
        </p:txBody>
      </p:sp>
      <p:sp>
        <p:nvSpPr>
          <p:cNvPr id="5" name="TextBox 4"/>
          <p:cNvSpPr txBox="1"/>
          <p:nvPr/>
        </p:nvSpPr>
        <p:spPr>
          <a:xfrm>
            <a:off x="3025287" y="1024951"/>
            <a:ext cx="6141425" cy="584775"/>
          </a:xfrm>
          <a:prstGeom prst="rect">
            <a:avLst/>
          </a:prstGeom>
          <a:noFill/>
        </p:spPr>
        <p:txBody>
          <a:bodyPr wrap="none" lIns="91440" tIns="45720" rIns="91440" bIns="45720" rtlCol="0" anchor="t">
            <a:spAutoFit/>
          </a:bodyPr>
          <a:lstStyle/>
          <a:p>
            <a:r>
              <a:rPr lang="en-AU" sz="3200" i="1">
                <a:solidFill>
                  <a:srgbClr val="00B050"/>
                </a:solidFill>
                <a:latin typeface="Comic Sans MS"/>
              </a:rPr>
              <a:t>The Priest offers the Blessing</a:t>
            </a:r>
            <a:r>
              <a:rPr lang="en-AU" sz="3200">
                <a:solidFill>
                  <a:srgbClr val="00B050"/>
                </a:solidFill>
                <a:latin typeface="Comic Sans MS"/>
              </a:rPr>
              <a:t> </a:t>
            </a:r>
            <a:endParaRPr lang="en-US" sz="3200">
              <a:solidFill>
                <a:srgbClr val="00B050"/>
              </a:solidFill>
              <a:latin typeface="Comic Sans MS"/>
            </a:endParaRPr>
          </a:p>
        </p:txBody>
      </p:sp>
      <p:sp>
        <p:nvSpPr>
          <p:cNvPr id="2" name="TextBox 1">
            <a:extLst>
              <a:ext uri="{FF2B5EF4-FFF2-40B4-BE49-F238E27FC236}">
                <a16:creationId xmlns:a16="http://schemas.microsoft.com/office/drawing/2014/main" id="{A4A393A4-98B3-D1C4-F161-25E47759F13C}"/>
              </a:ext>
            </a:extLst>
          </p:cNvPr>
          <p:cNvSpPr txBox="1"/>
          <p:nvPr/>
        </p:nvSpPr>
        <p:spPr>
          <a:xfrm>
            <a:off x="3730883" y="271857"/>
            <a:ext cx="5634531" cy="369332"/>
          </a:xfrm>
          <a:prstGeom prst="rect">
            <a:avLst/>
          </a:prstGeom>
          <a:noFill/>
        </p:spPr>
        <p:txBody>
          <a:bodyPr wrap="square" rtlCol="0">
            <a:spAutoFit/>
          </a:bodyPr>
          <a:lstStyle/>
          <a:p>
            <a:r>
              <a:rPr lang="en-GB">
                <a:latin typeface="Comic Sans MS"/>
              </a:rPr>
              <a:t>&gt;If there is no priest present this slide is skipped&lt;​</a:t>
            </a:r>
            <a:endParaRPr lang="en-AU">
              <a:latin typeface="Comic Sans MS"/>
            </a:endParaRPr>
          </a:p>
        </p:txBody>
      </p:sp>
    </p:spTree>
    <p:extLst>
      <p:ext uri="{BB962C8B-B14F-4D97-AF65-F5344CB8AC3E}">
        <p14:creationId xmlns:p14="http://schemas.microsoft.com/office/powerpoint/2010/main" val="427727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E05A-8FB2-20D3-98F5-3DF40B5111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0201B3-3164-F4D6-F213-E83A9E9DE784}"/>
              </a:ext>
            </a:extLst>
          </p:cNvPr>
          <p:cNvSpPr/>
          <p:nvPr/>
        </p:nvSpPr>
        <p:spPr>
          <a:xfrm>
            <a:off x="1541533" y="1143096"/>
            <a:ext cx="9108933" cy="4278415"/>
          </a:xfrm>
          <a:prstGeom prst="rect">
            <a:avLst/>
          </a:prstGeom>
        </p:spPr>
        <p:txBody>
          <a:bodyPr wrap="square" lIns="91440" tIns="45720" rIns="91440" bIns="45720" anchor="t">
            <a:spAutoFit/>
          </a:bodyPr>
          <a:lstStyle/>
          <a:p>
            <a:r>
              <a:rPr lang="en-GB" sz="2400">
                <a:solidFill>
                  <a:srgbClr val="00B050"/>
                </a:solidFill>
                <a:latin typeface="Comic Sans MS"/>
              </a:rPr>
              <a:t>Leader: </a:t>
            </a:r>
          </a:p>
          <a:p>
            <a:pPr>
              <a:lnSpc>
                <a:spcPct val="150000"/>
              </a:lnSpc>
            </a:pPr>
            <a:r>
              <a:rPr lang="en-AU" sz="2400">
                <a:latin typeface="Comic Sans MS" panose="030F0902030302020204" pitchFamily="66" charset="0"/>
              </a:rPr>
              <a:t>Heavenly Father, we come before you today</a:t>
            </a:r>
          </a:p>
          <a:p>
            <a:pPr>
              <a:lnSpc>
                <a:spcPct val="150000"/>
              </a:lnSpc>
            </a:pPr>
            <a:r>
              <a:rPr lang="en-AU" sz="2400">
                <a:latin typeface="Comic Sans MS" panose="030F0902030302020204" pitchFamily="66" charset="0"/>
              </a:rPr>
              <a:t>with gratitude for the gifts of community and fellowship.</a:t>
            </a:r>
          </a:p>
          <a:p>
            <a:pPr>
              <a:lnSpc>
                <a:spcPct val="150000"/>
              </a:lnSpc>
            </a:pPr>
            <a:r>
              <a:rPr lang="en-AU" sz="2400">
                <a:latin typeface="Comic Sans MS" panose="030F0902030302020204" pitchFamily="66" charset="0"/>
              </a:rPr>
              <a:t>As we gather in your name, we invite your Holy Spirit</a:t>
            </a:r>
          </a:p>
          <a:p>
            <a:pPr>
              <a:lnSpc>
                <a:spcPct val="150000"/>
              </a:lnSpc>
            </a:pPr>
            <a:r>
              <a:rPr lang="en-AU" sz="2400">
                <a:latin typeface="Comic Sans MS" panose="030F0902030302020204" pitchFamily="66" charset="0"/>
              </a:rPr>
              <a:t>to be among us, guiding our thoughts, words, and actions.</a:t>
            </a:r>
          </a:p>
          <a:p>
            <a:pPr>
              <a:lnSpc>
                <a:spcPct val="150000"/>
              </a:lnSpc>
            </a:pPr>
            <a:r>
              <a:rPr lang="en-AU" sz="2400">
                <a:latin typeface="Comic Sans MS" panose="030F0902030302020204" pitchFamily="66" charset="0"/>
              </a:rPr>
              <a:t>Open our ears to hear your voice,</a:t>
            </a:r>
          </a:p>
          <a:p>
            <a:pPr>
              <a:lnSpc>
                <a:spcPct val="150000"/>
              </a:lnSpc>
            </a:pPr>
            <a:r>
              <a:rPr lang="en-AU" sz="2400">
                <a:latin typeface="Comic Sans MS" panose="030F0902030302020204" pitchFamily="66" charset="0"/>
              </a:rPr>
              <a:t>and our eyes to see your work among us.</a:t>
            </a:r>
          </a:p>
          <a:p>
            <a:pPr>
              <a:lnSpc>
                <a:spcPct val="150000"/>
              </a:lnSpc>
            </a:pPr>
            <a:r>
              <a:rPr lang="en-US" sz="2400" b="1">
                <a:latin typeface="Comic Sans MS" panose="030F0902030302020204" pitchFamily="66" charset="0"/>
              </a:rPr>
              <a:t>Amen.</a:t>
            </a:r>
            <a:endParaRPr lang="en-GB" sz="2400" b="1">
              <a:latin typeface="Comic Sans MS"/>
            </a:endParaRPr>
          </a:p>
        </p:txBody>
      </p:sp>
      <p:sp>
        <p:nvSpPr>
          <p:cNvPr id="4" name="TextBox 3">
            <a:extLst>
              <a:ext uri="{FF2B5EF4-FFF2-40B4-BE49-F238E27FC236}">
                <a16:creationId xmlns:a16="http://schemas.microsoft.com/office/drawing/2014/main" id="{0D761AB3-897A-0C30-B2ED-DE2DCE88EC4D}"/>
              </a:ext>
            </a:extLst>
          </p:cNvPr>
          <p:cNvSpPr txBox="1"/>
          <p:nvPr/>
        </p:nvSpPr>
        <p:spPr>
          <a:xfrm>
            <a:off x="4180768" y="293045"/>
            <a:ext cx="3830464" cy="584775"/>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Gathering  Prayer</a:t>
            </a:r>
          </a:p>
        </p:txBody>
      </p:sp>
    </p:spTree>
    <p:extLst>
      <p:ext uri="{BB962C8B-B14F-4D97-AF65-F5344CB8AC3E}">
        <p14:creationId xmlns:p14="http://schemas.microsoft.com/office/powerpoint/2010/main" val="3071571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CBC3E-FAF6-DDD2-2AE0-85DDD248162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1E7DCCE-4D3D-BEB9-646B-82DB8AD07BEF}"/>
              </a:ext>
            </a:extLst>
          </p:cNvPr>
          <p:cNvSpPr/>
          <p:nvPr/>
        </p:nvSpPr>
        <p:spPr>
          <a:xfrm>
            <a:off x="1650193" y="1600765"/>
            <a:ext cx="9993086" cy="4606710"/>
          </a:xfrm>
          <a:prstGeom prst="rect">
            <a:avLst/>
          </a:prstGeom>
        </p:spPr>
        <p:txBody>
          <a:bodyPr wrap="square" lIns="91440" tIns="45720" rIns="91440" bIns="45720" anchor="t">
            <a:spAutoFit/>
          </a:bodyPr>
          <a:lstStyle/>
          <a:p>
            <a:pPr fontAlgn="base"/>
            <a:r>
              <a:rPr lang="en-AU" sz="2800">
                <a:latin typeface="Comic Sans MS"/>
              </a:rPr>
              <a:t>Leader: Let us all invite God’s blessings together,</a:t>
            </a:r>
            <a:r>
              <a:rPr lang="en-US" sz="2800">
                <a:latin typeface="Comic Sans MS"/>
              </a:rPr>
              <a:t>​</a:t>
            </a:r>
          </a:p>
          <a:p>
            <a:pPr fontAlgn="base"/>
            <a:r>
              <a:rPr lang="en-AU"/>
              <a:t>​</a:t>
            </a:r>
            <a:endParaRPr lang="en-AU">
              <a:cs typeface="Times New Roman"/>
            </a:endParaRPr>
          </a:p>
          <a:p>
            <a:pPr fontAlgn="base">
              <a:lnSpc>
                <a:spcPct val="150000"/>
              </a:lnSpc>
            </a:pPr>
            <a:r>
              <a:rPr lang="en-AU" sz="2800" b="1">
                <a:solidFill>
                  <a:srgbClr val="00B050"/>
                </a:solidFill>
                <a:latin typeface="Comic Sans MS"/>
              </a:rPr>
              <a:t>All: </a:t>
            </a:r>
            <a:r>
              <a:rPr lang="en-AU" sz="2800" b="1">
                <a:latin typeface="Comic Sans MS"/>
              </a:rPr>
              <a:t>May the Lord bless us and keep us.</a:t>
            </a:r>
            <a:r>
              <a:rPr lang="en-US" sz="2800" b="1">
                <a:latin typeface="Comic Sans MS"/>
              </a:rPr>
              <a:t>​</a:t>
            </a:r>
          </a:p>
          <a:p>
            <a:pPr fontAlgn="base">
              <a:lnSpc>
                <a:spcPct val="150000"/>
              </a:lnSpc>
            </a:pPr>
            <a:r>
              <a:rPr lang="en-AU" sz="2800" b="1">
                <a:latin typeface="Comic Sans MS"/>
              </a:rPr>
              <a:t>May the Lord’s face shine upon us and </a:t>
            </a:r>
          </a:p>
          <a:p>
            <a:pPr>
              <a:lnSpc>
                <a:spcPct val="150000"/>
              </a:lnSpc>
            </a:pPr>
            <a:r>
              <a:rPr lang="en-AU" sz="2800" b="1">
                <a:latin typeface="Comic Sans MS"/>
              </a:rPr>
              <a:t>be gracious to us.</a:t>
            </a:r>
            <a:r>
              <a:rPr lang="en-US" sz="2800" b="1">
                <a:latin typeface="Comic Sans MS"/>
              </a:rPr>
              <a:t>​</a:t>
            </a:r>
            <a:endParaRPr lang="en-US">
              <a:latin typeface="Comic Sans MS"/>
            </a:endParaRPr>
          </a:p>
          <a:p>
            <a:pPr fontAlgn="base">
              <a:lnSpc>
                <a:spcPct val="150000"/>
              </a:lnSpc>
            </a:pPr>
            <a:r>
              <a:rPr lang="en-AU" sz="2800" b="1">
                <a:latin typeface="Comic Sans MS"/>
              </a:rPr>
              <a:t>May the Lord’s countenance be lifted upon us, </a:t>
            </a:r>
            <a:r>
              <a:rPr lang="en-US" sz="2800" b="1">
                <a:latin typeface="Comic Sans MS"/>
              </a:rPr>
              <a:t>​</a:t>
            </a:r>
          </a:p>
          <a:p>
            <a:pPr fontAlgn="base">
              <a:lnSpc>
                <a:spcPct val="150000"/>
              </a:lnSpc>
            </a:pPr>
            <a:r>
              <a:rPr lang="en-AU" sz="2800" b="1">
                <a:latin typeface="Comic Sans MS"/>
              </a:rPr>
              <a:t>and bring us peace. </a:t>
            </a:r>
          </a:p>
          <a:p>
            <a:pPr fontAlgn="base">
              <a:lnSpc>
                <a:spcPct val="150000"/>
              </a:lnSpc>
            </a:pPr>
            <a:r>
              <a:rPr lang="en-AU" sz="2800" b="1">
                <a:latin typeface="Comic Sans MS"/>
              </a:rPr>
              <a:t>Amen</a:t>
            </a:r>
            <a:endParaRPr lang="en-US" sz="2800" b="1">
              <a:latin typeface="Comic Sans MS"/>
            </a:endParaRPr>
          </a:p>
        </p:txBody>
      </p:sp>
      <p:sp>
        <p:nvSpPr>
          <p:cNvPr id="5" name="TextBox 4">
            <a:extLst>
              <a:ext uri="{FF2B5EF4-FFF2-40B4-BE49-F238E27FC236}">
                <a16:creationId xmlns:a16="http://schemas.microsoft.com/office/drawing/2014/main" id="{134C2136-C892-FEEE-F6DC-B7EDBF0240F0}"/>
              </a:ext>
            </a:extLst>
          </p:cNvPr>
          <p:cNvSpPr txBox="1"/>
          <p:nvPr/>
        </p:nvSpPr>
        <p:spPr>
          <a:xfrm>
            <a:off x="4390377" y="600845"/>
            <a:ext cx="3401893" cy="584775"/>
          </a:xfrm>
          <a:prstGeom prst="rect">
            <a:avLst/>
          </a:prstGeom>
          <a:noFill/>
        </p:spPr>
        <p:txBody>
          <a:bodyPr wrap="none" lIns="91440" tIns="45720" rIns="91440" bIns="45720" rtlCol="0" anchor="t">
            <a:spAutoFit/>
          </a:bodyPr>
          <a:lstStyle/>
          <a:p>
            <a:r>
              <a:rPr lang="en-AU" sz="3200" i="1">
                <a:solidFill>
                  <a:srgbClr val="00B050"/>
                </a:solidFill>
                <a:latin typeface="Comic Sans MS"/>
              </a:rPr>
              <a:t>The Benediction</a:t>
            </a:r>
            <a:r>
              <a:rPr lang="en-AU" sz="3200">
                <a:solidFill>
                  <a:srgbClr val="00B050"/>
                </a:solidFill>
                <a:latin typeface="Comic Sans MS"/>
              </a:rPr>
              <a:t> </a:t>
            </a:r>
            <a:endParaRPr lang="en-US" sz="3200">
              <a:solidFill>
                <a:srgbClr val="00B050"/>
              </a:solidFill>
              <a:latin typeface="Comic Sans MS"/>
            </a:endParaRPr>
          </a:p>
        </p:txBody>
      </p:sp>
    </p:spTree>
    <p:extLst>
      <p:ext uri="{BB962C8B-B14F-4D97-AF65-F5344CB8AC3E}">
        <p14:creationId xmlns:p14="http://schemas.microsoft.com/office/powerpoint/2010/main" val="3892464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51</a:t>
            </a:fld>
            <a:endParaRPr lang="en-AU"/>
          </a:p>
        </p:txBody>
      </p:sp>
      <p:sp>
        <p:nvSpPr>
          <p:cNvPr id="3" name="TextBox 2"/>
          <p:cNvSpPr txBox="1"/>
          <p:nvPr/>
        </p:nvSpPr>
        <p:spPr>
          <a:xfrm>
            <a:off x="528794" y="960"/>
            <a:ext cx="11053606"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a:solidFill>
                  <a:srgbClr val="00B050"/>
                </a:solidFill>
                <a:latin typeface="Comic Sans MS"/>
              </a:rPr>
              <a:t>Notices</a:t>
            </a:r>
            <a:endParaRPr lang="en-US" sz="2400" i="1">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219018" y="748005"/>
            <a:ext cx="6516079" cy="5724644"/>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AU" sz="2400">
                <a:latin typeface="Comic Sans MS"/>
              </a:rPr>
              <a:t>Today @ 11am we have our Christmas Contemplative Service Prep Workshop, all are welcome</a:t>
            </a:r>
            <a:endParaRPr lang="en-US"/>
          </a:p>
          <a:p>
            <a:pPr marL="342900" indent="-342900">
              <a:spcAft>
                <a:spcPts val="1200"/>
              </a:spcAft>
              <a:buFont typeface="Arial" panose="020B0604020202020204" pitchFamily="34" charset="0"/>
              <a:buChar char="•"/>
            </a:pPr>
            <a:r>
              <a:rPr lang="en-AU" sz="2400">
                <a:latin typeface="Comic Sans MS"/>
              </a:rPr>
              <a:t>Wednesday study @ 6pm, A Pilgrimage of the Heart continues, and is led by Troy, please sign up to receive the study link</a:t>
            </a:r>
            <a:endParaRPr lang="en-AU"/>
          </a:p>
          <a:p>
            <a:pPr marL="342900" indent="-342900">
              <a:spcAft>
                <a:spcPts val="1200"/>
              </a:spcAft>
              <a:buFont typeface="Arial" panose="020B0604020202020204" pitchFamily="34" charset="0"/>
              <a:buChar char="•"/>
            </a:pPr>
            <a:r>
              <a:rPr lang="en-AU" sz="2400">
                <a:latin typeface="Comic Sans MS"/>
              </a:rPr>
              <a:t>The theme for our 2025 Christmastide Subscription will be "Christmastide narrated by the inn keeper's cat" - 12 days of journeying with all the characters of the nativity. Look out for more info in the weeks ahead </a:t>
            </a:r>
          </a:p>
          <a:p>
            <a:pPr marL="342900" indent="-342900">
              <a:spcAft>
                <a:spcPts val="1200"/>
              </a:spcAft>
              <a:buFont typeface="Arial" panose="020B0604020202020204" pitchFamily="34" charset="0"/>
              <a:buChar char="•"/>
            </a:pPr>
            <a:r>
              <a:rPr lang="en-AU" sz="2400" b="0" i="0" u="none" strike="noStrike">
                <a:effectLst/>
                <a:latin typeface="Comic Sans MS"/>
              </a:rPr>
              <a:t>See HHO Events page for further upcoming events </a:t>
            </a:r>
            <a:r>
              <a:rPr lang="en-AU" sz="2400" b="0" i="0" u="none" strike="noStrike">
                <a:effectLst/>
                <a:latin typeface="Comic Sans MS"/>
                <a:hlinkClick r:id="rId2"/>
              </a:rPr>
              <a:t>HHO Events</a:t>
            </a:r>
            <a:endParaRPr lang="en-AU" sz="2400" b="0" i="0" u="none" strike="noStrike">
              <a:effectLst/>
              <a:latin typeface="Comic Sans MS"/>
            </a:endParaRPr>
          </a:p>
        </p:txBody>
      </p:sp>
      <p:pic>
        <p:nvPicPr>
          <p:cNvPr id="5" name="Picture 4">
            <a:extLst>
              <a:ext uri="{FF2B5EF4-FFF2-40B4-BE49-F238E27FC236}">
                <a16:creationId xmlns:a16="http://schemas.microsoft.com/office/drawing/2014/main" id="{FBD95432-C6FC-67C4-CE4D-440E0E947597}"/>
              </a:ext>
            </a:extLst>
          </p:cNvPr>
          <p:cNvPicPr>
            <a:picLocks noChangeAspect="1"/>
          </p:cNvPicPr>
          <p:nvPr/>
        </p:nvPicPr>
        <p:blipFill>
          <a:blip r:embed="rId3"/>
          <a:stretch>
            <a:fillRect/>
          </a:stretch>
        </p:blipFill>
        <p:spPr>
          <a:xfrm>
            <a:off x="7222486" y="1731231"/>
            <a:ext cx="4049948" cy="4049948"/>
          </a:xfrm>
          <a:prstGeom prst="rect">
            <a:avLst/>
          </a:prstGeom>
        </p:spPr>
      </p:pic>
    </p:spTree>
    <p:extLst>
      <p:ext uri="{BB962C8B-B14F-4D97-AF65-F5344CB8AC3E}">
        <p14:creationId xmlns:p14="http://schemas.microsoft.com/office/powerpoint/2010/main" val="1847901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52</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463790" y="483327"/>
            <a:ext cx="11543384"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B050"/>
                </a:solidFill>
                <a:latin typeface="Comic Sans MS"/>
              </a:rPr>
              <a:t>Offerings: Thank you for your regular gifts to this ministry</a:t>
            </a:r>
            <a:r>
              <a:rPr lang="en-US" sz="3200" b="1">
                <a:solidFill>
                  <a:srgbClr val="E3960B"/>
                </a:solidFill>
                <a:latin typeface="Comic Sans MS"/>
              </a:rPr>
              <a:t> </a:t>
            </a:r>
            <a:endParaRPr lang="en-US" sz="2400">
              <a:solidFill>
                <a:srgbClr val="00B0F0"/>
              </a:solidFill>
              <a:latin typeface="Comic Sans MS"/>
              <a:hlinkClick r:id="" action="ppaction://noaction">
                <a:extLst>
                  <a:ext uri="{A12FA001-AC4F-418D-AE19-62706E023703}">
                    <ahyp:hlinkClr xmlns:ahyp="http://schemas.microsoft.com/office/drawing/2018/hyperlinkcolor" val="tx"/>
                  </a:ext>
                </a:extLst>
              </a:hlinkClick>
            </a:endParaRPr>
          </a:p>
          <a:p>
            <a:pPr algn="ctr"/>
            <a:endParaRPr lang="en-US" sz="2400">
              <a:solidFill>
                <a:srgbClr val="000000"/>
              </a:solidFill>
              <a:latin typeface="Comic Sans MS"/>
            </a:endParaRPr>
          </a:p>
          <a:p>
            <a:endParaRPr lang="en-US" sz="2400">
              <a:latin typeface="Comic Sans MS"/>
            </a:endParaRPr>
          </a:p>
          <a:p>
            <a:r>
              <a:rPr lang="en-US" sz="2400">
                <a:latin typeface="Comic Sans MS"/>
              </a:rPr>
              <a:t>Offerings are most welcome via</a:t>
            </a:r>
          </a:p>
          <a:p>
            <a:endParaRPr lang="en-US" sz="2400">
              <a:latin typeface="Comic Sans MS"/>
            </a:endParaRPr>
          </a:p>
          <a:p>
            <a:pPr marL="342900" indent="-342900">
              <a:buFont typeface="Arial" panose="020B0604020202020204" pitchFamily="34" charset="0"/>
              <a:buChar char="•"/>
            </a:pPr>
            <a:r>
              <a:rPr lang="en-US" sz="2400">
                <a:latin typeface="Comic Sans MS"/>
              </a:rPr>
              <a:t>the HHO App</a:t>
            </a:r>
            <a:endParaRPr lang="en-US"/>
          </a:p>
          <a:p>
            <a:pPr marL="342900" indent="-342900">
              <a:buFont typeface="Arial" panose="020B0604020202020204" pitchFamily="34" charset="0"/>
              <a:buChar char="•"/>
            </a:pPr>
            <a:endParaRPr lang="en-US" sz="2400">
              <a:latin typeface="Comic Sans MS"/>
            </a:endParaRPr>
          </a:p>
          <a:p>
            <a:pPr marL="342900" indent="-342900">
              <a:buFont typeface="Arial" panose="020B0604020202020204" pitchFamily="34" charset="0"/>
              <a:buChar char="•"/>
            </a:pPr>
            <a:r>
              <a:rPr lang="en-US" sz="2400">
                <a:latin typeface="Comic Sans MS"/>
              </a:rPr>
              <a:t>Direct Debit </a:t>
            </a:r>
          </a:p>
          <a:p>
            <a:pPr marL="342900" indent="-342900">
              <a:buFont typeface="Arial" panose="020B0604020202020204" pitchFamily="34" charset="0"/>
              <a:buChar char="•"/>
            </a:pPr>
            <a:endParaRPr lang="en-US" sz="2400">
              <a:latin typeface="Comic Sans MS"/>
            </a:endParaRPr>
          </a:p>
          <a:p>
            <a:pPr marL="342900" indent="-342900">
              <a:buFont typeface="Arial" panose="020B0604020202020204" pitchFamily="34" charset="0"/>
              <a:buChar char="•"/>
            </a:pPr>
            <a:r>
              <a:rPr lang="en-US" sz="2400">
                <a:latin typeface="Comic Sans MS"/>
              </a:rPr>
              <a:t>International Direct Debit</a:t>
            </a:r>
          </a:p>
          <a:p>
            <a:pPr marL="342900" indent="-342900">
              <a:buFont typeface="Arial" panose="020B0604020202020204" pitchFamily="34" charset="0"/>
              <a:buChar char="•"/>
            </a:pPr>
            <a:endParaRPr lang="en-US" sz="2400">
              <a:latin typeface="Comic Sans MS"/>
            </a:endParaRPr>
          </a:p>
          <a:p>
            <a:pPr marL="342900" indent="-342900">
              <a:buFont typeface="Arial" panose="020B0604020202020204" pitchFamily="34" charset="0"/>
              <a:buChar char="•"/>
            </a:pPr>
            <a:r>
              <a:rPr lang="en-US" sz="2400">
                <a:latin typeface="Comic Sans MS"/>
              </a:rPr>
              <a:t>Please consider a one-off donation </a:t>
            </a:r>
          </a:p>
          <a:p>
            <a:r>
              <a:rPr lang="en-US" sz="2400">
                <a:latin typeface="Comic Sans MS"/>
              </a:rPr>
              <a:t>    or leaving a legacy in your Will</a:t>
            </a:r>
          </a:p>
          <a:p>
            <a:endParaRPr lang="en-US" sz="2400">
              <a:latin typeface="Comic Sans MS"/>
            </a:endParaRPr>
          </a:p>
          <a:p>
            <a:r>
              <a:rPr lang="en-US" sz="2400">
                <a:latin typeface="Comic Sans MS"/>
              </a:rPr>
              <a:t>For further information go to HHO give page</a:t>
            </a:r>
          </a:p>
          <a:p>
            <a:r>
              <a:rPr lang="en-US" sz="240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a:solidFill>
                  <a:srgbClr val="00B050"/>
                </a:solidFill>
                <a:latin typeface="Comic Sans MS"/>
              </a:rPr>
              <a:t>                                             </a:t>
            </a:r>
          </a:p>
        </p:txBody>
      </p:sp>
      <p:pic>
        <p:nvPicPr>
          <p:cNvPr id="3" name="Picture 2" descr="A hand putting a coin on a plate of coins&#10;&#10;AI-generated content may be incorrect.">
            <a:extLst>
              <a:ext uri="{FF2B5EF4-FFF2-40B4-BE49-F238E27FC236}">
                <a16:creationId xmlns:a16="http://schemas.microsoft.com/office/drawing/2014/main" id="{EBE1161D-7A93-54B7-D14F-F6E6DC1CA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8870" y="1897294"/>
            <a:ext cx="4105732" cy="3859917"/>
          </a:xfrm>
          <a:prstGeom prst="rect">
            <a:avLst/>
          </a:prstGeom>
        </p:spPr>
      </p:pic>
    </p:spTree>
    <p:extLst>
      <p:ext uri="{BB962C8B-B14F-4D97-AF65-F5344CB8AC3E}">
        <p14:creationId xmlns:p14="http://schemas.microsoft.com/office/powerpoint/2010/main" val="23922423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D5BB-4E25-0C68-1D65-C69E1C08BEE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1EF046-84EA-97BD-FA5A-F0AD79662F92}"/>
              </a:ext>
            </a:extLst>
          </p:cNvPr>
          <p:cNvSpPr>
            <a:spLocks noGrp="1"/>
          </p:cNvSpPr>
          <p:nvPr>
            <p:ph type="sldNum" sz="quarter" idx="12"/>
          </p:nvPr>
        </p:nvSpPr>
        <p:spPr/>
        <p:txBody>
          <a:bodyPr/>
          <a:lstStyle/>
          <a:p>
            <a:fld id="{D6BAAE04-8869-45BD-9FC4-571BC1F4B92A}" type="slidenum">
              <a:rPr lang="en-AU" dirty="0" smtClean="0"/>
              <a:t>53</a:t>
            </a:fld>
            <a:endParaRPr lang="en-AU"/>
          </a:p>
        </p:txBody>
      </p:sp>
      <p:sp>
        <p:nvSpPr>
          <p:cNvPr id="8" name="TextBox 7">
            <a:extLst>
              <a:ext uri="{FF2B5EF4-FFF2-40B4-BE49-F238E27FC236}">
                <a16:creationId xmlns:a16="http://schemas.microsoft.com/office/drawing/2014/main" id="{2BCB8618-FE1A-A3A4-D3A2-0E19726CD51D}"/>
              </a:ext>
            </a:extLst>
          </p:cNvPr>
          <p:cNvSpPr txBox="1"/>
          <p:nvPr/>
        </p:nvSpPr>
        <p:spPr>
          <a:xfrm>
            <a:off x="2027639" y="443951"/>
            <a:ext cx="8483125" cy="1323439"/>
          </a:xfrm>
          <a:prstGeom prst="rect">
            <a:avLst/>
          </a:prstGeom>
          <a:noFill/>
        </p:spPr>
        <p:txBody>
          <a:bodyPr wrap="square" lIns="91440" tIns="45720" rIns="91440" bIns="45720" anchor="t">
            <a:spAutoFit/>
          </a:bodyPr>
          <a:lstStyle/>
          <a:p>
            <a:pPr algn="ctr" fontAlgn="base">
              <a:defRPr/>
            </a:pPr>
            <a:r>
              <a:rPr lang="en-AU" sz="2800">
                <a:solidFill>
                  <a:srgbClr val="00B050"/>
                </a:solidFill>
                <a:effectLst/>
                <a:latin typeface="Comic Sans MS"/>
              </a:rPr>
              <a:t>Serving next week 28</a:t>
            </a:r>
            <a:r>
              <a:rPr lang="en-AU" sz="2800" baseline="30000">
                <a:solidFill>
                  <a:srgbClr val="00B050"/>
                </a:solidFill>
                <a:effectLst/>
                <a:latin typeface="Comic Sans MS"/>
              </a:rPr>
              <a:t>th</a:t>
            </a:r>
            <a:r>
              <a:rPr lang="en-AU" sz="2800">
                <a:solidFill>
                  <a:srgbClr val="00B050"/>
                </a:solidFill>
                <a:effectLst/>
                <a:latin typeface="Comic Sans MS"/>
              </a:rPr>
              <a:t> September</a:t>
            </a:r>
            <a:endParaRPr lang="en-AU" sz="2400">
              <a:solidFill>
                <a:srgbClr val="00B050"/>
              </a:solidFill>
              <a:latin typeface="Comic Sans MS"/>
            </a:endParaRPr>
          </a:p>
          <a:p>
            <a:pPr algn="ctr">
              <a:defRPr/>
            </a:pPr>
            <a:r>
              <a:rPr lang="en-AU" sz="2800">
                <a:solidFill>
                  <a:srgbClr val="00B050"/>
                </a:solidFill>
                <a:latin typeface="Comic Sans MS"/>
              </a:rPr>
              <a:t> 16</a:t>
            </a:r>
            <a:r>
              <a:rPr lang="en-AU" sz="2800" baseline="30000">
                <a:solidFill>
                  <a:srgbClr val="00B050"/>
                </a:solidFill>
                <a:latin typeface="Comic Sans MS"/>
              </a:rPr>
              <a:t>th</a:t>
            </a:r>
            <a:r>
              <a:rPr lang="en-AU" sz="2800">
                <a:solidFill>
                  <a:srgbClr val="00B050"/>
                </a:solidFill>
                <a:latin typeface="Comic Sans MS"/>
              </a:rPr>
              <a:t> Sunday of Pentecost </a:t>
            </a:r>
            <a:endParaRPr lang="en-AU" sz="2400">
              <a:solidFill>
                <a:srgbClr val="00B050"/>
              </a:solidFill>
              <a:latin typeface="Comic Sans MS"/>
            </a:endParaRPr>
          </a:p>
          <a:p>
            <a:pPr algn="ctr">
              <a:defRPr/>
            </a:pPr>
            <a:r>
              <a:rPr lang="en-AU" sz="2400">
                <a:solidFill>
                  <a:srgbClr val="00B050"/>
                </a:solidFill>
                <a:latin typeface="Comic Sans MS"/>
              </a:rPr>
              <a:t>9:00 am AEST</a:t>
            </a:r>
            <a:endParaRPr lang="en-US" sz="2400">
              <a:solidFill>
                <a:srgbClr val="00B050"/>
              </a:solidFill>
              <a:cs typeface="Times New Roman"/>
            </a:endParaRPr>
          </a:p>
        </p:txBody>
      </p:sp>
      <p:sp>
        <p:nvSpPr>
          <p:cNvPr id="5" name="TextBox 4">
            <a:extLst>
              <a:ext uri="{FF2B5EF4-FFF2-40B4-BE49-F238E27FC236}">
                <a16:creationId xmlns:a16="http://schemas.microsoft.com/office/drawing/2014/main" id="{21A34D49-D1A0-1AA6-1BB4-06BA319A1ABD}"/>
              </a:ext>
            </a:extLst>
          </p:cNvPr>
          <p:cNvSpPr txBox="1"/>
          <p:nvPr/>
        </p:nvSpPr>
        <p:spPr>
          <a:xfrm>
            <a:off x="1915160" y="5215474"/>
            <a:ext cx="8244840" cy="1323439"/>
          </a:xfrm>
          <a:prstGeom prst="rect">
            <a:avLst/>
          </a:prstGeom>
          <a:noFill/>
        </p:spPr>
        <p:txBody>
          <a:bodyPr wrap="square" lIns="91440" tIns="45720" rIns="91440" bIns="45720" anchor="t">
            <a:spAutoFit/>
          </a:bodyPr>
          <a:lstStyle/>
          <a:p>
            <a:pPr algn="ctr" fontAlgn="base">
              <a:defRPr/>
            </a:pPr>
            <a:r>
              <a:rPr lang="en-AU" sz="2000" b="1">
                <a:effectLst/>
                <a:latin typeface="Comic Sans MS"/>
              </a:rPr>
              <a:t>New </a:t>
            </a:r>
            <a:r>
              <a:rPr lang="en-AU" sz="2000" b="1">
                <a:latin typeface="Comic Sans MS"/>
              </a:rPr>
              <a:t>servers</a:t>
            </a:r>
            <a:r>
              <a:rPr lang="en-AU" sz="2000" b="1">
                <a:effectLst/>
                <a:latin typeface="Comic Sans MS"/>
              </a:rPr>
              <a:t> always welcome! </a:t>
            </a:r>
          </a:p>
          <a:p>
            <a:pPr fontAlgn="base">
              <a:defRPr/>
            </a:pPr>
            <a:endParaRPr lang="en-AU" sz="2000" b="1">
              <a:solidFill>
                <a:srgbClr val="E3960B"/>
              </a:solidFill>
              <a:latin typeface="Comic Sans MS"/>
            </a:endParaRPr>
          </a:p>
          <a:p>
            <a:pPr algn="ctr" fontAlgn="base">
              <a:defRPr/>
            </a:pPr>
            <a:r>
              <a:rPr lang="en-AU" sz="2000" b="1">
                <a:latin typeface="Comic Sans MS"/>
              </a:rPr>
              <a:t>Please e</a:t>
            </a:r>
            <a:r>
              <a:rPr lang="en-AU" sz="2000" b="1">
                <a:effectLst/>
                <a:latin typeface="Comic Sans MS"/>
              </a:rPr>
              <a:t>mail Kerrie-Anne to get </a:t>
            </a:r>
            <a:r>
              <a:rPr lang="en-AU" sz="2000" b="1">
                <a:latin typeface="Comic Sans MS"/>
              </a:rPr>
              <a:t>involved </a:t>
            </a:r>
            <a:r>
              <a:rPr lang="en-AU" sz="2000">
                <a:solidFill>
                  <a:srgbClr val="00B0F0"/>
                </a:solidFill>
                <a:latin typeface="Comic Sans MS"/>
                <a:hlinkClick r:id="rId3">
                  <a:extLst>
                    <a:ext uri="{A12FA001-AC4F-418D-AE19-62706E023703}">
                      <ahyp:hlinkClr xmlns:ahyp="http://schemas.microsoft.com/office/drawing/2018/hyperlinkcolor" val="tx"/>
                    </a:ext>
                  </a:extLst>
                </a:hlinkClick>
              </a:rPr>
              <a:t>holyhermits</a:t>
            </a:r>
            <a:r>
              <a:rPr lang="en-AU" sz="2000">
                <a:solidFill>
                  <a:srgbClr val="00B0F0"/>
                </a:solidFill>
                <a:effectLst/>
                <a:latin typeface="Comic Sans MS"/>
                <a:hlinkClick r:id="rId3">
                  <a:extLst>
                    <a:ext uri="{A12FA001-AC4F-418D-AE19-62706E023703}">
                      <ahyp:hlinkClr xmlns:ahyp="http://schemas.microsoft.com/office/drawing/2018/hyperlinkcolor" val="tx"/>
                    </a:ext>
                  </a:extLst>
                </a:hlinkClick>
              </a:rPr>
              <a:t>@anglicanchurchsq.org.au</a:t>
            </a:r>
            <a:endParaRPr lang="en-US" sz="2000">
              <a:solidFill>
                <a:srgbClr val="00B0F0"/>
              </a:solidFill>
              <a:latin typeface="Comic Sans MS"/>
              <a:cs typeface="Times New Roman"/>
            </a:endParaRPr>
          </a:p>
        </p:txBody>
      </p:sp>
      <p:sp>
        <p:nvSpPr>
          <p:cNvPr id="4" name="TextBox 3">
            <a:extLst>
              <a:ext uri="{FF2B5EF4-FFF2-40B4-BE49-F238E27FC236}">
                <a16:creationId xmlns:a16="http://schemas.microsoft.com/office/drawing/2014/main" id="{C84EDFDE-5E88-A250-CABD-FDFB1DAE53CF}"/>
              </a:ext>
            </a:extLst>
          </p:cNvPr>
          <p:cNvSpPr txBox="1"/>
          <p:nvPr/>
        </p:nvSpPr>
        <p:spPr>
          <a:xfrm>
            <a:off x="3744346" y="4753761"/>
            <a:ext cx="4703308" cy="400110"/>
          </a:xfrm>
          <a:prstGeom prst="rect">
            <a:avLst/>
          </a:prstGeom>
          <a:noFill/>
        </p:spPr>
        <p:txBody>
          <a:bodyPr wrap="square" lIns="91440" tIns="45720" rIns="91440" bIns="45720" rtlCol="0" anchor="t">
            <a:spAutoFit/>
          </a:bodyPr>
          <a:lstStyle/>
          <a:p>
            <a:r>
              <a:rPr lang="en-AU" sz="200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B06AB66E-2DB1-D223-15DA-7C944E0AFB5C}"/>
              </a:ext>
            </a:extLst>
          </p:cNvPr>
          <p:cNvGraphicFramePr>
            <a:graphicFrameLocks noGrp="1"/>
          </p:cNvGraphicFramePr>
          <p:nvPr>
            <p:extLst>
              <p:ext uri="{D42A27DB-BD31-4B8C-83A1-F6EECF244321}">
                <p14:modId xmlns:p14="http://schemas.microsoft.com/office/powerpoint/2010/main" val="3398482980"/>
              </p:ext>
            </p:extLst>
          </p:nvPr>
        </p:nvGraphicFramePr>
        <p:xfrm>
          <a:off x="1099751" y="2051228"/>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a:solidFill>
                            <a:srgbClr val="00B050"/>
                          </a:solidFill>
                          <a:latin typeface="Comic Sans MS"/>
                        </a:rPr>
                        <a:t>Service Prep: Paul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Chat Host: Kerrie-Anne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First Reader: Jeremy</a:t>
                      </a:r>
                    </a:p>
                  </a:txBody>
                  <a:tcPr anchor="ctr"/>
                </a:tc>
                <a:extLst>
                  <a:ext uri="{0D108BD9-81ED-4DB2-BD59-A6C34878D82A}">
                    <a16:rowId xmlns:a16="http://schemas.microsoft.com/office/drawing/2014/main" val="949183721"/>
                  </a:ext>
                </a:extLst>
              </a:tr>
              <a:tr h="426772">
                <a:tc>
                  <a:txBody>
                    <a:bodyPr/>
                    <a:lstStyle/>
                    <a:p>
                      <a:r>
                        <a:rPr lang="en-AU" sz="1800" b="0" i="0">
                          <a:solidFill>
                            <a:srgbClr val="00B050"/>
                          </a:solidFill>
                          <a:latin typeface="Comic Sans MS"/>
                        </a:rPr>
                        <a:t>Music: Paul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Priest: Jamee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Second Reader: Bob</a:t>
                      </a:r>
                    </a:p>
                  </a:txBody>
                  <a:tcPr anchor="ctr"/>
                </a:tc>
                <a:extLst>
                  <a:ext uri="{0D108BD9-81ED-4DB2-BD59-A6C34878D82A}">
                    <a16:rowId xmlns:a16="http://schemas.microsoft.com/office/drawing/2014/main" val="4228120621"/>
                  </a:ext>
                </a:extLst>
              </a:tr>
              <a:tr h="426772">
                <a:tc>
                  <a:txBody>
                    <a:bodyPr/>
                    <a:lstStyle/>
                    <a:p>
                      <a:r>
                        <a:rPr lang="en-AU" sz="1800" b="0" i="0">
                          <a:solidFill>
                            <a:srgbClr val="00B050"/>
                          </a:solidFill>
                          <a:latin typeface="Comic Sans MS"/>
                        </a:rPr>
                        <a:t>Proof-reader: Chris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Deacon: Lauren</a:t>
                      </a:r>
                    </a:p>
                  </a:txBody>
                  <a:tcPr anchor="ctr"/>
                </a:tc>
                <a:tc>
                  <a:txBody>
                    <a:bodyPr/>
                    <a:lstStyle/>
                    <a:p>
                      <a:r>
                        <a:rPr lang="en-AU" sz="1800" b="0" i="0">
                          <a:solidFill>
                            <a:srgbClr val="00B050"/>
                          </a:solidFill>
                          <a:latin typeface="Comic Sans MS"/>
                        </a:rPr>
                        <a:t>Preacher: Lauren</a:t>
                      </a:r>
                      <a:endParaRPr lang="en-US">
                        <a:solidFill>
                          <a:srgbClr val="00B050"/>
                        </a:solidFill>
                      </a:endParaRPr>
                    </a:p>
                  </a:txBody>
                  <a:tcPr anchor="ctr"/>
                </a:tc>
                <a:extLst>
                  <a:ext uri="{0D108BD9-81ED-4DB2-BD59-A6C34878D82A}">
                    <a16:rowId xmlns:a16="http://schemas.microsoft.com/office/drawing/2014/main" val="2258393146"/>
                  </a:ext>
                </a:extLst>
              </a:tr>
              <a:tr h="426772">
                <a:tc>
                  <a:txBody>
                    <a:bodyPr/>
                    <a:lstStyle/>
                    <a:p>
                      <a:r>
                        <a:rPr lang="en-AU" sz="1800" b="0" i="0">
                          <a:solidFill>
                            <a:srgbClr val="00B050"/>
                          </a:solidFill>
                          <a:latin typeface="Comic Sans MS"/>
                        </a:rPr>
                        <a:t>Broadcaster: Troy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Welcomer: Chris</a:t>
                      </a:r>
                    </a:p>
                  </a:txBody>
                  <a:tcPr anchor="ctr"/>
                </a:tc>
                <a:tc>
                  <a:txBody>
                    <a:bodyPr/>
                    <a:lstStyle/>
                    <a:p>
                      <a:r>
                        <a:rPr lang="en-AU" sz="1800" b="0" i="0">
                          <a:solidFill>
                            <a:srgbClr val="00B050"/>
                          </a:solidFill>
                          <a:latin typeface="Comic Sans MS"/>
                        </a:rPr>
                        <a:t>Fellowship: Troy</a:t>
                      </a:r>
                    </a:p>
                  </a:txBody>
                  <a:tcPr anchor="ct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Backup Broadcaster: Barry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Leader: Julie</a:t>
                      </a:r>
                    </a:p>
                  </a:txBody>
                  <a:tcPr anchor="ctr"/>
                </a:tc>
                <a:tc>
                  <a:txBody>
                    <a:bodyPr/>
                    <a:lstStyle/>
                    <a:p>
                      <a:r>
                        <a:rPr lang="en-AU" sz="1800" b="0" i="0">
                          <a:solidFill>
                            <a:srgbClr val="00B050"/>
                          </a:solidFill>
                          <a:latin typeface="Comic Sans MS"/>
                        </a:rPr>
                        <a:t>Safety Officer: Leonie</a:t>
                      </a:r>
                    </a:p>
                  </a:txBody>
                  <a:tcPr anchor="ct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Zoom Buttons: Kerrie-Anne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Cantor: Vanessa</a:t>
                      </a:r>
                    </a:p>
                  </a:txBody>
                  <a:tcPr anchor="ctr"/>
                </a:tc>
                <a:tc>
                  <a:txBody>
                    <a:bodyPr/>
                    <a:lstStyle/>
                    <a:p>
                      <a:r>
                        <a:rPr lang="en-AU" sz="1800" b="0" i="0">
                          <a:solidFill>
                            <a:srgbClr val="00B050"/>
                          </a:solidFill>
                          <a:latin typeface="Comic Sans MS"/>
                        </a:rPr>
                        <a:t>Attendance logger: Viki</a:t>
                      </a:r>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3267112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26179" y="1464680"/>
            <a:ext cx="5269588" cy="39286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a:solidFill>
                  <a:srgbClr val="00B050"/>
                </a:solidFill>
                <a:latin typeface="Comic Sans MS"/>
                <a:cs typeface="Arial"/>
              </a:rPr>
              <a:t>Leader: </a:t>
            </a:r>
            <a:r>
              <a:rPr lang="en-AU" altLang="en-US">
                <a:latin typeface="Comic Sans MS"/>
                <a:cs typeface="Arial"/>
              </a:rPr>
              <a:t>I invite everyone to unmute for the Dismissal</a:t>
            </a:r>
          </a:p>
          <a:p>
            <a:pPr defTabSz="449263" eaLnBrk="1" fontAlgn="base" hangingPunct="1">
              <a:lnSpc>
                <a:spcPct val="97000"/>
              </a:lnSpc>
              <a:spcBef>
                <a:spcPct val="50000"/>
              </a:spcBef>
              <a:spcAft>
                <a:spcPct val="0"/>
              </a:spcAft>
              <a:buClr>
                <a:srgbClr val="000000"/>
              </a:buClr>
              <a:buNone/>
            </a:pPr>
            <a:r>
              <a:rPr lang="en-AU" altLang="en-US" sz="3200">
                <a:solidFill>
                  <a:srgbClr val="00B050"/>
                </a:solidFill>
                <a:latin typeface="Comic Sans MS"/>
                <a:cs typeface="Arial"/>
              </a:rPr>
              <a:t>Leader: </a:t>
            </a:r>
            <a:r>
              <a:rPr lang="en-US" altLang="en-US">
                <a:latin typeface="Comic Sans MS"/>
                <a:cs typeface="Arial"/>
              </a:rPr>
              <a:t>Go in peace to love and serve the Lord.</a:t>
            </a:r>
          </a:p>
          <a:p>
            <a:pPr defTabSz="449263" eaLnBrk="1" fontAlgn="base" hangingPunct="1">
              <a:lnSpc>
                <a:spcPct val="97000"/>
              </a:lnSpc>
              <a:spcBef>
                <a:spcPct val="50000"/>
              </a:spcBef>
              <a:spcAft>
                <a:spcPct val="0"/>
              </a:spcAft>
              <a:buClr>
                <a:srgbClr val="000000"/>
              </a:buClr>
              <a:buNone/>
            </a:pPr>
            <a:r>
              <a:rPr lang="en-US" altLang="en-US" b="1">
                <a:solidFill>
                  <a:srgbClr val="00B050"/>
                </a:solidFill>
                <a:latin typeface="Comic Sans MS"/>
                <a:cs typeface="Arial"/>
              </a:rPr>
              <a:t>All: </a:t>
            </a:r>
            <a:r>
              <a:rPr lang="en-US" altLang="en-US" b="1">
                <a:latin typeface="Comic Sans MS"/>
                <a:cs typeface="Arial"/>
              </a:rPr>
              <a:t>In the name of Christ, Amen</a:t>
            </a:r>
            <a:r>
              <a:rPr lang="en-US" altLang="en-US">
                <a:latin typeface="Comic Sans MS"/>
                <a:cs typeface="Arial"/>
              </a:rPr>
              <a:t>.</a:t>
            </a:r>
            <a:endParaRPr lang="en-AU" altLang="en-US" sz="3600">
              <a:latin typeface="Comic Sans MS"/>
              <a:cs typeface="Arial"/>
            </a:endParaRPr>
          </a:p>
        </p:txBody>
      </p:sp>
      <p:pic>
        <p:nvPicPr>
          <p:cNvPr id="5" name="Picture 4" descr="A watercolor painting of a path in a forest&#10;&#10;AI-generated content may be incorrect.">
            <a:extLst>
              <a:ext uri="{FF2B5EF4-FFF2-40B4-BE49-F238E27FC236}">
                <a16:creationId xmlns:a16="http://schemas.microsoft.com/office/drawing/2014/main" id="{073DD9C5-D09E-32C9-4CAB-7D9B14854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5767" y="818965"/>
            <a:ext cx="5220070" cy="5220070"/>
          </a:xfrm>
          <a:prstGeom prst="rect">
            <a:avLst/>
          </a:prstGeom>
        </p:spPr>
      </p:pic>
    </p:spTree>
    <p:extLst>
      <p:ext uri="{BB962C8B-B14F-4D97-AF65-F5344CB8AC3E}">
        <p14:creationId xmlns:p14="http://schemas.microsoft.com/office/powerpoint/2010/main" val="4206339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8534" y="5132791"/>
            <a:ext cx="3271234" cy="1200329"/>
          </a:xfrm>
          <a:prstGeom prst="rect">
            <a:avLst/>
          </a:prstGeom>
          <a:noFill/>
        </p:spPr>
        <p:txBody>
          <a:bodyPr wrap="square" lIns="91440" tIns="45720" rIns="91440" bIns="45720" rtlCol="0" anchor="t">
            <a:spAutoFit/>
          </a:bodyPr>
          <a:lstStyle/>
          <a:p>
            <a:r>
              <a:rPr lang="en-US">
                <a:solidFill>
                  <a:srgbClr val="00B050"/>
                </a:solidFill>
                <a:latin typeface="Comic Sans MS"/>
              </a:rPr>
              <a:t>Extra resources developed </a:t>
            </a:r>
          </a:p>
          <a:p>
            <a:r>
              <a:rPr lang="en-US">
                <a:solidFill>
                  <a:srgbClr val="00B050"/>
                </a:solidFill>
                <a:latin typeface="Comic Sans MS"/>
              </a:rPr>
              <a:t>by Roots on the Web and Season for Creation 2025 resources</a:t>
            </a:r>
          </a:p>
        </p:txBody>
      </p:sp>
      <p:sp>
        <p:nvSpPr>
          <p:cNvPr id="7" name="TextBox 6">
            <a:extLst>
              <a:ext uri="{FF2B5EF4-FFF2-40B4-BE49-F238E27FC236}">
                <a16:creationId xmlns:a16="http://schemas.microsoft.com/office/drawing/2014/main" id="{FBCFD97D-2C97-37FF-356C-A993317B1DEE}"/>
              </a:ext>
            </a:extLst>
          </p:cNvPr>
          <p:cNvSpPr txBox="1"/>
          <p:nvPr/>
        </p:nvSpPr>
        <p:spPr>
          <a:xfrm>
            <a:off x="3567020" y="522674"/>
            <a:ext cx="4402899" cy="3507343"/>
          </a:xfrm>
          <a:prstGeom prst="roundRect">
            <a:avLst/>
          </a:prstGeom>
          <a:solidFill>
            <a:srgbClr val="EFB3B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latin typeface="Comic Sans MS"/>
              </a:rPr>
              <a:t>Fellowship time</a:t>
            </a:r>
          </a:p>
          <a:p>
            <a:pPr algn="ctr"/>
            <a:r>
              <a:rPr lang="en-US" sz="2400" dirty="0">
                <a:solidFill>
                  <a:schemeClr val="bg1"/>
                </a:solidFill>
                <a:latin typeface="Comic Sans MS"/>
              </a:rPr>
              <a:t>Thank you, Chris for leading fellowship </a:t>
            </a:r>
          </a:p>
          <a:p>
            <a:pPr algn="ctr"/>
            <a:endParaRPr lang="en-US" sz="2400">
              <a:solidFill>
                <a:schemeClr val="bg1"/>
              </a:solidFill>
              <a:latin typeface="Comic Sans MS"/>
            </a:endParaRPr>
          </a:p>
          <a:p>
            <a:pPr algn="ctr"/>
            <a:r>
              <a:rPr lang="en-US" sz="2400" dirty="0">
                <a:solidFill>
                  <a:schemeClr val="bg1"/>
                </a:solidFill>
                <a:latin typeface="Comic Sans MS"/>
              </a:rPr>
              <a:t>Please feel welcome to linger or pop a message in the chat and head off when you are ready.</a:t>
            </a:r>
            <a:r>
              <a:rPr lang="en-GB" sz="2400" dirty="0">
                <a:solidFill>
                  <a:schemeClr val="bg1"/>
                </a:solidFill>
                <a:latin typeface="Comic Sans MS"/>
              </a:rPr>
              <a:t>​</a:t>
            </a:r>
            <a:endParaRPr lang="en-GB">
              <a:solidFill>
                <a:schemeClr val="bg1"/>
              </a:solidFill>
              <a:cs typeface="Calibri"/>
            </a:endParaRPr>
          </a:p>
        </p:txBody>
      </p:sp>
      <p:sp>
        <p:nvSpPr>
          <p:cNvPr id="6" name="TextBox 5">
            <a:extLst>
              <a:ext uri="{FF2B5EF4-FFF2-40B4-BE49-F238E27FC236}">
                <a16:creationId xmlns:a16="http://schemas.microsoft.com/office/drawing/2014/main" id="{2F23F081-C3D0-8FB3-02A3-5F2FAE72C712}"/>
              </a:ext>
            </a:extLst>
          </p:cNvPr>
          <p:cNvSpPr txBox="1"/>
          <p:nvPr/>
        </p:nvSpPr>
        <p:spPr>
          <a:xfrm>
            <a:off x="848534" y="6378197"/>
            <a:ext cx="3271234" cy="369332"/>
          </a:xfrm>
          <a:prstGeom prst="rect">
            <a:avLst/>
          </a:prstGeom>
          <a:noFill/>
        </p:spPr>
        <p:txBody>
          <a:bodyPr wrap="square" lIns="91440" tIns="45720" rIns="91440" bIns="45720" rtlCol="0" anchor="t">
            <a:spAutoFit/>
          </a:bodyPr>
          <a:lstStyle/>
          <a:p>
            <a:r>
              <a:rPr lang="en-US">
                <a:solidFill>
                  <a:srgbClr val="00B050"/>
                </a:solidFill>
                <a:latin typeface="Comic Sans MS"/>
              </a:rPr>
              <a:t>Artwork by Padlet</a:t>
            </a:r>
          </a:p>
        </p:txBody>
      </p:sp>
      <p:pic>
        <p:nvPicPr>
          <p:cNvPr id="4" name="Picture 3" descr="A black background with red text&#10;&#10;AI-generated content may be incorrect.">
            <a:extLst>
              <a:ext uri="{FF2B5EF4-FFF2-40B4-BE49-F238E27FC236}">
                <a16:creationId xmlns:a16="http://schemas.microsoft.com/office/drawing/2014/main" id="{69BDE9BC-19BA-04C3-21F2-D681EB7CB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483" y="3716801"/>
            <a:ext cx="7772400" cy="2831979"/>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i="1">
                <a:solidFill>
                  <a:srgbClr val="00B050"/>
                </a:solidFill>
                <a:latin typeface="Comic Sans MS"/>
                <a:cs typeface="Arial"/>
              </a:rPr>
              <a:t>Sentence</a:t>
            </a:r>
          </a:p>
        </p:txBody>
      </p:sp>
      <p:sp>
        <p:nvSpPr>
          <p:cNvPr id="2" name="Rectangle 1"/>
          <p:cNvSpPr/>
          <p:nvPr/>
        </p:nvSpPr>
        <p:spPr>
          <a:xfrm>
            <a:off x="842437" y="2741860"/>
            <a:ext cx="10170694" cy="2606163"/>
          </a:xfrm>
          <a:prstGeom prst="rect">
            <a:avLst/>
          </a:prstGeom>
        </p:spPr>
        <p:txBody>
          <a:bodyPr wrap="square" lIns="91440" tIns="45720" rIns="91440" bIns="45720" anchor="t">
            <a:spAutoFit/>
          </a:bodyPr>
          <a:lstStyle/>
          <a:p>
            <a:pPr>
              <a:lnSpc>
                <a:spcPct val="150000"/>
              </a:lnSpc>
              <a:spcBef>
                <a:spcPts val="400"/>
              </a:spcBef>
              <a:spcAft>
                <a:spcPts val="400"/>
              </a:spcAft>
            </a:pPr>
            <a:r>
              <a:rPr lang="en-GB" sz="2800">
                <a:solidFill>
                  <a:srgbClr val="00B050"/>
                </a:solidFill>
                <a:latin typeface="Comic Sans MS"/>
                <a:cs typeface="Times New Roman"/>
              </a:rPr>
              <a:t>Cantor: </a:t>
            </a:r>
            <a:r>
              <a:rPr lang="en-AU" sz="2800">
                <a:latin typeface="Comic Sans MS"/>
              </a:rPr>
              <a:t>You know the grace of our Lord Jesus Christ, that though he was rich, yet for your sake he became poor, so that by his poverty you might become rich.</a:t>
            </a:r>
          </a:p>
          <a:p>
            <a:pPr>
              <a:lnSpc>
                <a:spcPct val="150000"/>
              </a:lnSpc>
              <a:spcBef>
                <a:spcPts val="400"/>
              </a:spcBef>
              <a:spcAft>
                <a:spcPts val="400"/>
              </a:spcAft>
            </a:pPr>
            <a:r>
              <a:rPr lang="en-GB" sz="2400">
                <a:solidFill>
                  <a:srgbClr val="00B050"/>
                </a:solidFill>
                <a:latin typeface="Comic Sans MS"/>
                <a:ea typeface="Tahoma"/>
                <a:cs typeface="Times New Roman"/>
              </a:rPr>
              <a:t>								2 Corinthians 8.9</a:t>
            </a:r>
            <a:endParaRPr lang="en-GB" sz="2000">
              <a:solidFill>
                <a:srgbClr val="CC3399"/>
              </a:solidFill>
              <a:latin typeface="Comic Sans MS"/>
              <a:ea typeface="Tahoma"/>
              <a:cs typeface="Times New Roman"/>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406692"/>
            <a:ext cx="10507126" cy="954107"/>
          </a:xfrm>
          <a:prstGeom prst="rect">
            <a:avLst/>
          </a:prstGeom>
          <a:noFill/>
        </p:spPr>
        <p:txBody>
          <a:bodyPr wrap="square" lIns="91440" tIns="45720" rIns="91440" bIns="45720" rtlCol="0" anchor="t">
            <a:spAutoFit/>
          </a:bodyPr>
          <a:lstStyle/>
          <a:p>
            <a:r>
              <a:rPr lang="en-AU" sz="2800">
                <a:solidFill>
                  <a:srgbClr val="00B050"/>
                </a:solidFill>
                <a:latin typeface="Comic Sans MS"/>
                <a:cs typeface="Arial"/>
              </a:rPr>
              <a:t>Leader: </a:t>
            </a:r>
            <a:r>
              <a:rPr lang="en-AU" sz="2800">
                <a:latin typeface="Comic Sans MS"/>
                <a:cs typeface="Arial"/>
              </a:rPr>
              <a:t>I invite our Cantor to proclaim the sentence for today.</a:t>
            </a:r>
          </a:p>
        </p:txBody>
      </p:sp>
    </p:spTree>
    <p:extLst>
      <p:ext uri="{BB962C8B-B14F-4D97-AF65-F5344CB8AC3E}">
        <p14:creationId xmlns:p14="http://schemas.microsoft.com/office/powerpoint/2010/main" val="111459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1953" y="1001329"/>
            <a:ext cx="10176088" cy="5191486"/>
          </a:xfrm>
          <a:prstGeom prst="rect">
            <a:avLst/>
          </a:prstGeom>
        </p:spPr>
        <p:txBody>
          <a:bodyPr wrap="square" lIns="91440" tIns="45720" rIns="91440" bIns="45720" anchor="t">
            <a:spAutoFit/>
          </a:bodyPr>
          <a:lstStyle/>
          <a:p>
            <a:pPr algn="ctr">
              <a:lnSpc>
                <a:spcPct val="150000"/>
              </a:lnSpc>
            </a:pPr>
            <a:r>
              <a:rPr lang="en-US" sz="2800">
                <a:solidFill>
                  <a:srgbClr val="00B050"/>
                </a:solidFill>
                <a:latin typeface="Comic Sans MS" panose="030F0702030302020204" pitchFamily="66" charset="0"/>
              </a:rPr>
              <a:t>Leader: </a:t>
            </a:r>
            <a:r>
              <a:rPr lang="en-US" sz="2800">
                <a:latin typeface="Comic Sans MS" panose="030F0702030302020204" pitchFamily="66" charset="0"/>
              </a:rPr>
              <a:t>We pray the prayer of approach together.</a:t>
            </a:r>
          </a:p>
          <a:p>
            <a:pPr lvl="0">
              <a:lnSpc>
                <a:spcPct val="150000"/>
              </a:lnSpc>
              <a:defRPr/>
            </a:pPr>
            <a:r>
              <a:rPr lang="en-GB" sz="2800" b="1">
                <a:solidFill>
                  <a:srgbClr val="00B050"/>
                </a:solidFill>
                <a:latin typeface="Comic Sans MS" panose="030F0702030302020204" pitchFamily="66" charset="0"/>
              </a:rPr>
              <a:t>All</a:t>
            </a:r>
            <a:r>
              <a:rPr lang="en-GB" sz="2400" b="1">
                <a:solidFill>
                  <a:srgbClr val="00B050"/>
                </a:solidFill>
                <a:latin typeface="Comic Sans MS" panose="030F0902030302020204" pitchFamily="66" charset="0"/>
              </a:rPr>
              <a:t>:</a:t>
            </a:r>
            <a:r>
              <a:rPr lang="en-AU" sz="2400" b="1">
                <a:solidFill>
                  <a:prstClr val="black"/>
                </a:solidFill>
                <a:latin typeface="Comic Sans MS" panose="030F0902030302020204" pitchFamily="66" charset="0"/>
              </a:rPr>
              <a:t> </a:t>
            </a:r>
            <a:r>
              <a:rPr lang="en-AU" sz="2800" b="1">
                <a:latin typeface="Comic Sans MS" panose="030F0902030302020204" pitchFamily="66" charset="0"/>
              </a:rPr>
              <a:t>Heavenly Father, we come into your presence</a:t>
            </a:r>
          </a:p>
          <a:p>
            <a:pPr lvl="0">
              <a:lnSpc>
                <a:spcPct val="150000"/>
              </a:lnSpc>
              <a:defRPr/>
            </a:pPr>
            <a:r>
              <a:rPr lang="en-AU" sz="2800" b="1">
                <a:latin typeface="Comic Sans MS" panose="030F0902030302020204" pitchFamily="66" charset="0"/>
              </a:rPr>
              <a:t>from a corrupt and confusing world.</a:t>
            </a:r>
          </a:p>
          <a:p>
            <a:pPr lvl="0">
              <a:lnSpc>
                <a:spcPct val="150000"/>
              </a:lnSpc>
              <a:defRPr/>
            </a:pPr>
            <a:r>
              <a:rPr lang="en-AU" sz="2800" b="1">
                <a:latin typeface="Comic Sans MS" panose="030F0902030302020204" pitchFamily="66" charset="0"/>
              </a:rPr>
              <a:t>We seek the calm of your house and your guidance.</a:t>
            </a:r>
          </a:p>
          <a:p>
            <a:pPr lvl="0">
              <a:lnSpc>
                <a:spcPct val="150000"/>
              </a:lnSpc>
              <a:defRPr/>
            </a:pPr>
            <a:r>
              <a:rPr lang="en-AU" sz="2800" b="1">
                <a:latin typeface="Comic Sans MS" panose="030F0902030302020204" pitchFamily="66" charset="0"/>
              </a:rPr>
              <a:t>We come as children to the knee of a trusted parent,</a:t>
            </a:r>
          </a:p>
          <a:p>
            <a:pPr lvl="0">
              <a:lnSpc>
                <a:spcPct val="150000"/>
              </a:lnSpc>
              <a:defRPr/>
            </a:pPr>
            <a:r>
              <a:rPr lang="en-AU" sz="2800" b="1">
                <a:latin typeface="Comic Sans MS" panose="030F0902030302020204" pitchFamily="66" charset="0"/>
              </a:rPr>
              <a:t>to hear your words of wisdom, comfort and encouragement.</a:t>
            </a:r>
          </a:p>
          <a:p>
            <a:pPr lvl="0">
              <a:lnSpc>
                <a:spcPct val="150000"/>
              </a:lnSpc>
              <a:defRPr/>
            </a:pPr>
            <a:r>
              <a:rPr lang="en-AU" sz="2800" b="1">
                <a:latin typeface="Comic Sans MS" panose="030F0902030302020204" pitchFamily="66" charset="0"/>
              </a:rPr>
              <a:t>Amen.</a:t>
            </a:r>
            <a:endParaRPr kumimoji="0" lang="en-AU" sz="2800" b="1" u="none" strike="noStrike" kern="1200" cap="none" spc="0" normalizeH="0" baseline="0" noProof="0">
              <a:ln>
                <a:noFill/>
              </a:ln>
              <a:solidFill>
                <a:srgbClr val="232323"/>
              </a:solidFill>
              <a:effectLst/>
              <a:uLnTx/>
              <a:uFillTx/>
              <a:latin typeface="Comic Sans MS" panose="030F0902030302020204" pitchFamily="66" charset="0"/>
            </a:endParaRPr>
          </a:p>
        </p:txBody>
      </p:sp>
      <p:sp>
        <p:nvSpPr>
          <p:cNvPr id="4" name="TextBox 3"/>
          <p:cNvSpPr txBox="1"/>
          <p:nvPr/>
        </p:nvSpPr>
        <p:spPr>
          <a:xfrm>
            <a:off x="3997842" y="148075"/>
            <a:ext cx="4196316" cy="584775"/>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8</a:t>
            </a:fld>
            <a:endParaRPr lang="en-AU" altLang="en-US">
              <a:solidFill>
                <a:prstClr val="black">
                  <a:tint val="75000"/>
                </a:prstClr>
              </a:solidFill>
            </a:endParaRPr>
          </a:p>
        </p:txBody>
      </p:sp>
      <p:sp>
        <p:nvSpPr>
          <p:cNvPr id="3" name="Rectangle 2"/>
          <p:cNvSpPr/>
          <p:nvPr/>
        </p:nvSpPr>
        <p:spPr>
          <a:xfrm>
            <a:off x="609600" y="252172"/>
            <a:ext cx="10972799" cy="6619761"/>
          </a:xfrm>
          <a:prstGeom prst="rect">
            <a:avLst/>
          </a:prstGeom>
        </p:spPr>
        <p:txBody>
          <a:bodyPr wrap="square" lIns="91440" tIns="45720" rIns="91440" bIns="45720" anchor="t">
            <a:spAutoFit/>
          </a:bodyPr>
          <a:lstStyle/>
          <a:p>
            <a:pPr fontAlgn="base">
              <a:lnSpc>
                <a:spcPct val="150000"/>
              </a:lnSpc>
            </a:pPr>
            <a:r>
              <a:rPr lang="en-AU" sz="2400">
                <a:solidFill>
                  <a:srgbClr val="00B050"/>
                </a:solidFill>
                <a:latin typeface="Comic Sans MS"/>
              </a:rPr>
              <a:t>The Deacon or LA Introduces Confession</a:t>
            </a:r>
            <a:endParaRPr lang="en-US" sz="2400">
              <a:solidFill>
                <a:srgbClr val="E3960B"/>
              </a:solidFill>
              <a:latin typeface="Comic Sans MS"/>
              <a:cs typeface="Times New Roman"/>
            </a:endParaRPr>
          </a:p>
          <a:p>
            <a:pPr>
              <a:lnSpc>
                <a:spcPct val="150000"/>
              </a:lnSpc>
            </a:pPr>
            <a:r>
              <a:rPr lang="en-AU" sz="2400">
                <a:solidFill>
                  <a:srgbClr val="000000"/>
                </a:solidFill>
                <a:latin typeface="Comic Sans MS"/>
                <a:cs typeface="Times New Roman"/>
              </a:rPr>
              <a:t>​</a:t>
            </a:r>
            <a:r>
              <a:rPr lang="en-AU" sz="2400">
                <a:latin typeface="Comic Sans MS"/>
              </a:rPr>
              <a:t>All Creation is full of God’s praise, and we are called to join in with joy, righteousness and peacefulness. </a:t>
            </a:r>
            <a:endParaRPr lang="en-US" sz="2400">
              <a:solidFill>
                <a:srgbClr val="E3960B"/>
              </a:solidFill>
              <a:latin typeface="Comic Sans MS"/>
            </a:endParaRPr>
          </a:p>
          <a:p>
            <a:pPr>
              <a:lnSpc>
                <a:spcPct val="150000"/>
              </a:lnSpc>
            </a:pPr>
            <a:r>
              <a:rPr lang="en-AU" sz="2400">
                <a:latin typeface="Comic Sans MS"/>
              </a:rPr>
              <a:t>Yet as we look around us, we see conflict and destruction. </a:t>
            </a:r>
            <a:endParaRPr lang="en-US" sz="2400">
              <a:solidFill>
                <a:srgbClr val="E3960B"/>
              </a:solidFill>
              <a:latin typeface="Comic Sans MS"/>
            </a:endParaRPr>
          </a:p>
          <a:p>
            <a:pPr>
              <a:lnSpc>
                <a:spcPct val="150000"/>
              </a:lnSpc>
            </a:pPr>
            <a:r>
              <a:rPr lang="en-AU" sz="2400">
                <a:latin typeface="Comic Sans MS"/>
              </a:rPr>
              <a:t>We acknowledge: We ourselves cause conflict and destruction, and often fail to walk the path of peace. </a:t>
            </a:r>
            <a:endParaRPr lang="en-US" sz="2400">
              <a:solidFill>
                <a:srgbClr val="E3960B"/>
              </a:solidFill>
              <a:latin typeface="Comic Sans MS"/>
            </a:endParaRPr>
          </a:p>
          <a:p>
            <a:pPr>
              <a:lnSpc>
                <a:spcPct val="150000"/>
              </a:lnSpc>
            </a:pPr>
            <a:r>
              <a:rPr lang="en-AU" sz="2400">
                <a:latin typeface="Comic Sans MS"/>
              </a:rPr>
              <a:t>Everywhere on the planet, humans cause great harm, even as we know that the scope of destruction varies, and that everywhere human beings are among the victims of our deep conflict with Creation. </a:t>
            </a:r>
            <a:endParaRPr lang="en-US" sz="2400">
              <a:solidFill>
                <a:srgbClr val="E3960B"/>
              </a:solidFill>
              <a:latin typeface="Comic Sans MS"/>
            </a:endParaRPr>
          </a:p>
          <a:p>
            <a:pPr>
              <a:lnSpc>
                <a:spcPct val="150000"/>
              </a:lnSpc>
            </a:pPr>
            <a:r>
              <a:rPr lang="en-AU" sz="2400">
                <a:latin typeface="Comic Sans MS"/>
              </a:rPr>
              <a:t>All too often, we fail to live as we are called to live. </a:t>
            </a:r>
            <a:endParaRPr lang="en-US" sz="2400">
              <a:solidFill>
                <a:srgbClr val="E3960B"/>
              </a:solidFill>
              <a:latin typeface="Comic Sans MS"/>
            </a:endParaRPr>
          </a:p>
          <a:p>
            <a:pPr>
              <a:lnSpc>
                <a:spcPct val="150000"/>
              </a:lnSpc>
            </a:pPr>
            <a:r>
              <a:rPr lang="en-AU" sz="2400">
                <a:latin typeface="Comic Sans MS"/>
              </a:rPr>
              <a:t>We fail to be ambassadors of peace, righteousness and reconciliation.</a:t>
            </a:r>
            <a:endParaRPr lang="en-US" sz="2400">
              <a:solidFill>
                <a:srgbClr val="E3960B"/>
              </a:solidFill>
              <a:latin typeface="Comic Sans MS"/>
            </a:endParaRPr>
          </a:p>
          <a:p>
            <a:pPr>
              <a:spcBef>
                <a:spcPts val="450"/>
              </a:spcBef>
              <a:spcAft>
                <a:spcPts val="450"/>
              </a:spcAft>
            </a:pPr>
            <a:endParaRPr lang="en-AU" sz="2400">
              <a:latin typeface="Comic Sans MS"/>
            </a:endParaRPr>
          </a:p>
        </p:txBody>
      </p:sp>
    </p:spTree>
    <p:extLst>
      <p:ext uri="{BB962C8B-B14F-4D97-AF65-F5344CB8AC3E}">
        <p14:creationId xmlns:p14="http://schemas.microsoft.com/office/powerpoint/2010/main" val="345070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9135A-5025-7D87-9E26-580E6FE956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89ADA4-A4E0-5FD9-CADC-4D5B38A5C48C}"/>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9</a:t>
            </a:fld>
            <a:endParaRPr lang="en-AU" altLang="en-US">
              <a:solidFill>
                <a:prstClr val="black">
                  <a:tint val="75000"/>
                </a:prstClr>
              </a:solidFill>
            </a:endParaRPr>
          </a:p>
        </p:txBody>
      </p:sp>
      <p:sp>
        <p:nvSpPr>
          <p:cNvPr id="3" name="Rectangle 2">
            <a:extLst>
              <a:ext uri="{FF2B5EF4-FFF2-40B4-BE49-F238E27FC236}">
                <a16:creationId xmlns:a16="http://schemas.microsoft.com/office/drawing/2014/main" id="{8E3A240F-461E-2282-8AAF-80A62C9C45BA}"/>
              </a:ext>
            </a:extLst>
          </p:cNvPr>
          <p:cNvSpPr/>
          <p:nvPr/>
        </p:nvSpPr>
        <p:spPr>
          <a:xfrm>
            <a:off x="1670221" y="962685"/>
            <a:ext cx="10015151" cy="3539752"/>
          </a:xfrm>
          <a:prstGeom prst="rect">
            <a:avLst/>
          </a:prstGeom>
        </p:spPr>
        <p:txBody>
          <a:bodyPr wrap="square" lIns="91440" tIns="45720" rIns="91440" bIns="45720" anchor="t">
            <a:spAutoFit/>
          </a:bodyPr>
          <a:lstStyle/>
          <a:p>
            <a:pPr>
              <a:lnSpc>
                <a:spcPct val="150000"/>
              </a:lnSpc>
            </a:pPr>
            <a:endParaRPr lang="en-AU" sz="2400">
              <a:solidFill>
                <a:srgbClr val="00B050"/>
              </a:solidFill>
              <a:latin typeface="Comic Sans MS"/>
              <a:cs typeface="Times New Roman"/>
            </a:endParaRPr>
          </a:p>
          <a:p>
            <a:pPr>
              <a:lnSpc>
                <a:spcPct val="150000"/>
              </a:lnSpc>
            </a:pPr>
            <a:endParaRPr lang="en-AU" sz="2400">
              <a:solidFill>
                <a:srgbClr val="00B050"/>
              </a:solidFill>
              <a:latin typeface="Comic Sans MS"/>
              <a:cs typeface="Times New Roman"/>
            </a:endParaRPr>
          </a:p>
          <a:p>
            <a:r>
              <a:rPr lang="en-AU" sz="2400">
                <a:solidFill>
                  <a:srgbClr val="000000"/>
                </a:solidFill>
                <a:latin typeface="Comic Sans MS"/>
                <a:cs typeface="Times New Roman"/>
              </a:rPr>
              <a:t>​</a:t>
            </a:r>
            <a:r>
              <a:rPr lang="en-US" sz="2400">
                <a:solidFill>
                  <a:srgbClr val="00B050"/>
                </a:solidFill>
                <a:latin typeface="Comic Sans MS"/>
              </a:rPr>
              <a:t>Silence may be kept.</a:t>
            </a:r>
          </a:p>
          <a:p>
            <a:endParaRPr lang="en-AU" sz="2400">
              <a:solidFill>
                <a:srgbClr val="000000"/>
              </a:solidFill>
              <a:latin typeface="Tahoma"/>
              <a:ea typeface="Tahoma"/>
              <a:cs typeface="Tahoma"/>
            </a:endParaRPr>
          </a:p>
          <a:p>
            <a:r>
              <a:rPr lang="en-AU" sz="2400">
                <a:latin typeface="Comic Sans MS"/>
              </a:rPr>
              <a:t>Let us confess our sins. </a:t>
            </a:r>
            <a:endParaRPr lang="en-US" sz="2400">
              <a:latin typeface="Comic Sans MS"/>
            </a:endParaRPr>
          </a:p>
          <a:p>
            <a:endParaRPr lang="en-AU" sz="2400">
              <a:latin typeface="Comic Sans MS"/>
            </a:endParaRPr>
          </a:p>
          <a:p>
            <a:r>
              <a:rPr lang="en-AU" sz="2400">
                <a:latin typeface="Comic Sans MS"/>
              </a:rPr>
              <a:t>Let us come before the Triune God for forgiveness and renewal.</a:t>
            </a:r>
            <a:endParaRPr lang="en-US" sz="2400">
              <a:solidFill>
                <a:srgbClr val="000000"/>
              </a:solidFill>
              <a:latin typeface="Comic Sans MS"/>
            </a:endParaRPr>
          </a:p>
          <a:p>
            <a:pPr>
              <a:lnSpc>
                <a:spcPct val="150000"/>
              </a:lnSpc>
            </a:pPr>
            <a:endParaRPr lang="en-AU" sz="2400">
              <a:latin typeface="Comic Sans MS"/>
              <a:cs typeface="Times New Roman"/>
            </a:endParaRPr>
          </a:p>
        </p:txBody>
      </p:sp>
    </p:spTree>
    <p:extLst>
      <p:ext uri="{BB962C8B-B14F-4D97-AF65-F5344CB8AC3E}">
        <p14:creationId xmlns:p14="http://schemas.microsoft.com/office/powerpoint/2010/main" val="2930565500"/>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400309f2936a9bb689c62988afa7f74">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ae37527a9e976c87894a5cb55f2cb0ed"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498058-9FF0-42CC-8CAE-5478A223E227}">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155E18-BCF6-4C05-ABE3-E0A9FBD469C7}">
  <ds:schemaRefs>
    <ds:schemaRef ds:uri="e1300d55-8519-4834-8849-904d53629995"/>
    <ds:schemaRef ds:uri="ec033be3-6e3d-434c-bca7-6d953e4302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2D2C89B-11FE-4E1B-BC15-86D601D241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55</Slides>
  <Notes>16</Notes>
  <HiddenSlides>0</HiddenSlides>
  <ScaleCrop>false</ScaleCrop>
  <HeadingPairs>
    <vt:vector size="4" baseType="variant">
      <vt:variant>
        <vt:lpstr>Theme</vt:lpstr>
      </vt:variant>
      <vt:variant>
        <vt:i4>4</vt:i4>
      </vt:variant>
      <vt:variant>
        <vt:lpstr>Slide Titles</vt:lpstr>
      </vt:variant>
      <vt:variant>
        <vt:i4>55</vt:i4>
      </vt:variant>
    </vt:vector>
  </HeadingPairs>
  <TitlesOfParts>
    <vt:vector size="59" baseType="lpstr">
      <vt:lpstr>Office Theme</vt:lpstr>
      <vt:lpstr>2_Office Theme</vt:lpstr>
      <vt:lpstr>4_Office Theme</vt:lpstr>
      <vt:lpstr>2_Office Theme</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revision>22</cp:revision>
  <cp:lastPrinted>2019-01-02T23:00:29Z</cp:lastPrinted>
  <dcterms:created xsi:type="dcterms:W3CDTF">2018-08-20T02:08:08Z</dcterms:created>
  <dcterms:modified xsi:type="dcterms:W3CDTF">2025-09-20T22:20:46Z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ContentTypeId">
    <vt:lpwstr>0x01010067999BE31A5853479B8E37FC991E0AB2</vt:lpwstr>
  </property>
  <property fmtid="{D5CDD505-2E9C-101B-9397-08002B2CF9AE}" pid="10" name="MediaServiceImageTags">
    <vt:lpwstr/>
  </property>
  <property fmtid="{D5CDD505-2E9C-101B-9397-08002B2CF9AE}" pid="11" name="Order">
    <vt:r8>400</vt:r8>
  </property>
  <property fmtid="{D5CDD505-2E9C-101B-9397-08002B2CF9AE}" pid="12" name="ComplianceAssetId">
    <vt:lpwstr/>
  </property>
  <property fmtid="{D5CDD505-2E9C-101B-9397-08002B2CF9AE}" pid="13" name="_ExtendedDescription">
    <vt:lpwstr/>
  </property>
  <property fmtid="{D5CDD505-2E9C-101B-9397-08002B2CF9AE}" pid="14" name="TriggerFlowInfo">
    <vt:lpwstr/>
  </property>
</Properties>
</file>