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6858000" cy="9144000" type="screen4x3"/>
  <p:notesSz cx="6858000" cy="9144000"/>
  <p:embeddedFontLst>
    <p:embeddedFont>
      <p:font typeface="Chelsea Market" panose="02000000000000000000" pitchFamily="2" charset="0"/>
      <p:regular r:id="rId11"/>
    </p:embeddedFont>
    <p:embeddedFont>
      <p:font typeface="Comic Sans MS" panose="030F0902030302020204" pitchFamily="66" charset="0"/>
      <p:regular r:id="rId12"/>
    </p:embeddedFont>
    <p:embeddedFont>
      <p:font typeface="KG Primary Penmanship 2" panose="02000506000000020003" pitchFamily="2" charset="77"/>
      <p:regular r:id="rId13"/>
    </p:embeddedFont>
    <p:embeddedFont>
      <p:font typeface="Poppins" pitchFamily="2" charset="77"/>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1"/>
  </p:normalViewPr>
  <p:slideViewPr>
    <p:cSldViewPr snapToGrid="0">
      <p:cViewPr>
        <p:scale>
          <a:sx n="100" d="100"/>
          <a:sy n="100" d="100"/>
        </p:scale>
        <p:origin x="2048" y="-18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p:cNvGrpSpPr/>
        <p:nvPr/>
      </p:nvGrpSpPr>
      <p:grpSpPr>
        <a:xfrm>
          <a:off x="0" y="0"/>
          <a:ext cx="0" cy="0"/>
          <a:chOff x="0" y="0"/>
          <a:chExt cx="0" cy="0"/>
        </a:xfrm>
      </p:grpSpPr>
      <p:sp>
        <p:nvSpPr>
          <p:cNvPr id="20" name="Google Shape;2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4: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 name="Google Shape;32;p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 name="Google Shape;42;p6: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7: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a:noFill/>
          </a:ln>
        </p:spPr>
      </p:sp>
      <p:sp>
        <p:nvSpPr>
          <p:cNvPr id="52" name="Google Shape;52;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 name="Google Shape;62;p9: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 name="Google Shape;72;p10: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1: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2" name="Google Shape;92;p12: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342900" y="8326437"/>
            <a:ext cx="1600200" cy="635000"/>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7" name="Google Shape;17;p2"/>
          <p:cNvSpPr txBox="1">
            <a:spLocks noGrp="1"/>
          </p:cNvSpPr>
          <p:nvPr>
            <p:ph type="ftr" idx="11"/>
          </p:nvPr>
        </p:nvSpPr>
        <p:spPr>
          <a:xfrm>
            <a:off x="2343150" y="8326437"/>
            <a:ext cx="2171700" cy="635000"/>
          </a:xfrm>
          <a:prstGeom prst="rect">
            <a:avLst/>
          </a:prstGeom>
          <a:noFill/>
          <a:ln>
            <a:noFill/>
          </a:ln>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8" name="Google Shape;18;p2"/>
          <p:cNvSpPr txBox="1">
            <a:spLocks noGrp="1"/>
          </p:cNvSpPr>
          <p:nvPr>
            <p:ph type="sldNum" idx="12"/>
          </p:nvPr>
        </p:nvSpPr>
        <p:spPr>
          <a:xfrm>
            <a:off x="4914900" y="8326437"/>
            <a:ext cx="1600200" cy="6350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42900" y="366712"/>
            <a:ext cx="6172200" cy="1524000"/>
          </a:xfrm>
          <a:prstGeom prst="rect">
            <a:avLst/>
          </a:prstGeom>
          <a:noFill/>
          <a:ln>
            <a:noFill/>
          </a:ln>
        </p:spPr>
        <p:txBody>
          <a:bodyPr spcFirstLastPara="1" wrap="square" lIns="91425" tIns="91425" rIns="91425" bIns="91425" anchor="ctr" anchorCtr="0">
            <a:noAutofit/>
          </a:bodyPr>
          <a:lstStyle>
            <a:lvl1pPr marL="0" marR="0" lvl="0"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0" marR="0" lvl="5"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0" marR="0" lvl="6"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0" marR="0" lvl="7"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0" marR="0" lvl="8" indent="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342900" y="2133600"/>
            <a:ext cx="6172200" cy="6034087"/>
          </a:xfrm>
          <a:prstGeom prst="rect">
            <a:avLst/>
          </a:prstGeom>
          <a:noFill/>
          <a:ln>
            <a:noFill/>
          </a:ln>
        </p:spPr>
        <p:txBody>
          <a:bodyPr spcFirstLastPara="1" wrap="square" lIns="91425" tIns="91425" rIns="91425" bIns="91425"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342900" y="8326437"/>
            <a:ext cx="1600200" cy="635000"/>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2343150" y="8326437"/>
            <a:ext cx="2171700" cy="635000"/>
          </a:xfrm>
          <a:prstGeom prst="rect">
            <a:avLst/>
          </a:prstGeom>
          <a:noFill/>
          <a:ln>
            <a:noFill/>
          </a:ln>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4914900" y="8326437"/>
            <a:ext cx="1600200" cy="6350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
        <p:cNvGrpSpPr/>
        <p:nvPr/>
      </p:nvGrpSpPr>
      <p:grpSpPr>
        <a:xfrm>
          <a:off x="0" y="0"/>
          <a:ext cx="0" cy="0"/>
          <a:chOff x="0" y="0"/>
          <a:chExt cx="0" cy="0"/>
        </a:xfrm>
      </p:grpSpPr>
      <p:sp>
        <p:nvSpPr>
          <p:cNvPr id="23" name="Google Shape;23;p3"/>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24" name="Google Shape;24;p3"/>
          <p:cNvGrpSpPr/>
          <p:nvPr/>
        </p:nvGrpSpPr>
        <p:grpSpPr>
          <a:xfrm>
            <a:off x="0" y="4876800"/>
            <a:ext cx="6858000" cy="304800"/>
            <a:chOff x="0" y="8610600"/>
            <a:chExt cx="6858000" cy="304800"/>
          </a:xfrm>
        </p:grpSpPr>
        <p:cxnSp>
          <p:nvCxnSpPr>
            <p:cNvPr id="25" name="Google Shape;25;p3"/>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26" name="Google Shape;26;p3"/>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dirty="0">
                  <a:solidFill>
                    <a:schemeClr val="dk1"/>
                  </a:solidFill>
                  <a:latin typeface="Arial"/>
                  <a:ea typeface="Arial"/>
                  <a:cs typeface="Arial"/>
                  <a:sym typeface="Arial"/>
                </a:rPr>
                <a:t>Cut and discard this bottom portion.</a:t>
              </a:r>
              <a:endParaRPr dirty="0"/>
            </a:p>
          </p:txBody>
        </p:sp>
      </p:grpSp>
      <p:cxnSp>
        <p:nvCxnSpPr>
          <p:cNvPr id="27" name="Google Shape;27;p3"/>
          <p:cNvCxnSpPr/>
          <p:nvPr/>
        </p:nvCxnSpPr>
        <p:spPr>
          <a:xfrm>
            <a:off x="1600200" y="304800"/>
            <a:ext cx="457200" cy="0"/>
          </a:xfrm>
          <a:prstGeom prst="straightConnector1">
            <a:avLst/>
          </a:prstGeom>
          <a:noFill/>
          <a:ln w="9525" cap="flat" cmpd="sng">
            <a:solidFill>
              <a:schemeClr val="dk1"/>
            </a:solidFill>
            <a:prstDash val="solid"/>
            <a:miter lim="800000"/>
            <a:headEnd type="none" w="sm" len="sm"/>
            <a:tailEnd type="none" w="sm" len="sm"/>
          </a:ln>
        </p:spPr>
      </p:cxnSp>
      <p:cxnSp>
        <p:nvCxnSpPr>
          <p:cNvPr id="28" name="Google Shape;28;p3"/>
          <p:cNvCxnSpPr/>
          <p:nvPr/>
        </p:nvCxnSpPr>
        <p:spPr>
          <a:xfrm>
            <a:off x="4724400" y="304800"/>
            <a:ext cx="457200" cy="0"/>
          </a:xfrm>
          <a:prstGeom prst="straightConnector1">
            <a:avLst/>
          </a:prstGeom>
          <a:noFill/>
          <a:ln w="9525" cap="flat" cmpd="sng">
            <a:solidFill>
              <a:schemeClr val="dk1"/>
            </a:solidFill>
            <a:prstDash val="solid"/>
            <a:miter lim="800000"/>
            <a:headEnd type="none" w="sm" len="sm"/>
            <a:tailEnd type="none" w="sm" len="sm"/>
          </a:ln>
        </p:spPr>
      </p:cxnSp>
      <p:sp>
        <p:nvSpPr>
          <p:cNvPr id="29" name="Google Shape;29;p3"/>
          <p:cNvSpPr txBox="1"/>
          <p:nvPr/>
        </p:nvSpPr>
        <p:spPr>
          <a:xfrm>
            <a:off x="610650" y="1063377"/>
            <a:ext cx="5636700" cy="3139291"/>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helsea Market"/>
                <a:ea typeface="Chelsea Market"/>
                <a:cs typeface="Chelsea Market"/>
                <a:sym typeface="Chelsea Market"/>
              </a:rPr>
              <a:t>Welcome</a:t>
            </a:r>
            <a:endParaRPr sz="4800" dirty="0">
              <a:latin typeface="Chelsea Market"/>
              <a:ea typeface="Chelsea Market"/>
              <a:cs typeface="Chelsea Market"/>
              <a:sym typeface="Chelsea Market"/>
            </a:endParaRPr>
          </a:p>
          <a:p>
            <a:pPr marL="0" lvl="0" indent="0" algn="ctr" rtl="0">
              <a:spcBef>
                <a:spcPts val="0"/>
              </a:spcBef>
              <a:spcAft>
                <a:spcPts val="0"/>
              </a:spcAft>
              <a:buNone/>
            </a:pPr>
            <a:r>
              <a:rPr lang="en-US" sz="4800" dirty="0">
                <a:latin typeface="Chelsea Market"/>
                <a:ea typeface="Chelsea Market"/>
                <a:cs typeface="Chelsea Market"/>
                <a:sym typeface="Chelsea Market"/>
              </a:rPr>
              <a:t>to</a:t>
            </a:r>
          </a:p>
          <a:p>
            <a:pPr marL="0" lvl="0" indent="0" algn="ctr" rtl="0">
              <a:spcBef>
                <a:spcPts val="0"/>
              </a:spcBef>
              <a:spcAft>
                <a:spcPts val="0"/>
              </a:spcAft>
              <a:buNone/>
            </a:pPr>
            <a:r>
              <a:rPr lang="en-US" sz="4800" dirty="0">
                <a:latin typeface="Chelsea Market"/>
                <a:ea typeface="Chelsea Market"/>
                <a:cs typeface="Chelsea Market"/>
                <a:sym typeface="Chelsea Market"/>
              </a:rPr>
              <a:t>Mrs. Marshall’s</a:t>
            </a:r>
            <a:endParaRPr sz="4800" dirty="0">
              <a:latin typeface="Chelsea Market"/>
              <a:ea typeface="Chelsea Market"/>
              <a:cs typeface="Chelsea Market"/>
              <a:sym typeface="Chelsea Market"/>
            </a:endParaRPr>
          </a:p>
          <a:p>
            <a:pPr marL="0" lvl="0" indent="0" algn="ctr" rtl="0">
              <a:spcBef>
                <a:spcPts val="0"/>
              </a:spcBef>
              <a:spcAft>
                <a:spcPts val="0"/>
              </a:spcAft>
              <a:buNone/>
            </a:pPr>
            <a:r>
              <a:rPr lang="en-US" sz="4800" dirty="0">
                <a:latin typeface="Chelsea Market"/>
                <a:ea typeface="Chelsea Market"/>
                <a:cs typeface="Chelsea Market"/>
                <a:sym typeface="Chelsea Market"/>
              </a:rPr>
              <a:t>Grade 1 Class !</a:t>
            </a:r>
            <a:endParaRPr sz="4800" dirty="0">
              <a:latin typeface="Chelsea Market"/>
              <a:ea typeface="Chelsea Market"/>
              <a:cs typeface="Chelsea Market"/>
              <a:sym typeface="Chelsea Marke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
        <p:cNvGrpSpPr/>
        <p:nvPr/>
      </p:nvGrpSpPr>
      <p:grpSpPr>
        <a:xfrm>
          <a:off x="0" y="0"/>
          <a:ext cx="0" cy="0"/>
          <a:chOff x="0" y="0"/>
          <a:chExt cx="0" cy="0"/>
        </a:xfrm>
      </p:grpSpPr>
      <p:sp>
        <p:nvSpPr>
          <p:cNvPr id="34" name="Google Shape;34;p4"/>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5" name="Google Shape;35;p4"/>
          <p:cNvSpPr txBox="1"/>
          <p:nvPr/>
        </p:nvSpPr>
        <p:spPr>
          <a:xfrm>
            <a:off x="0" y="5029200"/>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Contact Information</a:t>
            </a:r>
            <a:endParaRPr sz="2000" dirty="0">
              <a:latin typeface="Chelsea Market"/>
              <a:ea typeface="Chelsea Market"/>
              <a:cs typeface="Chelsea Market"/>
              <a:sym typeface="Chelsea Market"/>
            </a:endParaRPr>
          </a:p>
        </p:txBody>
      </p:sp>
      <p:grpSp>
        <p:nvGrpSpPr>
          <p:cNvPr id="36" name="Google Shape;36;p4"/>
          <p:cNvGrpSpPr/>
          <p:nvPr/>
        </p:nvGrpSpPr>
        <p:grpSpPr>
          <a:xfrm>
            <a:off x="0" y="5410200"/>
            <a:ext cx="6858000" cy="304800"/>
            <a:chOff x="0" y="8610600"/>
            <a:chExt cx="6858000" cy="304800"/>
          </a:xfrm>
        </p:grpSpPr>
        <p:cxnSp>
          <p:nvCxnSpPr>
            <p:cNvPr id="37" name="Google Shape;37;p4"/>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38" name="Google Shape;38;p4"/>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39" name="Google Shape;39;p4"/>
          <p:cNvSpPr txBox="1"/>
          <p:nvPr/>
        </p:nvSpPr>
        <p:spPr>
          <a:xfrm>
            <a:off x="698550" y="515095"/>
            <a:ext cx="5689500" cy="5047505"/>
          </a:xfrm>
          <a:prstGeom prst="rect">
            <a:avLst/>
          </a:prstGeom>
          <a:noFill/>
          <a:ln>
            <a:noFill/>
          </a:ln>
        </p:spPr>
        <p:txBody>
          <a:bodyPr spcFirstLastPara="1" wrap="square" lIns="91425" tIns="91425" rIns="91425" bIns="91425" anchor="t" anchorCtr="0">
            <a:spAutoFit/>
          </a:bodyPr>
          <a:lstStyle/>
          <a:p>
            <a:r>
              <a:rPr lang="en-US" sz="1800" dirty="0">
                <a:solidFill>
                  <a:srgbClr val="000000"/>
                </a:solidFill>
                <a:effectLst/>
                <a:latin typeface="KG Primary Penmanship 2" panose="02000506000000020003" pitchFamily="2" charset="77"/>
                <a:ea typeface="STCaiyun" panose="02010800040101010101" pitchFamily="2" charset="-122"/>
                <a:cs typeface="Cavolini" panose="020B0604020202020204" pitchFamily="34" charset="0"/>
              </a:rPr>
              <a:t>If you ever have any questions or need to talk, please write me a note in your child’s planner, email or phone the school to request a meeting with me. If it’s a quick comment, we can chat a moment just before school or at the end of the day. If it will take some time, it would be best to arrange an appointment so that we have time to address your concerns. I will answer emails within 24 hours on week days and by the end of the weekend. Please do not email concerns that need to be addressed immediately or require a response during the school day. I do not have time during the workday to read and respond to emails since I am spending my time directly instructing, supervising, or working with your awesome kiddo! </a:t>
            </a:r>
          </a:p>
          <a:p>
            <a:r>
              <a:rPr lang="en-US" sz="1800" dirty="0">
                <a:latin typeface="KG Primary Penmanship 2" panose="02000506000000020003" pitchFamily="2" charset="77"/>
                <a:ea typeface="Calibri" panose="020F0502020204030204" pitchFamily="34" charset="0"/>
                <a:cs typeface="Cavolini" panose="020B0604020202020204" pitchFamily="34" charset="0"/>
              </a:rPr>
              <a:t>       </a:t>
            </a:r>
            <a:r>
              <a:rPr lang="en-CA" sz="1800" b="1" u="sng" dirty="0">
                <a:solidFill>
                  <a:srgbClr val="000000"/>
                </a:solidFill>
                <a:effectLst/>
                <a:latin typeface="KG Primary Penmanship 2" panose="02000506000000020003" pitchFamily="2" charset="77"/>
                <a:ea typeface="Calibri" panose="020F0502020204030204" pitchFamily="34" charset="0"/>
                <a:cs typeface="Cavolini" panose="020B0604020202020204" pitchFamily="34" charset="0"/>
              </a:rPr>
              <a:t>Email:</a:t>
            </a:r>
            <a:r>
              <a:rPr lang="en-CA" sz="1800" b="1" dirty="0">
                <a:solidFill>
                  <a:srgbClr val="000000"/>
                </a:solidFill>
                <a:effectLst/>
                <a:latin typeface="KG Primary Penmanship 2" panose="02000506000000020003" pitchFamily="2" charset="77"/>
                <a:ea typeface="Calibri" panose="020F0502020204030204" pitchFamily="34" charset="0"/>
                <a:cs typeface="Cavolini" panose="020B0604020202020204" pitchFamily="34" charset="0"/>
              </a:rPr>
              <a:t> </a:t>
            </a:r>
            <a:r>
              <a:rPr lang="en-CA" sz="1800" dirty="0">
                <a:solidFill>
                  <a:srgbClr val="000000"/>
                </a:solidFill>
                <a:effectLst/>
                <a:latin typeface="KG Primary Penmanship 2" panose="02000506000000020003" pitchFamily="2" charset="77"/>
                <a:ea typeface="Calibri" panose="020F0502020204030204" pitchFamily="34" charset="0"/>
                <a:cs typeface="Cavolini" panose="020B0604020202020204" pitchFamily="34" charset="0"/>
              </a:rPr>
              <a:t>sheila@gaglardiacademy.ca</a:t>
            </a:r>
          </a:p>
          <a:p>
            <a:r>
              <a:rPr lang="en-CA" sz="1800" dirty="0">
                <a:latin typeface="KG Primary Penmanship 2" panose="02000506000000020003" pitchFamily="2" charset="77"/>
                <a:ea typeface="Calibri" panose="020F0502020204030204" pitchFamily="34" charset="0"/>
                <a:cs typeface="Times New Roman" panose="02020603050405020304" pitchFamily="18" charset="0"/>
              </a:rPr>
              <a:t>       </a:t>
            </a:r>
            <a:r>
              <a:rPr lang="en-CA" sz="1800" b="1" u="sng" dirty="0">
                <a:latin typeface="KG Primary Penmanship 2" panose="02000506000000020003" pitchFamily="2" charset="77"/>
                <a:ea typeface="Calibri" panose="020F0502020204030204" pitchFamily="34" charset="0"/>
                <a:cs typeface="Times New Roman" panose="02020603050405020304" pitchFamily="18" charset="0"/>
              </a:rPr>
              <a:t>Phone:</a:t>
            </a:r>
            <a:r>
              <a:rPr lang="en-CA" sz="1800" b="1" dirty="0">
                <a:latin typeface="KG Primary Penmanship 2" panose="02000506000000020003" pitchFamily="2" charset="77"/>
                <a:ea typeface="Calibri" panose="020F0502020204030204" pitchFamily="34" charset="0"/>
                <a:cs typeface="Times New Roman" panose="02020603050405020304" pitchFamily="18" charset="0"/>
              </a:rPr>
              <a:t> </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250-339-1200</a:t>
            </a:r>
          </a:p>
          <a:p>
            <a:r>
              <a:rPr lang="en-CA" sz="1800" b="1" dirty="0">
                <a:latin typeface="KG Primary Penmanship 2" panose="02000506000000020003" pitchFamily="2" charset="77"/>
                <a:ea typeface="Poppins"/>
                <a:cs typeface="Times New Roman" panose="02020603050405020304" pitchFamily="18" charset="0"/>
                <a:sym typeface="Poppins"/>
              </a:rPr>
              <a:t>       </a:t>
            </a:r>
            <a:r>
              <a:rPr lang="en-US" sz="1800" b="1" u="sng" dirty="0">
                <a:latin typeface="KG Primary Penmanship 2" panose="02000506000000020003" pitchFamily="2" charset="77"/>
                <a:ea typeface="Poppins"/>
                <a:cs typeface="Poppins"/>
                <a:sym typeface="Poppins"/>
              </a:rPr>
              <a:t>School Website</a:t>
            </a:r>
            <a:r>
              <a:rPr lang="en-US" sz="1800" u="sng" dirty="0">
                <a:latin typeface="KG Primary Penmanship 2" panose="02000506000000020003" pitchFamily="2" charset="77"/>
                <a:ea typeface="Poppins"/>
                <a:cs typeface="Poppins"/>
                <a:sym typeface="Poppins"/>
              </a:rPr>
              <a:t>:</a:t>
            </a:r>
            <a:r>
              <a:rPr lang="en-US" sz="1800" dirty="0">
                <a:latin typeface="KG Primary Penmanship 2" panose="02000506000000020003" pitchFamily="2" charset="77"/>
                <a:ea typeface="Poppins"/>
                <a:cs typeface="Poppins"/>
                <a:sym typeface="Poppins"/>
              </a:rPr>
              <a:t> https://</a:t>
            </a:r>
            <a:r>
              <a:rPr lang="en-US" sz="1800" dirty="0" err="1">
                <a:latin typeface="KG Primary Penmanship 2" panose="02000506000000020003" pitchFamily="2" charset="77"/>
                <a:ea typeface="Poppins"/>
                <a:cs typeface="Poppins"/>
                <a:sym typeface="Poppins"/>
              </a:rPr>
              <a:t>www.pjgaglardiacademy.ca</a:t>
            </a:r>
            <a:endParaRPr lang="en-US" sz="1800" dirty="0">
              <a:latin typeface="KG Primary Penmanship 2" panose="02000506000000020003" pitchFamily="2" charset="77"/>
              <a:ea typeface="Poppins"/>
              <a:cs typeface="Poppins"/>
              <a:sym typeface="Poppins"/>
            </a:endParaRPr>
          </a:p>
          <a:p>
            <a:pPr algn="ctr"/>
            <a:endParaRPr lang="en-US" sz="1800" dirty="0">
              <a:latin typeface="KG Primary Penmanship 2" panose="02000506000000020003" pitchFamily="2" charset="77"/>
              <a:ea typeface="Poppins"/>
              <a:cs typeface="Poppins"/>
              <a:sym typeface="Poppins"/>
            </a:endParaRPr>
          </a:p>
          <a:p>
            <a:pPr marL="0" lvl="0" indent="0" algn="l" rtl="0">
              <a:spcBef>
                <a:spcPts val="0"/>
              </a:spcBef>
              <a:spcAft>
                <a:spcPts val="0"/>
              </a:spcAft>
              <a:buNone/>
            </a:pPr>
            <a:endParaRPr lang="en-US" dirty="0">
              <a:latin typeface="Comic Sans MS" panose="030F0902030302020204" pitchFamily="66" charset="0"/>
              <a:ea typeface="Poppins"/>
              <a:cs typeface="Poppins"/>
              <a:sym typeface="Poppins"/>
            </a:endParaRPr>
          </a:p>
          <a:p>
            <a:pPr marL="0" lvl="0" indent="0" algn="l" rtl="0">
              <a:spcBef>
                <a:spcPts val="0"/>
              </a:spcBef>
              <a:spcAft>
                <a:spcPts val="0"/>
              </a:spcAft>
              <a:buNone/>
            </a:pPr>
            <a:endParaRPr dirty="0">
              <a:latin typeface="Comic Sans MS" panose="030F0902030302020204" pitchFamily="66" charset="0"/>
              <a:ea typeface="Poppins"/>
              <a:cs typeface="Poppins"/>
              <a:sym typeface="Poppi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
        <p:cNvGrpSpPr/>
        <p:nvPr/>
      </p:nvGrpSpPr>
      <p:grpSpPr>
        <a:xfrm>
          <a:off x="0" y="0"/>
          <a:ext cx="0" cy="0"/>
          <a:chOff x="0" y="0"/>
          <a:chExt cx="0" cy="0"/>
        </a:xfrm>
      </p:grpSpPr>
      <p:sp>
        <p:nvSpPr>
          <p:cNvPr id="44" name="Google Shape;44;p5"/>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5" name="Google Shape;45;p5"/>
          <p:cNvSpPr txBox="1"/>
          <p:nvPr/>
        </p:nvSpPr>
        <p:spPr>
          <a:xfrm>
            <a:off x="0" y="5562600"/>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Absences and Homework</a:t>
            </a:r>
            <a:endParaRPr sz="2000" dirty="0">
              <a:latin typeface="Chelsea Market"/>
              <a:ea typeface="Chelsea Market"/>
              <a:cs typeface="Chelsea Market"/>
              <a:sym typeface="Chelsea Market"/>
            </a:endParaRPr>
          </a:p>
        </p:txBody>
      </p:sp>
      <p:grpSp>
        <p:nvGrpSpPr>
          <p:cNvPr id="46" name="Google Shape;46;p5"/>
          <p:cNvGrpSpPr/>
          <p:nvPr/>
        </p:nvGrpSpPr>
        <p:grpSpPr>
          <a:xfrm>
            <a:off x="0" y="5943600"/>
            <a:ext cx="6858000" cy="304800"/>
            <a:chOff x="0" y="8610600"/>
            <a:chExt cx="6858000" cy="304800"/>
          </a:xfrm>
        </p:grpSpPr>
        <p:cxnSp>
          <p:nvCxnSpPr>
            <p:cNvPr id="47" name="Google Shape;47;p5"/>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48" name="Google Shape;48;p5"/>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2" name="Google Shape;39;p4">
            <a:extLst>
              <a:ext uri="{FF2B5EF4-FFF2-40B4-BE49-F238E27FC236}">
                <a16:creationId xmlns:a16="http://schemas.microsoft.com/office/drawing/2014/main" id="{5530F856-F784-F3E2-B9E4-375F6C85DA31}"/>
              </a:ext>
            </a:extLst>
          </p:cNvPr>
          <p:cNvSpPr txBox="1"/>
          <p:nvPr/>
        </p:nvSpPr>
        <p:spPr>
          <a:xfrm>
            <a:off x="406400" y="558806"/>
            <a:ext cx="6083300" cy="5139838"/>
          </a:xfrm>
          <a:prstGeom prst="rect">
            <a:avLst/>
          </a:prstGeom>
          <a:noFill/>
          <a:ln>
            <a:noFill/>
          </a:ln>
        </p:spPr>
        <p:txBody>
          <a:bodyPr spcFirstLastPara="1" wrap="square" lIns="91425" tIns="91425" rIns="91425" bIns="91425" anchor="t" anchorCtr="0">
            <a:spAutoFit/>
          </a:bodyPr>
          <a:lstStyle/>
          <a:p>
            <a:r>
              <a:rPr lang="en-US" sz="1800" b="1" u="sng" dirty="0">
                <a:solidFill>
                  <a:srgbClr val="000000"/>
                </a:solidFill>
                <a:effectLst/>
                <a:latin typeface="KG Primary Penmanship 2" panose="02000506000000020003" pitchFamily="2" charset="77"/>
                <a:ea typeface="Calibri" panose="020F0502020204030204" pitchFamily="34" charset="0"/>
                <a:cs typeface="Helvetica" pitchFamily="2" charset="0"/>
              </a:rPr>
              <a:t>ABSENCES:</a:t>
            </a:r>
            <a:r>
              <a:rPr lang="en-US" sz="1800" dirty="0">
                <a:solidFill>
                  <a:srgbClr val="000000"/>
                </a:solidFill>
                <a:effectLst/>
                <a:latin typeface="KG Primary Penmanship 2" panose="02000506000000020003" pitchFamily="2" charset="77"/>
                <a:ea typeface="Calibri" panose="020F0502020204030204" pitchFamily="34" charset="0"/>
                <a:cs typeface="Helvetica" pitchFamily="2" charset="0"/>
              </a:rPr>
              <a:t> Please email the office and include my email address to notify </a:t>
            </a:r>
            <a:r>
              <a:rPr lang="en-US" sz="1800" dirty="0">
                <a:latin typeface="KG Primary Penmanship 2" panose="02000506000000020003" pitchFamily="2" charset="77"/>
                <a:ea typeface="Calibri" panose="020F0502020204030204" pitchFamily="34" charset="0"/>
                <a:cs typeface="Helvetica" pitchFamily="2" charset="0"/>
              </a:rPr>
              <a:t>us if your child will be absent and the reason why.       </a:t>
            </a:r>
          </a:p>
          <a:p>
            <a:r>
              <a:rPr lang="en-US" sz="1800" dirty="0">
                <a:latin typeface="KG Primary Penmanship 2" panose="02000506000000020003" pitchFamily="2" charset="77"/>
                <a:ea typeface="Calibri" panose="020F0502020204030204" pitchFamily="34" charset="0"/>
                <a:cs typeface="Helvetica" pitchFamily="2" charset="0"/>
              </a:rPr>
              <a:t>                        </a:t>
            </a:r>
            <a:r>
              <a:rPr lang="en-US" sz="1800" dirty="0" err="1">
                <a:highlight>
                  <a:srgbClr val="C0C0C0"/>
                </a:highlight>
                <a:latin typeface="KG Primary Penmanship 2" panose="02000506000000020003" pitchFamily="2" charset="77"/>
                <a:ea typeface="Calibri" panose="020F0502020204030204" pitchFamily="34" charset="0"/>
                <a:cs typeface="Helvetica" pitchFamily="2" charset="0"/>
              </a:rPr>
              <a:t>office@gaglardiacademy.ca</a:t>
            </a:r>
            <a:endParaRPr lang="en-US" sz="1800" dirty="0">
              <a:highlight>
                <a:srgbClr val="C0C0C0"/>
              </a:highlight>
              <a:latin typeface="KG Primary Penmanship 2" panose="02000506000000020003" pitchFamily="2" charset="77"/>
              <a:ea typeface="Calibri" panose="020F0502020204030204" pitchFamily="34" charset="0"/>
              <a:cs typeface="Helvetica" pitchFamily="2" charset="0"/>
            </a:endParaRPr>
          </a:p>
          <a:p>
            <a:endParaRPr lang="en-US" sz="800" dirty="0">
              <a:latin typeface="KG Primary Penmanship 2" panose="02000506000000020003" pitchFamily="2" charset="77"/>
              <a:ea typeface="Calibri" panose="020F0502020204030204" pitchFamily="34" charset="0"/>
              <a:cs typeface="Helvetica" pitchFamily="2" charset="0"/>
            </a:endParaRPr>
          </a:p>
          <a:p>
            <a:r>
              <a:rPr lang="en-US" sz="1800" b="1" u="sng" dirty="0">
                <a:latin typeface="KG Primary Penmanship 2" panose="02000506000000020003" pitchFamily="2" charset="77"/>
                <a:ea typeface="Calibri" panose="020F0502020204030204" pitchFamily="34" charset="0"/>
                <a:cs typeface="Helvetica" pitchFamily="2" charset="0"/>
              </a:rPr>
              <a:t>CATCHING UP FROM BEING AWAY</a:t>
            </a:r>
            <a:r>
              <a:rPr lang="en-US" sz="1800" dirty="0">
                <a:latin typeface="KG Primary Penmanship 2" panose="02000506000000020003" pitchFamily="2" charset="77"/>
                <a:ea typeface="Calibri" panose="020F0502020204030204" pitchFamily="34" charset="0"/>
                <a:cs typeface="Helvetica" pitchFamily="2" charset="0"/>
              </a:rPr>
              <a:t>: Your child’s work will be collected on their desk along with any notices and handouts that were sent home while they were away. Some work will be expected to be completed at home to make up for what they missed. Much of what we do is “in the moment” and hands-on activities, so there will be some work that simply cannot be “caught up” once they return. </a:t>
            </a:r>
          </a:p>
          <a:p>
            <a:endParaRPr lang="en-US" sz="800" dirty="0">
              <a:latin typeface="KG Primary Penmanship 2" panose="02000506000000020003" pitchFamily="2" charset="77"/>
              <a:ea typeface="Calibri" panose="020F0502020204030204" pitchFamily="34" charset="0"/>
              <a:cs typeface="Helvetica" pitchFamily="2" charset="0"/>
            </a:endParaRPr>
          </a:p>
          <a:p>
            <a:r>
              <a:rPr lang="en-US" sz="1800" b="1" u="sng" dirty="0">
                <a:latin typeface="KG Primary Penmanship 2" panose="02000506000000020003" pitchFamily="2" charset="77"/>
                <a:ea typeface="Calibri" panose="020F0502020204030204" pitchFamily="34" charset="0"/>
                <a:cs typeface="Helvetica" pitchFamily="2" charset="0"/>
              </a:rPr>
              <a:t>HOMEWORK</a:t>
            </a:r>
            <a:r>
              <a:rPr lang="en-US" sz="1800" dirty="0">
                <a:latin typeface="KG Primary Penmanship 2" panose="02000506000000020003" pitchFamily="2" charset="77"/>
                <a:ea typeface="Calibri" panose="020F0502020204030204" pitchFamily="34" charset="0"/>
                <a:cs typeface="Helvetica" pitchFamily="2" charset="0"/>
              </a:rPr>
              <a:t>: In addition to required daily Home Reading, I will send home an optional Homework Calendar each month. Students who return it with a parent signature will receive a prize. About once a month, there will be work that needs to be completed at home to prepare for a class activity or upcoming Show and Tell. Ample time and reminders will be given ahead of time. Absent students should do their Home Reading and Homework Calendar at home if they are able, and collect other work when they return to school.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p6"/>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55" name="Google Shape;55;p6"/>
          <p:cNvSpPr txBox="1"/>
          <p:nvPr/>
        </p:nvSpPr>
        <p:spPr>
          <a:xfrm>
            <a:off x="0" y="6096000"/>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Student Planners and Home Reading</a:t>
            </a:r>
            <a:endParaRPr sz="2000" dirty="0">
              <a:latin typeface="Chelsea Market"/>
              <a:ea typeface="Chelsea Market"/>
              <a:cs typeface="Chelsea Market"/>
              <a:sym typeface="Chelsea Market"/>
            </a:endParaRPr>
          </a:p>
        </p:txBody>
      </p:sp>
      <p:grpSp>
        <p:nvGrpSpPr>
          <p:cNvPr id="56" name="Google Shape;56;p6"/>
          <p:cNvGrpSpPr/>
          <p:nvPr/>
        </p:nvGrpSpPr>
        <p:grpSpPr>
          <a:xfrm>
            <a:off x="0" y="6477000"/>
            <a:ext cx="6858000" cy="304800"/>
            <a:chOff x="0" y="8610600"/>
            <a:chExt cx="6858000" cy="304800"/>
          </a:xfrm>
        </p:grpSpPr>
        <p:cxnSp>
          <p:nvCxnSpPr>
            <p:cNvPr id="57" name="Google Shape;57;p6"/>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58" name="Google Shape;58;p6"/>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59" name="Google Shape;59;p6"/>
          <p:cNvSpPr txBox="1"/>
          <p:nvPr/>
        </p:nvSpPr>
        <p:spPr>
          <a:xfrm>
            <a:off x="584250" y="457901"/>
            <a:ext cx="5854650" cy="5293727"/>
          </a:xfrm>
          <a:prstGeom prst="rect">
            <a:avLst/>
          </a:prstGeom>
          <a:noFill/>
          <a:ln>
            <a:noFill/>
          </a:ln>
        </p:spPr>
        <p:txBody>
          <a:bodyPr spcFirstLastPara="1" wrap="square" lIns="91425" tIns="91425" rIns="91425" bIns="91425" anchor="t" anchorCtr="0">
            <a:spAutoFit/>
          </a:bodyPr>
          <a:lstStyle/>
          <a:p>
            <a:r>
              <a:rPr lang="en-CA" sz="1800" b="1" u="sng" dirty="0">
                <a:effectLst/>
                <a:latin typeface="KG Primary Penmanship 2" panose="02000506000000020003" pitchFamily="2" charset="77"/>
                <a:ea typeface="Calibri" panose="020F0502020204030204" pitchFamily="34" charset="0"/>
                <a:cs typeface="Times New Roman" panose="02020603050405020304" pitchFamily="18" charset="0"/>
              </a:rPr>
              <a:t>STUDENT PLANNERS</a:t>
            </a:r>
            <a:r>
              <a:rPr lang="en-CA" sz="1800" b="1" dirty="0">
                <a:effectLst/>
                <a:latin typeface="KG Primary Penmanship 2" panose="02000506000000020003" pitchFamily="2" charset="77"/>
                <a:ea typeface="Calibri" panose="020F0502020204030204" pitchFamily="34" charset="0"/>
                <a:cs typeface="Times New Roman" panose="02020603050405020304" pitchFamily="18" charset="0"/>
              </a:rPr>
              <a:t>: </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Students will be printing in their planners each day. This may include reminder notes for upcoming events or comments about our day. If you want to share some information or ask a question, please use the shaded area, attach a post-it note or slip a note in the front pocket. Thanks for sending the Student Planner to school every day, checking the front pocket for notices and signing in the “Signature” box  – that really helps us out!  </a:t>
            </a:r>
          </a:p>
          <a:p>
            <a:endParaRPr lang="en-CA" sz="800" dirty="0">
              <a:latin typeface="KG Primary Penmanship 2" panose="02000506000000020003" pitchFamily="2" charset="77"/>
              <a:ea typeface="Calibri" panose="020F0502020204030204" pitchFamily="34" charset="0"/>
              <a:cs typeface="Times New Roman" panose="02020603050405020304" pitchFamily="18" charset="0"/>
            </a:endParaRPr>
          </a:p>
          <a:p>
            <a:r>
              <a:rPr lang="en-CA" sz="1800" u="sng" dirty="0">
                <a:effectLst/>
                <a:latin typeface="KG Primary Penmanship 2" panose="02000506000000020003" pitchFamily="2" charset="77"/>
                <a:ea typeface="Calibri" panose="020F0502020204030204" pitchFamily="34" charset="0"/>
                <a:cs typeface="Times New Roman" panose="02020603050405020304" pitchFamily="18" charset="0"/>
              </a:rPr>
              <a:t>HOME READING</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 Students will be given a pouch that contains a recording </a:t>
            </a:r>
            <a:r>
              <a:rPr lang="en-CA" sz="1800" dirty="0" err="1">
                <a:effectLst/>
                <a:latin typeface="KG Primary Penmanship 2" panose="02000506000000020003" pitchFamily="2" charset="77"/>
                <a:ea typeface="Calibri" panose="020F0502020204030204" pitchFamily="34" charset="0"/>
                <a:cs typeface="Times New Roman" panose="02020603050405020304" pitchFamily="18" charset="0"/>
              </a:rPr>
              <a:t>duotang</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 and 5 books at their reading level. They are expected to read and record the book titles each week and return it on the designated day. As the year progresses, and their reading improves, the book levels will increase and a reading response will be added. Please make notes in the “comment” section of the recording </a:t>
            </a:r>
            <a:r>
              <a:rPr lang="en-CA" sz="1800" dirty="0" err="1">
                <a:effectLst/>
                <a:latin typeface="KG Primary Penmanship 2" panose="02000506000000020003" pitchFamily="2" charset="77"/>
                <a:ea typeface="Calibri" panose="020F0502020204030204" pitchFamily="34" charset="0"/>
                <a:cs typeface="Times New Roman" panose="02020603050405020304" pitchFamily="18" charset="0"/>
              </a:rPr>
              <a:t>duotang</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 to inform me of challenges and successes. Just 10 minutes every day will help your child improve noticeably! </a:t>
            </a:r>
            <a:r>
              <a:rPr lang="en-CA" sz="1800" dirty="0">
                <a:effectLst/>
                <a:highlight>
                  <a:srgbClr val="C0C0C0"/>
                </a:highlight>
                <a:latin typeface="KG Primary Penmanship 2" panose="02000506000000020003" pitchFamily="2" charset="77"/>
                <a:ea typeface="Calibri" panose="020F0502020204030204" pitchFamily="34" charset="0"/>
                <a:cs typeface="Times New Roman" panose="02020603050405020304" pitchFamily="18" charset="0"/>
              </a:rPr>
              <a:t>This is expected and required for every student. </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Thanks so much for your support in this area.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7"/>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65" name="Google Shape;65;p7"/>
          <p:cNvSpPr txBox="1"/>
          <p:nvPr/>
        </p:nvSpPr>
        <p:spPr>
          <a:xfrm>
            <a:off x="0" y="6629400"/>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Safe Arrival to School and Going Home</a:t>
            </a:r>
            <a:endParaRPr sz="2000" dirty="0">
              <a:latin typeface="Chelsea Market"/>
              <a:ea typeface="Chelsea Market"/>
              <a:cs typeface="Chelsea Market"/>
              <a:sym typeface="Chelsea Market"/>
            </a:endParaRPr>
          </a:p>
        </p:txBody>
      </p:sp>
      <p:grpSp>
        <p:nvGrpSpPr>
          <p:cNvPr id="66" name="Google Shape;66;p7"/>
          <p:cNvGrpSpPr/>
          <p:nvPr/>
        </p:nvGrpSpPr>
        <p:grpSpPr>
          <a:xfrm>
            <a:off x="0" y="7010400"/>
            <a:ext cx="6858000" cy="304800"/>
            <a:chOff x="0" y="8610600"/>
            <a:chExt cx="6858000" cy="304800"/>
          </a:xfrm>
        </p:grpSpPr>
        <p:cxnSp>
          <p:nvCxnSpPr>
            <p:cNvPr id="67" name="Google Shape;67;p7"/>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68" name="Google Shape;68;p7"/>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69" name="Google Shape;69;p7"/>
          <p:cNvSpPr txBox="1"/>
          <p:nvPr/>
        </p:nvSpPr>
        <p:spPr>
          <a:xfrm>
            <a:off x="228600" y="669309"/>
            <a:ext cx="6146800" cy="5755391"/>
          </a:xfrm>
          <a:prstGeom prst="rect">
            <a:avLst/>
          </a:prstGeom>
          <a:noFill/>
          <a:ln>
            <a:noFill/>
          </a:ln>
        </p:spPr>
        <p:txBody>
          <a:bodyPr spcFirstLastPara="1" wrap="square" lIns="91425" tIns="91425" rIns="91425" bIns="91425" anchor="t" anchorCtr="0">
            <a:spAutoFit/>
          </a:bodyPr>
          <a:lstStyle/>
          <a:p>
            <a:pPr>
              <a:spcAft>
                <a:spcPts val="400"/>
              </a:spcAft>
            </a:pP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Students enter the school on th</a:t>
            </a:r>
            <a:r>
              <a:rPr lang="en-CA" sz="1600" dirty="0">
                <a:solidFill>
                  <a:schemeClr val="tx1"/>
                </a:solidFill>
                <a:latin typeface="KG Primary Penmanship 2" panose="02000506000000020003" pitchFamily="2" charset="77"/>
                <a:ea typeface="Times New Roman" panose="02020603050405020304" pitchFamily="18" charset="0"/>
                <a:cs typeface="Times New Roman" panose="02020603050405020304" pitchFamily="18" charset="0"/>
              </a:rPr>
              <a:t>e </a:t>
            </a: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deck by our classroom, Room 100. </a:t>
            </a:r>
            <a:r>
              <a:rPr lang="en-CA" sz="1600" dirty="0">
                <a:solidFill>
                  <a:schemeClr val="tx1"/>
                </a:solidFill>
                <a:effectLst/>
                <a:highlight>
                  <a:srgbClr val="C0C0C0"/>
                </a:highlight>
                <a:latin typeface="KG Primary Penmanship 2" panose="02000506000000020003" pitchFamily="2" charset="77"/>
                <a:ea typeface="Times New Roman" panose="02020603050405020304" pitchFamily="18" charset="0"/>
                <a:cs typeface="Times New Roman" panose="02020603050405020304" pitchFamily="18" charset="0"/>
              </a:rPr>
              <a:t>Please wait with your child since there is no supervision in this area.</a:t>
            </a: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 The bell rings at 8:35 and students are expected to be ready. I leave the door open, or I am close by to check until 8:40. If you arrive later than 8:40, the door will be closed and locked since we have started class. You will need to go with your child to sign in with the office administrator and receive a late slip. Bus students will be escorted from the bus to their class. Staff students may enter the classroom at 8:30. </a:t>
            </a:r>
          </a:p>
          <a:p>
            <a:pPr>
              <a:spcAft>
                <a:spcPts val="400"/>
              </a:spcAft>
            </a:pPr>
            <a:r>
              <a:rPr lang="en-CA" sz="1600" dirty="0">
                <a:solidFill>
                  <a:schemeClr val="tx1"/>
                </a:solidFill>
                <a:latin typeface="KG Primary Penmanship 2" panose="02000506000000020003" pitchFamily="2" charset="77"/>
                <a:ea typeface="Times New Roman" panose="02020603050405020304" pitchFamily="18" charset="0"/>
                <a:cs typeface="Times New Roman" panose="02020603050405020304" pitchFamily="18" charset="0"/>
              </a:rPr>
              <a:t>S</a:t>
            </a: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tudents are dismissed at the bell at 2:45 and will be picked up at the deck. I am respectful of your time and will not keep you waiting unless there are special events that are beyond my control. </a:t>
            </a:r>
            <a:r>
              <a:rPr lang="en-CA" sz="1600" b="1" i="1"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It is appreciated that you are on time both in the morning and for picking up at the end of the day</a:t>
            </a: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 We will wait for 5 minutes and if you have not arrived, your child will walk with me to the covered area to check on our bus friends and then to the office. If there are any other arrangements besides the ones you have communicated to me for bus/pick-up person or your child will be picked up early for an appointment, </a:t>
            </a:r>
            <a:r>
              <a:rPr lang="en-CA" sz="1600" dirty="0">
                <a:solidFill>
                  <a:schemeClr val="tx1"/>
                </a:solidFill>
                <a:effectLst/>
                <a:highlight>
                  <a:srgbClr val="C0C0C0"/>
                </a:highlight>
                <a:latin typeface="KG Primary Penmanship 2" panose="02000506000000020003" pitchFamily="2" charset="77"/>
                <a:ea typeface="Times New Roman" panose="02020603050405020304" pitchFamily="18" charset="0"/>
                <a:cs typeface="Times New Roman" panose="02020603050405020304" pitchFamily="18" charset="0"/>
              </a:rPr>
              <a:t>please inform the office and also let </a:t>
            </a:r>
            <a:r>
              <a:rPr lang="en-CA" sz="1600" dirty="0">
                <a:solidFill>
                  <a:schemeClr val="tx1"/>
                </a:solidFill>
                <a:highlight>
                  <a:srgbClr val="C0C0C0"/>
                </a:highlight>
                <a:latin typeface="KG Primary Penmanship 2" panose="02000506000000020003" pitchFamily="2" charset="77"/>
                <a:ea typeface="Times New Roman" panose="02020603050405020304" pitchFamily="18" charset="0"/>
                <a:cs typeface="Times New Roman" panose="02020603050405020304" pitchFamily="18" charset="0"/>
              </a:rPr>
              <a:t>me know. This should be done before 1:00 pm</a:t>
            </a:r>
            <a:r>
              <a:rPr lang="en-CA" sz="1600" dirty="0">
                <a:solidFill>
                  <a:schemeClr val="tx1"/>
                </a:solidFill>
                <a:latin typeface="KG Primary Penmanship 2" panose="02000506000000020003" pitchFamily="2" charset="77"/>
                <a:ea typeface="Times New Roman" panose="02020603050405020304" pitchFamily="18" charset="0"/>
                <a:cs typeface="Times New Roman" panose="02020603050405020304" pitchFamily="18" charset="0"/>
              </a:rPr>
              <a:t>. </a:t>
            </a: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There are lots of details in a day and safe arrival/dismissal are very important! </a:t>
            </a:r>
            <a:r>
              <a:rPr lang="en-CA" sz="1600" dirty="0">
                <a:solidFill>
                  <a:schemeClr val="tx1"/>
                </a:solidFill>
                <a:latin typeface="KG Primary Penmanship 2" panose="02000506000000020003" pitchFamily="2" charset="77"/>
                <a:ea typeface="Times New Roman" panose="02020603050405020304" pitchFamily="18" charset="0"/>
                <a:cs typeface="Times New Roman" panose="02020603050405020304" pitchFamily="18" charset="0"/>
              </a:rPr>
              <a:t>I do not get last-minute messages by email since I am busy teaching your smart humans! </a:t>
            </a:r>
          </a:p>
          <a:p>
            <a:pPr>
              <a:spcAft>
                <a:spcPts val="400"/>
              </a:spcAft>
            </a:pPr>
            <a:r>
              <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rPr>
              <a:t>*You can fill out a form in the office to list people who are </a:t>
            </a:r>
            <a:r>
              <a:rPr lang="en-CA" sz="1600" dirty="0">
                <a:solidFill>
                  <a:schemeClr val="tx1"/>
                </a:solidFill>
                <a:latin typeface="KG Primary Penmanship 2" panose="02000506000000020003" pitchFamily="2" charset="77"/>
                <a:ea typeface="Times New Roman" panose="02020603050405020304" pitchFamily="18" charset="0"/>
                <a:cs typeface="Times New Roman" panose="02020603050405020304" pitchFamily="18" charset="0"/>
              </a:rPr>
              <a:t>allowed to pick up your child. Some families take turns to help each other out.</a:t>
            </a:r>
            <a:endParaRPr lang="en-CA" sz="1600" dirty="0">
              <a:solidFill>
                <a:schemeClr val="tx1"/>
              </a:solidFill>
              <a:effectLst/>
              <a:latin typeface="KG Primary Penmanship 2" panose="02000506000000020003" pitchFamily="2" charset="77"/>
              <a:ea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3"/>
        <p:cNvGrpSpPr/>
        <p:nvPr/>
      </p:nvGrpSpPr>
      <p:grpSpPr>
        <a:xfrm>
          <a:off x="0" y="0"/>
          <a:ext cx="0" cy="0"/>
          <a:chOff x="0" y="0"/>
          <a:chExt cx="0" cy="0"/>
        </a:xfrm>
      </p:grpSpPr>
      <p:sp>
        <p:nvSpPr>
          <p:cNvPr id="74" name="Google Shape;74;p8"/>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75" name="Google Shape;75;p8"/>
          <p:cNvSpPr txBox="1"/>
          <p:nvPr/>
        </p:nvSpPr>
        <p:spPr>
          <a:xfrm>
            <a:off x="0" y="7162800"/>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Technology and Library</a:t>
            </a:r>
            <a:endParaRPr dirty="0">
              <a:latin typeface="Chelsea Market"/>
              <a:ea typeface="Chelsea Market"/>
              <a:cs typeface="Chelsea Market"/>
              <a:sym typeface="Chelsea Market"/>
            </a:endParaRPr>
          </a:p>
        </p:txBody>
      </p:sp>
      <p:grpSp>
        <p:nvGrpSpPr>
          <p:cNvPr id="76" name="Google Shape;76;p8"/>
          <p:cNvGrpSpPr/>
          <p:nvPr/>
        </p:nvGrpSpPr>
        <p:grpSpPr>
          <a:xfrm>
            <a:off x="0" y="7543800"/>
            <a:ext cx="6858000" cy="304800"/>
            <a:chOff x="0" y="8610600"/>
            <a:chExt cx="6858000" cy="304800"/>
          </a:xfrm>
        </p:grpSpPr>
        <p:cxnSp>
          <p:nvCxnSpPr>
            <p:cNvPr id="77" name="Google Shape;77;p8"/>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78" name="Google Shape;78;p8"/>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79" name="Google Shape;79;p8"/>
          <p:cNvSpPr txBox="1"/>
          <p:nvPr/>
        </p:nvSpPr>
        <p:spPr>
          <a:xfrm>
            <a:off x="584250" y="562408"/>
            <a:ext cx="5689500" cy="5940057"/>
          </a:xfrm>
          <a:prstGeom prst="rect">
            <a:avLst/>
          </a:prstGeom>
          <a:noFill/>
          <a:ln>
            <a:noFill/>
          </a:ln>
        </p:spPr>
        <p:txBody>
          <a:bodyPr spcFirstLastPara="1" wrap="square" lIns="91425" tIns="91425" rIns="91425" bIns="91425" anchor="t" anchorCtr="0">
            <a:spAutoFit/>
          </a:bodyPr>
          <a:lstStyle/>
          <a:p>
            <a:pPr lvl="0"/>
            <a:r>
              <a:rPr lang="en-CA" sz="1700" b="1" u="sng" dirty="0">
                <a:latin typeface="KG Primary Penmanship 2" panose="02000506000000020003" pitchFamily="2" charset="77"/>
                <a:ea typeface="Calibri" panose="020F0502020204030204" pitchFamily="34" charset="0"/>
                <a:cs typeface="Times New Roman" panose="02020603050405020304" pitchFamily="18" charset="0"/>
              </a:rPr>
              <a:t>COMPUTERS</a:t>
            </a:r>
            <a:r>
              <a:rPr lang="en-CA" sz="1700" u="sng" dirty="0">
                <a:latin typeface="KG Primary Penmanship 2" panose="02000506000000020003" pitchFamily="2" charset="77"/>
                <a:ea typeface="Calibri" panose="020F0502020204030204" pitchFamily="34" charset="0"/>
                <a:cs typeface="Times New Roman" panose="02020603050405020304" pitchFamily="18" charset="0"/>
              </a:rPr>
              <a:t>:</a:t>
            </a:r>
            <a:r>
              <a:rPr lang="en-CA" sz="1700" dirty="0">
                <a:latin typeface="KG Primary Penmanship 2" panose="02000506000000020003" pitchFamily="2" charset="77"/>
                <a:ea typeface="Calibri" panose="020F0502020204030204" pitchFamily="34" charset="0"/>
                <a:cs typeface="Times New Roman" panose="02020603050405020304" pitchFamily="18" charset="0"/>
              </a:rPr>
              <a:t> We have the privilege of using a class set of iPads to enhance our learning. Students are given weekly assignments on the iPads to practice skills and explore technologies. We also use EPIC Books to read at our own level, research and explore books in a safe environment online. Bible for Kids is also a favourite resource students enjoy during iPad time. </a:t>
            </a:r>
            <a:r>
              <a:rPr lang="en-CA" sz="1700" dirty="0">
                <a:highlight>
                  <a:srgbClr val="C0C0C0"/>
                </a:highlight>
                <a:latin typeface="KG Primary Penmanship 2" panose="02000506000000020003" pitchFamily="2" charset="77"/>
                <a:ea typeface="Calibri" panose="020F0502020204030204" pitchFamily="34" charset="0"/>
                <a:cs typeface="Times New Roman" panose="02020603050405020304" pitchFamily="18" charset="0"/>
              </a:rPr>
              <a:t>Students need a set of headphones (not ear buds) to be sent to school to use for our iPad time. </a:t>
            </a:r>
            <a:r>
              <a:rPr lang="en-CA" sz="1700" dirty="0">
                <a:latin typeface="KG Primary Penmanship 2" panose="02000506000000020003" pitchFamily="2" charset="77"/>
                <a:ea typeface="Calibri" panose="020F0502020204030204" pitchFamily="34" charset="0"/>
                <a:cs typeface="Times New Roman" panose="02020603050405020304" pitchFamily="18" charset="0"/>
              </a:rPr>
              <a:t>These will be returned to you at the end of the school year.</a:t>
            </a:r>
            <a:endParaRPr lang="en-US" sz="1700" dirty="0">
              <a:latin typeface="KG Primary Penmanship 2" panose="02000506000000020003" pitchFamily="2" charset="77"/>
              <a:ea typeface="Poppins"/>
              <a:cs typeface="Poppins"/>
              <a:sym typeface="Poppins"/>
            </a:endParaRPr>
          </a:p>
          <a:p>
            <a:endParaRPr lang="en-CA" sz="1700" b="1" dirty="0">
              <a:latin typeface="KG Primary Penmanship 2" panose="02000506000000020003" pitchFamily="2" charset="77"/>
              <a:ea typeface="Calibri" panose="020F0502020204030204" pitchFamily="34" charset="0"/>
              <a:cs typeface="Times New Roman" panose="02020603050405020304" pitchFamily="18" charset="0"/>
            </a:endParaRPr>
          </a:p>
          <a:p>
            <a:r>
              <a:rPr lang="en-CA" sz="1700" b="1" u="sng" dirty="0">
                <a:latin typeface="KG Primary Penmanship 2" panose="02000506000000020003" pitchFamily="2" charset="77"/>
                <a:ea typeface="Calibri" panose="020F0502020204030204" pitchFamily="34" charset="0"/>
                <a:cs typeface="Times New Roman" panose="02020603050405020304" pitchFamily="18" charset="0"/>
              </a:rPr>
              <a:t>LIBRARY BOOKS</a:t>
            </a:r>
            <a:r>
              <a:rPr lang="en-CA" sz="1700" b="1" dirty="0">
                <a:latin typeface="KG Primary Penmanship 2" panose="02000506000000020003" pitchFamily="2" charset="77"/>
                <a:ea typeface="Calibri" panose="020F0502020204030204" pitchFamily="34" charset="0"/>
                <a:cs typeface="Times New Roman" panose="02020603050405020304" pitchFamily="18" charset="0"/>
              </a:rPr>
              <a:t>: </a:t>
            </a:r>
            <a:r>
              <a:rPr lang="en-CA" sz="1700" dirty="0">
                <a:latin typeface="KG Primary Penmanship 2" panose="02000506000000020003" pitchFamily="2" charset="77"/>
                <a:ea typeface="Calibri" panose="020F0502020204030204" pitchFamily="34" charset="0"/>
                <a:cs typeface="Times New Roman" panose="02020603050405020304" pitchFamily="18" charset="0"/>
              </a:rPr>
              <a:t>Students will take out books soon and bring them home in a plastic bag. Please enjoy reading school library books and return them in the plastic bag as you finish them, but before the next Library Day. Some students will choose chapter books or information books, so it may take a week longer to read through them. Technically, students have 2 weeks to read their books, but I find that students who do not return books weekly often have lost or overdue books, which takes extra time for all of us to remind, find, and return. Overdue slips will be sent home as needed. I allow children to choose their own books based on their interests, while also encouraging them to find books that are close to their reading level. Some of the books your child brings home they can read, while others they may need help or have read aloud to them.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9"/>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85" name="Google Shape;85;p9"/>
          <p:cNvSpPr txBox="1"/>
          <p:nvPr/>
        </p:nvSpPr>
        <p:spPr>
          <a:xfrm>
            <a:off x="0" y="7696200"/>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Cardigan, Water Bottle and Shoes</a:t>
            </a:r>
            <a:endParaRPr sz="2000" dirty="0">
              <a:latin typeface="Chelsea Market"/>
              <a:ea typeface="Chelsea Market"/>
              <a:cs typeface="Chelsea Market"/>
              <a:sym typeface="Chelsea Market"/>
            </a:endParaRPr>
          </a:p>
        </p:txBody>
      </p:sp>
      <p:grpSp>
        <p:nvGrpSpPr>
          <p:cNvPr id="86" name="Google Shape;86;p9"/>
          <p:cNvGrpSpPr/>
          <p:nvPr/>
        </p:nvGrpSpPr>
        <p:grpSpPr>
          <a:xfrm>
            <a:off x="0" y="8077200"/>
            <a:ext cx="6858000" cy="304800"/>
            <a:chOff x="0" y="8610600"/>
            <a:chExt cx="6858000" cy="304800"/>
          </a:xfrm>
        </p:grpSpPr>
        <p:cxnSp>
          <p:nvCxnSpPr>
            <p:cNvPr id="87" name="Google Shape;87;p9"/>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88" name="Google Shape;88;p9"/>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89" name="Google Shape;89;p9"/>
          <p:cNvSpPr txBox="1"/>
          <p:nvPr/>
        </p:nvSpPr>
        <p:spPr>
          <a:xfrm>
            <a:off x="704275" y="685799"/>
            <a:ext cx="5689500" cy="7078831"/>
          </a:xfrm>
          <a:prstGeom prst="rect">
            <a:avLst/>
          </a:prstGeom>
          <a:noFill/>
          <a:ln>
            <a:noFill/>
          </a:ln>
        </p:spPr>
        <p:txBody>
          <a:bodyPr spcFirstLastPara="1" wrap="square" lIns="91425" tIns="91425" rIns="91425" bIns="91425" anchor="t" anchorCtr="0">
            <a:spAutoFit/>
          </a:bodyPr>
          <a:lstStyle/>
          <a:p>
            <a:r>
              <a:rPr lang="en-CA" sz="1800" b="1" u="sng" dirty="0">
                <a:effectLst/>
                <a:latin typeface="KG Primary Penmanship 2" panose="02000506000000020003" pitchFamily="2" charset="77"/>
                <a:ea typeface="Calibri" panose="020F0502020204030204" pitchFamily="34" charset="0"/>
                <a:cs typeface="Times New Roman" panose="02020603050405020304" pitchFamily="18" charset="0"/>
              </a:rPr>
              <a:t>CARDIGANS: </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The first day of the week (usually Monday) is Formal Uniform. For our grade, this means that students should wear their cardigan over their white uniform shirt that is tucked in. Keeping a cardigan on their coat hook is a good idea since the temperature in our classroom fluctuates. Please have your child’s name printed clearly on the neck or side label. I will be checking and labelling any unmarked cardigans. It gets very confusing with so many identical pieces of clothing! Items that end up in the Lost and Found with names on them will usually be returned to their owner. </a:t>
            </a:r>
            <a:r>
              <a:rPr lang="en-CA" sz="1800" dirty="0">
                <a:latin typeface="KG Primary Penmanship 2" panose="02000506000000020003" pitchFamily="2" charset="77"/>
                <a:ea typeface="Calibri" panose="020F0502020204030204" pitchFamily="34" charset="0"/>
                <a:cs typeface="Times New Roman" panose="02020603050405020304" pitchFamily="18" charset="0"/>
                <a:sym typeface="Wingdings" pitchFamily="2" charset="2"/>
              </a:rPr>
              <a:t></a:t>
            </a:r>
            <a:endParaRPr lang="en-CA" sz="1800" b="1" u="sng" dirty="0">
              <a:effectLst/>
              <a:latin typeface="KG Primary Penmanship 2" panose="02000506000000020003" pitchFamily="2" charset="77"/>
              <a:ea typeface="Calibri" panose="020F0502020204030204" pitchFamily="34" charset="0"/>
              <a:cs typeface="Times New Roman" panose="02020603050405020304" pitchFamily="18" charset="0"/>
            </a:endParaRPr>
          </a:p>
          <a:p>
            <a:endParaRPr lang="en-CA" sz="800" b="1" u="sng" dirty="0">
              <a:effectLst/>
              <a:latin typeface="KG Primary Penmanship 2" panose="02000506000000020003" pitchFamily="2" charset="77"/>
              <a:ea typeface="Calibri" panose="020F0502020204030204" pitchFamily="34" charset="0"/>
              <a:cs typeface="Times New Roman" panose="02020603050405020304" pitchFamily="18" charset="0"/>
            </a:endParaRPr>
          </a:p>
          <a:p>
            <a:r>
              <a:rPr lang="en-CA" sz="1800" b="1" u="sng" dirty="0">
                <a:effectLst/>
                <a:latin typeface="KG Primary Penmanship 2" panose="02000506000000020003" pitchFamily="2" charset="77"/>
                <a:ea typeface="Calibri" panose="020F0502020204030204" pitchFamily="34" charset="0"/>
                <a:cs typeface="Times New Roman" panose="02020603050405020304" pitchFamily="18" charset="0"/>
              </a:rPr>
              <a:t>WATER BOTTLE</a:t>
            </a:r>
            <a:r>
              <a:rPr lang="en-CA" sz="1800" b="1" dirty="0">
                <a:effectLst/>
                <a:latin typeface="KG Primary Penmanship 2" panose="02000506000000020003" pitchFamily="2" charset="77"/>
                <a:ea typeface="Calibri" panose="020F0502020204030204" pitchFamily="34" charset="0"/>
                <a:cs typeface="Times New Roman" panose="02020603050405020304" pitchFamily="18" charset="0"/>
              </a:rPr>
              <a:t>: </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Students will use a water bottle throughout the day and especially for PE. Please provide a water bottle with an easy-sip top that closes securely, clearly labelled with their name. </a:t>
            </a:r>
            <a:r>
              <a:rPr lang="en-CA" sz="1800" dirty="0">
                <a:highlight>
                  <a:srgbClr val="C0C0C0"/>
                </a:highlight>
                <a:latin typeface="KG Primary Penmanship 2" panose="02000506000000020003" pitchFamily="2" charset="77"/>
                <a:ea typeface="Calibri" panose="020F0502020204030204" pitchFamily="34" charset="0"/>
                <a:cs typeface="Times New Roman" panose="02020603050405020304" pitchFamily="18" charset="0"/>
              </a:rPr>
              <a:t>It would be easiest if you send a bottle that can stay at school</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 Students fill up at the filtered fountain down the hall. They will rinse &amp; air-dry them at the end of the week.</a:t>
            </a:r>
          </a:p>
          <a:p>
            <a:endParaRPr lang="en-CA" sz="800" dirty="0">
              <a:latin typeface="KG Primary Penmanship 2" panose="02000506000000020003" pitchFamily="2" charset="77"/>
              <a:ea typeface="Calibri" panose="020F0502020204030204" pitchFamily="34" charset="0"/>
              <a:cs typeface="Times New Roman" panose="02020603050405020304" pitchFamily="18" charset="0"/>
              <a:sym typeface="Poppins"/>
            </a:endParaRPr>
          </a:p>
          <a:p>
            <a:r>
              <a:rPr lang="en-CA" sz="1800" b="1" u="sng" dirty="0">
                <a:latin typeface="KG Primary Penmanship 2" panose="02000506000000020003" pitchFamily="2" charset="77"/>
                <a:ea typeface="Calibri" panose="020F0502020204030204" pitchFamily="34" charset="0"/>
                <a:cs typeface="Times New Roman" panose="02020603050405020304" pitchFamily="18" charset="0"/>
                <a:sym typeface="Poppins"/>
              </a:rPr>
              <a:t>SHOES</a:t>
            </a:r>
            <a:r>
              <a:rPr lang="en-CA" sz="1800" dirty="0">
                <a:latin typeface="KG Primary Penmanship 2" panose="02000506000000020003" pitchFamily="2" charset="77"/>
                <a:ea typeface="Calibri" panose="020F0502020204030204" pitchFamily="34" charset="0"/>
                <a:cs typeface="Times New Roman" panose="02020603050405020304" pitchFamily="18" charset="0"/>
                <a:sym typeface="Poppins"/>
              </a:rPr>
              <a:t>: Students need non-marking running shoes for PE that will be kept in a bag on their coat hook for the year. Students also need a pair of comfortable black indoor dress shoes as part of their uniform. The shoes they arrive in will be worn for outdoor recess, so they should be appropriate for the weather and active play. Sandals are not allowed. Shoes with laces are okay if your child can confidently tie them themselves. Please check shoe size as the year progresses and your child grows!</a:t>
            </a:r>
            <a:r>
              <a:rPr lang="en-CA" sz="1800" dirty="0">
                <a:effectLst/>
                <a:latin typeface="Poppins"/>
                <a:ea typeface="Calibri" panose="020F0502020204030204" pitchFamily="34" charset="0"/>
                <a:cs typeface="Poppins"/>
                <a:sym typeface="Poppins"/>
              </a:rPr>
              <a:t> </a:t>
            </a:r>
            <a:endParaRPr lang="en-CA" sz="1800" dirty="0">
              <a:effectLst/>
              <a:latin typeface="KG Primary Penmanship 2" panose="02000506000000020003" pitchFamily="2" charset="77"/>
              <a:ea typeface="Calibri" panose="020F0502020204030204" pitchFamily="34"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sp>
        <p:nvSpPr>
          <p:cNvPr id="94" name="Google Shape;94;p10"/>
          <p:cNvSpPr txBox="1"/>
          <p:nvPr/>
        </p:nvSpPr>
        <p:spPr>
          <a:xfrm>
            <a:off x="0" y="8534400"/>
            <a:ext cx="6858000" cy="366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5" name="Google Shape;95;p10"/>
          <p:cNvSpPr txBox="1"/>
          <p:nvPr/>
        </p:nvSpPr>
        <p:spPr>
          <a:xfrm>
            <a:off x="114300" y="8213724"/>
            <a:ext cx="6629400" cy="3968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Arial"/>
              <a:buNone/>
            </a:pPr>
            <a:r>
              <a:rPr lang="en-US" sz="2000" dirty="0">
                <a:solidFill>
                  <a:schemeClr val="dk1"/>
                </a:solidFill>
                <a:latin typeface="Chelsea Market"/>
                <a:ea typeface="Chelsea Market"/>
                <a:cs typeface="Chelsea Market"/>
                <a:sym typeface="Chelsea Market"/>
              </a:rPr>
              <a:t>Birthdays, Play Dates and Class Celebrations</a:t>
            </a:r>
            <a:endParaRPr sz="2000" dirty="0">
              <a:latin typeface="Chelsea Market"/>
              <a:ea typeface="Chelsea Market"/>
              <a:cs typeface="Chelsea Market"/>
              <a:sym typeface="Chelsea Market"/>
            </a:endParaRPr>
          </a:p>
        </p:txBody>
      </p:sp>
      <p:grpSp>
        <p:nvGrpSpPr>
          <p:cNvPr id="96" name="Google Shape;96;p10"/>
          <p:cNvGrpSpPr/>
          <p:nvPr/>
        </p:nvGrpSpPr>
        <p:grpSpPr>
          <a:xfrm>
            <a:off x="0" y="8610600"/>
            <a:ext cx="6858000" cy="304800"/>
            <a:chOff x="0" y="8610600"/>
            <a:chExt cx="6858000" cy="304800"/>
          </a:xfrm>
        </p:grpSpPr>
        <p:cxnSp>
          <p:nvCxnSpPr>
            <p:cNvPr id="97" name="Google Shape;97;p10"/>
            <p:cNvCxnSpPr/>
            <p:nvPr/>
          </p:nvCxnSpPr>
          <p:spPr>
            <a:xfrm>
              <a:off x="0" y="8610600"/>
              <a:ext cx="6858000" cy="0"/>
            </a:xfrm>
            <a:prstGeom prst="straightConnector1">
              <a:avLst/>
            </a:prstGeom>
            <a:noFill/>
            <a:ln w="9525" cap="flat" cmpd="sng">
              <a:solidFill>
                <a:schemeClr val="dk1"/>
              </a:solidFill>
              <a:prstDash val="solid"/>
              <a:miter lim="800000"/>
              <a:headEnd type="none" w="sm" len="sm"/>
              <a:tailEnd type="none" w="sm" len="sm"/>
            </a:ln>
          </p:spPr>
        </p:cxnSp>
        <p:sp>
          <p:nvSpPr>
            <p:cNvPr id="98" name="Google Shape;98;p10"/>
            <p:cNvSpPr txBox="1"/>
            <p:nvPr/>
          </p:nvSpPr>
          <p:spPr>
            <a:xfrm>
              <a:off x="228600" y="8610600"/>
              <a:ext cx="47244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Arial"/>
                <a:buNone/>
              </a:pPr>
              <a:r>
                <a:rPr lang="en-US" sz="1400" b="0" i="0" u="none">
                  <a:solidFill>
                    <a:schemeClr val="dk1"/>
                  </a:solidFill>
                  <a:latin typeface="Arial"/>
                  <a:ea typeface="Arial"/>
                  <a:cs typeface="Arial"/>
                  <a:sym typeface="Arial"/>
                </a:rPr>
                <a:t>Cut and discard this bottom portion.</a:t>
              </a:r>
              <a:endParaRPr/>
            </a:p>
          </p:txBody>
        </p:sp>
      </p:grpSp>
      <p:sp>
        <p:nvSpPr>
          <p:cNvPr id="99" name="Google Shape;99;p10"/>
          <p:cNvSpPr txBox="1"/>
          <p:nvPr/>
        </p:nvSpPr>
        <p:spPr>
          <a:xfrm>
            <a:off x="482600" y="679324"/>
            <a:ext cx="5892800" cy="7632828"/>
          </a:xfrm>
          <a:prstGeom prst="rect">
            <a:avLst/>
          </a:prstGeom>
          <a:noFill/>
          <a:ln>
            <a:noFill/>
          </a:ln>
        </p:spPr>
        <p:txBody>
          <a:bodyPr spcFirstLastPara="1" wrap="square" lIns="91425" tIns="91425" rIns="91425" bIns="91425" anchor="t" anchorCtr="0">
            <a:spAutoFit/>
          </a:bodyPr>
          <a:lstStyle/>
          <a:p>
            <a:r>
              <a:rPr lang="en-CA" sz="1800" b="1" u="sng" dirty="0">
                <a:effectLst/>
                <a:latin typeface="KG Primary Penmanship 2" panose="02000506000000020003" pitchFamily="2" charset="77"/>
                <a:ea typeface="Calibri" panose="020F0502020204030204" pitchFamily="34" charset="0"/>
                <a:cs typeface="Times New Roman" panose="02020603050405020304" pitchFamily="18" charset="0"/>
              </a:rPr>
              <a:t>BIRTHDAYS</a:t>
            </a:r>
            <a:r>
              <a:rPr lang="en-CA" sz="1800" b="1" dirty="0">
                <a:effectLst/>
                <a:latin typeface="KG Primary Penmanship 2" panose="02000506000000020003" pitchFamily="2" charset="77"/>
                <a:ea typeface="Calibri" panose="020F0502020204030204" pitchFamily="34" charset="0"/>
                <a:cs typeface="Times New Roman" panose="02020603050405020304" pitchFamily="18" charset="0"/>
              </a:rPr>
              <a:t>: </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Even summer birthdays will be given their fair share of fanfare at school this year. Check the notice that will be given out closer to your child’s special day for guidelines about food/treat sharing and any class dietary restrictions. Not required, but students are welcome to supply a small snack or little prize for their classmates. We celebrate with a special music box to sing alon</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g with, a card that everyone signs, a small prize, and announcement at weekly assembly.</a:t>
            </a:r>
          </a:p>
          <a:p>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**Please take care of party plans outside of </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the classroom; </a:t>
            </a:r>
            <a:r>
              <a:rPr lang="en-CA" sz="1800" dirty="0">
                <a:highlight>
                  <a:srgbClr val="C0C0C0"/>
                </a:highlight>
                <a:latin typeface="KG Primary Penmanship 2" panose="02000506000000020003" pitchFamily="2" charset="77"/>
                <a:ea typeface="Calibri" panose="020F0502020204030204" pitchFamily="34" charset="0"/>
                <a:cs typeface="Times New Roman" panose="02020603050405020304" pitchFamily="18" charset="0"/>
              </a:rPr>
              <a:t>I will not distribute invitations</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 in student planners. It is heartbreaking to see and difficult to manage sad students who get left out of party plans, so I will leave this for you to sort out on your time, not in the classroom environment. Thanks!</a:t>
            </a:r>
            <a:endParaRPr lang="en-CA" sz="1800" dirty="0">
              <a:effectLst/>
              <a:latin typeface="KG Primary Penmanship 2" panose="02000506000000020003" pitchFamily="2" charset="77"/>
              <a:ea typeface="Calibri" panose="020F0502020204030204" pitchFamily="34" charset="0"/>
              <a:cs typeface="Times New Roman" panose="02020603050405020304" pitchFamily="18" charset="0"/>
            </a:endParaRPr>
          </a:p>
          <a:p>
            <a:endParaRPr lang="en-CA" sz="800" dirty="0">
              <a:latin typeface="KG Primary Penmanship 2" panose="02000506000000020003" pitchFamily="2" charset="77"/>
              <a:ea typeface="Calibri" panose="020F0502020204030204" pitchFamily="34" charset="0"/>
              <a:cs typeface="Times New Roman" panose="02020603050405020304" pitchFamily="18" charset="0"/>
            </a:endParaRPr>
          </a:p>
          <a:p>
            <a:r>
              <a:rPr lang="en-CA" sz="1800" b="1" u="sng" dirty="0">
                <a:latin typeface="KG Primary Penmanship 2" panose="02000506000000020003" pitchFamily="2" charset="77"/>
                <a:ea typeface="Calibri" panose="020F0502020204030204" pitchFamily="34" charset="0"/>
                <a:cs typeface="Times New Roman" panose="02020603050405020304" pitchFamily="18" charset="0"/>
              </a:rPr>
              <a:t>PLAY DATES</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 It is wonderful for students to be able to connect outside of school time. They are encouraged to share their parents’ contact information, if permitted by you, and make arrangements ahead of time. The office phone is not to be used by students to make or change plans with friends. Keep us informed ahead of time if after-school pick-up or bus is affected by their plans to connect with friends. </a:t>
            </a:r>
          </a:p>
          <a:p>
            <a:endParaRPr lang="en-CA" sz="800" dirty="0">
              <a:latin typeface="KG Primary Penmanship 2" panose="02000506000000020003" pitchFamily="2" charset="77"/>
              <a:ea typeface="Calibri" panose="020F0502020204030204" pitchFamily="34" charset="0"/>
              <a:cs typeface="Times New Roman" panose="02020603050405020304" pitchFamily="18" charset="0"/>
            </a:endParaRPr>
          </a:p>
          <a:p>
            <a:r>
              <a:rPr lang="en-CA" sz="1800" b="1" u="sng" dirty="0">
                <a:latin typeface="KG Primary Penmanship 2" panose="02000506000000020003" pitchFamily="2" charset="77"/>
                <a:ea typeface="Calibri" panose="020F0502020204030204" pitchFamily="34" charset="0"/>
                <a:cs typeface="Times New Roman" panose="02020603050405020304" pitchFamily="18" charset="0"/>
              </a:rPr>
              <a:t>CELEBRATIONS:</a:t>
            </a:r>
            <a:r>
              <a:rPr lang="en-CA" sz="1800" dirty="0">
                <a:latin typeface="KG Primary Penmanship 2" panose="02000506000000020003" pitchFamily="2" charset="77"/>
                <a:ea typeface="Calibri" panose="020F0502020204030204" pitchFamily="34" charset="0"/>
                <a:cs typeface="Times New Roman" panose="02020603050405020304" pitchFamily="18" charset="0"/>
              </a:rPr>
              <a:t> There are so many reasons to celebrate and we will take advantage of them often this year! Sharing food and culture is important. If you have a family or cultural tradition, favourite food, skill, talent or career information, we would love to enjoy that with you. Please let me know and we will schedule a date to celebrate together!</a:t>
            </a:r>
            <a:r>
              <a:rPr lang="en-CA" sz="1800" dirty="0">
                <a:effectLst/>
                <a:latin typeface="KG Primary Penmanship 2" panose="02000506000000020003" pitchFamily="2" charset="77"/>
                <a:ea typeface="Calibri" panose="020F0502020204030204" pitchFamily="34" charset="0"/>
                <a:cs typeface="Times New Roman" panose="02020603050405020304" pitchFamily="18" charset="0"/>
              </a:rPr>
              <a:t>   </a:t>
            </a:r>
            <a:endParaRPr lang="en-CA" sz="1800" b="1" u="sng" dirty="0">
              <a:effectLst/>
              <a:latin typeface="KG Primary Penmanship 2" panose="02000506000000020003" pitchFamily="2" charset="77"/>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2367</TotalTime>
  <Words>1890</Words>
  <Application>Microsoft Macintosh PowerPoint</Application>
  <PresentationFormat>On-screen Show (4:3)</PresentationFormat>
  <Paragraphs>50</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Poppins</vt:lpstr>
      <vt:lpstr>Arial</vt:lpstr>
      <vt:lpstr>Comic Sans MS</vt:lpstr>
      <vt:lpstr>Chelsea Market</vt:lpstr>
      <vt:lpstr>KG Primary Penmanship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Sheila Marshall</cp:lastModifiedBy>
  <cp:revision>21</cp:revision>
  <cp:lastPrinted>2023-08-08T20:05:55Z</cp:lastPrinted>
  <dcterms:modified xsi:type="dcterms:W3CDTF">2025-08-01T21:45:00Z</dcterms:modified>
</cp:coreProperties>
</file>