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84" r:id="rId2"/>
    <p:sldId id="257" r:id="rId3"/>
    <p:sldId id="258" r:id="rId4"/>
    <p:sldId id="271" r:id="rId5"/>
    <p:sldId id="268" r:id="rId6"/>
    <p:sldId id="264" r:id="rId7"/>
    <p:sldId id="272" r:id="rId8"/>
    <p:sldId id="259" r:id="rId9"/>
    <p:sldId id="261" r:id="rId10"/>
    <p:sldId id="273" r:id="rId11"/>
    <p:sldId id="270" r:id="rId12"/>
    <p:sldId id="274" r:id="rId13"/>
    <p:sldId id="275" r:id="rId14"/>
    <p:sldId id="276" r:id="rId15"/>
    <p:sldId id="277" r:id="rId16"/>
    <p:sldId id="278" r:id="rId17"/>
    <p:sldId id="279" r:id="rId18"/>
    <p:sldId id="280" r:id="rId19"/>
    <p:sldId id="281" r:id="rId20"/>
    <p:sldId id="282" r:id="rId21"/>
    <p:sldId id="283"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811" autoAdjust="0"/>
  </p:normalViewPr>
  <p:slideViewPr>
    <p:cSldViewPr>
      <p:cViewPr varScale="1">
        <p:scale>
          <a:sx n="33" d="100"/>
          <a:sy n="33" d="100"/>
        </p:scale>
        <p:origin x="172"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2025-09-14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346308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321639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780CC-5D5E-475C-B9C2-86623C2F3D7E}" type="slidenum">
              <a:rPr lang="en-CA" smtClean="0"/>
              <a:t>19</a:t>
            </a:fld>
            <a:endParaRPr lang="en-CA"/>
          </a:p>
        </p:txBody>
      </p:sp>
    </p:spTree>
    <p:extLst>
      <p:ext uri="{BB962C8B-B14F-4D97-AF65-F5344CB8AC3E}">
        <p14:creationId xmlns:p14="http://schemas.microsoft.com/office/powerpoint/2010/main" val="257599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hand&#10;&#10;AI-generated content may be incorrect.">
            <a:extLst>
              <a:ext uri="{FF2B5EF4-FFF2-40B4-BE49-F238E27FC236}">
                <a16:creationId xmlns:a16="http://schemas.microsoft.com/office/drawing/2014/main" id="{E5EA2603-7810-F0DE-3CE2-98F76BA6F86E}"/>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20" y="1923"/>
            <a:ext cx="18287980" cy="10285077"/>
          </a:xfrm>
          <a:prstGeom prst="rect">
            <a:avLst/>
          </a:prstGeom>
        </p:spPr>
      </p:pic>
    </p:spTree>
    <p:extLst>
      <p:ext uri="{BB962C8B-B14F-4D97-AF65-F5344CB8AC3E}">
        <p14:creationId xmlns:p14="http://schemas.microsoft.com/office/powerpoint/2010/main" val="127216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7130-C428-ACD3-87B1-1245C221CF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82EA32-0387-4442-965C-9B60B088D2A2}"/>
              </a:ext>
            </a:extLst>
          </p:cNvPr>
          <p:cNvSpPr/>
          <p:nvPr/>
        </p:nvSpPr>
        <p:spPr>
          <a:xfrm>
            <a:off x="-1693739" y="-1477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grpSp>
        <p:nvGrpSpPr>
          <p:cNvPr id="3" name="Group 3">
            <a:extLst>
              <a:ext uri="{FF2B5EF4-FFF2-40B4-BE49-F238E27FC236}">
                <a16:creationId xmlns:a16="http://schemas.microsoft.com/office/drawing/2014/main" id="{3B96DF4E-8224-7FB8-43F5-B4D02C35B585}"/>
              </a:ext>
            </a:extLst>
          </p:cNvPr>
          <p:cNvGrpSpPr/>
          <p:nvPr/>
        </p:nvGrpSpPr>
        <p:grpSpPr>
          <a:xfrm>
            <a:off x="96380" y="-271375"/>
            <a:ext cx="11376747" cy="9982201"/>
            <a:chOff x="0" y="-38100"/>
            <a:chExt cx="2312709" cy="1548069"/>
          </a:xfrm>
        </p:grpSpPr>
        <p:sp>
          <p:nvSpPr>
            <p:cNvPr id="4" name="Freeform 4">
              <a:extLst>
                <a:ext uri="{FF2B5EF4-FFF2-40B4-BE49-F238E27FC236}">
                  <a16:creationId xmlns:a16="http://schemas.microsoft.com/office/drawing/2014/main" id="{B2941795-3FD4-43F1-9B8F-4D7766B91D5D}"/>
                </a:ext>
              </a:extLst>
            </p:cNvPr>
            <p:cNvSpPr/>
            <p:nvPr/>
          </p:nvSpPr>
          <p:spPr>
            <a:xfrm>
              <a:off x="0" y="5098"/>
              <a:ext cx="2312709" cy="1504871"/>
            </a:xfrm>
            <a:custGeom>
              <a:avLst/>
              <a:gdLst/>
              <a:ahLst/>
              <a:cxnLst/>
              <a:rect l="l" t="t" r="r" b="b"/>
              <a:pathLst>
                <a:path w="2312709" h="1504871">
                  <a:moveTo>
                    <a:pt x="24742" y="0"/>
                  </a:moveTo>
                  <a:lnTo>
                    <a:pt x="2287967" y="0"/>
                  </a:lnTo>
                  <a:cubicBezTo>
                    <a:pt x="2301631" y="0"/>
                    <a:pt x="2312709" y="11077"/>
                    <a:pt x="2312709" y="24742"/>
                  </a:cubicBezTo>
                  <a:lnTo>
                    <a:pt x="2312709" y="1480129"/>
                  </a:lnTo>
                  <a:cubicBezTo>
                    <a:pt x="2312709" y="1493794"/>
                    <a:pt x="2301631" y="1504871"/>
                    <a:pt x="2287967" y="1504871"/>
                  </a:cubicBezTo>
                  <a:lnTo>
                    <a:pt x="24742" y="1504871"/>
                  </a:lnTo>
                  <a:cubicBezTo>
                    <a:pt x="11077" y="1504871"/>
                    <a:pt x="0" y="1493794"/>
                    <a:pt x="0" y="1480129"/>
                  </a:cubicBezTo>
                  <a:lnTo>
                    <a:pt x="0" y="24742"/>
                  </a:lnTo>
                  <a:cubicBezTo>
                    <a:pt x="0" y="11077"/>
                    <a:pt x="11077" y="0"/>
                    <a:pt x="24742"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5" name="TextBox 5">
              <a:extLst>
                <a:ext uri="{FF2B5EF4-FFF2-40B4-BE49-F238E27FC236}">
                  <a16:creationId xmlns:a16="http://schemas.microsoft.com/office/drawing/2014/main" id="{5B1CF9CD-8DA6-9778-7461-30CFF3E331FD}"/>
                </a:ext>
              </a:extLst>
            </p:cNvPr>
            <p:cNvSpPr txBox="1"/>
            <p:nvPr/>
          </p:nvSpPr>
          <p:spPr>
            <a:xfrm>
              <a:off x="0" y="-38100"/>
              <a:ext cx="2312709" cy="1542971"/>
            </a:xfrm>
            <a:prstGeom prst="rect">
              <a:avLst/>
            </a:prstGeom>
          </p:spPr>
          <p:txBody>
            <a:bodyPr lIns="57927" tIns="57927" rIns="57927" bIns="57927" rtlCol="0" anchor="ctr"/>
            <a:lstStyle/>
            <a:p>
              <a:pPr algn="ctr">
                <a:lnSpc>
                  <a:spcPts val="2659"/>
                </a:lnSpc>
              </a:pPr>
              <a:endParaRPr/>
            </a:p>
          </p:txBody>
        </p:sp>
      </p:grpSp>
      <p:grpSp>
        <p:nvGrpSpPr>
          <p:cNvPr id="9" name="Group 9">
            <a:extLst>
              <a:ext uri="{FF2B5EF4-FFF2-40B4-BE49-F238E27FC236}">
                <a16:creationId xmlns:a16="http://schemas.microsoft.com/office/drawing/2014/main" id="{26F8873C-188B-599F-1BCE-EC8B02303E58}"/>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38756BC8-0D03-8137-7CA4-6D804A7B95BC}"/>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F0340735-25BA-9AAC-8288-DAA23962CA37}"/>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900A617D-9F69-8CCC-AD67-C3F89BB334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2C80492D-FCBF-2FED-B32D-5C5E706E9B3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3767F934-3E97-3639-4E6F-68039D1C52B6}"/>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77728980-01B6-40B8-29C9-A4110D483DFE}"/>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CE12BA7E-10B6-C88D-C47C-4AA6759A971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4F8F68CD-FC77-A7DE-C3A9-F85DACA122CB}"/>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D069FF4F-4225-B61A-A01B-FE87CA5D91AE}"/>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51EF1866-66D6-6EAA-2FDC-F8BB00227E54}"/>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361A4A48-9C54-C0C3-E38D-B600AA64BC09}"/>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8EC6F906-2DB5-8391-D972-B2F2FDBBF530}"/>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6777A9C5-EA79-21C7-77AA-796B9DF94EE9}"/>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468D5CEE-44B7-9B0C-0E52-7FC7DCE0F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9491FE09-76C8-D677-ECF4-CFD953E9EC64}"/>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9878CE4A-E4FE-62C1-4356-6F67CA1D00C9}"/>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BBDE2EF4-9700-59B9-5D34-2154427F28E6}"/>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24225116-B166-16A9-F04C-6AD4A80B30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BBE51124-FA6D-51DB-BE09-74D625712F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074371DD-B703-1630-7D56-A7674052D8DD}"/>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159CD77A-255B-AABC-6182-779F2040715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BE457322-23AA-8892-B08D-1C2564A616A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BFEC8163-B3E0-2038-C99E-1BCF50BA7384}"/>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12824E74-2305-7A42-7EC7-122FAC8495A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F8E0C3B2-1DDF-C1C5-8D0A-B04D3F961B8E}"/>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CF02288F-5374-5778-ECA2-B54F8E2EE426}"/>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E698C1A0-979C-C2B2-49E4-AC2D5C193C14}"/>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BD5CB79F-32BE-ABFD-28D0-5C6401234285}"/>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0B3C7412-8A64-50B1-FBCC-3CE6C4267C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5AC67401-7151-466A-41C6-55FA59C6E69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3F57BAC7-B24D-715F-07C3-055213A4F117}"/>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939B0A63-83DE-B216-887B-9A614D9B85DB}"/>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9A32018C-26BE-6175-999F-064E942CF53B}"/>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D9E5B41E-8951-6A81-7228-D08B91B9C3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C88714A9-8FDF-D5A7-B2CA-F0FFFF387F5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5122C115-CD10-7C8C-0FA2-8D5933841C7E}"/>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2C3D36AE-252F-7099-F542-5176AF2CB7C6}"/>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BC1900C7-1553-0C5B-32B6-17E58D47DF03}"/>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045BE3B0-21B6-9C30-0ED2-4DCA5868D8EB}"/>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A50376E2-FC41-E87B-D070-69FC392B550A}"/>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B5DAFD2A-8296-2E0A-86F4-6E3419CA2B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2" name="TextBox 51">
            <a:extLst>
              <a:ext uri="{FF2B5EF4-FFF2-40B4-BE49-F238E27FC236}">
                <a16:creationId xmlns:a16="http://schemas.microsoft.com/office/drawing/2014/main" id="{4CC95D66-8828-C009-64CD-52B738670967}"/>
              </a:ext>
            </a:extLst>
          </p:cNvPr>
          <p:cNvSpPr txBox="1"/>
          <p:nvPr/>
        </p:nvSpPr>
        <p:spPr>
          <a:xfrm>
            <a:off x="598352" y="983831"/>
            <a:ext cx="10898662" cy="10253897"/>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Who Are Disciples</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200" kern="100" dirty="0">
                <a:effectLst/>
                <a:latin typeface="Arial" panose="020B0604020202020204" pitchFamily="34" charset="0"/>
                <a:ea typeface="Times New Roman" panose="02020603050405020304" pitchFamily="18" charset="0"/>
                <a:cs typeface="Arial" panose="020B0604020202020204" pitchFamily="34" charset="0"/>
              </a:rPr>
              <a:t>The Greek word for disciple, </a:t>
            </a:r>
            <a:r>
              <a:rPr lang="en-CA" sz="3200" kern="100" dirty="0" err="1">
                <a:effectLst/>
                <a:latin typeface="Arial" panose="020B0604020202020204" pitchFamily="34" charset="0"/>
                <a:ea typeface="Times New Roman" panose="02020603050405020304" pitchFamily="18" charset="0"/>
                <a:cs typeface="Arial" panose="020B0604020202020204" pitchFamily="34" charset="0"/>
              </a:rPr>
              <a:t>mathētēs</a:t>
            </a:r>
            <a:r>
              <a:rPr lang="en-CA" sz="3200" kern="100" dirty="0">
                <a:effectLst/>
                <a:latin typeface="Arial" panose="020B0604020202020204" pitchFamily="34" charset="0"/>
                <a:ea typeface="Times New Roman" panose="02020603050405020304" pitchFamily="18" charset="0"/>
                <a:cs typeface="Arial" panose="020B0604020202020204" pitchFamily="34" charset="0"/>
              </a:rPr>
              <a:t>, implies a deeper, more intimate relationship where the follower imitates their master, leading to spiritual growth and transformation.</a:t>
            </a:r>
          </a:p>
          <a:p>
            <a:endParaRPr lang="en-CA" sz="32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200" kern="100" dirty="0">
                <a:effectLst/>
                <a:latin typeface="Arial" panose="020B0604020202020204" pitchFamily="34" charset="0"/>
                <a:ea typeface="Times New Roman" panose="02020603050405020304" pitchFamily="18" charset="0"/>
                <a:cs typeface="Arial" panose="020B0604020202020204" pitchFamily="34" charset="0"/>
              </a:rPr>
              <a:t>A disciple is a student and a disciple has to learn to discipline oneself in the things of God.</a:t>
            </a:r>
          </a:p>
          <a:p>
            <a:endParaRPr lang="en-CA" sz="32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200" kern="100" dirty="0">
                <a:effectLst/>
                <a:latin typeface="Arial" panose="020B0604020202020204" pitchFamily="34" charset="0"/>
                <a:ea typeface="Times New Roman" panose="02020603050405020304" pitchFamily="18" charset="0"/>
                <a:cs typeface="Arial" panose="020B0604020202020204" pitchFamily="34" charset="0"/>
              </a:rPr>
              <a:t>Acts 2:42 says</a:t>
            </a:r>
          </a:p>
          <a:p>
            <a:endParaRPr lang="en-CA" sz="32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200" kern="100" dirty="0">
                <a:effectLst/>
                <a:latin typeface="Arial" panose="020B0604020202020204" pitchFamily="34" charset="0"/>
                <a:ea typeface="Times New Roman" panose="02020603050405020304" pitchFamily="18" charset="0"/>
                <a:cs typeface="Arial" panose="020B0604020202020204" pitchFamily="34" charset="0"/>
              </a:rPr>
              <a:t>"They devoted themselves to the apostles' teaching and to fellowship, to the breaking of bread and to prayer".</a:t>
            </a:r>
          </a:p>
          <a:p>
            <a:endParaRPr lang="en-CA" sz="32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200" kern="100" dirty="0">
                <a:effectLst/>
                <a:latin typeface="Arial" panose="020B0604020202020204" pitchFamily="34" charset="0"/>
                <a:ea typeface="Times New Roman" panose="02020603050405020304" pitchFamily="18" charset="0"/>
                <a:cs typeface="Arial" panose="020B0604020202020204" pitchFamily="34" charset="0"/>
              </a:rPr>
              <a:t>Being a disciple of Jesus identify you as one who has made that decision to enter life in Christ Jesus and to be like Him.</a:t>
            </a:r>
          </a:p>
          <a:p>
            <a:pPr>
              <a:lnSpc>
                <a:spcPct val="115000"/>
              </a:lnSpc>
              <a:spcAft>
                <a:spcPts val="800"/>
              </a:spcAft>
            </a:pPr>
            <a:endParaRPr lang="en-CA" sz="32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US" sz="3600" b="1"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5528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681132" y="723900"/>
            <a:ext cx="10304874" cy="9563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Jesus' Radical Discipleship:</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Matthew 16:24, "Then Jesus said to his disciples, "Whoever wants to be my disciple must deny themselves and take up their cross and follow me.”</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Jesus's call to "deny oneself and take up your cross and follow him" is a demand for radical discipleship, meaning a total commitment to His will above all else. Denying oneself means setting aside personal ambitions and desires in favor of God's will.</a:t>
            </a:r>
          </a:p>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118274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681132" y="723900"/>
            <a:ext cx="10304874" cy="9563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Jesus' Radical Discipleship:</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"taking up your cross" symbolizes a willingness to accept hardship and even death for Christ, much like a condemned criminal accepting the instrument of their own execution. </a:t>
            </a:r>
          </a:p>
          <a:p>
            <a:endParaRPr lang="en-CA" sz="3600" kern="10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Following Him means disowning your own agenda and committing to His leadership, ultimately leading to a life of submission, humility, and obedience to God. </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300370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681132" y="723900"/>
            <a:ext cx="10304874" cy="9563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Secondly, Jesus gave a Commission and a Command </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Commission is a formal appointment, often documented, that grants official authority or status to a person or entity. </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Command is a directive or instruction given by someone in authority to another. </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This Commission of Jesus is a formal appointment to the Church, Christ body, to go and make disciples of people of every nations. </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225295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255468" y="876300"/>
            <a:ext cx="10730538"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Thirdly, The disciples' Identity </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Baptizing them in the name of the Father and the Son and the Holy Spirit?</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This new identity in baptism is in the Godhead! </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disciple has his identity in the God head. You're not your own, you've been bought with a price and carry  this identification to the world. The blood of Jesus purchased you.</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138988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359353" y="876300"/>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Thirdly, The disciples' Identity </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Galatians 2:22(ESV)</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I have been crucified with Christ. It is no longer I who live, but Christ who lives in me. And the life I now live in the flesh I live by faith in the Son of God, who loved me and gave himself for me.</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Romans 6:22(</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Esv</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But now that you have been set free from sin and have become slaves of God, the fruit you get leads to sanctification and its end, eternal life.</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disciple has his identity in Godhead and carries that identity to world that he's under divine authority and speak on behalf of the kingdom of heaven.</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151639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359353" y="876300"/>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Lastly, Jesus told the disciples, "I'm going to be with you as you always."</a:t>
            </a:r>
          </a:p>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Meaning</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We will never be left in the work of his ministry on our own.</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We will never be abandoned, even when we may feel like we're all alone. We can't allow our feelings to discredit the Word of God because his Word will stand through the test of time.</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229689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359353" y="876300"/>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Lastly, Jesus told the disciples, "I'm going to be with you as you always."</a:t>
            </a:r>
          </a:p>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Meaning</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Holy Spirit will be working with us and through us, when we receive the Spirit presence and the Spirit’s baptism to empower us for his service.</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Jesus gave us his abiding presence by sending the Holy Spirit. </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St. John 14:16 "Then I will ask My Father and He will give you another Helper. He will be with you forever."</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318851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359353" y="876300"/>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Five keys to be a Disciple</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Learning and Obedience:</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A disciple doesn't just hear the teachings of their master but actively learns them and then puts them into practice in their daily life.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Imitation:</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The goal of a disciple is to become like their master, imitating Christ's example in their own conduct and way of life.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Commitment and Transformation:</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Discipleship is described as a lifelong journey of spiritual growth, where the followers is continually changed by Jesus and becomes more like him. </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253923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359353" y="876300"/>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Five keys to be a Disciple cont’d</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Relationship:</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Being a disciple involves an intimate, instructive, and imitative relationship with the master. </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Mission:</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Disciples are also expected to share their faith and invite others to become followers, continuing the process of making new disciples. </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4"/>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4"/>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4"/>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4"/>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4"/>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4"/>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5"/>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txBody>
            <a:bodyPr/>
            <a:lstStyle/>
            <a:p>
              <a:endParaRPr lang="en-CA"/>
            </a:p>
          </p:txBody>
        </p:sp>
      </p:grpSp>
    </p:spTree>
    <p:extLst>
      <p:ext uri="{BB962C8B-B14F-4D97-AF65-F5344CB8AC3E}">
        <p14:creationId xmlns:p14="http://schemas.microsoft.com/office/powerpoint/2010/main" val="350870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7209330"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0" y="2111975"/>
            <a:ext cx="6063055"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18293" y="2816389"/>
            <a:ext cx="9692820" cy="3980577"/>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3600" b="1" i="0" dirty="0">
              <a:solidFill>
                <a:srgbClr val="000000"/>
              </a:solidFill>
              <a:effectLst/>
              <a:latin typeface="Arial" panose="020B0604020202020204" pitchFamily="34" charset="0"/>
              <a:cs typeface="Arial" panose="020B0604020202020204" pitchFamily="34" charset="0"/>
            </a:endParaRPr>
          </a:p>
          <a:p>
            <a:pPr algn="l">
              <a:buNone/>
            </a:pPr>
            <a:endParaRPr lang="en-US" sz="3600" b="1" dirty="0">
              <a:solidFill>
                <a:srgbClr val="000000"/>
              </a:solidFill>
              <a:latin typeface="Arial" panose="020B0604020202020204" pitchFamily="34" charset="0"/>
              <a:cs typeface="Arial" panose="020B0604020202020204" pitchFamily="34" charset="0"/>
            </a:endParaRPr>
          </a:p>
          <a:p>
            <a:r>
              <a:rPr lang="en-CA" sz="4400" b="1" kern="100" dirty="0">
                <a:effectLst/>
                <a:latin typeface="Arial" panose="020B0604020202020204" pitchFamily="34" charset="0"/>
                <a:ea typeface="Times New Roman" panose="02020603050405020304" pitchFamily="18" charset="0"/>
                <a:cs typeface="Arial" panose="020B0604020202020204" pitchFamily="34" charset="0"/>
              </a:rPr>
              <a:t>MATTHEW.28: 19-20</a:t>
            </a:r>
            <a:endParaRPr lang="en-CA" sz="4400" kern="100" dirty="0">
              <a:effectLst/>
              <a:latin typeface="Arial" panose="020B0604020202020204" pitchFamily="34" charset="0"/>
              <a:ea typeface="Times New Roman" panose="02020603050405020304" pitchFamily="18" charset="0"/>
              <a:cs typeface="Arial" panose="020B0604020202020204" pitchFamily="34" charset="0"/>
            </a:endParaRPr>
          </a:p>
          <a:p>
            <a:pPr algn="l">
              <a:buNone/>
            </a:pPr>
            <a:endParaRPr lang="en-US" sz="3600" b="1" i="0" dirty="0">
              <a:solidFill>
                <a:srgbClr val="000000"/>
              </a:solidFill>
              <a:effectLst/>
              <a:latin typeface="Arial" panose="020B0604020202020204" pitchFamily="34" charset="0"/>
              <a:cs typeface="Arial" panose="020B0604020202020204" pitchFamily="34" charset="0"/>
            </a:endParaRPr>
          </a:p>
          <a:p>
            <a:pPr algn="l">
              <a:buNone/>
            </a:pPr>
            <a:endParaRPr lang="en-US" sz="4000" b="1" dirty="0">
              <a:solidFill>
                <a:srgbClr val="000000"/>
              </a:solidFill>
              <a:latin typeface="Arial" panose="020B0604020202020204" pitchFamily="34" charset="0"/>
              <a:cs typeface="Arial" panose="020B0604020202020204" pitchFamily="34" charset="0"/>
            </a:endParaRPr>
          </a:p>
          <a:p>
            <a:pPr algn="l">
              <a:buNone/>
            </a:pPr>
            <a:r>
              <a:rPr lang="en-US" sz="4000" b="1" i="0" dirty="0">
                <a:solidFill>
                  <a:srgbClr val="000000"/>
                </a:solidFill>
                <a:effectLst/>
                <a:latin typeface="Arial" panose="020B0604020202020204" pitchFamily="34" charset="0"/>
                <a:cs typeface="Arial" panose="020B0604020202020204" pitchFamily="34" charset="0"/>
              </a:rPr>
              <a:t> </a:t>
            </a:r>
          </a:p>
        </p:txBody>
      </p:sp>
      <p:sp>
        <p:nvSpPr>
          <p:cNvPr id="26" name="TextBox 26"/>
          <p:cNvSpPr txBox="1"/>
          <p:nvPr/>
        </p:nvSpPr>
        <p:spPr>
          <a:xfrm rot="10800000" flipV="1">
            <a:off x="8449895" y="2771128"/>
            <a:ext cx="8438811" cy="917111"/>
          </a:xfrm>
          <a:prstGeom prst="rect">
            <a:avLst/>
          </a:prstGeom>
        </p:spPr>
        <p:txBody>
          <a:bodyPr wrap="square" lIns="0" tIns="0" rIns="0" bIns="0" rtlCol="0" anchor="t">
            <a:spAutoFit/>
          </a:bodyPr>
          <a:lstStyle/>
          <a:p>
            <a:pPr>
              <a:lnSpc>
                <a:spcPts val="8161"/>
              </a:lnSpc>
            </a:pPr>
            <a:r>
              <a:rPr lang="en-US" sz="4400" b="1" dirty="0">
                <a:solidFill>
                  <a:srgbClr val="000000"/>
                </a:solidFill>
                <a:latin typeface="Arial" panose="020B0604020202020204" pitchFamily="34" charset="0"/>
                <a:ea typeface="Arimo Bold"/>
                <a:cs typeface="Arial" panose="020B0604020202020204" pitchFamily="34" charset="0"/>
                <a:sym typeface="Arimo Bold"/>
              </a:rPr>
              <a:t>SCRIPTURE</a:t>
            </a: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246383" y="1045047"/>
            <a:ext cx="10626653" cy="9410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CLOSING </a:t>
            </a:r>
          </a:p>
          <a:p>
            <a:pPr>
              <a:lnSpc>
                <a:spcPct val="115000"/>
              </a:lnSpc>
              <a:spcAft>
                <a:spcPts val="800"/>
              </a:spcAft>
            </a:pPr>
            <a:r>
              <a:rPr lang="en-CA" sz="3600" b="1" kern="100" dirty="0">
                <a:latin typeface="Arial" panose="020B0604020202020204" pitchFamily="34" charset="0"/>
                <a:ea typeface="Times New Roman" panose="02020603050405020304" pitchFamily="18" charset="0"/>
                <a:cs typeface="Arial" panose="020B0604020202020204" pitchFamily="34" charset="0"/>
              </a:rPr>
              <a:t>S</a:t>
            </a:r>
            <a:r>
              <a:rPr lang="en-CA" sz="3600" b="1" kern="100" dirty="0">
                <a:effectLst/>
                <a:latin typeface="Arial" panose="020B0604020202020204" pitchFamily="34" charset="0"/>
                <a:ea typeface="Times New Roman" panose="02020603050405020304" pitchFamily="18" charset="0"/>
                <a:cs typeface="Arial" panose="020B0604020202020204" pitchFamily="34" charset="0"/>
              </a:rPr>
              <a:t>ome questions that  all believers need to answer for themselves to be Christ disciple.</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Are you willing to follow Jesus if it means losing your closest friends?</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Are you willing to follow Jesus if it means alienation from your family?</a:t>
            </a: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Are you willing to follow Jesus if it means losing your reputation?</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215121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DA2F-F120-D451-D7C3-D84E2D7DE5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96463C-0AB9-AA2B-65FD-DCC681962BD7}"/>
              </a:ext>
            </a:extLst>
          </p:cNvPr>
          <p:cNvSpPr/>
          <p:nvPr/>
        </p:nvSpPr>
        <p:spPr>
          <a:xfrm>
            <a:off x="255469" y="1802198"/>
            <a:ext cx="10730538" cy="8484802"/>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CLOSING cont’d </a:t>
            </a: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Are you willing to follow Jesus if it means losing your job?</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Are you willing to follow Jesus if it means losing your life?</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9">
            <a:extLst>
              <a:ext uri="{FF2B5EF4-FFF2-40B4-BE49-F238E27FC236}">
                <a16:creationId xmlns:a16="http://schemas.microsoft.com/office/drawing/2014/main" id="{B9732F7C-CC06-F1BA-C9BF-9063C788F400}"/>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20EB5AE1-1601-42DF-0459-59EBFF7F69DE}"/>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8E1E7576-97B7-4DDA-3FE4-9FBE53B65FFC}"/>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1A990D96-5B27-45BB-DA12-ADFD68B7E4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F2D6156F-8805-39F5-1BB5-35F1AE8CD3E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BD98FF10-BEC3-3398-63C8-05A7FE7D2EEB}"/>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32387189-8E11-8CC7-61E4-E9623A382546}"/>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768C6763-75B1-6EA3-0076-435323481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2C1AFC81-47BF-2A24-9D41-58EE9D21825A}"/>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EC360122-F011-ED46-A0FD-CADB0A0B5587}"/>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DFC43D9E-677A-48D7-211C-4156D685E9F0}"/>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C7601AD6-5ECD-65C1-431A-EF9CBD5D652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CEBEA5DC-F16B-B735-8125-7728BE009036}"/>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83403B45-79C8-7C26-1F4C-588AF10E34FC}"/>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B0B3EA49-3D42-F40D-2DF6-7BB6FFDBE2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04E8D1D4-ABFD-818D-891D-39381D09917A}"/>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FE7B8928-DE36-21F1-8EDF-DFB3287BBC05}"/>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E1F0B5DF-ECD4-8D88-5E60-AC556ECD9FB2}"/>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451B8B6D-1FDF-7200-A942-91307862D4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D364374E-9B2F-7975-3A32-8F13D21BA6A7}"/>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4FD0235B-79BA-C0ED-8D1A-3C2B8AAB1F65}"/>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E9CEEB97-4E84-B99B-7EA8-55498DB85D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337F8194-1901-0D98-D0AC-AB03DBDA34E6}"/>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F2BA0724-505D-62B7-0268-D7B3E63F4143}"/>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E545A2A7-9703-C525-D755-766CD1AF287E}"/>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17496241-894D-52BE-B549-21223B02EC48}"/>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BE5E8A20-9D64-22B6-F566-3FB69AF73CC2}"/>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93C2830F-FD65-E94C-55AA-CDB1E1CBE351}"/>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F94CFBB9-86E8-6E39-DBD9-3839118CCE1E}"/>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860B8456-A405-02B7-D396-CFBD9D0B6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456E2D00-FB3A-4E9D-A121-9C4C6EE4F28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94473614-1254-6280-1A2E-C57E7C9FAA70}"/>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1D9CC4C4-A26F-EFB8-B434-0F35DC32F5D3}"/>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F763DAC7-0E1A-0B80-88CC-934076E735F6}"/>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B9DB7F7D-58AD-9930-A3F4-428601DB88E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5D308086-78CF-D116-D636-D6D3D3435689}"/>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B3899920-C6F1-A54F-EDE6-F69A397A8E22}"/>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8470E54F-E45F-69E6-536F-3DCD6AA77064}"/>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98A14BF4-1335-B22C-AB72-DBA1E7B87B00}"/>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D2B3633D-341A-AE0B-34FF-C6868EACEEBA}"/>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E3DD91F4-4AEB-64F5-433E-154397EE2DFF}"/>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9AC8812B-CCCC-F4AB-69E0-1DA3CD5B02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Tree>
    <p:extLst>
      <p:ext uri="{BB962C8B-B14F-4D97-AF65-F5344CB8AC3E}">
        <p14:creationId xmlns:p14="http://schemas.microsoft.com/office/powerpoint/2010/main" val="251393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282635" y="1024785"/>
            <a:ext cx="11222215" cy="9267052"/>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F23E8F41-98AD-5234-1674-CFFE6284E8CE}"/>
              </a:ext>
            </a:extLst>
          </p:cNvPr>
          <p:cNvSpPr txBox="1"/>
          <p:nvPr/>
        </p:nvSpPr>
        <p:spPr>
          <a:xfrm>
            <a:off x="452024" y="2657200"/>
            <a:ext cx="10861754" cy="6741910"/>
          </a:xfrm>
          <a:prstGeom prst="rect">
            <a:avLst/>
          </a:prstGeom>
          <a:noFill/>
        </p:spPr>
        <p:txBody>
          <a:bodyPr wrap="square">
            <a:spAutoFit/>
          </a:bodyPr>
          <a:lstStyle/>
          <a:p>
            <a:pPr>
              <a:lnSpc>
                <a:spcPct val="107000"/>
              </a:lnSpc>
              <a:spcAft>
                <a:spcPts val="800"/>
              </a:spcAft>
            </a:pPr>
            <a:r>
              <a:rPr lang="en-CA" sz="3600" b="1" kern="100" dirty="0">
                <a:effectLst/>
                <a:latin typeface="Arial" panose="020B0604020202020204" pitchFamily="34" charset="0"/>
                <a:ea typeface="Aptos" panose="020B0004020202020204" pitchFamily="34" charset="0"/>
                <a:cs typeface="Arial" panose="020B0604020202020204" pitchFamily="34" charset="0"/>
              </a:rPr>
              <a:t>INTRODUCTION</a:t>
            </a: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Matthew chapter 28 is the final chapter of the Gospel of Matthew, detailing the discovery of Jesus's empty tomb by the women.</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(Mary Magdalene and Mary the mother of James and Joseph or </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Joses</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 were among the first women to visit the tomb on the morning of the resurrection. </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grpSp>
        <p:nvGrpSpPr>
          <p:cNvPr id="7" name="Group 7"/>
          <p:cNvGrpSpPr/>
          <p:nvPr/>
        </p:nvGrpSpPr>
        <p:grpSpPr>
          <a:xfrm>
            <a:off x="282635" y="1024785"/>
            <a:ext cx="11222215" cy="9267052"/>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5" name="TextBox 4">
            <a:extLst>
              <a:ext uri="{FF2B5EF4-FFF2-40B4-BE49-F238E27FC236}">
                <a16:creationId xmlns:a16="http://schemas.microsoft.com/office/drawing/2014/main" id="{F23E8F41-98AD-5234-1674-CFFE6284E8CE}"/>
              </a:ext>
            </a:extLst>
          </p:cNvPr>
          <p:cNvSpPr txBox="1"/>
          <p:nvPr/>
        </p:nvSpPr>
        <p:spPr>
          <a:xfrm>
            <a:off x="373601" y="2400299"/>
            <a:ext cx="11131249" cy="8570103"/>
          </a:xfrm>
          <a:prstGeom prst="rect">
            <a:avLst/>
          </a:prstGeom>
          <a:noFill/>
        </p:spPr>
        <p:txBody>
          <a:bodyPr wrap="square">
            <a:spAutoFit/>
          </a:bodyPr>
          <a:lstStyle/>
          <a:p>
            <a:pPr>
              <a:lnSpc>
                <a:spcPct val="107000"/>
              </a:lnSpc>
              <a:spcAft>
                <a:spcPts val="800"/>
              </a:spcAft>
            </a:pPr>
            <a:r>
              <a:rPr lang="en-CA" sz="3600" b="1" kern="100" dirty="0">
                <a:effectLst/>
                <a:latin typeface="Arial" panose="020B0604020202020204" pitchFamily="34" charset="0"/>
                <a:ea typeface="Aptos" panose="020B0004020202020204" pitchFamily="34" charset="0"/>
                <a:cs typeface="Arial" panose="020B0604020202020204" pitchFamily="34" charset="0"/>
              </a:rPr>
              <a:t>INTRODUCTION </a:t>
            </a:r>
            <a:r>
              <a:rPr lang="en-CA" sz="3600" b="1" kern="100" dirty="0" err="1">
                <a:effectLst/>
                <a:latin typeface="Arial" panose="020B0604020202020204" pitchFamily="34" charset="0"/>
                <a:ea typeface="Aptos" panose="020B0004020202020204" pitchFamily="34" charset="0"/>
                <a:cs typeface="Arial" panose="020B0604020202020204" pitchFamily="34" charset="0"/>
              </a:rPr>
              <a:t>Con’t</a:t>
            </a:r>
            <a:endParaRPr lang="en-CA" sz="3600" b="1" kern="100" dirty="0">
              <a:effectLst/>
              <a:latin typeface="Arial" panose="020B0604020202020204" pitchFamily="34" charset="0"/>
              <a:ea typeface="Aptos" panose="020B0004020202020204" pitchFamily="34"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An angel's announcement of His resurrection, and the Great Commission where Jesus commands his disciples to make disciples of all nations, baptizing them and teaching them all he commanded, and promising to be with them always. </a:t>
            </a:r>
          </a:p>
          <a:p>
            <a:pPr marL="571500" indent="-571500">
              <a:lnSpc>
                <a:spcPct val="115000"/>
              </a:lnSpc>
              <a:spcAft>
                <a:spcPts val="800"/>
              </a:spcAft>
              <a:buFont typeface="Wingdings" pitchFamily="2" charset="2"/>
              <a:buChar char="q"/>
            </a:pPr>
            <a:endParaRPr lang="en-CA" sz="3600" kern="1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chapter also describes the actions of the Roman guards at the tomb, who are bribed to spread a false story about the disciples stealing the body.  </a:t>
            </a:r>
          </a:p>
          <a:p>
            <a:r>
              <a:rPr lang="en-US"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516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D316E-50D4-0AC5-5FC6-346A931086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5D4D23-9801-97A8-E58E-38C41DD4B37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6E7D4879-0523-618B-9DDB-86521317B01C}"/>
              </a:ext>
            </a:extLst>
          </p:cNvPr>
          <p:cNvGrpSpPr/>
          <p:nvPr/>
        </p:nvGrpSpPr>
        <p:grpSpPr>
          <a:xfrm>
            <a:off x="373602" y="419101"/>
            <a:ext cx="11222215" cy="9267052"/>
            <a:chOff x="0" y="0"/>
            <a:chExt cx="2274402" cy="707744"/>
          </a:xfrm>
        </p:grpSpPr>
        <p:sp>
          <p:nvSpPr>
            <p:cNvPr id="8" name="Freeform 8">
              <a:extLst>
                <a:ext uri="{FF2B5EF4-FFF2-40B4-BE49-F238E27FC236}">
                  <a16:creationId xmlns:a16="http://schemas.microsoft.com/office/drawing/2014/main" id="{ED754D6A-B0DA-3F0F-FE6E-13E7FF646184}"/>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126C399D-5F93-0160-8750-753B4B1835F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E39E7C7-539F-087E-235E-38B8FA528221}"/>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C7029AA7-A092-E53E-430C-525B952ED5B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6F2F4302-C3E7-2723-BCC6-E4A2F1C5EE5F}"/>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8DF5FFDA-9FDC-4A6A-C04A-B82AC903B9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64DD4443-2912-1946-049F-42C64329F9D1}"/>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A0C9EEB-0147-09AD-5E4A-2B4AF333A51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4BBBAF2-4EC4-5FBE-B278-7167BF31E1AC}"/>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5B9FA8E3-DE6C-5B6D-2A15-79046DE88A3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33102DEC-E239-4C7A-BC51-407D7C0791E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63D6549-461B-E5CA-4523-41CBE99E7FDF}"/>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BCEB41F1-9EB3-24B5-2DFC-EACB077DDCF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772B301-D9CC-E886-B199-0BD77372815E}"/>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5EC6F588-371A-4E87-DD6D-759B83D39FC3}"/>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0DEFB0F0-4C43-BD66-A5AD-FC09D3259F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59A73F5-EFF0-9C9F-6A27-62B04430A89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AEDE99D-3F08-F75E-CA84-94A6DCB4A1B9}"/>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4D110F0F-2ED1-B676-0804-476345DE1C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7E86DA98-47AB-2314-F402-9B0ABA2C3E6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CA3F908-1071-56AD-0346-D706FEE34BBA}"/>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DCFC1712-8C45-5DFE-7C0C-CC280C1A4A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73D2E342-9A1B-714E-5400-768D7C1D3DAF}"/>
              </a:ext>
            </a:extLst>
          </p:cNvPr>
          <p:cNvSpPr txBox="1"/>
          <p:nvPr/>
        </p:nvSpPr>
        <p:spPr>
          <a:xfrm>
            <a:off x="533400" y="600848"/>
            <a:ext cx="10787918" cy="7962180"/>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The Great Commission-Matt. 28:19-20</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"Therefore go and make disciples of all nations, baptizing them in the name of the Father and of the Son and of the Holy Spirit, and teaching them to obey everything I have commanded you. And surely I am with you always, to the very end of the age.” Jesus gave this command to the apostles shortly before He ascended into heaven.”</a:t>
            </a:r>
          </a:p>
          <a:p>
            <a:pPr>
              <a:lnSpc>
                <a:spcPct val="115000"/>
              </a:lnSpc>
              <a:spcAft>
                <a:spcPts val="800"/>
              </a:spcAft>
            </a:pPr>
            <a:r>
              <a:rPr lang="en-CA" sz="3600" i="1" kern="100" dirty="0">
                <a:effectLst/>
                <a:latin typeface="Arial" panose="020B0604020202020204" pitchFamily="34" charset="0"/>
                <a:ea typeface="Times New Roman" panose="02020603050405020304" pitchFamily="18" charset="0"/>
                <a:cs typeface="Arial" panose="020B0604020202020204" pitchFamily="34" charset="0"/>
              </a:rPr>
              <a:t>What stands out in these two verses of Matthew 28 is:</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i="1" dirty="0">
                <a:effectLst/>
                <a:latin typeface="Arial" panose="020B0604020202020204" pitchFamily="34" charset="0"/>
                <a:ea typeface="Times New Roman" panose="02020603050405020304" pitchFamily="18" charset="0"/>
                <a:cs typeface="Arial" panose="020B0604020202020204" pitchFamily="34" charset="0"/>
              </a:rPr>
              <a:t>The Commission, the Command and the Promise</a:t>
            </a:r>
            <a:r>
              <a:rPr lang="en-CA" sz="3600" dirty="0">
                <a:effectLst/>
                <a:latin typeface="Arial" panose="020B0604020202020204" pitchFamily="34" charset="0"/>
                <a:cs typeface="Arial" panose="020B0604020202020204" pitchFamily="34" charset="0"/>
              </a:rPr>
              <a:t> </a:t>
            </a:r>
            <a:endParaRPr lang="en-CA"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162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97DE-5921-35B2-9621-CA0829D03B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D6EBD1-E4BE-F4ED-72DF-BA6786706BF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B1428B73-699E-DAA2-F616-B4F2A725976F}"/>
              </a:ext>
            </a:extLst>
          </p:cNvPr>
          <p:cNvGrpSpPr/>
          <p:nvPr/>
        </p:nvGrpSpPr>
        <p:grpSpPr>
          <a:xfrm>
            <a:off x="328366" y="748539"/>
            <a:ext cx="10988449" cy="9147916"/>
            <a:chOff x="0" y="0"/>
            <a:chExt cx="2274402" cy="707744"/>
          </a:xfrm>
        </p:grpSpPr>
        <p:sp>
          <p:nvSpPr>
            <p:cNvPr id="8" name="Freeform 8">
              <a:extLst>
                <a:ext uri="{FF2B5EF4-FFF2-40B4-BE49-F238E27FC236}">
                  <a16:creationId xmlns:a16="http://schemas.microsoft.com/office/drawing/2014/main" id="{E102C01D-F9EE-CFE6-872E-56CCB92F2CD0}"/>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latin typeface="Arial" panose="020B0604020202020204" pitchFamily="34" charset="0"/>
                <a:cs typeface="Arial" panose="020B0604020202020204" pitchFamily="34" charset="0"/>
              </a:endParaRPr>
            </a:p>
          </p:txBody>
        </p:sp>
        <p:sp>
          <p:nvSpPr>
            <p:cNvPr id="9" name="TextBox 9">
              <a:extLst>
                <a:ext uri="{FF2B5EF4-FFF2-40B4-BE49-F238E27FC236}">
                  <a16:creationId xmlns:a16="http://schemas.microsoft.com/office/drawing/2014/main" id="{A56B57E8-A5DB-DE82-BD64-16BC6E37320B}"/>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9" name="Group 19">
            <a:extLst>
              <a:ext uri="{FF2B5EF4-FFF2-40B4-BE49-F238E27FC236}">
                <a16:creationId xmlns:a16="http://schemas.microsoft.com/office/drawing/2014/main" id="{912F965A-BB13-8B8E-84C0-8E5F74212C9E}"/>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C28D22D2-597C-1142-DBA7-37B0E56924C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21" name="Group 21">
              <a:extLst>
                <a:ext uri="{FF2B5EF4-FFF2-40B4-BE49-F238E27FC236}">
                  <a16:creationId xmlns:a16="http://schemas.microsoft.com/office/drawing/2014/main" id="{1E0FF936-D11D-4460-5963-58D6E50B241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2308B22-A3D8-7C74-8DFB-E3C9B316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96F6A5C8-8D26-50FB-5C14-041CA573A37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08C2DDB-8F5C-79C8-C1A9-23925859B74D}"/>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6385F2D-2583-A290-8B6E-71C1ECB668F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8247766-8D9C-5DB4-F9A1-BCA43011501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489C6C0-12B7-FD50-84AD-BB1E75C0B43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48621FE9-8BA5-6D4A-4C2C-CC923EB543D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11BC5D82-020B-5642-5A8C-A9F0FAAE86A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9123D4EA-0C74-9EF5-C2E6-674AF4DDE4E0}"/>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31" name="Group 31">
            <a:extLst>
              <a:ext uri="{FF2B5EF4-FFF2-40B4-BE49-F238E27FC236}">
                <a16:creationId xmlns:a16="http://schemas.microsoft.com/office/drawing/2014/main" id="{0BC8FD28-FC5C-D867-7909-49B941D97AE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53EC216-0FC3-764E-CC75-55E342DA09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5AF07DC-6734-80BF-6F70-A32C7F9BED9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2C451A4E-07FA-F353-5F6E-DFD5CC1B9A5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BFA7282A-C1DE-D552-F351-1DDD8BF55A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69662FB-1CDF-7AAA-236B-B9537EB186E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1FA3F894-3E2E-36D1-A786-7519FEEDACAB}"/>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704E249-1310-3254-325A-8C086A4A56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5" name="TextBox 4">
            <a:extLst>
              <a:ext uri="{FF2B5EF4-FFF2-40B4-BE49-F238E27FC236}">
                <a16:creationId xmlns:a16="http://schemas.microsoft.com/office/drawing/2014/main" id="{2BC26FA0-4443-5735-E13C-0D190AB294BB}"/>
              </a:ext>
            </a:extLst>
          </p:cNvPr>
          <p:cNvSpPr txBox="1"/>
          <p:nvPr/>
        </p:nvSpPr>
        <p:spPr>
          <a:xfrm>
            <a:off x="609599" y="1257300"/>
            <a:ext cx="10546714" cy="7290009"/>
          </a:xfrm>
          <a:prstGeom prst="rect">
            <a:avLst/>
          </a:prstGeom>
          <a:noFill/>
        </p:spPr>
        <p:txBody>
          <a:bodyPr wrap="square">
            <a:spAutoFit/>
          </a:bodyPr>
          <a:lstStyle/>
          <a:p>
            <a:pPr marL="571500" indent="-571500">
              <a:buFont typeface="Wingdings" pitchFamily="2" charset="2"/>
              <a:buChar char="q"/>
            </a:pPr>
            <a:r>
              <a:rPr lang="en-CA" sz="3600" kern="100" dirty="0">
                <a:latin typeface="Arial" panose="020B0604020202020204" pitchFamily="34" charset="0"/>
                <a:ea typeface="Times New Roman" panose="02020603050405020304" pitchFamily="18" charset="0"/>
                <a:cs typeface="Arial" panose="020B0604020202020204" pitchFamily="34" charset="0"/>
              </a:rPr>
              <a:t>T</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he problem lies in the understanding of the commission and command Jesus gave to his disciples, and the willing obedience to that command when we become Converts of Christ.</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primary purpose of a Christian life is to glorify God and enjoy Him forever by becoming more like Christ. This involves developing a heart of genuine worship, living according to God's word, spreading the gospel to others, and serving them with love and compassion. </a:t>
            </a:r>
          </a:p>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800"/>
              </a:spcAft>
            </a:pPr>
            <a:endParaRPr lang="en-US" sz="3600" b="1"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7067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97DE-5921-35B2-9621-CA0829D03B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D6EBD1-E4BE-F4ED-72DF-BA6786706BF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B1428B73-699E-DAA2-F616-B4F2A725976F}"/>
              </a:ext>
            </a:extLst>
          </p:cNvPr>
          <p:cNvGrpSpPr/>
          <p:nvPr/>
        </p:nvGrpSpPr>
        <p:grpSpPr>
          <a:xfrm>
            <a:off x="328366" y="748539"/>
            <a:ext cx="10988449" cy="9147916"/>
            <a:chOff x="0" y="0"/>
            <a:chExt cx="2274402" cy="707744"/>
          </a:xfrm>
        </p:grpSpPr>
        <p:sp>
          <p:nvSpPr>
            <p:cNvPr id="8" name="Freeform 8">
              <a:extLst>
                <a:ext uri="{FF2B5EF4-FFF2-40B4-BE49-F238E27FC236}">
                  <a16:creationId xmlns:a16="http://schemas.microsoft.com/office/drawing/2014/main" id="{E102C01D-F9EE-CFE6-872E-56CCB92F2CD0}"/>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latin typeface="Arial" panose="020B0604020202020204" pitchFamily="34" charset="0"/>
                <a:cs typeface="Arial" panose="020B0604020202020204" pitchFamily="34" charset="0"/>
              </a:endParaRPr>
            </a:p>
          </p:txBody>
        </p:sp>
        <p:sp>
          <p:nvSpPr>
            <p:cNvPr id="9" name="TextBox 9">
              <a:extLst>
                <a:ext uri="{FF2B5EF4-FFF2-40B4-BE49-F238E27FC236}">
                  <a16:creationId xmlns:a16="http://schemas.microsoft.com/office/drawing/2014/main" id="{A56B57E8-A5DB-DE82-BD64-16BC6E37320B}"/>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19" name="Group 19">
            <a:extLst>
              <a:ext uri="{FF2B5EF4-FFF2-40B4-BE49-F238E27FC236}">
                <a16:creationId xmlns:a16="http://schemas.microsoft.com/office/drawing/2014/main" id="{912F965A-BB13-8B8E-84C0-8E5F74212C9E}"/>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C28D22D2-597C-1142-DBA7-37B0E56924C2}"/>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21" name="Group 21">
              <a:extLst>
                <a:ext uri="{FF2B5EF4-FFF2-40B4-BE49-F238E27FC236}">
                  <a16:creationId xmlns:a16="http://schemas.microsoft.com/office/drawing/2014/main" id="{1E0FF936-D11D-4460-5963-58D6E50B2418}"/>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2308B22-A3D8-7C74-8DFB-E3C9B31641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96F6A5C8-8D26-50FB-5C14-041CA573A37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708C2DDB-8F5C-79C8-C1A9-23925859B74D}"/>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26385F2D-2583-A290-8B6E-71C1ECB668F5}"/>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8247766-8D9C-5DB4-F9A1-BCA43011501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489C6C0-12B7-FD50-84AD-BB1E75C0B43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48621FE9-8BA5-6D4A-4C2C-CC923EB543D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11BC5D82-020B-5642-5A8C-A9F0FAAE86A0}"/>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9123D4EA-0C74-9EF5-C2E6-674AF4DDE4E0}"/>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31" name="Group 31">
            <a:extLst>
              <a:ext uri="{FF2B5EF4-FFF2-40B4-BE49-F238E27FC236}">
                <a16:creationId xmlns:a16="http://schemas.microsoft.com/office/drawing/2014/main" id="{0BC8FD28-FC5C-D867-7909-49B941D97AE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C53EC216-0FC3-764E-CC75-55E342DA09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5AF07DC-6734-80BF-6F70-A32C7F9BED9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2C451A4E-07FA-F353-5F6E-DFD5CC1B9A5A}"/>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BFA7282A-C1DE-D552-F351-1DDD8BF55A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69662FB-1CDF-7AAA-236B-B9537EB186E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1FA3F894-3E2E-36D1-A786-7519FEEDACAB}"/>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704E249-1310-3254-325A-8C086A4A56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5" name="TextBox 4">
            <a:extLst>
              <a:ext uri="{FF2B5EF4-FFF2-40B4-BE49-F238E27FC236}">
                <a16:creationId xmlns:a16="http://schemas.microsoft.com/office/drawing/2014/main" id="{2BC26FA0-4443-5735-E13C-0D190AB294BB}"/>
              </a:ext>
            </a:extLst>
          </p:cNvPr>
          <p:cNvSpPr txBox="1"/>
          <p:nvPr/>
        </p:nvSpPr>
        <p:spPr>
          <a:xfrm>
            <a:off x="609599" y="1257300"/>
            <a:ext cx="10546714" cy="8852488"/>
          </a:xfrm>
          <a:prstGeom prst="rect">
            <a:avLst/>
          </a:prstGeom>
          <a:noFill/>
        </p:spPr>
        <p:txBody>
          <a:bodyPr wrap="square">
            <a:spAutoFit/>
          </a:bodyPr>
          <a:lstStyle/>
          <a:p>
            <a:r>
              <a:rPr lang="en-CA" sz="3600" kern="100" dirty="0">
                <a:effectLst/>
                <a:latin typeface="Arial" panose="020B0604020202020204" pitchFamily="34" charset="0"/>
                <a:ea typeface="Times New Roman" panose="02020603050405020304" pitchFamily="18" charset="0"/>
                <a:cs typeface="Arial" panose="020B0604020202020204" pitchFamily="34" charset="0"/>
              </a:rPr>
              <a:t> </a:t>
            </a: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By practices like prayer, reading, studying, memorizing scriptures, and being apart of your faith community, Christians are transformed by the Spirit to live a life of purpose, ultimately fulfilling their potential as fully human beings in God's image. </a:t>
            </a:r>
          </a:p>
          <a:p>
            <a:pPr marL="571500" indent="-571500">
              <a:buFont typeface="Wingdings" pitchFamily="2" charset="2"/>
              <a:buChar char="q"/>
            </a:pPr>
            <a:endParaRPr lang="en-CA" sz="3600" kern="1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This can only become possible by presenting yourself to be discipled.</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endParaRPr lang="en-CA" sz="3600" kern="10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US" sz="3600" b="1"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3444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grpSp>
        <p:nvGrpSpPr>
          <p:cNvPr id="3" name="Group 3"/>
          <p:cNvGrpSpPr/>
          <p:nvPr/>
        </p:nvGrpSpPr>
        <p:grpSpPr>
          <a:xfrm>
            <a:off x="292405" y="-60853"/>
            <a:ext cx="11591823" cy="10287000"/>
            <a:chOff x="0" y="-38100"/>
            <a:chExt cx="2312709" cy="1548069"/>
          </a:xfrm>
        </p:grpSpPr>
        <p:sp>
          <p:nvSpPr>
            <p:cNvPr id="4" name="Freeform 4"/>
            <p:cNvSpPr/>
            <p:nvPr/>
          </p:nvSpPr>
          <p:spPr>
            <a:xfrm>
              <a:off x="0" y="5098"/>
              <a:ext cx="2312709" cy="1504871"/>
            </a:xfrm>
            <a:custGeom>
              <a:avLst/>
              <a:gdLst/>
              <a:ahLst/>
              <a:cxnLst/>
              <a:rect l="l" t="t" r="r" b="b"/>
              <a:pathLst>
                <a:path w="2312709" h="1504871">
                  <a:moveTo>
                    <a:pt x="24742" y="0"/>
                  </a:moveTo>
                  <a:lnTo>
                    <a:pt x="2287967" y="0"/>
                  </a:lnTo>
                  <a:cubicBezTo>
                    <a:pt x="2301631" y="0"/>
                    <a:pt x="2312709" y="11077"/>
                    <a:pt x="2312709" y="24742"/>
                  </a:cubicBezTo>
                  <a:lnTo>
                    <a:pt x="2312709" y="1480129"/>
                  </a:lnTo>
                  <a:cubicBezTo>
                    <a:pt x="2312709" y="1493794"/>
                    <a:pt x="2301631" y="1504871"/>
                    <a:pt x="2287967" y="1504871"/>
                  </a:cubicBezTo>
                  <a:lnTo>
                    <a:pt x="24742" y="1504871"/>
                  </a:lnTo>
                  <a:cubicBezTo>
                    <a:pt x="11077" y="1504871"/>
                    <a:pt x="0" y="1493794"/>
                    <a:pt x="0" y="1480129"/>
                  </a:cubicBezTo>
                  <a:lnTo>
                    <a:pt x="0" y="24742"/>
                  </a:lnTo>
                  <a:cubicBezTo>
                    <a:pt x="0" y="11077"/>
                    <a:pt x="11077" y="0"/>
                    <a:pt x="24742"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latin typeface="Arial" panose="020B0604020202020204" pitchFamily="34" charset="0"/>
                <a:cs typeface="Arial" panose="020B0604020202020204" pitchFamily="34" charset="0"/>
              </a:endParaRPr>
            </a:p>
          </p:txBody>
        </p:sp>
        <p:sp>
          <p:nvSpPr>
            <p:cNvPr id="5" name="TextBox 5"/>
            <p:cNvSpPr txBox="1"/>
            <p:nvPr/>
          </p:nvSpPr>
          <p:spPr>
            <a:xfrm>
              <a:off x="0" y="-38100"/>
              <a:ext cx="2312709" cy="1542971"/>
            </a:xfrm>
            <a:prstGeom prst="rect">
              <a:avLst/>
            </a:prstGeom>
          </p:spPr>
          <p:txBody>
            <a:bodyPr lIns="57927" tIns="57927" rIns="57927" bIns="57927"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9" name="Group 9"/>
          <p:cNvGrpSpPr/>
          <p:nvPr/>
        </p:nvGrpSpPr>
        <p:grpSpPr>
          <a:xfrm>
            <a:off x="13334107" y="6365954"/>
            <a:ext cx="3402519" cy="3402519"/>
            <a:chOff x="0" y="0"/>
            <a:chExt cx="4536692" cy="4536692"/>
          </a:xfrm>
        </p:grpSpPr>
        <p:sp>
          <p:nvSpPr>
            <p:cNvPr id="10" name="Freeform 10"/>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p:cNvGrpSpPr/>
            <p:nvPr/>
          </p:nvGrpSpPr>
          <p:grpSpPr>
            <a:xfrm>
              <a:off x="277127" y="277127"/>
              <a:ext cx="3982437" cy="398243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p:cNvGrpSpPr/>
          <p:nvPr/>
        </p:nvGrpSpPr>
        <p:grpSpPr>
          <a:xfrm>
            <a:off x="12850605" y="-760966"/>
            <a:ext cx="8707411" cy="870741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p:cNvGrpSpPr/>
          <p:nvPr/>
        </p:nvGrpSpPr>
        <p:grpSpPr>
          <a:xfrm rot="-3207614">
            <a:off x="15340392" y="-473851"/>
            <a:ext cx="3826657" cy="3685699"/>
            <a:chOff x="0" y="0"/>
            <a:chExt cx="1007844" cy="970719"/>
          </a:xfrm>
        </p:grpSpPr>
        <p:sp>
          <p:nvSpPr>
            <p:cNvPr id="20" name="Freeform 20"/>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1871318" y="-1969609"/>
            <a:ext cx="5378919" cy="537891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p:cNvGrpSpPr/>
          <p:nvPr/>
        </p:nvGrpSpPr>
        <p:grpSpPr>
          <a:xfrm>
            <a:off x="11514684" y="2226137"/>
            <a:ext cx="6092184" cy="609218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p:cNvGrpSpPr/>
          <p:nvPr/>
        </p:nvGrpSpPr>
        <p:grpSpPr>
          <a:xfrm>
            <a:off x="11766580" y="2478034"/>
            <a:ext cx="5588395" cy="558839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p:cNvGrpSpPr/>
          <p:nvPr/>
        </p:nvGrpSpPr>
        <p:grpSpPr>
          <a:xfrm rot="-3207614">
            <a:off x="11588329" y="-2114224"/>
            <a:ext cx="3826657" cy="3685699"/>
            <a:chOff x="0" y="0"/>
            <a:chExt cx="1007844" cy="970719"/>
          </a:xfrm>
        </p:grpSpPr>
        <p:sp>
          <p:nvSpPr>
            <p:cNvPr id="33" name="Freeform 33"/>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p:cNvGrpSpPr/>
          <p:nvPr/>
        </p:nvGrpSpPr>
        <p:grpSpPr>
          <a:xfrm>
            <a:off x="11997070" y="8167518"/>
            <a:ext cx="1262330" cy="1262330"/>
            <a:chOff x="0" y="0"/>
            <a:chExt cx="1683106" cy="1683106"/>
          </a:xfrm>
        </p:grpSpPr>
        <p:sp>
          <p:nvSpPr>
            <p:cNvPr id="36" name="Freeform 36"/>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p:cNvGrpSpPr/>
            <p:nvPr/>
          </p:nvGrpSpPr>
          <p:grpSpPr>
            <a:xfrm>
              <a:off x="102814" y="102814"/>
              <a:ext cx="1477478" cy="147747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p:cNvGrpSpPr/>
          <p:nvPr/>
        </p:nvGrpSpPr>
        <p:grpSpPr>
          <a:xfrm>
            <a:off x="13289716" y="9199749"/>
            <a:ext cx="524404" cy="524404"/>
            <a:chOff x="0" y="0"/>
            <a:chExt cx="699205" cy="699205"/>
          </a:xfrm>
        </p:grpSpPr>
        <p:sp>
          <p:nvSpPr>
            <p:cNvPr id="41" name="Freeform 41"/>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p:cNvGrpSpPr/>
            <p:nvPr/>
          </p:nvGrpSpPr>
          <p:grpSpPr>
            <a:xfrm>
              <a:off x="42712" y="42712"/>
              <a:ext cx="613782" cy="613782"/>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p:cNvGrpSpPr/>
          <p:nvPr/>
        </p:nvGrpSpPr>
        <p:grpSpPr>
          <a:xfrm rot="5400000">
            <a:off x="-11362027" y="6732116"/>
            <a:ext cx="18452272" cy="300217"/>
            <a:chOff x="0" y="0"/>
            <a:chExt cx="4859858" cy="79070"/>
          </a:xfrm>
        </p:grpSpPr>
        <p:sp>
          <p:nvSpPr>
            <p:cNvPr id="46" name="Freeform 46"/>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p:cNvGrpSpPr/>
          <p:nvPr/>
        </p:nvGrpSpPr>
        <p:grpSpPr>
          <a:xfrm>
            <a:off x="11923965" y="2760245"/>
            <a:ext cx="5148799" cy="5023973"/>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8" name="TextBox 7">
            <a:extLst>
              <a:ext uri="{FF2B5EF4-FFF2-40B4-BE49-F238E27FC236}">
                <a16:creationId xmlns:a16="http://schemas.microsoft.com/office/drawing/2014/main" id="{CE7EC07B-1743-4AB2-363E-D2D90EBD1DC2}"/>
              </a:ext>
            </a:extLst>
          </p:cNvPr>
          <p:cNvSpPr txBox="1"/>
          <p:nvPr/>
        </p:nvSpPr>
        <p:spPr>
          <a:xfrm>
            <a:off x="450032" y="1104900"/>
            <a:ext cx="11229530" cy="8265661"/>
          </a:xfrm>
          <a:prstGeom prst="rect">
            <a:avLst/>
          </a:prstGeom>
          <a:noFill/>
        </p:spPr>
        <p:txBody>
          <a:bodyPr wrap="square">
            <a:spAutoFit/>
          </a:bodyPr>
          <a:lstStyle/>
          <a:p>
            <a:pPr>
              <a:lnSpc>
                <a:spcPct val="115000"/>
              </a:lnSpc>
              <a:spcAft>
                <a:spcPts val="800"/>
              </a:spcAft>
            </a:pPr>
            <a:r>
              <a:rPr lang="en-CA" sz="3600" b="1" i="1" kern="100" dirty="0">
                <a:effectLst/>
                <a:latin typeface="Arial" panose="020B0604020202020204" pitchFamily="34" charset="0"/>
                <a:ea typeface="Times New Roman" panose="02020603050405020304" pitchFamily="18" charset="0"/>
                <a:cs typeface="Arial" panose="020B0604020202020204" pitchFamily="34" charset="0"/>
              </a:rPr>
              <a:t>The Early Disciples</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early disciples was first called Christians in the city of Antioch. When people saw the  disciples actions and lifestyle (Acts 11:25).</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But before the title of being Christian was widely accepted, the early followers of Christ was simply called “disciples.” </a:t>
            </a:r>
          </a:p>
          <a:p>
            <a:pPr>
              <a:lnSpc>
                <a:spcPct val="115000"/>
              </a:lnSpc>
              <a:spcAft>
                <a:spcPts val="800"/>
              </a:spcAft>
            </a:pP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Aft>
                <a:spcPts val="800"/>
              </a:spcAft>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Firstly, we see in Matthew 28, Jesus gave the commission to his disciples "to go make disciples" </a:t>
            </a:r>
          </a:p>
          <a:p>
            <a:pPr>
              <a:lnSpc>
                <a:spcPct val="107000"/>
              </a:lnSpc>
              <a:spcAft>
                <a:spcPts val="8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a:t>
            </a:r>
            <a:endParaRPr lang="en-US" sz="3600" b="1" kern="100" dirty="0">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7130-C428-ACD3-87B1-1245C221CF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082EA32-0387-4442-965C-9B60B088D2A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grpSp>
        <p:nvGrpSpPr>
          <p:cNvPr id="3" name="Group 3">
            <a:extLst>
              <a:ext uri="{FF2B5EF4-FFF2-40B4-BE49-F238E27FC236}">
                <a16:creationId xmlns:a16="http://schemas.microsoft.com/office/drawing/2014/main" id="{3B96DF4E-8224-7FB8-43F5-B4D02C35B585}"/>
              </a:ext>
            </a:extLst>
          </p:cNvPr>
          <p:cNvGrpSpPr/>
          <p:nvPr/>
        </p:nvGrpSpPr>
        <p:grpSpPr>
          <a:xfrm>
            <a:off x="359353" y="114299"/>
            <a:ext cx="11376747" cy="9982201"/>
            <a:chOff x="0" y="-38100"/>
            <a:chExt cx="2312709" cy="1548069"/>
          </a:xfrm>
        </p:grpSpPr>
        <p:sp>
          <p:nvSpPr>
            <p:cNvPr id="4" name="Freeform 4">
              <a:extLst>
                <a:ext uri="{FF2B5EF4-FFF2-40B4-BE49-F238E27FC236}">
                  <a16:creationId xmlns:a16="http://schemas.microsoft.com/office/drawing/2014/main" id="{B2941795-3FD4-43F1-9B8F-4D7766B91D5D}"/>
                </a:ext>
              </a:extLst>
            </p:cNvPr>
            <p:cNvSpPr/>
            <p:nvPr/>
          </p:nvSpPr>
          <p:spPr>
            <a:xfrm>
              <a:off x="0" y="5098"/>
              <a:ext cx="2312709" cy="1504871"/>
            </a:xfrm>
            <a:custGeom>
              <a:avLst/>
              <a:gdLst/>
              <a:ahLst/>
              <a:cxnLst/>
              <a:rect l="l" t="t" r="r" b="b"/>
              <a:pathLst>
                <a:path w="2312709" h="1504871">
                  <a:moveTo>
                    <a:pt x="24742" y="0"/>
                  </a:moveTo>
                  <a:lnTo>
                    <a:pt x="2287967" y="0"/>
                  </a:lnTo>
                  <a:cubicBezTo>
                    <a:pt x="2301631" y="0"/>
                    <a:pt x="2312709" y="11077"/>
                    <a:pt x="2312709" y="24742"/>
                  </a:cubicBezTo>
                  <a:lnTo>
                    <a:pt x="2312709" y="1480129"/>
                  </a:lnTo>
                  <a:cubicBezTo>
                    <a:pt x="2312709" y="1493794"/>
                    <a:pt x="2301631" y="1504871"/>
                    <a:pt x="2287967" y="1504871"/>
                  </a:cubicBezTo>
                  <a:lnTo>
                    <a:pt x="24742" y="1504871"/>
                  </a:lnTo>
                  <a:cubicBezTo>
                    <a:pt x="11077" y="1504871"/>
                    <a:pt x="0" y="1493794"/>
                    <a:pt x="0" y="1480129"/>
                  </a:cubicBezTo>
                  <a:lnTo>
                    <a:pt x="0" y="24742"/>
                  </a:lnTo>
                  <a:cubicBezTo>
                    <a:pt x="0" y="11077"/>
                    <a:pt x="11077" y="0"/>
                    <a:pt x="24742"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5" name="TextBox 5">
              <a:extLst>
                <a:ext uri="{FF2B5EF4-FFF2-40B4-BE49-F238E27FC236}">
                  <a16:creationId xmlns:a16="http://schemas.microsoft.com/office/drawing/2014/main" id="{5B1CF9CD-8DA6-9778-7461-30CFF3E331FD}"/>
                </a:ext>
              </a:extLst>
            </p:cNvPr>
            <p:cNvSpPr txBox="1"/>
            <p:nvPr/>
          </p:nvSpPr>
          <p:spPr>
            <a:xfrm>
              <a:off x="0" y="-38100"/>
              <a:ext cx="2312709" cy="1542971"/>
            </a:xfrm>
            <a:prstGeom prst="rect">
              <a:avLst/>
            </a:prstGeom>
          </p:spPr>
          <p:txBody>
            <a:bodyPr lIns="57927" tIns="57927" rIns="57927" bIns="57927" rtlCol="0" anchor="ctr"/>
            <a:lstStyle/>
            <a:p>
              <a:pPr algn="ctr">
                <a:lnSpc>
                  <a:spcPts val="2659"/>
                </a:lnSpc>
              </a:pPr>
              <a:endParaRPr/>
            </a:p>
          </p:txBody>
        </p:sp>
      </p:grpSp>
      <p:grpSp>
        <p:nvGrpSpPr>
          <p:cNvPr id="9" name="Group 9">
            <a:extLst>
              <a:ext uri="{FF2B5EF4-FFF2-40B4-BE49-F238E27FC236}">
                <a16:creationId xmlns:a16="http://schemas.microsoft.com/office/drawing/2014/main" id="{26F8873C-188B-599F-1BCE-EC8B02303E58}"/>
              </a:ext>
            </a:extLst>
          </p:cNvPr>
          <p:cNvGrpSpPr/>
          <p:nvPr/>
        </p:nvGrpSpPr>
        <p:grpSpPr>
          <a:xfrm>
            <a:off x="13334107" y="6365954"/>
            <a:ext cx="3402519" cy="3402519"/>
            <a:chOff x="0" y="0"/>
            <a:chExt cx="4536692" cy="4536692"/>
          </a:xfrm>
        </p:grpSpPr>
        <p:sp>
          <p:nvSpPr>
            <p:cNvPr id="10" name="Freeform 10">
              <a:extLst>
                <a:ext uri="{FF2B5EF4-FFF2-40B4-BE49-F238E27FC236}">
                  <a16:creationId xmlns:a16="http://schemas.microsoft.com/office/drawing/2014/main" id="{38756BC8-0D03-8137-7CA4-6D804A7B95BC}"/>
                </a:ext>
              </a:extLst>
            </p:cNvPr>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11" name="Group 11">
              <a:extLst>
                <a:ext uri="{FF2B5EF4-FFF2-40B4-BE49-F238E27FC236}">
                  <a16:creationId xmlns:a16="http://schemas.microsoft.com/office/drawing/2014/main" id="{F0340735-25BA-9AAC-8288-DAA23962CA37}"/>
                </a:ext>
              </a:extLst>
            </p:cNvPr>
            <p:cNvGrpSpPr/>
            <p:nvPr/>
          </p:nvGrpSpPr>
          <p:grpSpPr>
            <a:xfrm>
              <a:off x="277127" y="277127"/>
              <a:ext cx="3982437" cy="3982437"/>
              <a:chOff x="0" y="0"/>
              <a:chExt cx="812800" cy="812800"/>
            </a:xfrm>
          </p:grpSpPr>
          <p:sp>
            <p:nvSpPr>
              <p:cNvPr id="12" name="Freeform 12">
                <a:extLst>
                  <a:ext uri="{FF2B5EF4-FFF2-40B4-BE49-F238E27FC236}">
                    <a16:creationId xmlns:a16="http://schemas.microsoft.com/office/drawing/2014/main" id="{900A617D-9F69-8CCC-AD67-C3F89BB334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3" name="TextBox 13">
                <a:extLst>
                  <a:ext uri="{FF2B5EF4-FFF2-40B4-BE49-F238E27FC236}">
                    <a16:creationId xmlns:a16="http://schemas.microsoft.com/office/drawing/2014/main" id="{2C80492D-FCBF-2FED-B32D-5C5E706E9B3D}"/>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14" name="Freeform 14">
            <a:extLst>
              <a:ext uri="{FF2B5EF4-FFF2-40B4-BE49-F238E27FC236}">
                <a16:creationId xmlns:a16="http://schemas.microsoft.com/office/drawing/2014/main" id="{3767F934-3E97-3639-4E6F-68039D1C52B6}"/>
              </a:ext>
            </a:extLst>
          </p:cNvPr>
          <p:cNvSpPr/>
          <p:nvPr/>
        </p:nvSpPr>
        <p:spPr>
          <a:xfrm>
            <a:off x="13466005"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5" name="Group 15">
            <a:extLst>
              <a:ext uri="{FF2B5EF4-FFF2-40B4-BE49-F238E27FC236}">
                <a16:creationId xmlns:a16="http://schemas.microsoft.com/office/drawing/2014/main" id="{77728980-01B6-40B8-29C9-A4110D483DFE}"/>
              </a:ext>
            </a:extLst>
          </p:cNvPr>
          <p:cNvGrpSpPr/>
          <p:nvPr/>
        </p:nvGrpSpPr>
        <p:grpSpPr>
          <a:xfrm>
            <a:off x="12850605" y="-760966"/>
            <a:ext cx="8707411" cy="8707411"/>
            <a:chOff x="0" y="0"/>
            <a:chExt cx="812800" cy="812800"/>
          </a:xfrm>
        </p:grpSpPr>
        <p:sp>
          <p:nvSpPr>
            <p:cNvPr id="16" name="Freeform 16">
              <a:extLst>
                <a:ext uri="{FF2B5EF4-FFF2-40B4-BE49-F238E27FC236}">
                  <a16:creationId xmlns:a16="http://schemas.microsoft.com/office/drawing/2014/main" id="{CE12BA7E-10B6-C88D-C47C-4AA6759A971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7" name="TextBox 17">
              <a:extLst>
                <a:ext uri="{FF2B5EF4-FFF2-40B4-BE49-F238E27FC236}">
                  <a16:creationId xmlns:a16="http://schemas.microsoft.com/office/drawing/2014/main" id="{4F8F68CD-FC77-A7DE-C3A9-F85DACA122CB}"/>
                </a:ext>
              </a:extLst>
            </p:cNvPr>
            <p:cNvSpPr txBox="1"/>
            <p:nvPr/>
          </p:nvSpPr>
          <p:spPr>
            <a:xfrm>
              <a:off x="76200" y="38100"/>
              <a:ext cx="660400" cy="698500"/>
            </a:xfrm>
            <a:prstGeom prst="rect">
              <a:avLst/>
            </a:prstGeom>
          </p:spPr>
          <p:txBody>
            <a:bodyPr lIns="89429" tIns="89429" rIns="89429" bIns="89429" rtlCol="0" anchor="ctr"/>
            <a:lstStyle/>
            <a:p>
              <a:pPr algn="ctr">
                <a:lnSpc>
                  <a:spcPts val="2659"/>
                </a:lnSpc>
              </a:pPr>
              <a:endParaRPr/>
            </a:p>
          </p:txBody>
        </p:sp>
      </p:grpSp>
      <p:sp>
        <p:nvSpPr>
          <p:cNvPr id="18" name="Freeform 18">
            <a:extLst>
              <a:ext uri="{FF2B5EF4-FFF2-40B4-BE49-F238E27FC236}">
                <a16:creationId xmlns:a16="http://schemas.microsoft.com/office/drawing/2014/main" id="{D069FF4F-4225-B61A-A01B-FE87CA5D91AE}"/>
              </a:ext>
            </a:extLst>
          </p:cNvPr>
          <p:cNvSpPr/>
          <p:nvPr/>
        </p:nvSpPr>
        <p:spPr>
          <a:xfrm>
            <a:off x="11497013"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9" name="Group 19">
            <a:extLst>
              <a:ext uri="{FF2B5EF4-FFF2-40B4-BE49-F238E27FC236}">
                <a16:creationId xmlns:a16="http://schemas.microsoft.com/office/drawing/2014/main" id="{51EF1866-66D6-6EAA-2FDC-F8BB00227E54}"/>
              </a:ext>
            </a:extLst>
          </p:cNvPr>
          <p:cNvGrpSpPr/>
          <p:nvPr/>
        </p:nvGrpSpPr>
        <p:grpSpPr>
          <a:xfrm rot="-3207614">
            <a:off x="15340392" y="-473851"/>
            <a:ext cx="3826657" cy="3685699"/>
            <a:chOff x="0" y="0"/>
            <a:chExt cx="1007844" cy="970719"/>
          </a:xfrm>
        </p:grpSpPr>
        <p:sp>
          <p:nvSpPr>
            <p:cNvPr id="20" name="Freeform 20">
              <a:extLst>
                <a:ext uri="{FF2B5EF4-FFF2-40B4-BE49-F238E27FC236}">
                  <a16:creationId xmlns:a16="http://schemas.microsoft.com/office/drawing/2014/main" id="{361A4A48-9C54-C0C3-E38D-B600AA64BC09}"/>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a:extLst>
                <a:ext uri="{FF2B5EF4-FFF2-40B4-BE49-F238E27FC236}">
                  <a16:creationId xmlns:a16="http://schemas.microsoft.com/office/drawing/2014/main" id="{8EC6F906-2DB5-8391-D972-B2F2FDBBF530}"/>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a:extLst>
              <a:ext uri="{FF2B5EF4-FFF2-40B4-BE49-F238E27FC236}">
                <a16:creationId xmlns:a16="http://schemas.microsoft.com/office/drawing/2014/main" id="{6777A9C5-EA79-21C7-77AA-796B9DF94EE9}"/>
              </a:ext>
            </a:extLst>
          </p:cNvPr>
          <p:cNvGrpSpPr/>
          <p:nvPr/>
        </p:nvGrpSpPr>
        <p:grpSpPr>
          <a:xfrm>
            <a:off x="11871318" y="-1969609"/>
            <a:ext cx="5378919" cy="5378919"/>
            <a:chOff x="0" y="0"/>
            <a:chExt cx="812800" cy="812800"/>
          </a:xfrm>
        </p:grpSpPr>
        <p:sp>
          <p:nvSpPr>
            <p:cNvPr id="23" name="Freeform 23">
              <a:extLst>
                <a:ext uri="{FF2B5EF4-FFF2-40B4-BE49-F238E27FC236}">
                  <a16:creationId xmlns:a16="http://schemas.microsoft.com/office/drawing/2014/main" id="{468D5CEE-44B7-9B0C-0E52-7FC7DCE0F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4" name="TextBox 24">
              <a:extLst>
                <a:ext uri="{FF2B5EF4-FFF2-40B4-BE49-F238E27FC236}">
                  <a16:creationId xmlns:a16="http://schemas.microsoft.com/office/drawing/2014/main" id="{9491FE09-76C8-D677-ECF4-CFD953E9EC64}"/>
                </a:ext>
              </a:extLst>
            </p:cNvPr>
            <p:cNvSpPr txBox="1"/>
            <p:nvPr/>
          </p:nvSpPr>
          <p:spPr>
            <a:xfrm>
              <a:off x="76200" y="38100"/>
              <a:ext cx="660400" cy="698500"/>
            </a:xfrm>
            <a:prstGeom prst="rect">
              <a:avLst/>
            </a:prstGeom>
          </p:spPr>
          <p:txBody>
            <a:bodyPr lIns="37859" tIns="37859" rIns="37859" bIns="37859" rtlCol="0" anchor="ctr"/>
            <a:lstStyle/>
            <a:p>
              <a:pPr algn="ctr">
                <a:lnSpc>
                  <a:spcPts val="2659"/>
                </a:lnSpc>
              </a:pPr>
              <a:endParaRPr/>
            </a:p>
          </p:txBody>
        </p:sp>
      </p:grpSp>
      <p:sp>
        <p:nvSpPr>
          <p:cNvPr id="25" name="Freeform 25">
            <a:extLst>
              <a:ext uri="{FF2B5EF4-FFF2-40B4-BE49-F238E27FC236}">
                <a16:creationId xmlns:a16="http://schemas.microsoft.com/office/drawing/2014/main" id="{9878CE4A-E4FE-62C1-4356-6F67CA1D00C9}"/>
              </a:ext>
            </a:extLst>
          </p:cNvPr>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6" name="Group 26">
            <a:extLst>
              <a:ext uri="{FF2B5EF4-FFF2-40B4-BE49-F238E27FC236}">
                <a16:creationId xmlns:a16="http://schemas.microsoft.com/office/drawing/2014/main" id="{BBDE2EF4-9700-59B9-5D34-2154427F28E6}"/>
              </a:ext>
            </a:extLst>
          </p:cNvPr>
          <p:cNvGrpSpPr/>
          <p:nvPr/>
        </p:nvGrpSpPr>
        <p:grpSpPr>
          <a:xfrm>
            <a:off x="11514684" y="2226137"/>
            <a:ext cx="6092184" cy="6092184"/>
            <a:chOff x="0" y="0"/>
            <a:chExt cx="812800" cy="812800"/>
          </a:xfrm>
        </p:grpSpPr>
        <p:sp>
          <p:nvSpPr>
            <p:cNvPr id="27" name="Freeform 27">
              <a:extLst>
                <a:ext uri="{FF2B5EF4-FFF2-40B4-BE49-F238E27FC236}">
                  <a16:creationId xmlns:a16="http://schemas.microsoft.com/office/drawing/2014/main" id="{24225116-B166-16A9-F04C-6AD4A80B30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8" name="TextBox 28">
              <a:extLst>
                <a:ext uri="{FF2B5EF4-FFF2-40B4-BE49-F238E27FC236}">
                  <a16:creationId xmlns:a16="http://schemas.microsoft.com/office/drawing/2014/main" id="{BBE51124-FA6D-51DB-BE09-74D625712FEF}"/>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29" name="Group 29">
            <a:extLst>
              <a:ext uri="{FF2B5EF4-FFF2-40B4-BE49-F238E27FC236}">
                <a16:creationId xmlns:a16="http://schemas.microsoft.com/office/drawing/2014/main" id="{074371DD-B703-1630-7D56-A7674052D8DD}"/>
              </a:ext>
            </a:extLst>
          </p:cNvPr>
          <p:cNvGrpSpPr/>
          <p:nvPr/>
        </p:nvGrpSpPr>
        <p:grpSpPr>
          <a:xfrm>
            <a:off x="11766580" y="2478034"/>
            <a:ext cx="5588395" cy="5588395"/>
            <a:chOff x="0" y="0"/>
            <a:chExt cx="812800" cy="812800"/>
          </a:xfrm>
        </p:grpSpPr>
        <p:sp>
          <p:nvSpPr>
            <p:cNvPr id="30" name="Freeform 30">
              <a:extLst>
                <a:ext uri="{FF2B5EF4-FFF2-40B4-BE49-F238E27FC236}">
                  <a16:creationId xmlns:a16="http://schemas.microsoft.com/office/drawing/2014/main" id="{159CD77A-255B-AABC-6182-779F2040715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a:extLst>
                <a:ext uri="{FF2B5EF4-FFF2-40B4-BE49-F238E27FC236}">
                  <a16:creationId xmlns:a16="http://schemas.microsoft.com/office/drawing/2014/main" id="{BE457322-23AA-8892-B08D-1C2564A616A5}"/>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2" name="Group 32">
            <a:extLst>
              <a:ext uri="{FF2B5EF4-FFF2-40B4-BE49-F238E27FC236}">
                <a16:creationId xmlns:a16="http://schemas.microsoft.com/office/drawing/2014/main" id="{BFEC8163-B3E0-2038-C99E-1BCF50BA7384}"/>
              </a:ext>
            </a:extLst>
          </p:cNvPr>
          <p:cNvGrpSpPr/>
          <p:nvPr/>
        </p:nvGrpSpPr>
        <p:grpSpPr>
          <a:xfrm rot="-3207614">
            <a:off x="11588329" y="-2114224"/>
            <a:ext cx="3826657" cy="3685699"/>
            <a:chOff x="0" y="0"/>
            <a:chExt cx="1007844" cy="970719"/>
          </a:xfrm>
        </p:grpSpPr>
        <p:sp>
          <p:nvSpPr>
            <p:cNvPr id="33" name="Freeform 33">
              <a:extLst>
                <a:ext uri="{FF2B5EF4-FFF2-40B4-BE49-F238E27FC236}">
                  <a16:creationId xmlns:a16="http://schemas.microsoft.com/office/drawing/2014/main" id="{12824E74-2305-7A42-7EC7-122FAC8495A4}"/>
                </a:ext>
              </a:extLst>
            </p:cNvPr>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34" name="TextBox 34">
              <a:extLst>
                <a:ext uri="{FF2B5EF4-FFF2-40B4-BE49-F238E27FC236}">
                  <a16:creationId xmlns:a16="http://schemas.microsoft.com/office/drawing/2014/main" id="{F8E0C3B2-1DDF-C1C5-8D0A-B04D3F961B8E}"/>
                </a:ext>
              </a:extLst>
            </p:cNvPr>
            <p:cNvSpPr txBox="1"/>
            <p:nvPr/>
          </p:nvSpPr>
          <p:spPr>
            <a:xfrm>
              <a:off x="0" y="-38100"/>
              <a:ext cx="1007844"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35" name="Group 35">
            <a:extLst>
              <a:ext uri="{FF2B5EF4-FFF2-40B4-BE49-F238E27FC236}">
                <a16:creationId xmlns:a16="http://schemas.microsoft.com/office/drawing/2014/main" id="{CF02288F-5374-5778-ECA2-B54F8E2EE426}"/>
              </a:ext>
            </a:extLst>
          </p:cNvPr>
          <p:cNvGrpSpPr/>
          <p:nvPr/>
        </p:nvGrpSpPr>
        <p:grpSpPr>
          <a:xfrm>
            <a:off x="11997070" y="8167518"/>
            <a:ext cx="1262330" cy="1262330"/>
            <a:chOff x="0" y="0"/>
            <a:chExt cx="1683106" cy="1683106"/>
          </a:xfrm>
        </p:grpSpPr>
        <p:sp>
          <p:nvSpPr>
            <p:cNvPr id="36" name="Freeform 36">
              <a:extLst>
                <a:ext uri="{FF2B5EF4-FFF2-40B4-BE49-F238E27FC236}">
                  <a16:creationId xmlns:a16="http://schemas.microsoft.com/office/drawing/2014/main" id="{E698C1A0-979C-C2B2-49E4-AC2D5C193C14}"/>
                </a:ext>
              </a:extLst>
            </p:cNvPr>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7" name="Group 37">
              <a:extLst>
                <a:ext uri="{FF2B5EF4-FFF2-40B4-BE49-F238E27FC236}">
                  <a16:creationId xmlns:a16="http://schemas.microsoft.com/office/drawing/2014/main" id="{BD5CB79F-32BE-ABFD-28D0-5C6401234285}"/>
                </a:ext>
              </a:extLst>
            </p:cNvPr>
            <p:cNvGrpSpPr/>
            <p:nvPr/>
          </p:nvGrpSpPr>
          <p:grpSpPr>
            <a:xfrm>
              <a:off x="102814" y="102814"/>
              <a:ext cx="1477478" cy="1477478"/>
              <a:chOff x="0" y="0"/>
              <a:chExt cx="812800" cy="812800"/>
            </a:xfrm>
          </p:grpSpPr>
          <p:sp>
            <p:nvSpPr>
              <p:cNvPr id="38" name="Freeform 38">
                <a:extLst>
                  <a:ext uri="{FF2B5EF4-FFF2-40B4-BE49-F238E27FC236}">
                    <a16:creationId xmlns:a16="http://schemas.microsoft.com/office/drawing/2014/main" id="{0B3C7412-8A64-50B1-FBCC-3CE6C4267C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a:extLst>
                  <a:ext uri="{FF2B5EF4-FFF2-40B4-BE49-F238E27FC236}">
                    <a16:creationId xmlns:a16="http://schemas.microsoft.com/office/drawing/2014/main" id="{5AC67401-7151-466A-41C6-55FA59C6E69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a:extLst>
              <a:ext uri="{FF2B5EF4-FFF2-40B4-BE49-F238E27FC236}">
                <a16:creationId xmlns:a16="http://schemas.microsoft.com/office/drawing/2014/main" id="{3F57BAC7-B24D-715F-07C3-055213A4F117}"/>
              </a:ext>
            </a:extLst>
          </p:cNvPr>
          <p:cNvGrpSpPr/>
          <p:nvPr/>
        </p:nvGrpSpPr>
        <p:grpSpPr>
          <a:xfrm>
            <a:off x="13289716" y="9199749"/>
            <a:ext cx="524404" cy="524404"/>
            <a:chOff x="0" y="0"/>
            <a:chExt cx="699205" cy="699205"/>
          </a:xfrm>
        </p:grpSpPr>
        <p:sp>
          <p:nvSpPr>
            <p:cNvPr id="41" name="Freeform 41">
              <a:extLst>
                <a:ext uri="{FF2B5EF4-FFF2-40B4-BE49-F238E27FC236}">
                  <a16:creationId xmlns:a16="http://schemas.microsoft.com/office/drawing/2014/main" id="{939B0A63-83DE-B216-887B-9A614D9B85DB}"/>
                </a:ext>
              </a:extLst>
            </p:cNvPr>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42" name="Group 42">
              <a:extLst>
                <a:ext uri="{FF2B5EF4-FFF2-40B4-BE49-F238E27FC236}">
                  <a16:creationId xmlns:a16="http://schemas.microsoft.com/office/drawing/2014/main" id="{9A32018C-26BE-6175-999F-064E942CF53B}"/>
                </a:ext>
              </a:extLst>
            </p:cNvPr>
            <p:cNvGrpSpPr/>
            <p:nvPr/>
          </p:nvGrpSpPr>
          <p:grpSpPr>
            <a:xfrm>
              <a:off x="42712" y="42712"/>
              <a:ext cx="613782" cy="613782"/>
              <a:chOff x="0" y="0"/>
              <a:chExt cx="812800" cy="812800"/>
            </a:xfrm>
          </p:grpSpPr>
          <p:sp>
            <p:nvSpPr>
              <p:cNvPr id="43" name="Freeform 43">
                <a:extLst>
                  <a:ext uri="{FF2B5EF4-FFF2-40B4-BE49-F238E27FC236}">
                    <a16:creationId xmlns:a16="http://schemas.microsoft.com/office/drawing/2014/main" id="{D9E5B41E-8951-6A81-7228-D08B91B9C3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4" name="TextBox 44">
                <a:extLst>
                  <a:ext uri="{FF2B5EF4-FFF2-40B4-BE49-F238E27FC236}">
                    <a16:creationId xmlns:a16="http://schemas.microsoft.com/office/drawing/2014/main" id="{C88714A9-8FDF-D5A7-B2CA-F0FFFF387F54}"/>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5" name="Group 45">
            <a:extLst>
              <a:ext uri="{FF2B5EF4-FFF2-40B4-BE49-F238E27FC236}">
                <a16:creationId xmlns:a16="http://schemas.microsoft.com/office/drawing/2014/main" id="{5122C115-CD10-7C8C-0FA2-8D5933841C7E}"/>
              </a:ext>
            </a:extLst>
          </p:cNvPr>
          <p:cNvGrpSpPr/>
          <p:nvPr/>
        </p:nvGrpSpPr>
        <p:grpSpPr>
          <a:xfrm rot="5400000">
            <a:off x="-11362027" y="6732116"/>
            <a:ext cx="18452272" cy="300217"/>
            <a:chOff x="0" y="0"/>
            <a:chExt cx="4859858" cy="79070"/>
          </a:xfrm>
        </p:grpSpPr>
        <p:sp>
          <p:nvSpPr>
            <p:cNvPr id="46" name="Freeform 46">
              <a:extLst>
                <a:ext uri="{FF2B5EF4-FFF2-40B4-BE49-F238E27FC236}">
                  <a16:creationId xmlns:a16="http://schemas.microsoft.com/office/drawing/2014/main" id="{2C3D36AE-252F-7099-F542-5176AF2CB7C6}"/>
                </a:ext>
              </a:extLst>
            </p:cNvPr>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7" name="TextBox 47">
              <a:extLst>
                <a:ext uri="{FF2B5EF4-FFF2-40B4-BE49-F238E27FC236}">
                  <a16:creationId xmlns:a16="http://schemas.microsoft.com/office/drawing/2014/main" id="{BC1900C7-1553-0C5B-32B6-17E58D47DF03}"/>
                </a:ext>
              </a:extLst>
            </p:cNvPr>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sp>
        <p:nvSpPr>
          <p:cNvPr id="48" name="Freeform 48">
            <a:extLst>
              <a:ext uri="{FF2B5EF4-FFF2-40B4-BE49-F238E27FC236}">
                <a16:creationId xmlns:a16="http://schemas.microsoft.com/office/drawing/2014/main" id="{045BE3B0-21B6-9C30-0ED2-4DCA5868D8EB}"/>
              </a:ext>
            </a:extLst>
          </p:cNvPr>
          <p:cNvSpPr/>
          <p:nvPr/>
        </p:nvSpPr>
        <p:spPr>
          <a:xfrm>
            <a:off x="2075046" y="8849193"/>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9" name="Group 49">
            <a:extLst>
              <a:ext uri="{FF2B5EF4-FFF2-40B4-BE49-F238E27FC236}">
                <a16:creationId xmlns:a16="http://schemas.microsoft.com/office/drawing/2014/main" id="{A50376E2-FC41-E87B-D070-69FC392B550A}"/>
              </a:ext>
            </a:extLst>
          </p:cNvPr>
          <p:cNvGrpSpPr/>
          <p:nvPr/>
        </p:nvGrpSpPr>
        <p:grpSpPr>
          <a:xfrm>
            <a:off x="11923965" y="2760245"/>
            <a:ext cx="5148799" cy="5023973"/>
            <a:chOff x="0" y="0"/>
            <a:chExt cx="812800" cy="812800"/>
          </a:xfrm>
        </p:grpSpPr>
        <p:sp>
          <p:nvSpPr>
            <p:cNvPr id="50" name="Freeform 50">
              <a:extLst>
                <a:ext uri="{FF2B5EF4-FFF2-40B4-BE49-F238E27FC236}">
                  <a16:creationId xmlns:a16="http://schemas.microsoft.com/office/drawing/2014/main" id="{B5DAFD2A-8296-2E0A-86F4-6E3419CA2B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2" name="TextBox 51">
            <a:extLst>
              <a:ext uri="{FF2B5EF4-FFF2-40B4-BE49-F238E27FC236}">
                <a16:creationId xmlns:a16="http://schemas.microsoft.com/office/drawing/2014/main" id="{4CC95D66-8828-C009-64CD-52B738670967}"/>
              </a:ext>
            </a:extLst>
          </p:cNvPr>
          <p:cNvSpPr txBox="1"/>
          <p:nvPr/>
        </p:nvSpPr>
        <p:spPr>
          <a:xfrm>
            <a:off x="598352" y="983831"/>
            <a:ext cx="10898662" cy="7475701"/>
          </a:xfrm>
          <a:prstGeom prst="rect">
            <a:avLst/>
          </a:prstGeom>
          <a:noFill/>
        </p:spPr>
        <p:txBody>
          <a:bodyPr wrap="square">
            <a:spAutoFit/>
          </a:bodyPr>
          <a:lstStyle/>
          <a:p>
            <a:pPr>
              <a:lnSpc>
                <a:spcPct val="115000"/>
              </a:lnSpc>
              <a:spcAft>
                <a:spcPts val="800"/>
              </a:spcAft>
            </a:pPr>
            <a:r>
              <a:rPr lang="en-CA" sz="3600" b="1" kern="100" dirty="0">
                <a:effectLst/>
                <a:latin typeface="Arial" panose="020B0604020202020204" pitchFamily="34" charset="0"/>
                <a:ea typeface="Times New Roman" panose="02020603050405020304" pitchFamily="18" charset="0"/>
                <a:cs typeface="Arial" panose="020B0604020202020204" pitchFamily="34" charset="0"/>
              </a:rPr>
              <a:t>Who Are Disciples</a:t>
            </a:r>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In the Bible, a disciple is a dedicated follower and learner of a teacher or master.</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A disciple is one who disciplines himself in the teachings and practices of another.</a:t>
            </a:r>
          </a:p>
          <a:p>
            <a:endParaRPr lang="en-CA" sz="3600" kern="1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CA" sz="3600" kern="100" dirty="0">
                <a:effectLst/>
                <a:latin typeface="Arial" panose="020B0604020202020204" pitchFamily="34" charset="0"/>
                <a:ea typeface="Times New Roman" panose="02020603050405020304" pitchFamily="18" charset="0"/>
                <a:cs typeface="Arial" panose="020B0604020202020204" pitchFamily="34" charset="0"/>
              </a:rPr>
              <a:t>The Greek word for "disciple" is(</a:t>
            </a:r>
            <a:r>
              <a:rPr lang="en-CA" sz="3600" kern="100" dirty="0" err="1">
                <a:effectLst/>
                <a:latin typeface="Arial" panose="020B0604020202020204" pitchFamily="34" charset="0"/>
                <a:ea typeface="Times New Roman" panose="02020603050405020304" pitchFamily="18" charset="0"/>
                <a:cs typeface="Arial" panose="020B0604020202020204" pitchFamily="34" charset="0"/>
              </a:rPr>
              <a:t>mathētḗs</a:t>
            </a:r>
            <a:r>
              <a:rPr lang="en-CA" sz="3600" kern="100" dirty="0">
                <a:effectLst/>
                <a:latin typeface="Arial" panose="020B0604020202020204" pitchFamily="34" charset="0"/>
                <a:ea typeface="Times New Roman" panose="02020603050405020304" pitchFamily="18" charset="0"/>
                <a:cs typeface="Arial" panose="020B0604020202020204" pitchFamily="34" charset="0"/>
              </a:rPr>
              <a:t>), which means "learner" or "pupil" and is related to the verb "to learn". It refers to someone who learns through instruction from another, such as an apprentice or a student under a teacher. </a:t>
            </a:r>
          </a:p>
          <a:p>
            <a:pPr>
              <a:lnSpc>
                <a:spcPct val="107000"/>
              </a:lnSpc>
              <a:spcAft>
                <a:spcPts val="800"/>
              </a:spcAft>
            </a:pPr>
            <a:endParaRPr lang="en-US" sz="3600" b="1"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5315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11499</TotalTime>
  <Words>1435</Words>
  <Application>Microsoft Office PowerPoint</Application>
  <PresentationFormat>Custom</PresentationFormat>
  <Paragraphs>125</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18</cp:revision>
  <dcterms:created xsi:type="dcterms:W3CDTF">2006-08-16T00:00:00Z</dcterms:created>
  <dcterms:modified xsi:type="dcterms:W3CDTF">2025-09-14T04:32:44Z</dcterms:modified>
  <dc:identifier>DAGbAtwYxKE</dc:identifier>
</cp:coreProperties>
</file>