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56" r:id="rId7"/>
  </p:sldMasterIdLst>
  <p:notesMasterIdLst>
    <p:notesMasterId r:id="rId62"/>
  </p:notesMasterIdLst>
  <p:handoutMasterIdLst>
    <p:handoutMasterId r:id="rId63"/>
  </p:handoutMasterIdLst>
  <p:sldIdLst>
    <p:sldId id="438" r:id="rId8"/>
    <p:sldId id="1100" r:id="rId9"/>
    <p:sldId id="1082" r:id="rId10"/>
    <p:sldId id="983" r:id="rId11"/>
    <p:sldId id="1104" r:id="rId12"/>
    <p:sldId id="940" r:id="rId13"/>
    <p:sldId id="1020" r:id="rId14"/>
    <p:sldId id="965" r:id="rId15"/>
    <p:sldId id="1132" r:id="rId16"/>
    <p:sldId id="966" r:id="rId17"/>
    <p:sldId id="967" r:id="rId18"/>
    <p:sldId id="1133" r:id="rId19"/>
    <p:sldId id="750" r:id="rId20"/>
    <p:sldId id="608" r:id="rId21"/>
    <p:sldId id="937" r:id="rId22"/>
    <p:sldId id="1126" r:id="rId23"/>
    <p:sldId id="1127" r:id="rId24"/>
    <p:sldId id="683" r:id="rId25"/>
    <p:sldId id="1119" r:id="rId26"/>
    <p:sldId id="977" r:id="rId27"/>
    <p:sldId id="1129" r:id="rId28"/>
    <p:sldId id="1076" r:id="rId29"/>
    <p:sldId id="951" r:id="rId30"/>
    <p:sldId id="1130" r:id="rId31"/>
    <p:sldId id="1077" r:id="rId32"/>
    <p:sldId id="1134" r:id="rId33"/>
    <p:sldId id="920" r:id="rId34"/>
    <p:sldId id="334" r:id="rId35"/>
    <p:sldId id="731" r:id="rId36"/>
    <p:sldId id="1125" r:id="rId37"/>
    <p:sldId id="1136" r:id="rId38"/>
    <p:sldId id="1023" r:id="rId39"/>
    <p:sldId id="1024" r:id="rId40"/>
    <p:sldId id="1025" r:id="rId41"/>
    <p:sldId id="1026" r:id="rId42"/>
    <p:sldId id="1113" r:id="rId43"/>
    <p:sldId id="1135" r:id="rId44"/>
    <p:sldId id="1028" r:id="rId45"/>
    <p:sldId id="1131" r:id="rId46"/>
    <p:sldId id="1080" r:id="rId47"/>
    <p:sldId id="1034" r:id="rId48"/>
    <p:sldId id="1033" r:id="rId49"/>
    <p:sldId id="1123" r:id="rId50"/>
    <p:sldId id="1031" r:id="rId51"/>
    <p:sldId id="1017" r:id="rId52"/>
    <p:sldId id="909" r:id="rId53"/>
    <p:sldId id="798" r:id="rId54"/>
    <p:sldId id="953" r:id="rId55"/>
    <p:sldId id="1121" r:id="rId56"/>
    <p:sldId id="984" r:id="rId57"/>
    <p:sldId id="1030" r:id="rId58"/>
    <p:sldId id="1122" r:id="rId59"/>
    <p:sldId id="620" r:id="rId60"/>
    <p:sldId id="954" r:id="rId61"/>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1B980"/>
    <a:srgbClr val="E3960B"/>
    <a:srgbClr val="A5FEFF"/>
    <a:srgbClr val="86FF91"/>
    <a:srgbClr val="6A96AA"/>
    <a:srgbClr val="FFBD2E"/>
    <a:srgbClr val="FF8727"/>
    <a:srgbClr val="B5FF6B"/>
    <a:srgbClr val="EFC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3A379-571A-FEF2-7728-7F227204AEDB}" v="11" dt="2025-09-10T05:14:06.300"/>
    <p1510:client id="{24C6EFEC-C695-02ED-2C1A-89B5CD46D23C}" v="4" dt="2025-09-10T05:55:20.854"/>
    <p1510:client id="{52562B6C-B3B9-DC54-F57E-C707F001732B}" v="60" dt="2025-09-12T01:15:24.128"/>
    <p1510:client id="{7D620E5A-CDAE-4559-BD74-CB45F64AA6C9}" v="5" dt="2025-09-11T01:09:12.619"/>
    <p1510:client id="{E3116D2C-B2D3-4144-9A82-60886B71B0D7}" v="36" dt="2025-09-10T02:38:38.5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84" y="102"/>
      </p:cViewPr>
      <p:guideLst>
        <p:guide orient="horz" pos="2047"/>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13/09/2025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13/09/2025</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88678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06AD8-2DBB-CF30-BAD1-3264492C4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0BCFF-5F4F-67FA-ED50-540081841547}"/>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C774AC76-83D4-8CEE-E1D1-2038F3223C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259F83-FAB8-A24C-1CE5-9F5494A6B4C2}"/>
              </a:ext>
            </a:extLst>
          </p:cNvPr>
          <p:cNvSpPr>
            <a:spLocks noGrp="1"/>
          </p:cNvSpPr>
          <p:nvPr>
            <p:ph type="sldNum" sz="quarter" idx="10"/>
          </p:nvPr>
        </p:nvSpPr>
        <p:spPr/>
        <p:txBody>
          <a:bodyPr/>
          <a:lstStyle/>
          <a:p>
            <a:fld id="{18ED7850-BC1E-48CF-AB47-13CB67CCDFA7}" type="slidenum">
              <a:rPr lang="en-AU" smtClean="0"/>
              <a:pPr/>
              <a:t>39</a:t>
            </a:fld>
            <a:endParaRPr lang="en-AU"/>
          </a:p>
        </p:txBody>
      </p:sp>
    </p:spTree>
    <p:extLst>
      <p:ext uri="{BB962C8B-B14F-4D97-AF65-F5344CB8AC3E}">
        <p14:creationId xmlns:p14="http://schemas.microsoft.com/office/powerpoint/2010/main" val="214791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41</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48</a:t>
            </a:fld>
            <a:endParaRPr lang="en-AU"/>
          </a:p>
        </p:txBody>
      </p:sp>
    </p:spTree>
    <p:extLst>
      <p:ext uri="{BB962C8B-B14F-4D97-AF65-F5344CB8AC3E}">
        <p14:creationId xmlns:p14="http://schemas.microsoft.com/office/powerpoint/2010/main" val="383183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06AA-70B8-04CE-7334-14A6855CC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F83BB-5485-EACD-9C17-5C29C6875E66}"/>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DC0ABED6-7882-0D56-F8C4-2A6BFBA65A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EF3189-80C2-2629-7B34-4D2F8457F9B3}"/>
              </a:ext>
            </a:extLst>
          </p:cNvPr>
          <p:cNvSpPr>
            <a:spLocks noGrp="1"/>
          </p:cNvSpPr>
          <p:nvPr>
            <p:ph type="sldNum" sz="quarter" idx="10"/>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1602015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58B89-FD9D-D8C8-C5C2-7FAFEC42E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1EEF9-3794-96BC-0F1F-DB48168B6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5F4F4-0290-9F4A-6178-7B61E9E505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517EF6-DB31-2396-1084-465C4E058280}"/>
              </a:ext>
            </a:extLst>
          </p:cNvPr>
          <p:cNvSpPr>
            <a:spLocks noGrp="1"/>
          </p:cNvSpPr>
          <p:nvPr>
            <p:ph type="sldNum" sz="quarter" idx="5"/>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84590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54</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13</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29</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0D91C-A416-012E-2EC6-908D96050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AD3FE-9D6F-F57A-39AA-0D6F4ABD8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9D35E-A839-E686-2738-2CBE7D5A0E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03A49-F48B-5032-544A-C0FD0AB393D7}"/>
              </a:ext>
            </a:extLst>
          </p:cNvPr>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171315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195C-5216-2E3F-1C33-5DB226F81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950E4-90EC-330B-6495-6B3990B84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5139C-134C-4BA7-ED5B-BF905F5645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C3054B-8773-AC89-64B7-7C588D2A4452}"/>
              </a:ext>
            </a:extLst>
          </p:cNvPr>
          <p:cNvSpPr>
            <a:spLocks noGrp="1"/>
          </p:cNvSpPr>
          <p:nvPr>
            <p:ph type="sldNum" sz="quarter" idx="5"/>
          </p:nvPr>
        </p:nvSpPr>
        <p:spPr/>
        <p:txBody>
          <a:bodyPr/>
          <a:lstStyle/>
          <a:p>
            <a:fld id="{39BD0D58-009C-4B34-BD04-760FE23A9F8A}" type="slidenum">
              <a:rPr lang="en-AU" smtClean="0"/>
              <a:t>31</a:t>
            </a:fld>
            <a:endParaRPr lang="en-AU"/>
          </a:p>
        </p:txBody>
      </p:sp>
    </p:spTree>
    <p:extLst>
      <p:ext uri="{BB962C8B-B14F-4D97-AF65-F5344CB8AC3E}">
        <p14:creationId xmlns:p14="http://schemas.microsoft.com/office/powerpoint/2010/main" val="369971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9CA47-9E0D-4006-1D0E-FD23F8101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058C3-DE31-91D0-640D-B42DEDBEA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B1B46-8CB8-5EA6-23C7-36664F5E175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89D0F5-8484-6587-4C3C-66D1A0AE045A}"/>
              </a:ext>
            </a:extLst>
          </p:cNvPr>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111791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B4A3-414D-2CEB-1F42-444C900E0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CCB0C-C7B6-A3B8-88AF-40B6C75D1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A20E3-4708-A7CC-86CE-768436F5AE2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FB0974F-7A8D-8A24-7BCF-B7C772D9A839}"/>
              </a:ext>
            </a:extLst>
          </p:cNvPr>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380596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38</a:t>
            </a:fld>
            <a:endParaRPr lang="en-AU"/>
          </a:p>
        </p:txBody>
      </p:sp>
    </p:spTree>
    <p:extLst>
      <p:ext uri="{BB962C8B-B14F-4D97-AF65-F5344CB8AC3E}">
        <p14:creationId xmlns:p14="http://schemas.microsoft.com/office/powerpoint/2010/main" val="2684991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13/09/2025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13/09/2025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13/09/2025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13/09/2025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13/09/2025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13/09/2025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13/09/2025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13/09/2025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13/09/2025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13/09/2025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13/09/2025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13/09/2025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Kor3IjrTd58?si=UNBp_vzqyjYkcRB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holyhermits.com.au/collections/help"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8q3jmXn6HTQ" TargetMode="External"/><Relationship Id="rId2" Type="http://schemas.openxmlformats.org/officeDocument/2006/relationships/hyperlink" Target="https://youtu.be/bjMlDwZ5swc?si=DjYrFbTewDVQbsPA"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vimeo.com/858071576?share=copy"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youtu.be/eI2Z8LXIfNU"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584" y="198560"/>
            <a:ext cx="11005857" cy="1663597"/>
          </a:xfrm>
          <a:prstGeom prst="rect">
            <a:avLst/>
          </a:prstGeom>
          <a:noFill/>
        </p:spPr>
        <p:txBody>
          <a:bodyPr wrap="square" lIns="91440" tIns="45720" rIns="91440" bIns="45720" rtlCol="0" anchor="t">
            <a:spAutoFit/>
          </a:bodyPr>
          <a:lstStyle/>
          <a:p>
            <a:pPr algn="ctr">
              <a:lnSpc>
                <a:spcPct val="125000"/>
              </a:lnSpc>
            </a:pPr>
            <a:r>
              <a:rPr lang="en-AU" sz="2400" b="1" dirty="0">
                <a:solidFill>
                  <a:srgbClr val="00B050"/>
                </a:solidFill>
                <a:latin typeface="Comic Sans MS"/>
                <a:cs typeface="MV Boli"/>
              </a:rPr>
              <a:t>Leader: </a:t>
            </a:r>
            <a:r>
              <a:rPr lang="en-AU" sz="2800" dirty="0">
                <a:solidFill>
                  <a:srgbClr val="00B050"/>
                </a:solidFill>
                <a:latin typeface="Comic Sans MS"/>
                <a:cs typeface="MV Boli"/>
              </a:rPr>
              <a:t>Welcome to Holy Hermits Online Worship</a:t>
            </a:r>
          </a:p>
          <a:p>
            <a:pPr algn="ctr">
              <a:lnSpc>
                <a:spcPct val="125000"/>
              </a:lnSpc>
            </a:pPr>
            <a:r>
              <a:rPr lang="en-AU" sz="2800" dirty="0">
                <a:solidFill>
                  <a:srgbClr val="00B050"/>
                </a:solidFill>
                <a:latin typeface="Comic Sans MS"/>
                <a:cs typeface="MV Boli"/>
              </a:rPr>
              <a:t>14</a:t>
            </a:r>
            <a:r>
              <a:rPr lang="en-AU" sz="2800" baseline="30000" dirty="0">
                <a:solidFill>
                  <a:srgbClr val="00B050"/>
                </a:solidFill>
                <a:latin typeface="Comic Sans MS"/>
                <a:cs typeface="MV Boli"/>
              </a:rPr>
              <a:t>th</a:t>
            </a:r>
            <a:r>
              <a:rPr lang="en-AU" sz="2800" dirty="0">
                <a:solidFill>
                  <a:srgbClr val="00B050"/>
                </a:solidFill>
                <a:latin typeface="Comic Sans MS"/>
                <a:cs typeface="MV Boli"/>
              </a:rPr>
              <a:t> Sunday after Pentecost</a:t>
            </a:r>
          </a:p>
          <a:p>
            <a:pPr algn="ctr">
              <a:lnSpc>
                <a:spcPct val="125000"/>
              </a:lnSpc>
            </a:pPr>
            <a:r>
              <a:rPr lang="en-AU" sz="2800" dirty="0">
                <a:solidFill>
                  <a:srgbClr val="00B050"/>
                </a:solidFill>
                <a:latin typeface="Comic Sans MS"/>
                <a:cs typeface="MV Boli"/>
              </a:rPr>
              <a:t>The 2nd week in the Season of Creation</a:t>
            </a:r>
          </a:p>
        </p:txBody>
      </p:sp>
      <p:pic>
        <p:nvPicPr>
          <p:cNvPr id="5" name="Picture 4" descr="A black background with red text&#10;&#10;AI-generated content may be incorrect.">
            <a:extLst>
              <a:ext uri="{FF2B5EF4-FFF2-40B4-BE49-F238E27FC236}">
                <a16:creationId xmlns:a16="http://schemas.microsoft.com/office/drawing/2014/main" id="{D30D9CD1-A464-0460-1FEC-445C2E67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297" y="1510315"/>
            <a:ext cx="8010429" cy="2787829"/>
          </a:xfrm>
          <a:prstGeom prst="rect">
            <a:avLst/>
          </a:prstGeom>
        </p:spPr>
      </p:pic>
      <p:graphicFrame>
        <p:nvGraphicFramePr>
          <p:cNvPr id="3" name="Table 2">
            <a:extLst>
              <a:ext uri="{FF2B5EF4-FFF2-40B4-BE49-F238E27FC236}">
                <a16:creationId xmlns:a16="http://schemas.microsoft.com/office/drawing/2014/main" id="{128AA7A7-D37D-8756-AF3C-32BBDC587AE2}"/>
              </a:ext>
            </a:extLst>
          </p:cNvPr>
          <p:cNvGraphicFramePr>
            <a:graphicFrameLocks noGrp="1"/>
          </p:cNvGraphicFramePr>
          <p:nvPr>
            <p:extLst>
              <p:ext uri="{D42A27DB-BD31-4B8C-83A1-F6EECF244321}">
                <p14:modId xmlns:p14="http://schemas.microsoft.com/office/powerpoint/2010/main" val="3560366443"/>
              </p:ext>
            </p:extLst>
          </p:nvPr>
        </p:nvGraphicFramePr>
        <p:xfrm>
          <a:off x="1188241" y="395377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a:solidFill>
                            <a:srgbClr val="00B050"/>
                          </a:solidFill>
                          <a:latin typeface="Comic Sans MS"/>
                        </a:rPr>
                        <a:t>Service Prep: Troy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First Reader: Viki</a:t>
                      </a:r>
                    </a:p>
                  </a:txBody>
                  <a:tcPr anchor="ctr"/>
                </a:tc>
                <a:extLst>
                  <a:ext uri="{0D108BD9-81ED-4DB2-BD59-A6C34878D82A}">
                    <a16:rowId xmlns:a16="http://schemas.microsoft.com/office/drawing/2014/main" val="949183721"/>
                  </a:ext>
                </a:extLst>
              </a:tr>
              <a:tr h="426772">
                <a:tc>
                  <a:txBody>
                    <a:bodyPr/>
                    <a:lstStyle/>
                    <a:p>
                      <a:r>
                        <a:rPr lang="en-AU" sz="1800" b="0" i="0">
                          <a:solidFill>
                            <a:srgbClr val="00B050"/>
                          </a:solidFill>
                          <a:latin typeface="Comic Sans MS"/>
                        </a:rPr>
                        <a:t>Music: Troy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Priest: Jamee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Second Reader: Paul</a:t>
                      </a:r>
                    </a:p>
                  </a:txBody>
                  <a:tcPr anchor="ct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Jamee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tc>
                <a:tc>
                  <a:txBody>
                    <a:bodyPr/>
                    <a:lstStyle/>
                    <a:p>
                      <a:r>
                        <a:rPr lang="en-AU" sz="1800" b="0" i="0">
                          <a:solidFill>
                            <a:srgbClr val="00B050"/>
                          </a:solidFill>
                          <a:latin typeface="Comic Sans MS"/>
                        </a:rPr>
                        <a:t>Preacher: Troy</a:t>
                      </a:r>
                      <a:endParaRPr lang="en-US">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Barry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Welcomer: Chris</a:t>
                      </a:r>
                    </a:p>
                  </a:txBody>
                  <a:tcPr anchor="ctr"/>
                </a:tc>
                <a:tc>
                  <a:txBody>
                    <a:bodyPr/>
                    <a:lstStyle/>
                    <a:p>
                      <a:r>
                        <a:rPr lang="en-AU" sz="1800" b="0" i="0">
                          <a:solidFill>
                            <a:srgbClr val="00B050"/>
                          </a:solidFill>
                          <a:latin typeface="Comic Sans MS"/>
                        </a:rPr>
                        <a:t>Fellowship: Leonie</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Lauren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Leader: Troy</a:t>
                      </a:r>
                    </a:p>
                  </a:txBody>
                  <a:tcPr anchor="ctr"/>
                </a:tc>
                <a:tc>
                  <a:txBody>
                    <a:bodyPr/>
                    <a:lstStyle/>
                    <a:p>
                      <a:r>
                        <a:rPr lang="en-AU" sz="1800" b="0" i="0">
                          <a:solidFill>
                            <a:srgbClr val="00B050"/>
                          </a:solidFill>
                          <a:latin typeface="Comic Sans MS"/>
                        </a:rPr>
                        <a:t>Safety Officer: Leonie</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Zoom Buttons: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Cantor: Julie</a:t>
                      </a:r>
                    </a:p>
                  </a:txBody>
                  <a:tcPr anchor="ctr"/>
                </a:tc>
                <a:tc>
                  <a:txBody>
                    <a:bodyPr/>
                    <a:lstStyle/>
                    <a:p>
                      <a:endParaRPr lang="en-AU" sz="1800" b="0" i="0" dirty="0">
                        <a:solidFill>
                          <a:srgbClr val="00B050"/>
                        </a:solidFill>
                        <a:latin typeface="Comic Sans MS"/>
                      </a:endParaRP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10</a:t>
            </a:fld>
            <a:endParaRPr lang="en-AU" altLang="en-US">
              <a:solidFill>
                <a:prstClr val="black">
                  <a:tint val="75000"/>
                </a:prstClr>
              </a:solidFill>
            </a:endParaRPr>
          </a:p>
        </p:txBody>
      </p:sp>
      <p:sp>
        <p:nvSpPr>
          <p:cNvPr id="3" name="Rectangle 2"/>
          <p:cNvSpPr/>
          <p:nvPr/>
        </p:nvSpPr>
        <p:spPr>
          <a:xfrm>
            <a:off x="993570" y="778695"/>
            <a:ext cx="10203543" cy="5190267"/>
          </a:xfrm>
          <a:prstGeom prst="rect">
            <a:avLst/>
          </a:prstGeom>
        </p:spPr>
        <p:txBody>
          <a:bodyPr wrap="square" lIns="91440" tIns="45720" rIns="91440" bIns="45720" anchor="t">
            <a:spAutoFit/>
          </a:bodyPr>
          <a:lstStyle/>
          <a:p>
            <a:pPr>
              <a:lnSpc>
                <a:spcPct val="150000"/>
              </a:lnSpc>
            </a:pPr>
            <a:r>
              <a:rPr lang="en-AU" sz="2800" b="1">
                <a:solidFill>
                  <a:srgbClr val="00B050"/>
                </a:solidFill>
                <a:latin typeface="Comic Sans MS"/>
              </a:rPr>
              <a:t>All: ​</a:t>
            </a:r>
            <a:r>
              <a:rPr lang="en-AU" sz="2800" b="1">
                <a:solidFill>
                  <a:srgbClr val="000000"/>
                </a:solidFill>
                <a:latin typeface="Comic Sans MS"/>
              </a:rPr>
              <a:t>Merciful God, our maker and our judge, </a:t>
            </a:r>
            <a:r>
              <a:rPr lang="en-US" sz="2800">
                <a:solidFill>
                  <a:srgbClr val="000000"/>
                </a:solidFill>
                <a:latin typeface="Comic Sans MS"/>
              </a:rPr>
              <a:t>​</a:t>
            </a: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r>
              <a:rPr lang="en-AU" sz="2800" b="1">
                <a:solidFill>
                  <a:srgbClr val="000000"/>
                </a:solidFill>
                <a:latin typeface="Comic Sans MS"/>
              </a:rPr>
              <a:t>and in what we have failed to do: </a:t>
            </a:r>
            <a:r>
              <a:rPr lang="en-AU" sz="2800">
                <a:solidFill>
                  <a:srgbClr val="000000"/>
                </a:solidFill>
                <a:latin typeface="Comic Sans MS"/>
              </a:rPr>
              <a:t>​</a:t>
            </a:r>
            <a:r>
              <a:rPr lang="en-AU" sz="2800" b="1">
                <a:solidFill>
                  <a:srgbClr val="000000"/>
                </a:solidFill>
                <a:latin typeface="Comic Sans MS"/>
              </a:rPr>
              <a:t>we have not loved you with our whole heart; </a:t>
            </a:r>
            <a:r>
              <a:rPr lang="en-AU" sz="2800">
                <a:solidFill>
                  <a:srgbClr val="000000"/>
                </a:solidFill>
                <a:latin typeface="Comic Sans MS"/>
              </a:rPr>
              <a:t>​</a:t>
            </a:r>
            <a:r>
              <a:rPr lang="en-AU" sz="2800" b="1">
                <a:solidFill>
                  <a:srgbClr val="000000"/>
                </a:solidFill>
                <a:latin typeface="Comic Sans MS"/>
              </a:rPr>
              <a:t>we have not loved our neighbours as ourselves; </a:t>
            </a:r>
            <a:r>
              <a:rPr lang="en-AU" sz="2800">
                <a:solidFill>
                  <a:srgbClr val="000000"/>
                </a:solidFill>
                <a:latin typeface="Comic Sans MS"/>
              </a:rPr>
              <a:t>​ </a:t>
            </a:r>
            <a:r>
              <a:rPr lang="en-AU" sz="2800" b="1">
                <a:solidFill>
                  <a:srgbClr val="000000"/>
                </a:solidFill>
                <a:latin typeface="Comic Sans MS"/>
              </a:rPr>
              <a:t>we repent, and are sorry for all our sins.</a:t>
            </a:r>
            <a:r>
              <a:rPr lang="en-AU" sz="2800">
                <a:solidFill>
                  <a:srgbClr val="000000"/>
                </a:solidFill>
                <a:latin typeface="Comic Sans MS"/>
              </a:rPr>
              <a:t>​ </a:t>
            </a:r>
            <a:r>
              <a:rPr lang="en-AU" sz="2800" b="1">
                <a:solidFill>
                  <a:srgbClr val="000000"/>
                </a:solidFill>
                <a:latin typeface="Comic Sans MS"/>
              </a:rPr>
              <a:t>Father, forgive us. Strengthen us to love and obey you 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955760" y="519613"/>
            <a:ext cx="10631297" cy="5817362"/>
          </a:xfrm>
          <a:prstGeom prst="rect">
            <a:avLst/>
          </a:prstGeom>
        </p:spPr>
        <p:txBody>
          <a:bodyPr wrap="square" lIns="91440" tIns="45720" rIns="91440" bIns="45720" anchor="t">
            <a:spAutoFit/>
          </a:bodyPr>
          <a:lstStyle/>
          <a:p>
            <a:pPr fontAlgn="base"/>
            <a:r>
              <a:rPr lang="en-AU" sz="2400">
                <a:solidFill>
                  <a:srgbClr val="000000"/>
                </a:solidFill>
                <a:latin typeface="Comic Sans MS"/>
              </a:rPr>
              <a:t>​</a:t>
            </a:r>
            <a:endParaRPr lang="en-AU" sz="2400">
              <a:solidFill>
                <a:srgbClr val="CC3399"/>
              </a:solidFill>
              <a:latin typeface="Comic Sans MS"/>
            </a:endParaRPr>
          </a:p>
          <a:p>
            <a:pPr algn="ctr" fontAlgn="base"/>
            <a:r>
              <a:rPr lang="en-AU" sz="3200" i="1">
                <a:solidFill>
                  <a:srgbClr val="00B050"/>
                </a:solidFill>
                <a:latin typeface="Comic Sans MS"/>
              </a:rPr>
              <a:t>The Deacon or LA offers the Proclamation of Forgiveness  in the Season of Creation</a:t>
            </a:r>
            <a:r>
              <a:rPr lang="en-US" sz="3200" i="1">
                <a:solidFill>
                  <a:srgbClr val="00B050"/>
                </a:solidFill>
                <a:latin typeface="Comic Sans MS"/>
              </a:rPr>
              <a:t>​</a:t>
            </a:r>
            <a:endParaRPr lang="en-US" sz="2800" i="1">
              <a:solidFill>
                <a:srgbClr val="00B050"/>
              </a:solidFill>
              <a:latin typeface="Comic Sans MS"/>
            </a:endParaRPr>
          </a:p>
          <a:p>
            <a:pPr algn="ctr" fontAlgn="base"/>
            <a:r>
              <a:rPr lang="en-AU" sz="2800">
                <a:solidFill>
                  <a:srgbClr val="F5801F"/>
                </a:solidFill>
                <a:latin typeface="Comic Sans MS"/>
              </a:rPr>
              <a:t>​</a:t>
            </a:r>
            <a:endParaRPr lang="en-AU" sz="2800">
              <a:solidFill>
                <a:srgbClr val="000000"/>
              </a:solidFill>
              <a:latin typeface="Comic Sans MS"/>
            </a:endParaRPr>
          </a:p>
          <a:p>
            <a:r>
              <a:rPr lang="en-AU" sz="2800">
                <a:latin typeface="Comic Sans MS"/>
              </a:rPr>
              <a:t>May our God have mercy on us, forgive us our trespasses and give us new life. </a:t>
            </a:r>
            <a:endParaRPr lang="en-AU" sz="2800">
              <a:latin typeface="Comic Sans MS"/>
              <a:cs typeface="Segoe UI"/>
            </a:endParaRPr>
          </a:p>
          <a:p>
            <a:r>
              <a:rPr lang="en-AU" sz="2800">
                <a:latin typeface="Comic Sans MS"/>
              </a:rPr>
              <a:t>Indeed, God has promised grace and forgiveness to us: “My people will abide in a peaceful habitation, in secure dwellings, and in quiet resting places.” (Isaiah 32:18) </a:t>
            </a:r>
            <a:endParaRPr lang="en-AU" sz="2800">
              <a:latin typeface="Comic Sans MS"/>
              <a:cs typeface="Segoe UI"/>
            </a:endParaRPr>
          </a:p>
          <a:p>
            <a:r>
              <a:rPr lang="en-AU" sz="2800">
                <a:latin typeface="Comic Sans MS"/>
              </a:rPr>
              <a:t>Let us rejoice and trust in our calling, live as we are called to live, reconciled with the Father, ambassadors for Christ, filled with the Holy Spirit.</a:t>
            </a:r>
            <a:endParaRPr lang="en-AU" sz="2800">
              <a:solidFill>
                <a:srgbClr val="000000"/>
              </a:solidFill>
              <a:latin typeface="Comic Sans MS"/>
              <a:cs typeface="Segoe UI"/>
            </a:endParaRPr>
          </a:p>
          <a:p>
            <a:pPr fontAlgn="base">
              <a:lnSpc>
                <a:spcPct val="125000"/>
              </a:lnSpc>
            </a:pPr>
            <a:r>
              <a:rPr lang="en-AU" sz="2800" b="1">
                <a:solidFill>
                  <a:srgbClr val="000000"/>
                </a:solidFill>
                <a:latin typeface="Comic Sans MS"/>
              </a:rPr>
              <a:t>Amen. </a:t>
            </a:r>
            <a:r>
              <a:rPr lang="en-AU" sz="2800">
                <a:solidFill>
                  <a:srgbClr val="000000"/>
                </a:solidFill>
                <a:latin typeface="Comic Sans MS"/>
              </a:rPr>
              <a:t>​</a:t>
            </a:r>
            <a:endParaRPr lang="en-AU" sz="2400">
              <a:solidFill>
                <a:srgbClr val="000000"/>
              </a:solidFill>
              <a:latin typeface="Comic Sans MS"/>
            </a:endParaRPr>
          </a:p>
        </p:txBody>
      </p:sp>
    </p:spTree>
    <p:extLst>
      <p:ext uri="{BB962C8B-B14F-4D97-AF65-F5344CB8AC3E}">
        <p14:creationId xmlns:p14="http://schemas.microsoft.com/office/powerpoint/2010/main" val="341680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74EF8-53C7-24F7-BF7C-99769F3EEA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2F44F-5193-A20B-30AA-83C1B9652CA6}"/>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a:extLst>
              <a:ext uri="{FF2B5EF4-FFF2-40B4-BE49-F238E27FC236}">
                <a16:creationId xmlns:a16="http://schemas.microsoft.com/office/drawing/2014/main" id="{5A643A7F-E334-271A-716F-69132AC746E5}"/>
              </a:ext>
            </a:extLst>
          </p:cNvPr>
          <p:cNvSpPr/>
          <p:nvPr/>
        </p:nvSpPr>
        <p:spPr>
          <a:xfrm>
            <a:off x="1583895" y="869721"/>
            <a:ext cx="10003162" cy="5109091"/>
          </a:xfrm>
          <a:prstGeom prst="rect">
            <a:avLst/>
          </a:prstGeom>
        </p:spPr>
        <p:txBody>
          <a:bodyPr wrap="square" lIns="91440" tIns="45720" rIns="91440" bIns="45720" anchor="t">
            <a:spAutoFit/>
          </a:bodyPr>
          <a:lstStyle/>
          <a:p>
            <a:pPr fontAlgn="base"/>
            <a:r>
              <a:rPr lang="en-AU" sz="2400" dirty="0">
                <a:solidFill>
                  <a:srgbClr val="000000"/>
                </a:solidFill>
                <a:latin typeface="Comic Sans MS"/>
              </a:rPr>
              <a:t>​</a:t>
            </a:r>
            <a:endParaRPr lang="en-AU" sz="2400" dirty="0">
              <a:solidFill>
                <a:srgbClr val="CC3399"/>
              </a:solidFill>
              <a:latin typeface="Comic Sans MS"/>
            </a:endParaRPr>
          </a:p>
          <a:p>
            <a:pPr algn="ctr"/>
            <a:r>
              <a:rPr lang="en-AU" sz="3200" i="1" dirty="0">
                <a:solidFill>
                  <a:srgbClr val="00B050"/>
                </a:solidFill>
                <a:latin typeface="Comic Sans MS"/>
              </a:rPr>
              <a:t>The Priest offers Absolution</a:t>
            </a:r>
            <a:endParaRPr lang="en-US" dirty="0"/>
          </a:p>
          <a:p>
            <a:pPr algn="ctr" fontAlgn="base"/>
            <a:r>
              <a:rPr lang="en-AU" sz="2800" dirty="0">
                <a:solidFill>
                  <a:srgbClr val="F5801F"/>
                </a:solidFill>
                <a:latin typeface="Comic Sans MS"/>
              </a:rPr>
              <a:t>​</a:t>
            </a:r>
            <a:endParaRPr lang="en-AU" sz="2800" dirty="0">
              <a:solidFill>
                <a:srgbClr val="000000"/>
              </a:solidFill>
              <a:latin typeface="Comic Sans MS"/>
            </a:endParaRPr>
          </a:p>
          <a:p>
            <a:r>
              <a:rPr lang="en-AU" sz="2800" dirty="0">
                <a:latin typeface="Comic Sans MS"/>
              </a:rPr>
              <a:t>Almighty God who has promised forgiveness </a:t>
            </a:r>
            <a:endParaRPr lang="en-AU" sz="2800" dirty="0">
              <a:latin typeface="Calibri"/>
              <a:ea typeface="Calibri"/>
              <a:cs typeface="Calibri"/>
            </a:endParaRPr>
          </a:p>
          <a:p>
            <a:r>
              <a:rPr lang="en-AU" sz="2800" dirty="0">
                <a:latin typeface="Comic Sans MS"/>
              </a:rPr>
              <a:t>to all who turn to God in faith; </a:t>
            </a:r>
            <a:endParaRPr lang="en-AU" sz="2800" dirty="0">
              <a:latin typeface="Calibri"/>
              <a:ea typeface="Calibri"/>
              <a:cs typeface="Calibri"/>
            </a:endParaRPr>
          </a:p>
          <a:p>
            <a:r>
              <a:rPr lang="en-AU" sz="2800" dirty="0">
                <a:latin typeface="Comic Sans MS"/>
              </a:rPr>
              <a:t>pardon you and set you free from all your sins, </a:t>
            </a:r>
            <a:endParaRPr lang="en-AU" sz="2800" dirty="0">
              <a:latin typeface="Calibri"/>
              <a:ea typeface="Calibri"/>
              <a:cs typeface="Calibri"/>
            </a:endParaRPr>
          </a:p>
          <a:p>
            <a:r>
              <a:rPr lang="en-AU" sz="2800" dirty="0">
                <a:latin typeface="Comic Sans MS"/>
              </a:rPr>
              <a:t>strengthen you in all goodness </a:t>
            </a:r>
            <a:endParaRPr lang="en-AU" sz="2800" dirty="0">
              <a:latin typeface="Calibri"/>
              <a:ea typeface="Calibri"/>
              <a:cs typeface="Calibri"/>
            </a:endParaRPr>
          </a:p>
          <a:p>
            <a:pPr>
              <a:lnSpc>
                <a:spcPct val="150000"/>
              </a:lnSpc>
            </a:pPr>
            <a:r>
              <a:rPr lang="en-AU" sz="2800" dirty="0">
                <a:latin typeface="Comic Sans MS"/>
              </a:rPr>
              <a:t>and keep you in eternal life, </a:t>
            </a:r>
            <a:endParaRPr lang="en-AU" sz="2800" dirty="0">
              <a:latin typeface="Calibri"/>
              <a:ea typeface="Calibri"/>
              <a:cs typeface="Calibri"/>
            </a:endParaRPr>
          </a:p>
          <a:p>
            <a:r>
              <a:rPr lang="en-AU" sz="2800" dirty="0">
                <a:latin typeface="Comic Sans MS"/>
              </a:rPr>
              <a:t>through Jesus Christ our Lord.  </a:t>
            </a:r>
            <a:endParaRPr lang="en-AU" sz="2800" dirty="0">
              <a:ea typeface="Calibri"/>
              <a:cs typeface="Calibri"/>
            </a:endParaRPr>
          </a:p>
          <a:p>
            <a:r>
              <a:rPr lang="en-AU" sz="2800" b="1" dirty="0">
                <a:solidFill>
                  <a:srgbClr val="000000"/>
                </a:solidFill>
                <a:latin typeface="Comic Sans MS"/>
              </a:rPr>
              <a:t>Amen. </a:t>
            </a:r>
            <a:r>
              <a:rPr lang="en-AU" sz="2800" dirty="0">
                <a:solidFill>
                  <a:srgbClr val="000000"/>
                </a:solidFill>
                <a:latin typeface="Comic Sans MS"/>
              </a:rPr>
              <a:t> </a:t>
            </a:r>
            <a:endParaRPr lang="en-AU" sz="2800" dirty="0">
              <a:ea typeface="Calibri"/>
              <a:cs typeface="Calibri"/>
            </a:endParaRPr>
          </a:p>
          <a:p>
            <a:r>
              <a:rPr lang="en-AU" sz="3200" dirty="0">
                <a:solidFill>
                  <a:srgbClr val="000000"/>
                </a:solidFill>
                <a:latin typeface="Comic Sans MS"/>
              </a:rPr>
              <a:t>​</a:t>
            </a:r>
          </a:p>
        </p:txBody>
      </p:sp>
      <p:sp>
        <p:nvSpPr>
          <p:cNvPr id="4" name="TextBox 3">
            <a:extLst>
              <a:ext uri="{FF2B5EF4-FFF2-40B4-BE49-F238E27FC236}">
                <a16:creationId xmlns:a16="http://schemas.microsoft.com/office/drawing/2014/main" id="{03342BA0-AEAB-E419-ED5C-E9CA338E6656}"/>
              </a:ext>
            </a:extLst>
          </p:cNvPr>
          <p:cNvSpPr txBox="1"/>
          <p:nvPr/>
        </p:nvSpPr>
        <p:spPr>
          <a:xfrm>
            <a:off x="317500" y="146050"/>
            <a:ext cx="11766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i="1" dirty="0">
                <a:solidFill>
                  <a:srgbClr val="7F7F7F"/>
                </a:solidFill>
                <a:latin typeface="Comic Sans MS"/>
              </a:rPr>
              <a:t>&gt;If there is no priest present this slide is skipped&lt;</a:t>
            </a:r>
            <a:endParaRPr lang="en-US" dirty="0">
              <a:solidFill>
                <a:srgbClr val="7F7F7F"/>
              </a:solidFill>
              <a:latin typeface="Times New Roman"/>
            </a:endParaRPr>
          </a:p>
        </p:txBody>
      </p:sp>
    </p:spTree>
    <p:extLst>
      <p:ext uri="{BB962C8B-B14F-4D97-AF65-F5344CB8AC3E}">
        <p14:creationId xmlns:p14="http://schemas.microsoft.com/office/powerpoint/2010/main" val="184625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809915" y="874015"/>
            <a:ext cx="1078537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E3960B"/>
              </a:solidFill>
              <a:latin typeface="Comic Sans MS" panose="030F0902030302020204" pitchFamily="66" charset="0"/>
              <a:cs typeface="Segoe UI"/>
            </a:endParaRPr>
          </a:p>
          <a:p>
            <a:pPr algn="ctr"/>
            <a:r>
              <a:rPr lang="en-GB" sz="2800" dirty="0">
                <a:solidFill>
                  <a:srgbClr val="00B050"/>
                </a:solidFill>
                <a:latin typeface="Comic Sans MS"/>
              </a:rPr>
              <a:t>Leader: </a:t>
            </a:r>
            <a:r>
              <a:rPr lang="en-GB" sz="2800" dirty="0">
                <a:latin typeface="Comic Sans MS"/>
              </a:rPr>
              <a:t>Our First Hymn is</a:t>
            </a:r>
          </a:p>
          <a:p>
            <a:pPr algn="ctr"/>
            <a:endParaRPr lang="en-GB" sz="2800" dirty="0">
              <a:solidFill>
                <a:srgbClr val="000000"/>
              </a:solidFill>
              <a:latin typeface="Comic Sans MS"/>
              <a:cs typeface="Segoe UI"/>
            </a:endParaRPr>
          </a:p>
          <a:p>
            <a:pPr algn="ctr"/>
            <a:r>
              <a:rPr lang="en-GB" sz="4000" dirty="0">
                <a:solidFill>
                  <a:srgbClr val="00B050"/>
                </a:solidFill>
                <a:latin typeface="Comic Sans MS"/>
                <a:cs typeface="Segoe UI"/>
              </a:rPr>
              <a:t>The Lord is My Shepherd</a:t>
            </a:r>
          </a:p>
          <a:p>
            <a:pPr algn="ctr"/>
            <a:endParaRPr lang="en-GB" sz="2800" dirty="0">
              <a:latin typeface="Comic Sans MS"/>
              <a:ea typeface="+mn-lt"/>
              <a:cs typeface="+mn-lt"/>
            </a:endParaRPr>
          </a:p>
          <a:p>
            <a:pPr algn="ctr"/>
            <a:r>
              <a:rPr lang="en-GB" sz="2800" dirty="0">
                <a:latin typeface="Comic Sans MS"/>
                <a:ea typeface="+mn-lt"/>
                <a:cs typeface="+mn-lt"/>
              </a:rPr>
              <a:t>Let's sing or enjoy the music together</a:t>
            </a:r>
            <a:endParaRPr lang="en-GB" dirty="0">
              <a:latin typeface="Times New Roman"/>
              <a:cs typeface="Times New Roman"/>
            </a:endParaRPr>
          </a:p>
          <a:p>
            <a:pPr algn="ctr"/>
            <a:r>
              <a:rPr lang="en-GB" sz="1600" dirty="0">
                <a:solidFill>
                  <a:srgbClr val="00B050"/>
                </a:solidFill>
                <a:ea typeface="+mn-lt"/>
                <a:cs typeface="+mn-lt"/>
                <a:hlinkClick r:id="rId3"/>
              </a:rPr>
              <a:t>https://youtu.be/Kor3IjrTd58?si=UNBp_vzqyjYkcRBl</a:t>
            </a:r>
            <a:r>
              <a:rPr lang="en-GB" sz="1600" dirty="0">
                <a:solidFill>
                  <a:srgbClr val="00B050"/>
                </a:solidFill>
                <a:ea typeface="+mn-lt"/>
                <a:cs typeface="+mn-lt"/>
              </a:rPr>
              <a:t> </a:t>
            </a:r>
          </a:p>
          <a:p>
            <a:pPr algn="ctr"/>
            <a:endParaRPr lang="en-US" sz="2800" dirty="0">
              <a:solidFill>
                <a:srgbClr val="E3960B"/>
              </a:solidFill>
              <a:latin typeface="Comic Sans MS" panose="030F0702030302020204" pitchFamily="66" charset="0"/>
              <a:cs typeface="Segoe UI"/>
            </a:endParaRPr>
          </a:p>
          <a:p>
            <a:pPr algn="ctr"/>
            <a:r>
              <a:rPr lang="en-US" sz="2800" b="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0816" y="200093"/>
            <a:ext cx="6750368" cy="584775"/>
          </a:xfrm>
          <a:prstGeom prst="rect">
            <a:avLst/>
          </a:prstGeom>
        </p:spPr>
        <p:txBody>
          <a:bodyPr wrap="square" lIns="91440" tIns="45720" rIns="91440" bIns="45720" anchor="t">
            <a:spAutoFit/>
          </a:bodyPr>
          <a:lstStyle/>
          <a:p>
            <a:pPr algn="ctr"/>
            <a:r>
              <a:rPr lang="en-US" sz="3200" i="1" kern="0">
                <a:solidFill>
                  <a:srgbClr val="00B050"/>
                </a:solidFill>
                <a:latin typeface="Comic Sans MS"/>
              </a:rPr>
              <a:t>Collect in the Season of Creation</a:t>
            </a:r>
          </a:p>
        </p:txBody>
      </p:sp>
      <p:sp>
        <p:nvSpPr>
          <p:cNvPr id="2" name="Rectangle 1"/>
          <p:cNvSpPr/>
          <p:nvPr/>
        </p:nvSpPr>
        <p:spPr>
          <a:xfrm>
            <a:off x="2004440" y="729748"/>
            <a:ext cx="9018145" cy="6125075"/>
          </a:xfrm>
          <a:prstGeom prst="rect">
            <a:avLst/>
          </a:prstGeom>
        </p:spPr>
        <p:txBody>
          <a:bodyPr wrap="square" lIns="91440" tIns="45720" rIns="91440" bIns="45720" anchor="t">
            <a:spAutoFit/>
          </a:bodyPr>
          <a:lstStyle/>
          <a:p>
            <a:pPr>
              <a:lnSpc>
                <a:spcPct val="150000"/>
              </a:lnSpc>
            </a:pPr>
            <a:r>
              <a:rPr lang="en-US" sz="2400">
                <a:solidFill>
                  <a:srgbClr val="00B050"/>
                </a:solidFill>
                <a:latin typeface="Comic Sans MS"/>
                <a:ea typeface="+mn-lt"/>
                <a:cs typeface="+mn-lt"/>
              </a:rPr>
              <a:t>Leader: </a:t>
            </a:r>
            <a:endParaRPr lang="en-US"/>
          </a:p>
          <a:p>
            <a:pPr>
              <a:lnSpc>
                <a:spcPct val="150000"/>
              </a:lnSpc>
            </a:pPr>
            <a:r>
              <a:rPr lang="en-AU" sz="2400">
                <a:latin typeface="Comic Sans MS" panose="030F0902030302020204" pitchFamily="66" charset="0"/>
              </a:rPr>
              <a:t>God Most High,</a:t>
            </a:r>
          </a:p>
          <a:p>
            <a:pPr>
              <a:lnSpc>
                <a:spcPct val="150000"/>
              </a:lnSpc>
            </a:pPr>
            <a:r>
              <a:rPr lang="en-AU" sz="2400">
                <a:latin typeface="Comic Sans MS" panose="030F0902030302020204" pitchFamily="66" charset="0"/>
              </a:rPr>
              <a:t>maker of heaven and earth,</a:t>
            </a:r>
          </a:p>
          <a:p>
            <a:pPr>
              <a:lnSpc>
                <a:spcPct val="150000"/>
              </a:lnSpc>
            </a:pPr>
            <a:r>
              <a:rPr lang="en-AU" sz="2400">
                <a:latin typeface="Comic Sans MS" panose="030F0902030302020204" pitchFamily="66" charset="0"/>
              </a:rPr>
              <a:t>you created humankind in your own image</a:t>
            </a:r>
          </a:p>
          <a:p>
            <a:pPr>
              <a:lnSpc>
                <a:spcPct val="150000"/>
              </a:lnSpc>
            </a:pPr>
            <a:r>
              <a:rPr lang="en-AU" sz="2400">
                <a:latin typeface="Comic Sans MS" panose="030F0902030302020204" pitchFamily="66" charset="0"/>
              </a:rPr>
              <a:t>and entrusted the whole world to human care:</a:t>
            </a:r>
          </a:p>
          <a:p>
            <a:pPr>
              <a:lnSpc>
                <a:spcPct val="150000"/>
              </a:lnSpc>
            </a:pPr>
            <a:r>
              <a:rPr lang="en-AU" sz="2400">
                <a:latin typeface="Comic Sans MS" panose="030F0902030302020204" pitchFamily="66" charset="0"/>
              </a:rPr>
              <a:t>give us grace to serve you faithfully,</a:t>
            </a:r>
          </a:p>
          <a:p>
            <a:pPr>
              <a:lnSpc>
                <a:spcPct val="150000"/>
              </a:lnSpc>
            </a:pPr>
            <a:r>
              <a:rPr lang="en-AU" sz="2400">
                <a:latin typeface="Comic Sans MS" panose="030F0902030302020204" pitchFamily="66" charset="0"/>
              </a:rPr>
              <a:t>that we might be trustworthy stewards of your creation,</a:t>
            </a:r>
          </a:p>
          <a:p>
            <a:pPr>
              <a:lnSpc>
                <a:spcPct val="150000"/>
              </a:lnSpc>
            </a:pPr>
            <a:r>
              <a:rPr lang="en-AU" sz="2400">
                <a:latin typeface="Comic Sans MS" panose="030F0902030302020204" pitchFamily="66" charset="0"/>
              </a:rPr>
              <a:t>through Jesus Christ our Lord,</a:t>
            </a:r>
          </a:p>
          <a:p>
            <a:pPr>
              <a:lnSpc>
                <a:spcPct val="150000"/>
              </a:lnSpc>
            </a:pPr>
            <a:r>
              <a:rPr lang="en-AU" sz="2400">
                <a:latin typeface="Comic Sans MS" panose="030F0902030302020204" pitchFamily="66" charset="0"/>
              </a:rPr>
              <a:t>who lives and reigns with you and the Holy Spirit,</a:t>
            </a:r>
          </a:p>
          <a:p>
            <a:pPr>
              <a:lnSpc>
                <a:spcPct val="150000"/>
              </a:lnSpc>
            </a:pPr>
            <a:r>
              <a:rPr lang="en-AU" sz="2400">
                <a:latin typeface="Comic Sans MS"/>
              </a:rPr>
              <a:t>one God, now and for ever. </a:t>
            </a:r>
          </a:p>
          <a:p>
            <a:pPr>
              <a:lnSpc>
                <a:spcPct val="150000"/>
              </a:lnSpc>
            </a:pPr>
            <a:r>
              <a:rPr lang="en-AU" sz="2400" b="1">
                <a:latin typeface="Comic Sans MS"/>
              </a:rPr>
              <a:t>Amen.</a:t>
            </a:r>
          </a:p>
        </p:txBody>
      </p:sp>
    </p:spTree>
    <p:extLst>
      <p:ext uri="{BB962C8B-B14F-4D97-AF65-F5344CB8AC3E}">
        <p14:creationId xmlns:p14="http://schemas.microsoft.com/office/powerpoint/2010/main" val="11242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3750" y="1147657"/>
            <a:ext cx="10376031" cy="5632311"/>
          </a:xfrm>
          <a:prstGeom prst="rect">
            <a:avLst/>
          </a:prstGeom>
        </p:spPr>
        <p:txBody>
          <a:bodyPr wrap="square" lIns="91440" tIns="45720" rIns="91440" bIns="45720" anchor="t">
            <a:spAutoFit/>
          </a:bodyPr>
          <a:lstStyle/>
          <a:p>
            <a:r>
              <a:rPr lang="en-US" sz="2400" b="1" dirty="0">
                <a:solidFill>
                  <a:srgbClr val="00B050"/>
                </a:solidFill>
                <a:latin typeface="Comic Sans MS"/>
                <a:ea typeface="Tahoma"/>
                <a:cs typeface="Tahoma"/>
              </a:rPr>
              <a:t>Reader 1: </a:t>
            </a:r>
            <a:r>
              <a:rPr lang="en-US" sz="2400" dirty="0">
                <a:latin typeface="Comic Sans MS"/>
                <a:ea typeface="Tahoma"/>
                <a:cs typeface="Tahoma"/>
              </a:rPr>
              <a:t>The first reading is from </a:t>
            </a:r>
            <a:r>
              <a:rPr lang="en-AU" sz="2400" b="1" dirty="0">
                <a:latin typeface="Comic Sans MS"/>
              </a:rPr>
              <a:t>Jeremiah 4. 11-12, 22-28</a:t>
            </a:r>
          </a:p>
          <a:p>
            <a:endParaRPr lang="en-AU" sz="2400" b="1" dirty="0">
              <a:latin typeface="Comic Sans MS"/>
            </a:endParaRPr>
          </a:p>
          <a:p>
            <a:pPr>
              <a:lnSpc>
                <a:spcPct val="150000"/>
              </a:lnSpc>
            </a:pPr>
            <a:r>
              <a:rPr lang="en-US" sz="2400" baseline="30000" dirty="0">
                <a:latin typeface="Comic Sans MS" panose="030F0902030302020204" pitchFamily="66" charset="0"/>
              </a:rPr>
              <a:t>11</a:t>
            </a:r>
            <a:r>
              <a:rPr lang="en-US" sz="2400" dirty="0">
                <a:latin typeface="Comic Sans MS"/>
                <a:ea typeface="Tahoma"/>
                <a:cs typeface="Tahoma"/>
              </a:rPr>
              <a:t> At that time it will be said to this people and to Jerusalem: A hot wind comes from me out of the bare heights in the desert towards my poor people, not to winnow or cleanse—</a:t>
            </a:r>
          </a:p>
          <a:p>
            <a:pPr>
              <a:lnSpc>
                <a:spcPct val="150000"/>
              </a:lnSpc>
            </a:pPr>
            <a:r>
              <a:rPr lang="en-US" sz="2400" baseline="30000" dirty="0">
                <a:latin typeface="Comic Sans MS" panose="030F0902030302020204" pitchFamily="66" charset="0"/>
              </a:rPr>
              <a:t>12</a:t>
            </a:r>
            <a:r>
              <a:rPr lang="en-US" sz="2400" dirty="0">
                <a:latin typeface="Comic Sans MS"/>
                <a:ea typeface="Tahoma"/>
                <a:cs typeface="Tahoma"/>
              </a:rPr>
              <a:t> a wind too strong for that. Now it is I who speak in judgement against them.</a:t>
            </a:r>
          </a:p>
          <a:p>
            <a:pPr>
              <a:lnSpc>
                <a:spcPct val="150000"/>
              </a:lnSpc>
            </a:pPr>
            <a:r>
              <a:rPr lang="en-US" sz="2400" baseline="30000" dirty="0">
                <a:latin typeface="Comic Sans MS" panose="030F0902030302020204" pitchFamily="66" charset="0"/>
              </a:rPr>
              <a:t>22</a:t>
            </a:r>
            <a:r>
              <a:rPr lang="en-US" sz="2400" dirty="0">
                <a:latin typeface="Comic Sans MS"/>
                <a:ea typeface="Tahoma"/>
                <a:cs typeface="Tahoma"/>
              </a:rPr>
              <a:t> ‘For my people are foolish, they do not know me;</a:t>
            </a:r>
          </a:p>
          <a:p>
            <a:pPr>
              <a:lnSpc>
                <a:spcPct val="150000"/>
              </a:lnSpc>
            </a:pPr>
            <a:r>
              <a:rPr lang="en-US" sz="2400" dirty="0">
                <a:latin typeface="Comic Sans MS"/>
                <a:ea typeface="Tahoma"/>
                <a:cs typeface="Tahoma"/>
              </a:rPr>
              <a:t>they are stupid children, they have no understanding.</a:t>
            </a:r>
          </a:p>
          <a:p>
            <a:pPr>
              <a:lnSpc>
                <a:spcPct val="150000"/>
              </a:lnSpc>
            </a:pPr>
            <a:r>
              <a:rPr lang="en-US" sz="2400" dirty="0">
                <a:latin typeface="Comic Sans MS"/>
                <a:ea typeface="Tahoma"/>
                <a:cs typeface="Tahoma"/>
              </a:rPr>
              <a:t>They are skilled in doing evil, but do not know how to do good.’</a:t>
            </a:r>
            <a:endParaRPr lang="en-AU" sz="2400" dirty="0">
              <a:latin typeface="Comic Sans MS"/>
              <a:ea typeface="Tahoma"/>
              <a:cs typeface="Tahoma"/>
            </a:endParaRPr>
          </a:p>
          <a:p>
            <a:endParaRPr lang="en-AU" sz="2400" b="1" dirty="0">
              <a:latin typeface="Comic Sans MS"/>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214392" y="0"/>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800">
                <a:solidFill>
                  <a:srgbClr val="00B050"/>
                </a:solidFill>
                <a:latin typeface="Comic Sans MS"/>
              </a:rPr>
              <a:t>The 1st reader unmutes </a:t>
            </a:r>
          </a:p>
          <a:p>
            <a:pPr algn="l"/>
            <a:endParaRPr lang="en-US" sz="1200">
              <a:solidFill>
                <a:srgbClr val="E3960B"/>
              </a:solidFill>
              <a:latin typeface="Comic Sans MS"/>
            </a:endParaRPr>
          </a:p>
          <a:p>
            <a:pPr algn="l"/>
            <a:r>
              <a:rPr lang="en-GB" sz="2000">
                <a:solidFill>
                  <a:srgbClr val="00B050"/>
                </a:solidFill>
                <a:latin typeface="Comic Sans MS"/>
              </a:rPr>
              <a:t>Leader: </a:t>
            </a:r>
            <a:r>
              <a:rPr lang="en-GB" sz="2000">
                <a:latin typeface="Comic Sans MS"/>
              </a:rPr>
              <a:t>I invite the 1st Reader to unmute and offer the 1st reading when ready.</a:t>
            </a:r>
            <a:endParaRPr lang="en-US" sz="2000"/>
          </a:p>
          <a:p>
            <a:pPr algn="l"/>
            <a:endParaRPr lang="en-US" sz="1600" b="1">
              <a:solidFill>
                <a:srgbClr val="E3960B"/>
              </a:solidFill>
              <a:latin typeface="Comic Sans MS"/>
            </a:endParaRPr>
          </a:p>
        </p:txBody>
      </p:sp>
      <p:sp>
        <p:nvSpPr>
          <p:cNvPr id="7" name="Rectangle 6">
            <a:extLst>
              <a:ext uri="{FF2B5EF4-FFF2-40B4-BE49-F238E27FC236}">
                <a16:creationId xmlns:a16="http://schemas.microsoft.com/office/drawing/2014/main" id="{CA70304C-57F4-DF05-4EBA-736F2E392A20}"/>
              </a:ext>
            </a:extLst>
          </p:cNvPr>
          <p:cNvSpPr/>
          <p:nvPr/>
        </p:nvSpPr>
        <p:spPr>
          <a:xfrm>
            <a:off x="7744048" y="628069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91323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CC08-FFC5-8B92-3562-6ECE2849C1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C17BA94-E22A-F77B-C93F-1E470478C9F7}"/>
              </a:ext>
            </a:extLst>
          </p:cNvPr>
          <p:cNvSpPr/>
          <p:nvPr/>
        </p:nvSpPr>
        <p:spPr>
          <a:xfrm>
            <a:off x="1037970" y="836224"/>
            <a:ext cx="10120392" cy="5017079"/>
          </a:xfrm>
          <a:prstGeom prst="rect">
            <a:avLst/>
          </a:prstGeom>
        </p:spPr>
        <p:txBody>
          <a:bodyPr wrap="square" lIns="91440" tIns="45720" rIns="91440" bIns="45720" anchor="t">
            <a:spAutoFit/>
          </a:bodyPr>
          <a:lstStyle/>
          <a:p>
            <a:pPr>
              <a:lnSpc>
                <a:spcPct val="150000"/>
              </a:lnSpc>
            </a:pPr>
            <a:r>
              <a:rPr lang="en-US" sz="2400" baseline="30000" dirty="0">
                <a:latin typeface="Comic Sans MS" panose="030F0902030302020204" pitchFamily="66" charset="0"/>
              </a:rPr>
              <a:t>23</a:t>
            </a:r>
            <a:r>
              <a:rPr lang="en-US" sz="2400" dirty="0">
                <a:latin typeface="Comic Sans MS"/>
                <a:ea typeface="Tahoma"/>
                <a:cs typeface="Tahoma"/>
              </a:rPr>
              <a:t> I looked on the earth, and lo, it was waste and void;</a:t>
            </a:r>
          </a:p>
          <a:p>
            <a:pPr>
              <a:lnSpc>
                <a:spcPct val="150000"/>
              </a:lnSpc>
            </a:pPr>
            <a:r>
              <a:rPr lang="en-US" sz="2400" dirty="0">
                <a:latin typeface="Comic Sans MS"/>
                <a:ea typeface="Tahoma"/>
                <a:cs typeface="Tahoma"/>
              </a:rPr>
              <a:t>     and to the heavens, and they had no light.</a:t>
            </a:r>
          </a:p>
          <a:p>
            <a:pPr>
              <a:lnSpc>
                <a:spcPct val="150000"/>
              </a:lnSpc>
            </a:pPr>
            <a:r>
              <a:rPr lang="en-US" sz="2400" baseline="30000" dirty="0">
                <a:latin typeface="Comic Sans MS" panose="030F0902030302020204" pitchFamily="66" charset="0"/>
              </a:rPr>
              <a:t>24</a:t>
            </a:r>
            <a:r>
              <a:rPr lang="en-US" sz="2400" dirty="0">
                <a:latin typeface="Comic Sans MS"/>
                <a:ea typeface="Tahoma"/>
                <a:cs typeface="Tahoma"/>
              </a:rPr>
              <a:t> I looked on the mountains, and lo, they were quaking,</a:t>
            </a:r>
          </a:p>
          <a:p>
            <a:pPr>
              <a:lnSpc>
                <a:spcPct val="150000"/>
              </a:lnSpc>
            </a:pPr>
            <a:r>
              <a:rPr lang="en-US" sz="2400" dirty="0">
                <a:latin typeface="Comic Sans MS"/>
                <a:ea typeface="Tahoma"/>
                <a:cs typeface="Tahoma"/>
              </a:rPr>
              <a:t>     and all the hills moved to and </a:t>
            </a:r>
            <a:r>
              <a:rPr lang="en-US" sz="2400" dirty="0" err="1">
                <a:latin typeface="Comic Sans MS"/>
                <a:ea typeface="Tahoma"/>
                <a:cs typeface="Tahoma"/>
              </a:rPr>
              <a:t>fro</a:t>
            </a:r>
            <a:r>
              <a:rPr lang="en-US" sz="2400" dirty="0">
                <a:latin typeface="Comic Sans MS"/>
                <a:ea typeface="Tahoma"/>
                <a:cs typeface="Tahoma"/>
              </a:rPr>
              <a:t>.</a:t>
            </a:r>
          </a:p>
          <a:p>
            <a:pPr>
              <a:lnSpc>
                <a:spcPct val="150000"/>
              </a:lnSpc>
            </a:pPr>
            <a:r>
              <a:rPr lang="en-US" sz="2400" baseline="30000" dirty="0">
                <a:latin typeface="Comic Sans MS" panose="030F0902030302020204" pitchFamily="66" charset="0"/>
              </a:rPr>
              <a:t>25</a:t>
            </a:r>
            <a:r>
              <a:rPr lang="en-US" sz="2400" dirty="0">
                <a:latin typeface="Comic Sans MS"/>
                <a:ea typeface="Tahoma"/>
                <a:cs typeface="Tahoma"/>
              </a:rPr>
              <a:t> I looked, and lo, there was no one at all,</a:t>
            </a:r>
          </a:p>
          <a:p>
            <a:pPr>
              <a:lnSpc>
                <a:spcPct val="150000"/>
              </a:lnSpc>
            </a:pPr>
            <a:r>
              <a:rPr lang="en-US" sz="2400" dirty="0">
                <a:latin typeface="Comic Sans MS"/>
                <a:ea typeface="Tahoma"/>
                <a:cs typeface="Tahoma"/>
              </a:rPr>
              <a:t>     and all the birds of the air had fled.</a:t>
            </a:r>
          </a:p>
          <a:p>
            <a:pPr>
              <a:lnSpc>
                <a:spcPct val="150000"/>
              </a:lnSpc>
            </a:pPr>
            <a:r>
              <a:rPr lang="en-US" sz="2400" baseline="30000" dirty="0">
                <a:latin typeface="Comic Sans MS" panose="030F0902030302020204" pitchFamily="66" charset="0"/>
              </a:rPr>
              <a:t>26</a:t>
            </a:r>
            <a:r>
              <a:rPr lang="en-US" sz="2400" dirty="0">
                <a:latin typeface="Comic Sans MS"/>
                <a:ea typeface="Tahoma"/>
                <a:cs typeface="Tahoma"/>
              </a:rPr>
              <a:t> I looked, and lo, the fruitful land was a desert,</a:t>
            </a:r>
          </a:p>
          <a:p>
            <a:pPr>
              <a:lnSpc>
                <a:spcPct val="150000"/>
              </a:lnSpc>
            </a:pPr>
            <a:r>
              <a:rPr lang="en-US" sz="2400" dirty="0">
                <a:latin typeface="Comic Sans MS"/>
                <a:ea typeface="Tahoma"/>
                <a:cs typeface="Tahoma"/>
              </a:rPr>
              <a:t>     and all its cities were laid in ruins</a:t>
            </a:r>
          </a:p>
          <a:p>
            <a:pPr>
              <a:lnSpc>
                <a:spcPct val="150000"/>
              </a:lnSpc>
            </a:pPr>
            <a:r>
              <a:rPr lang="en-US" sz="2400" dirty="0">
                <a:latin typeface="Comic Sans MS"/>
                <a:ea typeface="Tahoma"/>
                <a:cs typeface="Tahoma"/>
              </a:rPr>
              <a:t>     before the Lord , before his fierce anger.</a:t>
            </a:r>
          </a:p>
        </p:txBody>
      </p:sp>
      <p:sp>
        <p:nvSpPr>
          <p:cNvPr id="7" name="Rectangle 6">
            <a:extLst>
              <a:ext uri="{FF2B5EF4-FFF2-40B4-BE49-F238E27FC236}">
                <a16:creationId xmlns:a16="http://schemas.microsoft.com/office/drawing/2014/main" id="{B730E419-E1C5-C16D-A5D2-1734831A8ECF}"/>
              </a:ext>
            </a:extLst>
          </p:cNvPr>
          <p:cNvSpPr/>
          <p:nvPr/>
        </p:nvSpPr>
        <p:spPr>
          <a:xfrm>
            <a:off x="7744048" y="628069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90547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8190D-1F41-BA08-9808-F8AA264F7B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D88F304-4207-952C-72D8-88043C8E1BC7}"/>
              </a:ext>
            </a:extLst>
          </p:cNvPr>
          <p:cNvSpPr/>
          <p:nvPr/>
        </p:nvSpPr>
        <p:spPr>
          <a:xfrm>
            <a:off x="1035804" y="1179976"/>
            <a:ext cx="10120392" cy="3355086"/>
          </a:xfrm>
          <a:prstGeom prst="rect">
            <a:avLst/>
          </a:prstGeom>
        </p:spPr>
        <p:txBody>
          <a:bodyPr wrap="square" lIns="91440" tIns="45720" rIns="91440" bIns="45720" anchor="t">
            <a:spAutoFit/>
          </a:bodyPr>
          <a:lstStyle/>
          <a:p>
            <a:pPr>
              <a:lnSpc>
                <a:spcPct val="150000"/>
              </a:lnSpc>
            </a:pPr>
            <a:r>
              <a:rPr lang="en-US" sz="2400" baseline="30000" dirty="0">
                <a:latin typeface="Comic Sans MS" panose="030F0902030302020204" pitchFamily="66" charset="0"/>
              </a:rPr>
              <a:t>27</a:t>
            </a:r>
            <a:r>
              <a:rPr lang="en-US" sz="2400" dirty="0">
                <a:latin typeface="Comic Sans MS"/>
                <a:ea typeface="Tahoma"/>
                <a:cs typeface="Tahoma"/>
              </a:rPr>
              <a:t> For thus says the Lord : The whole land shall be a desolation; yet I will not make a full end.</a:t>
            </a:r>
          </a:p>
          <a:p>
            <a:pPr>
              <a:lnSpc>
                <a:spcPct val="150000"/>
              </a:lnSpc>
            </a:pPr>
            <a:r>
              <a:rPr lang="en-US" sz="2400" baseline="30000" dirty="0">
                <a:latin typeface="Comic Sans MS" panose="030F0902030302020204" pitchFamily="66" charset="0"/>
              </a:rPr>
              <a:t>28</a:t>
            </a:r>
            <a:r>
              <a:rPr lang="en-US" sz="2400" dirty="0">
                <a:latin typeface="Comic Sans MS"/>
                <a:ea typeface="Tahoma"/>
                <a:cs typeface="Tahoma"/>
              </a:rPr>
              <a:t> Because of this the earth shall mourn,</a:t>
            </a:r>
          </a:p>
          <a:p>
            <a:pPr>
              <a:lnSpc>
                <a:spcPct val="150000"/>
              </a:lnSpc>
            </a:pPr>
            <a:r>
              <a:rPr lang="en-US" sz="2400" dirty="0">
                <a:latin typeface="Comic Sans MS"/>
                <a:ea typeface="Tahoma"/>
                <a:cs typeface="Tahoma"/>
              </a:rPr>
              <a:t>     and the heavens above grow black;</a:t>
            </a:r>
          </a:p>
          <a:p>
            <a:pPr>
              <a:lnSpc>
                <a:spcPct val="150000"/>
              </a:lnSpc>
            </a:pPr>
            <a:r>
              <a:rPr lang="en-US" sz="2400" dirty="0">
                <a:latin typeface="Comic Sans MS"/>
                <a:ea typeface="Tahoma"/>
                <a:cs typeface="Tahoma"/>
              </a:rPr>
              <a:t>for I have spoken, I have purposed;</a:t>
            </a:r>
          </a:p>
          <a:p>
            <a:pPr>
              <a:lnSpc>
                <a:spcPct val="150000"/>
              </a:lnSpc>
            </a:pPr>
            <a:r>
              <a:rPr lang="en-US" sz="2400" dirty="0">
                <a:latin typeface="Comic Sans MS"/>
                <a:ea typeface="Tahoma"/>
                <a:cs typeface="Tahoma"/>
              </a:rPr>
              <a:t>     I have not relented, nor will I turn back.</a:t>
            </a:r>
            <a:endParaRPr lang="en-AU" sz="2400" dirty="0">
              <a:latin typeface="Comic Sans MS"/>
              <a:ea typeface="Tahoma"/>
              <a:cs typeface="Tahoma"/>
            </a:endParaRPr>
          </a:p>
        </p:txBody>
      </p:sp>
      <p:sp>
        <p:nvSpPr>
          <p:cNvPr id="2" name="TextBox 1">
            <a:extLst>
              <a:ext uri="{FF2B5EF4-FFF2-40B4-BE49-F238E27FC236}">
                <a16:creationId xmlns:a16="http://schemas.microsoft.com/office/drawing/2014/main" id="{A6CAA616-1241-9378-ECF1-5749C82A7E51}"/>
              </a:ext>
            </a:extLst>
          </p:cNvPr>
          <p:cNvSpPr txBox="1"/>
          <p:nvPr/>
        </p:nvSpPr>
        <p:spPr>
          <a:xfrm>
            <a:off x="1698590" y="5731224"/>
            <a:ext cx="8867846" cy="461665"/>
          </a:xfrm>
          <a:prstGeom prst="rect">
            <a:avLst/>
          </a:prstGeom>
          <a:noFill/>
        </p:spPr>
        <p:txBody>
          <a:bodyPr wrap="square" lIns="91440" tIns="45720" rIns="91440" bIns="45720" anchor="t">
            <a:spAutoFit/>
          </a:bodyPr>
          <a:lstStyle/>
          <a:p>
            <a:pPr algn="ctr"/>
            <a:r>
              <a:rPr lang="en-US" sz="2400">
                <a:latin typeface="Comic Sans MS"/>
                <a:cs typeface="Segoe UI"/>
              </a:rPr>
              <a:t>For the word of the Lord. </a:t>
            </a:r>
            <a:r>
              <a:rPr lang="en-US" sz="2400" b="1">
                <a:latin typeface="Comic Sans MS"/>
                <a:cs typeface="Segoe UI"/>
              </a:rPr>
              <a:t>Thanks be to God.</a:t>
            </a:r>
            <a:r>
              <a:rPr lang="en-US" sz="2400">
                <a:latin typeface="Comic Sans MS"/>
                <a:cs typeface="Segoe UI"/>
              </a:rPr>
              <a:t>​</a:t>
            </a:r>
            <a:endParaRPr lang="en-US"/>
          </a:p>
        </p:txBody>
      </p:sp>
    </p:spTree>
    <p:extLst>
      <p:ext uri="{BB962C8B-B14F-4D97-AF65-F5344CB8AC3E}">
        <p14:creationId xmlns:p14="http://schemas.microsoft.com/office/powerpoint/2010/main" val="3532035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30" y="176847"/>
            <a:ext cx="11805556" cy="1139094"/>
          </a:xfrm>
          <a:prstGeom prst="rect">
            <a:avLst/>
          </a:prstGeom>
        </p:spPr>
        <p:txBody>
          <a:bodyPr wrap="square" lIns="91440" tIns="45720" rIns="91440" bIns="45720" anchor="t">
            <a:spAutoFit/>
          </a:bodyPr>
          <a:lstStyle/>
          <a:p>
            <a:pPr>
              <a:lnSpc>
                <a:spcPct val="150000"/>
              </a:lnSpc>
            </a:pPr>
            <a:r>
              <a:rPr lang="en-GB" sz="2400">
                <a:solidFill>
                  <a:srgbClr val="00B050"/>
                </a:solidFill>
                <a:latin typeface="Comic Sans MS"/>
              </a:rPr>
              <a:t>Leader: </a:t>
            </a:r>
            <a:r>
              <a:rPr lang="en-US" sz="2400">
                <a:latin typeface="Comic Sans MS"/>
              </a:rPr>
              <a:t>We now say the psalm antiphonally, I invite the first reader to lead and we will all respond with the </a:t>
            </a:r>
            <a:r>
              <a:rPr lang="en-US" sz="2400" b="1">
                <a:latin typeface="Comic Sans MS"/>
              </a:rPr>
              <a:t>Responses in Bold</a:t>
            </a:r>
            <a:r>
              <a:rPr lang="en-US" sz="2400">
                <a:latin typeface="Comic Sans MS"/>
              </a:rPr>
              <a:t> along with our cantor as our voice. </a:t>
            </a:r>
            <a:endParaRPr lang="en-GB" sz="240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12517"/>
            <a:ext cx="1986455" cy="1270476"/>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400" b="1" u="none" strike="noStrike" dirty="0">
                <a:solidFill>
                  <a:srgbClr val="333333"/>
                </a:solidFill>
                <a:effectLst/>
                <a:latin typeface="Comic Sans MS"/>
              </a:rPr>
              <a:t>Psalm </a:t>
            </a:r>
          </a:p>
          <a:p>
            <a:pPr algn="ctr">
              <a:lnSpc>
                <a:spcPct val="150000"/>
              </a:lnSpc>
              <a:spcBef>
                <a:spcPts val="450"/>
              </a:spcBef>
              <a:spcAft>
                <a:spcPts val="450"/>
              </a:spcAft>
            </a:pPr>
            <a:r>
              <a:rPr lang="en-AU" sz="2400" b="1" dirty="0">
                <a:solidFill>
                  <a:srgbClr val="333333"/>
                </a:solidFill>
                <a:latin typeface="Comic Sans MS"/>
              </a:rPr>
              <a:t>14</a:t>
            </a:r>
            <a:endParaRPr lang="en-US" sz="2400" dirty="0"/>
          </a:p>
        </p:txBody>
      </p:sp>
      <p:sp>
        <p:nvSpPr>
          <p:cNvPr id="8" name="TextBox 7">
            <a:extLst>
              <a:ext uri="{FF2B5EF4-FFF2-40B4-BE49-F238E27FC236}">
                <a16:creationId xmlns:a16="http://schemas.microsoft.com/office/drawing/2014/main" id="{F64FBC16-5C17-C32A-26FB-0A86174B4967}"/>
              </a:ext>
            </a:extLst>
          </p:cNvPr>
          <p:cNvSpPr txBox="1"/>
          <p:nvPr/>
        </p:nvSpPr>
        <p:spPr>
          <a:xfrm>
            <a:off x="2432127" y="1512517"/>
            <a:ext cx="8924131" cy="4463081"/>
          </a:xfrm>
          <a:prstGeom prst="rect">
            <a:avLst/>
          </a:prstGeom>
          <a:noFill/>
        </p:spPr>
        <p:txBody>
          <a:bodyPr wrap="square" lIns="91440" tIns="45720" rIns="91440" bIns="45720" anchor="t">
            <a:spAutoFit/>
          </a:bodyPr>
          <a:lstStyle/>
          <a:p>
            <a:pPr>
              <a:lnSpc>
                <a:spcPct val="150000"/>
              </a:lnSpc>
            </a:pPr>
            <a:r>
              <a:rPr lang="en-US" sz="2400" baseline="30000" dirty="0">
                <a:latin typeface="Comic Sans MS" panose="030F0902030302020204" pitchFamily="66" charset="0"/>
              </a:rPr>
              <a:t>1</a:t>
            </a:r>
            <a:r>
              <a:rPr lang="en-US" sz="2400" dirty="0">
                <a:latin typeface="Comic Sans MS" panose="030F0902030302020204" pitchFamily="66" charset="0"/>
              </a:rPr>
              <a:t> Fools have said in their hearts ‘There is no God’:</a:t>
            </a:r>
          </a:p>
          <a:p>
            <a:pPr>
              <a:lnSpc>
                <a:spcPct val="150000"/>
              </a:lnSpc>
            </a:pPr>
            <a:r>
              <a:rPr lang="en-US" sz="2400" dirty="0">
                <a:latin typeface="Comic Sans MS" panose="030F0902030302020204" pitchFamily="66" charset="0"/>
              </a:rPr>
              <a:t>they have all become vile and abominable in their doings,</a:t>
            </a:r>
          </a:p>
          <a:p>
            <a:pPr>
              <a:lnSpc>
                <a:spcPct val="150000"/>
              </a:lnSpc>
            </a:pPr>
            <a:r>
              <a:rPr lang="en-US" sz="2400" dirty="0">
                <a:latin typeface="Comic Sans MS" panose="030F0902030302020204" pitchFamily="66" charset="0"/>
              </a:rPr>
              <a:t>there is not one that does good.</a:t>
            </a:r>
          </a:p>
          <a:p>
            <a:pPr>
              <a:lnSpc>
                <a:spcPct val="150000"/>
              </a:lnSpc>
            </a:pPr>
            <a:r>
              <a:rPr lang="en-US" sz="2400" baseline="30000" dirty="0">
                <a:latin typeface="Comic Sans MS" panose="030F0902030302020204" pitchFamily="66" charset="0"/>
              </a:rPr>
              <a:t>2</a:t>
            </a:r>
            <a:r>
              <a:rPr lang="en-US" sz="2400" dirty="0">
                <a:latin typeface="Comic Sans MS" panose="030F0902030302020204" pitchFamily="66" charset="0"/>
              </a:rPr>
              <a:t> </a:t>
            </a:r>
            <a:r>
              <a:rPr lang="en-US" sz="2400" b="1" dirty="0">
                <a:latin typeface="Comic Sans MS" panose="030F0902030302020204" pitchFamily="66" charset="0"/>
              </a:rPr>
              <a:t>The Lord looked down from heaven upon the children of Adam: to see if there were any who would act wisely</a:t>
            </a:r>
          </a:p>
          <a:p>
            <a:pPr>
              <a:lnSpc>
                <a:spcPct val="150000"/>
              </a:lnSpc>
            </a:pPr>
            <a:r>
              <a:rPr lang="en-US" sz="2400" b="1" dirty="0">
                <a:latin typeface="Comic Sans MS" panose="030F0902030302020204" pitchFamily="66" charset="0"/>
              </a:rPr>
              <a:t>and seek after God.</a:t>
            </a:r>
          </a:p>
          <a:p>
            <a:pPr>
              <a:lnSpc>
                <a:spcPct val="150000"/>
              </a:lnSpc>
            </a:pPr>
            <a:r>
              <a:rPr lang="en-US" sz="2400" baseline="30000" dirty="0">
                <a:latin typeface="Comic Sans MS" panose="030F0902030302020204" pitchFamily="66" charset="0"/>
              </a:rPr>
              <a:t>3</a:t>
            </a:r>
            <a:r>
              <a:rPr lang="en-US" sz="2400" dirty="0">
                <a:latin typeface="Comic Sans MS" panose="030F0902030302020204" pitchFamily="66" charset="0"/>
              </a:rPr>
              <a:t> But they have all turned out of the way, they have all alike become corrupt: there is none that does good, no not one.</a:t>
            </a:r>
          </a:p>
        </p:txBody>
      </p:sp>
    </p:spTree>
    <p:extLst>
      <p:ext uri="{BB962C8B-B14F-4D97-AF65-F5344CB8AC3E}">
        <p14:creationId xmlns:p14="http://schemas.microsoft.com/office/powerpoint/2010/main" val="401235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0477-22DD-BE94-3070-70FA8AD2D56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272C55-4B29-1B08-C63B-B5836715AB31}"/>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5" name="Rectangle 4">
            <a:extLst>
              <a:ext uri="{FF2B5EF4-FFF2-40B4-BE49-F238E27FC236}">
                <a16:creationId xmlns:a16="http://schemas.microsoft.com/office/drawing/2014/main" id="{D48BF0AC-059F-2F14-6F1E-6B7DB15E9F72}"/>
              </a:ext>
            </a:extLst>
          </p:cNvPr>
          <p:cNvSpPr/>
          <p:nvPr/>
        </p:nvSpPr>
        <p:spPr>
          <a:xfrm>
            <a:off x="7239610" y="6057780"/>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
        <p:nvSpPr>
          <p:cNvPr id="3" name="TextBox 2">
            <a:extLst>
              <a:ext uri="{FF2B5EF4-FFF2-40B4-BE49-F238E27FC236}">
                <a16:creationId xmlns:a16="http://schemas.microsoft.com/office/drawing/2014/main" id="{4FC0304D-D0B6-C493-8AA9-A1E997A27BB9}"/>
              </a:ext>
            </a:extLst>
          </p:cNvPr>
          <p:cNvSpPr txBox="1"/>
          <p:nvPr/>
        </p:nvSpPr>
        <p:spPr>
          <a:xfrm>
            <a:off x="1986716" y="286648"/>
            <a:ext cx="9694007" cy="6125075"/>
          </a:xfrm>
          <a:prstGeom prst="rect">
            <a:avLst/>
          </a:prstGeom>
          <a:noFill/>
        </p:spPr>
        <p:txBody>
          <a:bodyPr wrap="square">
            <a:spAutoFit/>
          </a:bodyPr>
          <a:lstStyle/>
          <a:p>
            <a:pPr>
              <a:lnSpc>
                <a:spcPct val="150000"/>
              </a:lnSpc>
            </a:pPr>
            <a:r>
              <a:rPr lang="en-US" sz="2400" baseline="30000" dirty="0">
                <a:latin typeface="Comic Sans MS" panose="030F0902030302020204" pitchFamily="66" charset="0"/>
              </a:rPr>
              <a:t>4</a:t>
            </a:r>
            <a:r>
              <a:rPr lang="en-US" sz="2400" dirty="0">
                <a:latin typeface="Comic Sans MS" panose="030F0902030302020204" pitchFamily="66" charset="0"/>
              </a:rPr>
              <a:t> </a:t>
            </a:r>
            <a:r>
              <a:rPr lang="en-US" sz="2400" b="1" dirty="0">
                <a:latin typeface="Comic Sans MS" panose="030F0902030302020204" pitchFamily="66" charset="0"/>
              </a:rPr>
              <a:t>Are all the evildoers devoid of understanding:</a:t>
            </a:r>
          </a:p>
          <a:p>
            <a:pPr>
              <a:lnSpc>
                <a:spcPct val="150000"/>
              </a:lnSpc>
            </a:pPr>
            <a:r>
              <a:rPr lang="en-US" sz="2400" b="1" dirty="0">
                <a:latin typeface="Comic Sans MS" panose="030F0902030302020204" pitchFamily="66" charset="0"/>
              </a:rPr>
              <a:t>who eat up my people as they eat bread,</a:t>
            </a:r>
          </a:p>
          <a:p>
            <a:pPr>
              <a:lnSpc>
                <a:spcPct val="150000"/>
              </a:lnSpc>
            </a:pPr>
            <a:r>
              <a:rPr lang="en-US" sz="2400" b="1" dirty="0">
                <a:latin typeface="Comic Sans MS" panose="030F0902030302020204" pitchFamily="66" charset="0"/>
              </a:rPr>
              <a:t>and do not pray to the Lord?</a:t>
            </a:r>
          </a:p>
          <a:p>
            <a:pPr>
              <a:lnSpc>
                <a:spcPct val="150000"/>
              </a:lnSpc>
            </a:pPr>
            <a:r>
              <a:rPr lang="en-US" sz="2400" baseline="30000" dirty="0">
                <a:latin typeface="Comic Sans MS" panose="030F0902030302020204" pitchFamily="66" charset="0"/>
              </a:rPr>
              <a:t>5</a:t>
            </a:r>
            <a:r>
              <a:rPr lang="en-US" sz="2400" dirty="0">
                <a:latin typeface="Comic Sans MS" panose="030F0902030302020204" pitchFamily="66" charset="0"/>
              </a:rPr>
              <a:t> They shall be struck with terror:</a:t>
            </a:r>
          </a:p>
          <a:p>
            <a:pPr>
              <a:lnSpc>
                <a:spcPct val="150000"/>
              </a:lnSpc>
            </a:pPr>
            <a:r>
              <a:rPr lang="en-US" sz="2400" dirty="0">
                <a:latin typeface="Comic Sans MS" panose="030F0902030302020204" pitchFamily="66" charset="0"/>
              </a:rPr>
              <a:t>for God is with the company of the righteous.</a:t>
            </a:r>
          </a:p>
          <a:p>
            <a:pPr>
              <a:lnSpc>
                <a:spcPct val="150000"/>
              </a:lnSpc>
            </a:pPr>
            <a:r>
              <a:rPr lang="en-US" sz="2400" baseline="30000" dirty="0">
                <a:latin typeface="Comic Sans MS" panose="030F0902030302020204" pitchFamily="66" charset="0"/>
              </a:rPr>
              <a:t>6</a:t>
            </a:r>
            <a:r>
              <a:rPr lang="en-US" sz="2400" dirty="0">
                <a:latin typeface="Comic Sans MS" panose="030F0902030302020204" pitchFamily="66" charset="0"/>
              </a:rPr>
              <a:t> </a:t>
            </a:r>
            <a:r>
              <a:rPr lang="en-US" sz="2400" b="1" dirty="0">
                <a:latin typeface="Comic Sans MS" panose="030F0902030302020204" pitchFamily="66" charset="0"/>
              </a:rPr>
              <a:t>Though they frustrate the poor in their hopes:</a:t>
            </a:r>
          </a:p>
          <a:p>
            <a:pPr>
              <a:lnSpc>
                <a:spcPct val="150000"/>
              </a:lnSpc>
            </a:pPr>
            <a:r>
              <a:rPr lang="en-US" sz="2400" b="1" dirty="0">
                <a:latin typeface="Comic Sans MS" panose="030F0902030302020204" pitchFamily="66" charset="0"/>
              </a:rPr>
              <a:t>surely the Lord is their refuge.</a:t>
            </a:r>
          </a:p>
          <a:p>
            <a:pPr>
              <a:lnSpc>
                <a:spcPct val="150000"/>
              </a:lnSpc>
            </a:pPr>
            <a:r>
              <a:rPr lang="en-US" sz="2400" baseline="30000" dirty="0">
                <a:latin typeface="Comic Sans MS" panose="030F0902030302020204" pitchFamily="66" charset="0"/>
              </a:rPr>
              <a:t>7</a:t>
            </a:r>
            <a:r>
              <a:rPr lang="en-US" sz="2400" dirty="0">
                <a:latin typeface="Comic Sans MS" panose="030F0902030302020204" pitchFamily="66" charset="0"/>
              </a:rPr>
              <a:t> O that deliverance for Israel might come forth</a:t>
            </a:r>
          </a:p>
          <a:p>
            <a:pPr>
              <a:lnSpc>
                <a:spcPct val="150000"/>
              </a:lnSpc>
            </a:pPr>
            <a:r>
              <a:rPr lang="en-US" sz="2400" dirty="0">
                <a:latin typeface="Comic Sans MS" panose="030F0902030302020204" pitchFamily="66" charset="0"/>
              </a:rPr>
              <a:t>from Zion: when the Lord turns again the fortunes of his people,</a:t>
            </a:r>
          </a:p>
          <a:p>
            <a:pPr>
              <a:lnSpc>
                <a:spcPct val="150000"/>
              </a:lnSpc>
            </a:pPr>
            <a:r>
              <a:rPr lang="en-US" sz="2400" dirty="0">
                <a:latin typeface="Comic Sans MS" panose="030F0902030302020204" pitchFamily="66" charset="0"/>
              </a:rPr>
              <a:t>then shall Jacob rejoice, and Israel be glad.</a:t>
            </a:r>
          </a:p>
          <a:p>
            <a:pPr>
              <a:lnSpc>
                <a:spcPct val="150000"/>
              </a:lnSpc>
            </a:pPr>
            <a:endParaRPr lang="en-AU" sz="2400" b="1" dirty="0">
              <a:latin typeface="Comic Sans MS" panose="030F0902030302020204" pitchFamily="66" charset="0"/>
            </a:endParaRPr>
          </a:p>
        </p:txBody>
      </p:sp>
    </p:spTree>
    <p:extLst>
      <p:ext uri="{BB962C8B-B14F-4D97-AF65-F5344CB8AC3E}">
        <p14:creationId xmlns:p14="http://schemas.microsoft.com/office/powerpoint/2010/main" val="21921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Hospitality</a:t>
            </a:r>
            <a:r>
              <a:rPr lang="en-US" sz="3200" i="1">
                <a:solidFill>
                  <a:srgbClr val="E3960B"/>
                </a:solidFill>
                <a:latin typeface="Comic Sans MS"/>
              </a:rPr>
              <a:t> </a:t>
            </a:r>
            <a:endParaRPr lang="en-US" sz="3200" i="1">
              <a:solidFill>
                <a:srgbClr val="E3960B"/>
              </a:solidFill>
              <a:latin typeface="Comic Sans MS"/>
              <a:cs typeface="Times New Roman"/>
            </a:endParaRPr>
          </a:p>
          <a:p>
            <a:pPr>
              <a:spcBef>
                <a:spcPts val="600"/>
              </a:spcBef>
              <a:spcAft>
                <a:spcPts val="1200"/>
              </a:spcAft>
            </a:pPr>
            <a:r>
              <a:rPr lang="en-US" sz="2400" b="1">
                <a:solidFill>
                  <a:srgbClr val="00B050"/>
                </a:solidFill>
                <a:latin typeface="Comic Sans MS"/>
              </a:rPr>
              <a:t>Leader: </a:t>
            </a: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a:rPr>
              <a:t>Our </a:t>
            </a:r>
            <a:r>
              <a:rPr lang="en-US" sz="1800" b="1" i="0" u="none" strike="noStrike">
                <a:solidFill>
                  <a:srgbClr val="000000"/>
                </a:solidFill>
                <a:effectLst/>
                <a:latin typeface="Comic Sans MS"/>
              </a:rPr>
              <a:t>Being Together ethos and safeguarding practices</a:t>
            </a:r>
            <a:r>
              <a:rPr lang="en-US" sz="1800" b="0" i="0" u="none" strike="noStrike">
                <a:solidFill>
                  <a:srgbClr val="000000"/>
                </a:solidFill>
                <a:effectLst/>
                <a:latin typeface="Comic Sans MS"/>
              </a:rPr>
              <a:t> can also be accessed on the website 🫶</a:t>
            </a:r>
            <a:r>
              <a:rPr lang="en-US" sz="1800" b="0" i="0" u="none" strike="noStrike">
                <a:effectLst/>
                <a:latin typeface="Comic Sans MS"/>
              </a:rPr>
              <a:t>​</a:t>
            </a:r>
            <a:endParaRPr lang="en-US" sz="2000">
              <a:latin typeface="Comic Sans MS"/>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3106173" y="571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236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617428" y="1531619"/>
            <a:ext cx="10957143" cy="4896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200" dirty="0">
                <a:solidFill>
                  <a:srgbClr val="00B050"/>
                </a:solidFill>
                <a:latin typeface="Comic Sans MS"/>
                <a:ea typeface="Tahoma"/>
                <a:cs typeface="Tahoma"/>
              </a:rPr>
              <a:t>Reader 2: </a:t>
            </a:r>
            <a:r>
              <a:rPr lang="en-AU" sz="2200" dirty="0">
                <a:latin typeface="Comic Sans MS"/>
                <a:ea typeface="Tahoma"/>
                <a:cs typeface="Tahoma"/>
              </a:rPr>
              <a:t>The 2</a:t>
            </a:r>
            <a:r>
              <a:rPr lang="en-AU" sz="2200" baseline="30000" dirty="0">
                <a:latin typeface="Comic Sans MS"/>
                <a:ea typeface="Tahoma"/>
                <a:cs typeface="Tahoma"/>
              </a:rPr>
              <a:t>nd</a:t>
            </a:r>
            <a:r>
              <a:rPr lang="en-AU" sz="2200" dirty="0">
                <a:latin typeface="Comic Sans MS"/>
                <a:ea typeface="Tahoma"/>
                <a:cs typeface="Tahoma"/>
              </a:rPr>
              <a:t> Reading is from </a:t>
            </a:r>
            <a:r>
              <a:rPr lang="en-AU" sz="2400" b="1" dirty="0">
                <a:latin typeface="Comic Sans MS"/>
              </a:rPr>
              <a:t>1 Timothy 1: 1–2, 12–19a</a:t>
            </a:r>
            <a:endParaRPr lang="en-AU" sz="2400" dirty="0">
              <a:latin typeface="Comic Sans MS"/>
              <a:ea typeface="Tahoma"/>
              <a:cs typeface="Tahoma"/>
            </a:endParaRPr>
          </a:p>
          <a:p>
            <a:pPr>
              <a:lnSpc>
                <a:spcPct val="150000"/>
              </a:lnSpc>
            </a:pPr>
            <a:r>
              <a:rPr lang="en-US" sz="2400" baseline="30000" dirty="0">
                <a:latin typeface="Comic Sans MS" panose="030F0902030302020204" pitchFamily="66" charset="0"/>
              </a:rPr>
              <a:t>1</a:t>
            </a:r>
            <a:r>
              <a:rPr lang="en-US" sz="2400" dirty="0">
                <a:latin typeface="Comic Sans MS"/>
              </a:rPr>
              <a:t> Paul, an apostle of Christ Jesus by the command of God our Saviour and of Christ Jesus our hope, </a:t>
            </a:r>
            <a:r>
              <a:rPr lang="en-US" sz="2400" baseline="30000" dirty="0">
                <a:latin typeface="Comic Sans MS" panose="030F0902030302020204" pitchFamily="66" charset="0"/>
              </a:rPr>
              <a:t>2</a:t>
            </a:r>
            <a:r>
              <a:rPr lang="en-US" sz="2400" dirty="0">
                <a:latin typeface="Comic Sans MS"/>
              </a:rPr>
              <a:t> To Timothy, my loyal child in the faith: Grace, mercy, and peace from God the Father and Christ Jesus our Lord. </a:t>
            </a:r>
            <a:r>
              <a:rPr lang="en-US" sz="2400" baseline="30000" dirty="0">
                <a:latin typeface="Comic Sans MS" panose="030F0902030302020204" pitchFamily="66" charset="0"/>
              </a:rPr>
              <a:t>12</a:t>
            </a:r>
            <a:r>
              <a:rPr lang="en-US" sz="2400" dirty="0">
                <a:latin typeface="Comic Sans MS"/>
              </a:rPr>
              <a:t> I am grateful to Christ Jesus our Lord, who has strengthened me, because he judged me faithful and appointed me to his service, </a:t>
            </a:r>
            <a:r>
              <a:rPr lang="en-US" sz="2400" baseline="30000" dirty="0">
                <a:latin typeface="Comic Sans MS" panose="030F0902030302020204" pitchFamily="66" charset="0"/>
              </a:rPr>
              <a:t>13</a:t>
            </a:r>
            <a:r>
              <a:rPr lang="en-US" sz="2400" dirty="0">
                <a:latin typeface="Comic Sans MS"/>
              </a:rPr>
              <a:t> even though I was formerly a blasphemer, a persecutor, and a man of violence. But I received mercy because I had acted ignorantly in unbelief, </a:t>
            </a:r>
            <a:r>
              <a:rPr lang="en-US" sz="2400" baseline="30000" dirty="0">
                <a:latin typeface="Comic Sans MS" panose="030F0902030302020204" pitchFamily="66" charset="0"/>
              </a:rPr>
              <a:t>14</a:t>
            </a:r>
            <a:r>
              <a:rPr lang="en-US" sz="2400" dirty="0">
                <a:latin typeface="Comic Sans MS"/>
              </a:rPr>
              <a:t> and the grace of our Lord overflowed for me with the faith and love that are in Christ Jesus. </a:t>
            </a:r>
            <a:endParaRPr lang="en-AU" sz="2400" dirty="0">
              <a:latin typeface="Comic Sans MS"/>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236483" y="223568"/>
            <a:ext cx="11818349"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rgbClr val="00B050"/>
                </a:solidFill>
                <a:latin typeface="Comic Sans MS"/>
              </a:rPr>
              <a:t>The 2nd reader unmutes </a:t>
            </a:r>
            <a:endParaRPr lang="en-GB" sz="2200" dirty="0">
              <a:solidFill>
                <a:srgbClr val="00B050"/>
              </a:solidFill>
              <a:latin typeface="Comic Sans MS"/>
            </a:endParaRPr>
          </a:p>
          <a:p>
            <a:r>
              <a:rPr lang="en-GB" sz="2200" dirty="0">
                <a:solidFill>
                  <a:srgbClr val="00B050"/>
                </a:solidFill>
                <a:latin typeface="Comic Sans MS"/>
              </a:rPr>
              <a:t>Leader: </a:t>
            </a:r>
            <a:r>
              <a:rPr lang="en-GB" sz="2200" dirty="0">
                <a:latin typeface="Comic Sans MS"/>
              </a:rPr>
              <a:t>Thank you, 1</a:t>
            </a:r>
            <a:r>
              <a:rPr lang="en-GB" sz="2200" baseline="30000" dirty="0">
                <a:latin typeface="Comic Sans MS"/>
              </a:rPr>
              <a:t>st</a:t>
            </a:r>
            <a:r>
              <a:rPr lang="en-GB" sz="2200" dirty="0">
                <a:latin typeface="Comic Sans MS"/>
              </a:rPr>
              <a:t> reader. I invite the 2nd Reader to unmute and offer the 2nd reading when ready.</a:t>
            </a:r>
            <a:endParaRPr lang="en-US" sz="2200" dirty="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7881494" y="6228097"/>
            <a:ext cx="2035498" cy="400110"/>
          </a:xfrm>
          <a:prstGeom prst="rect">
            <a:avLst/>
          </a:prstGeom>
        </p:spPr>
        <p:txBody>
          <a:bodyPr wrap="square" lIns="91440" tIns="45720" rIns="91440" bIns="45720" anchor="t">
            <a:spAutoFit/>
          </a:bodyPr>
          <a:lstStyle/>
          <a:p>
            <a:r>
              <a:rPr lang="en-GB" sz="2000">
                <a:solidFill>
                  <a:srgbClr val="00B050"/>
                </a:solidFill>
                <a:latin typeface="Comic Sans MS"/>
              </a:rPr>
              <a:t>Continue</a:t>
            </a:r>
            <a:r>
              <a:rPr lang="en-GB" sz="2000" b="1">
                <a:solidFill>
                  <a:srgbClr val="00B050"/>
                </a:solidFill>
                <a:latin typeface="Comic Sans MS"/>
              </a:rPr>
              <a:t>…</a:t>
            </a:r>
            <a:endParaRPr lang="en-AU" sz="2000" b="1">
              <a:solidFill>
                <a:srgbClr val="00B050"/>
              </a:solidFill>
            </a:endParaRPr>
          </a:p>
        </p:txBody>
      </p:sp>
    </p:spTree>
    <p:extLst>
      <p:ext uri="{BB962C8B-B14F-4D97-AF65-F5344CB8AC3E}">
        <p14:creationId xmlns:p14="http://schemas.microsoft.com/office/powerpoint/2010/main" val="918620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1294-226F-01D1-AA70-7A9409C02A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9BB9B2-CA45-4319-441B-BBF8317F2259}"/>
              </a:ext>
            </a:extLst>
          </p:cNvPr>
          <p:cNvSpPr txBox="1"/>
          <p:nvPr/>
        </p:nvSpPr>
        <p:spPr>
          <a:xfrm>
            <a:off x="484413" y="265765"/>
            <a:ext cx="10957143" cy="6125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aseline="30000" dirty="0">
                <a:latin typeface="Comic Sans MS" panose="030F0902030302020204" pitchFamily="66" charset="0"/>
              </a:rPr>
              <a:t>15</a:t>
            </a:r>
            <a:r>
              <a:rPr lang="en-US" sz="2400" dirty="0">
                <a:latin typeface="Comic Sans MS"/>
              </a:rPr>
              <a:t> The saying is sure and worthy of full acceptance, that Christ Jesus came into the world to save sinners—of whom I am the foremost. </a:t>
            </a:r>
            <a:r>
              <a:rPr lang="en-US" sz="2400" baseline="30000" dirty="0">
                <a:latin typeface="Comic Sans MS" panose="030F0902030302020204" pitchFamily="66" charset="0"/>
              </a:rPr>
              <a:t>16</a:t>
            </a:r>
            <a:r>
              <a:rPr lang="en-US" sz="2400" dirty="0">
                <a:latin typeface="Comic Sans MS"/>
              </a:rPr>
              <a:t> But for that very reason I received mercy, so that in me, as the foremost, Jesus Christ might display the utmost patience, making me an example to those who would come to believe in him for eternal life. </a:t>
            </a:r>
            <a:r>
              <a:rPr lang="en-US" sz="2400" baseline="30000" dirty="0">
                <a:latin typeface="Comic Sans MS" panose="030F0902030302020204" pitchFamily="66" charset="0"/>
              </a:rPr>
              <a:t>17</a:t>
            </a:r>
            <a:r>
              <a:rPr lang="en-US" sz="2400" dirty="0">
                <a:latin typeface="Comic Sans MS"/>
              </a:rPr>
              <a:t> To the King of the ages, immortal, invisible, the only God, be honour and glory for ever and ever. Amen. </a:t>
            </a:r>
            <a:r>
              <a:rPr lang="en-US" sz="2400" baseline="30000" dirty="0">
                <a:latin typeface="Comic Sans MS" panose="030F0902030302020204" pitchFamily="66" charset="0"/>
              </a:rPr>
              <a:t>18</a:t>
            </a:r>
            <a:r>
              <a:rPr lang="en-US" sz="2400" dirty="0">
                <a:latin typeface="Comic Sans MS"/>
              </a:rPr>
              <a:t> I am giving you these instructions, Timothy, my child, in accordance with the prophecies made earlier about you, so that by following them you may fight the good fight, </a:t>
            </a:r>
            <a:r>
              <a:rPr lang="en-US" sz="2400" baseline="30000" dirty="0">
                <a:latin typeface="Comic Sans MS" panose="030F0902030302020204" pitchFamily="66" charset="0"/>
              </a:rPr>
              <a:t>19</a:t>
            </a:r>
            <a:r>
              <a:rPr lang="en-US" sz="2400" dirty="0">
                <a:latin typeface="Comic Sans MS"/>
              </a:rPr>
              <a:t> having faith and a good conscience. By rejecting conscience, certain persons have suffered shipwreck in the faith;</a:t>
            </a:r>
            <a:endParaRPr lang="en-AU" sz="2400" dirty="0">
              <a:latin typeface="Comic Sans MS" panose="030F0902030302020204" pitchFamily="66" charset="0"/>
            </a:endParaRPr>
          </a:p>
        </p:txBody>
      </p:sp>
      <p:sp>
        <p:nvSpPr>
          <p:cNvPr id="2" name="TextBox 1">
            <a:extLst>
              <a:ext uri="{FF2B5EF4-FFF2-40B4-BE49-F238E27FC236}">
                <a16:creationId xmlns:a16="http://schemas.microsoft.com/office/drawing/2014/main" id="{B16D5209-44BF-DC87-1FFC-6E80ABE37BE4}"/>
              </a:ext>
            </a:extLst>
          </p:cNvPr>
          <p:cNvSpPr txBox="1"/>
          <p:nvPr/>
        </p:nvSpPr>
        <p:spPr>
          <a:xfrm>
            <a:off x="3285361" y="6130570"/>
            <a:ext cx="81561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Tree>
    <p:extLst>
      <p:ext uri="{BB962C8B-B14F-4D97-AF65-F5344CB8AC3E}">
        <p14:creationId xmlns:p14="http://schemas.microsoft.com/office/powerpoint/2010/main" val="66101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22</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before </a:t>
            </a:r>
          </a:p>
          <a:p>
            <a:pPr algn="ctr">
              <a:lnSpc>
                <a:spcPct val="114999"/>
              </a:lnSpc>
            </a:pPr>
            <a:r>
              <a:rPr lang="en-US" sz="4000" b="1">
                <a:solidFill>
                  <a:srgbClr val="92D050"/>
                </a:solidFill>
                <a:latin typeface="Comic Sans MS"/>
              </a:rPr>
              <a:t>​the Gospel </a:t>
            </a:r>
            <a:r>
              <a:rPr lang="en-US" sz="4000" b="1">
                <a:solidFill>
                  <a:srgbClr val="E3960B"/>
                </a:solidFill>
                <a:latin typeface="Comic Sans MS"/>
              </a:rPr>
              <a:t>​​</a:t>
            </a:r>
            <a:endParaRPr lang="en-US" sz="4000" b="1">
              <a:solidFill>
                <a:srgbClr val="E3960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89432" y="222096"/>
            <a:ext cx="12013135" cy="1015663"/>
          </a:xfrm>
          <a:prstGeom prst="rect">
            <a:avLst/>
          </a:prstGeom>
          <a:noFill/>
        </p:spPr>
        <p:txBody>
          <a:bodyPr wrap="square" lIns="91440" tIns="45720" rIns="91440" bIns="45720" anchor="t">
            <a:spAutoFit/>
          </a:bodyPr>
          <a:lstStyle/>
          <a:p>
            <a:pPr algn="ctr"/>
            <a:r>
              <a:rPr lang="en-GB" sz="2000" dirty="0">
                <a:latin typeface="Comic Sans MS"/>
              </a:rPr>
              <a:t>The Gospel of our Lord Jesus Christ according to St Luke </a:t>
            </a:r>
            <a:r>
              <a:rPr lang="en-GB" sz="2000" dirty="0">
                <a:latin typeface="Comic Sans MS" panose="030F0702030302020204" pitchFamily="66" charset="0"/>
              </a:rPr>
              <a:t>Chapter 15 beginning at the 1</a:t>
            </a:r>
            <a:r>
              <a:rPr lang="en-GB" sz="2000" baseline="30000" dirty="0">
                <a:latin typeface="Comic Sans MS" panose="030F0702030302020204" pitchFamily="66" charset="0"/>
              </a:rPr>
              <a:t>st</a:t>
            </a:r>
            <a:r>
              <a:rPr lang="en-GB" sz="2000" dirty="0">
                <a:latin typeface="Comic Sans MS" panose="030F0702030302020204" pitchFamily="66" charset="0"/>
              </a:rPr>
              <a:t> verse </a:t>
            </a:r>
          </a:p>
          <a:p>
            <a:pPr algn="ctr"/>
            <a:endParaRPr lang="en-US" sz="2000" b="1" dirty="0">
              <a:solidFill>
                <a:srgbClr val="FFB83A"/>
              </a:solidFill>
              <a:latin typeface="Comic Sans MS" panose="030F0702030302020204" pitchFamily="66" charset="0"/>
            </a:endParaRPr>
          </a:p>
          <a:p>
            <a:pPr algn="ctr"/>
            <a:r>
              <a:rPr lang="en-US" sz="2000" b="1" dirty="0">
                <a:solidFill>
                  <a:srgbClr val="00B050"/>
                </a:solidFill>
                <a:latin typeface="Comic Sans MS" panose="030F0702030302020204" pitchFamily="66" charset="0"/>
              </a:rPr>
              <a:t>All: </a:t>
            </a:r>
            <a:r>
              <a:rPr lang="en-AU" sz="2000" b="1" dirty="0">
                <a:latin typeface="Comic Sans MS" panose="030F0702030302020204" pitchFamily="66" charset="0"/>
              </a:rPr>
              <a:t>Glory to you Lord Jesus Christ.</a:t>
            </a:r>
            <a:endParaRPr lang="en-GB" sz="2000" dirty="0">
              <a:latin typeface="Comic Sans MS" panose="030F0702030302020204" pitchFamily="66" charset="0"/>
            </a:endParaRPr>
          </a:p>
        </p:txBody>
      </p:sp>
      <p:sp>
        <p:nvSpPr>
          <p:cNvPr id="4" name="Rectangle 3">
            <a:extLst>
              <a:ext uri="{FF2B5EF4-FFF2-40B4-BE49-F238E27FC236}">
                <a16:creationId xmlns:a16="http://schemas.microsoft.com/office/drawing/2014/main" id="{3A84085B-8763-0CFF-30EC-55EB1FB7CCE6}"/>
              </a:ext>
            </a:extLst>
          </p:cNvPr>
          <p:cNvSpPr/>
          <p:nvPr/>
        </p:nvSpPr>
        <p:spPr>
          <a:xfrm>
            <a:off x="8094403" y="6217532"/>
            <a:ext cx="2035498" cy="400110"/>
          </a:xfrm>
          <a:prstGeom prst="rect">
            <a:avLst/>
          </a:prstGeom>
        </p:spPr>
        <p:txBody>
          <a:bodyPr wrap="square">
            <a:spAutoFit/>
          </a:bodyPr>
          <a:lstStyle/>
          <a:p>
            <a:r>
              <a:rPr lang="en-GB" sz="2000" dirty="0">
                <a:solidFill>
                  <a:srgbClr val="00B050"/>
                </a:solidFill>
                <a:latin typeface="Comic Sans MS"/>
              </a:rPr>
              <a:t>Continue…</a:t>
            </a:r>
            <a:endParaRPr lang="en-AU" sz="2000" dirty="0">
              <a:solidFill>
                <a:srgbClr val="00B050"/>
              </a:solidFill>
            </a:endParaRPr>
          </a:p>
        </p:txBody>
      </p:sp>
      <p:sp>
        <p:nvSpPr>
          <p:cNvPr id="3" name="TextBox 2">
            <a:extLst>
              <a:ext uri="{FF2B5EF4-FFF2-40B4-BE49-F238E27FC236}">
                <a16:creationId xmlns:a16="http://schemas.microsoft.com/office/drawing/2014/main" id="{F03822EC-8C55-1529-6315-41CE1AE505E6}"/>
              </a:ext>
            </a:extLst>
          </p:cNvPr>
          <p:cNvSpPr txBox="1"/>
          <p:nvPr/>
        </p:nvSpPr>
        <p:spPr>
          <a:xfrm>
            <a:off x="902088" y="1387372"/>
            <a:ext cx="10990556" cy="5017079"/>
          </a:xfrm>
          <a:prstGeom prst="rect">
            <a:avLst/>
          </a:prstGeom>
          <a:noFill/>
        </p:spPr>
        <p:txBody>
          <a:bodyPr wrap="square">
            <a:spAutoFit/>
          </a:bodyPr>
          <a:lstStyle/>
          <a:p>
            <a:pPr>
              <a:lnSpc>
                <a:spcPct val="150000"/>
              </a:lnSpc>
            </a:pPr>
            <a:r>
              <a:rPr lang="en-US" sz="2400" baseline="30000" dirty="0">
                <a:latin typeface="Comic Sans MS" panose="030F0902030302020204" pitchFamily="66" charset="0"/>
              </a:rPr>
              <a:t>1</a:t>
            </a:r>
            <a:r>
              <a:rPr lang="en-US" sz="2400" dirty="0">
                <a:latin typeface="Comic Sans MS" panose="030F0902030302020204" pitchFamily="66" charset="0"/>
              </a:rPr>
              <a:t> Now all the tax-collectors and sinners were coming near to listen to him. </a:t>
            </a:r>
            <a:r>
              <a:rPr lang="en-US" sz="2400" baseline="30000" dirty="0">
                <a:latin typeface="Comic Sans MS" panose="030F0902030302020204" pitchFamily="66" charset="0"/>
              </a:rPr>
              <a:t>2</a:t>
            </a:r>
            <a:r>
              <a:rPr lang="en-US" sz="2400" dirty="0">
                <a:latin typeface="Comic Sans MS" panose="030F0902030302020204" pitchFamily="66" charset="0"/>
              </a:rPr>
              <a:t> And the Pharisees and the scribes were grumbling and saying, ‘This fellow welcomes sinners and eats with them.’ </a:t>
            </a:r>
            <a:r>
              <a:rPr lang="en-US" sz="2400" baseline="30000" dirty="0">
                <a:latin typeface="Comic Sans MS" panose="030F0902030302020204" pitchFamily="66" charset="0"/>
              </a:rPr>
              <a:t>3</a:t>
            </a:r>
            <a:r>
              <a:rPr lang="en-US" sz="2400" dirty="0">
                <a:latin typeface="Comic Sans MS" panose="030F0902030302020204" pitchFamily="66" charset="0"/>
              </a:rPr>
              <a:t> So he told them this parable: </a:t>
            </a:r>
            <a:r>
              <a:rPr lang="en-US" sz="2400" baseline="30000" dirty="0">
                <a:latin typeface="Comic Sans MS" panose="030F0902030302020204" pitchFamily="66" charset="0"/>
              </a:rPr>
              <a:t>4</a:t>
            </a:r>
            <a:r>
              <a:rPr lang="en-US" sz="2400" dirty="0">
                <a:latin typeface="Comic Sans MS" panose="030F0902030302020204" pitchFamily="66" charset="0"/>
              </a:rPr>
              <a:t> ‘Which one of you, having a hundred sheep and losing one of them, does not leave the ninety-nine in the wilderness and go after the one that is lost until he finds it? </a:t>
            </a:r>
            <a:r>
              <a:rPr lang="en-US" sz="2400" baseline="30000" dirty="0">
                <a:latin typeface="Comic Sans MS" panose="030F0902030302020204" pitchFamily="66" charset="0"/>
              </a:rPr>
              <a:t>5</a:t>
            </a:r>
            <a:r>
              <a:rPr lang="en-US" sz="2400" dirty="0">
                <a:latin typeface="Comic Sans MS" panose="030F0902030302020204" pitchFamily="66" charset="0"/>
              </a:rPr>
              <a:t> When he has found it, he lays it on his shoulders and rejoices. </a:t>
            </a:r>
            <a:r>
              <a:rPr lang="en-US" sz="2400" baseline="30000" dirty="0">
                <a:latin typeface="Comic Sans MS" panose="030F0902030302020204" pitchFamily="66" charset="0"/>
              </a:rPr>
              <a:t>6</a:t>
            </a:r>
            <a:r>
              <a:rPr lang="en-US" sz="2400" dirty="0">
                <a:latin typeface="Comic Sans MS" panose="030F0902030302020204" pitchFamily="66" charset="0"/>
              </a:rPr>
              <a:t> And when he comes home, he calls together his friends and neighbours, saying to them, “Rejoice with me, for I have found my sheep that was lost.”</a:t>
            </a:r>
            <a:endParaRPr lang="en-AU" sz="2400" dirty="0">
              <a:latin typeface="Comic Sans MS" panose="030F0902030302020204" pitchFamily="66" charset="0"/>
            </a:endParaRPr>
          </a:p>
        </p:txBody>
      </p:sp>
    </p:spTree>
    <p:extLst>
      <p:ext uri="{BB962C8B-B14F-4D97-AF65-F5344CB8AC3E}">
        <p14:creationId xmlns:p14="http://schemas.microsoft.com/office/powerpoint/2010/main" val="1070870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88453-1DB3-DC47-DC55-ACC9468A4C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2CB7C0-19B4-ED8F-7FDD-2BCA16163CF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2">
            <a:extLst>
              <a:ext uri="{FF2B5EF4-FFF2-40B4-BE49-F238E27FC236}">
                <a16:creationId xmlns:a16="http://schemas.microsoft.com/office/drawing/2014/main" id="{CA56747D-1536-5739-6A0B-EE57485109A2}"/>
              </a:ext>
            </a:extLst>
          </p:cNvPr>
          <p:cNvSpPr txBox="1"/>
          <p:nvPr/>
        </p:nvSpPr>
        <p:spPr>
          <a:xfrm>
            <a:off x="637234" y="856794"/>
            <a:ext cx="10990556" cy="4463081"/>
          </a:xfrm>
          <a:prstGeom prst="rect">
            <a:avLst/>
          </a:prstGeom>
          <a:noFill/>
        </p:spPr>
        <p:txBody>
          <a:bodyPr wrap="square">
            <a:spAutoFit/>
          </a:bodyPr>
          <a:lstStyle/>
          <a:p>
            <a:pPr>
              <a:lnSpc>
                <a:spcPct val="150000"/>
              </a:lnSpc>
            </a:pPr>
            <a:r>
              <a:rPr lang="en-US" sz="2400" baseline="30000" dirty="0">
                <a:latin typeface="Comic Sans MS" panose="030F0902030302020204" pitchFamily="66" charset="0"/>
              </a:rPr>
              <a:t>7</a:t>
            </a:r>
            <a:r>
              <a:rPr lang="en-US" sz="2400" dirty="0">
                <a:latin typeface="Comic Sans MS" panose="030F0902030302020204" pitchFamily="66" charset="0"/>
              </a:rPr>
              <a:t> Just so, I tell you, there will be more joy in heaven over one sinner who repents than over ninety-nine righteous people who need no repentance. </a:t>
            </a:r>
            <a:r>
              <a:rPr lang="en-US" sz="2400" baseline="30000" dirty="0">
                <a:latin typeface="Comic Sans MS" panose="030F0902030302020204" pitchFamily="66" charset="0"/>
              </a:rPr>
              <a:t>8</a:t>
            </a:r>
            <a:r>
              <a:rPr lang="en-US" sz="2400" dirty="0">
                <a:latin typeface="Comic Sans MS" panose="030F0902030302020204" pitchFamily="66" charset="0"/>
              </a:rPr>
              <a:t> ‘Or what woman having ten silver coins, if she loses one of them, does not light a lamp, sweep the house, and search carefully until she finds it? </a:t>
            </a:r>
            <a:r>
              <a:rPr lang="en-US" sz="2400" baseline="30000" dirty="0">
                <a:latin typeface="Comic Sans MS" panose="030F0902030302020204" pitchFamily="66" charset="0"/>
              </a:rPr>
              <a:t>9</a:t>
            </a:r>
            <a:r>
              <a:rPr lang="en-US" sz="2400" dirty="0">
                <a:latin typeface="Comic Sans MS" panose="030F0902030302020204" pitchFamily="66" charset="0"/>
              </a:rPr>
              <a:t> When she has found it, she calls together her friends and neighbours, saying, “Rejoice with me, for I have found the coin that I had lost.” </a:t>
            </a:r>
            <a:r>
              <a:rPr lang="en-US" sz="2400" baseline="30000" dirty="0">
                <a:latin typeface="Comic Sans MS" panose="030F0902030302020204" pitchFamily="66" charset="0"/>
              </a:rPr>
              <a:t>10</a:t>
            </a:r>
            <a:r>
              <a:rPr lang="en-US" sz="2400" dirty="0">
                <a:latin typeface="Comic Sans MS" panose="030F0902030302020204" pitchFamily="66" charset="0"/>
              </a:rPr>
              <a:t> Just so, I tell you, there is joy in the presence of the angels of God over one sinner who repents.’</a:t>
            </a:r>
            <a:endParaRPr lang="en-AU" sz="2400" dirty="0">
              <a:latin typeface="Comic Sans MS" panose="030F0902030302020204" pitchFamily="66" charset="0"/>
            </a:endParaRPr>
          </a:p>
        </p:txBody>
      </p:sp>
      <p:sp>
        <p:nvSpPr>
          <p:cNvPr id="2" name="TextBox 1">
            <a:extLst>
              <a:ext uri="{FF2B5EF4-FFF2-40B4-BE49-F238E27FC236}">
                <a16:creationId xmlns:a16="http://schemas.microsoft.com/office/drawing/2014/main" id="{0873D48F-6148-81EB-C054-AB15603A7B18}"/>
              </a:ext>
            </a:extLst>
          </p:cNvPr>
          <p:cNvSpPr txBox="1"/>
          <p:nvPr/>
        </p:nvSpPr>
        <p:spPr>
          <a:xfrm>
            <a:off x="1369594" y="5887065"/>
            <a:ext cx="952583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a:latin typeface="Comic Sans MS"/>
              </a:rPr>
              <a:t>This is the Gospel of the Lord.   </a:t>
            </a:r>
            <a:r>
              <a:rPr lang="en-US" sz="2000" b="1">
                <a:solidFill>
                  <a:srgbClr val="00B050"/>
                </a:solidFill>
                <a:latin typeface="Comic Sans MS"/>
              </a:rPr>
              <a:t>All:</a:t>
            </a:r>
            <a:r>
              <a:rPr lang="en-US" sz="2000" b="1">
                <a:solidFill>
                  <a:srgbClr val="E3960B"/>
                </a:solidFill>
                <a:latin typeface="Comic Sans MS"/>
              </a:rPr>
              <a:t> </a:t>
            </a:r>
            <a:r>
              <a:rPr lang="en-AU" sz="2000" b="1">
                <a:latin typeface="Comic Sans MS"/>
              </a:rPr>
              <a:t>Praise to you Lord Jesus Christ</a:t>
            </a:r>
            <a:r>
              <a:rPr lang="en-AU" sz="2000" b="1">
                <a:latin typeface="Comic Sans MS"/>
                <a:cs typeface="Arial"/>
              </a:rPr>
              <a:t>.</a:t>
            </a:r>
            <a:endParaRPr lang="en-AU" sz="2000">
              <a:latin typeface="Comic Sans MS"/>
              <a:cs typeface="Arial"/>
            </a:endParaRPr>
          </a:p>
        </p:txBody>
      </p:sp>
    </p:spTree>
    <p:extLst>
      <p:ext uri="{BB962C8B-B14F-4D97-AF65-F5344CB8AC3E}">
        <p14:creationId xmlns:p14="http://schemas.microsoft.com/office/powerpoint/2010/main" val="3793524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25</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679171"/>
            <a:ext cx="5436523"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a:t>
            </a:r>
            <a:endParaRPr lang="en-US" sz="4000" b="1">
              <a:solidFill>
                <a:srgbClr val="92D050"/>
              </a:solidFill>
              <a:latin typeface="Comic Sans MS"/>
              <a:cs typeface="Calibri"/>
            </a:endParaRPr>
          </a:p>
          <a:p>
            <a:pPr algn="ctr">
              <a:lnSpc>
                <a:spcPct val="114999"/>
              </a:lnSpc>
            </a:pPr>
            <a:r>
              <a:rPr lang="en-US" sz="4000" b="1">
                <a:solidFill>
                  <a:srgbClr val="92D050"/>
                </a:solidFill>
                <a:latin typeface="Comic Sans MS"/>
              </a:rPr>
              <a:t>after ​the Gospel ​​</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26</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17017" y="396499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00B050"/>
                </a:solidFill>
                <a:latin typeface="Comic Sans MS"/>
              </a:rPr>
              <a:t>Sermon</a:t>
            </a:r>
            <a:endParaRPr lang="en-AU" sz="6600">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635483" y="548676"/>
            <a:ext cx="112395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00B050"/>
                </a:solidFill>
                <a:latin typeface="Comic Sans MS"/>
              </a:rPr>
              <a:t>Leader:</a:t>
            </a:r>
            <a:r>
              <a:rPr lang="en-AU" sz="2400" i="1">
                <a:solidFill>
                  <a:srgbClr val="00B050"/>
                </a:solidFill>
                <a:latin typeface="Comic Sans MS"/>
              </a:rPr>
              <a:t> </a:t>
            </a:r>
            <a:r>
              <a:rPr lang="en-AU" sz="2400">
                <a:latin typeface="Comic Sans MS"/>
              </a:rPr>
              <a:t>The Sermon is recorded to YouTube for sharing later.</a:t>
            </a:r>
            <a:endParaRPr lang="en-AU" sz="2400">
              <a:ea typeface="Calibri"/>
              <a:cs typeface="Calibri"/>
            </a:endParaRPr>
          </a:p>
          <a:p>
            <a:r>
              <a:rPr lang="en-AU" sz="2400">
                <a:latin typeface="Comic Sans MS"/>
              </a:rPr>
              <a:t>Only the preacher's video and audio will be recorded.</a:t>
            </a:r>
          </a:p>
          <a:p>
            <a:r>
              <a:rPr lang="en-AU" sz="2400">
                <a:latin typeface="Comic Sans MS"/>
                <a:ea typeface="Calibri"/>
                <a:cs typeface="Calibri"/>
              </a:rPr>
              <a:t>The chat and other participants' feeds remain out of sight of the recording.</a:t>
            </a:r>
          </a:p>
          <a:p>
            <a:endParaRPr lang="en-AU" sz="2400" b="1" i="1">
              <a:solidFill>
                <a:srgbClr val="E3960B"/>
              </a:solidFill>
              <a:latin typeface="Comic Sans MS"/>
              <a:ea typeface="Calibri"/>
              <a:cs typeface="Calibri"/>
            </a:endParaRPr>
          </a:p>
          <a:p>
            <a:pPr marL="342900" indent="-342900">
              <a:buFont typeface="Wingdings"/>
              <a:buChar char="Ø"/>
            </a:pPr>
            <a:r>
              <a:rPr lang="en-AU" sz="2400" i="1">
                <a:solidFill>
                  <a:srgbClr val="00B050"/>
                </a:solidFill>
                <a:latin typeface="Comic Sans MS"/>
                <a:ea typeface="Calibri"/>
                <a:cs typeface="Calibri"/>
              </a:rPr>
              <a:t>Leader and Cantor mute </a:t>
            </a:r>
            <a:r>
              <a:rPr lang="en-US" sz="2400" i="1">
                <a:solidFill>
                  <a:srgbClr val="00B050"/>
                </a:solidFill>
                <a:latin typeface="Comic Sans MS"/>
                <a:ea typeface="Calibri"/>
                <a:cs typeface="Calibri"/>
              </a:rPr>
              <a:t> </a:t>
            </a:r>
            <a:endParaRPr lang="en-AU" sz="2400" i="1">
              <a:solidFill>
                <a:srgbClr val="00B050"/>
              </a:solidFill>
              <a:latin typeface="Calibri"/>
              <a:ea typeface="Calibri"/>
              <a:cs typeface="Calibri"/>
            </a:endParaRPr>
          </a:p>
          <a:p>
            <a:pPr marL="342900" indent="-342900">
              <a:buFont typeface="Wingdings"/>
              <a:buChar char="Ø"/>
            </a:pPr>
            <a:r>
              <a:rPr lang="en-AU" sz="2400" i="1">
                <a:solidFill>
                  <a:srgbClr val="00B050"/>
                </a:solidFill>
                <a:latin typeface="Comic Sans MS"/>
                <a:ea typeface="Calibri"/>
                <a:cs typeface="Calibri"/>
              </a:rPr>
              <a:t>Broadcaster exits screenshare </a:t>
            </a:r>
            <a:endParaRPr lang="en-AU" sz="2400" i="1">
              <a:solidFill>
                <a:srgbClr val="00B050"/>
              </a:solidFill>
              <a:latin typeface="Calibri"/>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Preacher unmutes</a:t>
            </a:r>
            <a:endParaRPr lang="en-AU" sz="2400">
              <a:solidFill>
                <a:srgbClr val="000000"/>
              </a:solidFill>
              <a:latin typeface="Comic Sans MS"/>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Zoom buttons ”pins” preacher’s screen + selects “record to the cloud”</a:t>
            </a:r>
            <a:endParaRPr lang="en-AU"/>
          </a:p>
          <a:p>
            <a:endParaRPr lang="en-AU" sz="2400" i="1">
              <a:solidFill>
                <a:srgbClr val="00B050"/>
              </a:solidFill>
              <a:latin typeface="Calibri"/>
              <a:ea typeface="Calibri"/>
              <a:cs typeface="Calibri"/>
            </a:endParaRPr>
          </a:p>
        </p:txBody>
      </p:sp>
    </p:spTree>
    <p:extLst>
      <p:ext uri="{BB962C8B-B14F-4D97-AF65-F5344CB8AC3E}">
        <p14:creationId xmlns:p14="http://schemas.microsoft.com/office/powerpoint/2010/main" val="2243985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27</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788276" y="891921"/>
            <a:ext cx="10614428"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00B050"/>
                </a:solidFill>
                <a:latin typeface="Comic Sans MS"/>
                <a:cs typeface="Segoe UI"/>
              </a:rPr>
              <a:t>Leader: </a:t>
            </a:r>
            <a:r>
              <a:rPr lang="en-GB" sz="2800" dirty="0">
                <a:latin typeface="Comic Sans MS"/>
              </a:rPr>
              <a:t>Our next Hymn is</a:t>
            </a:r>
            <a:endParaRPr lang="en-US" sz="2800" dirty="0">
              <a:cs typeface="Times New Roman"/>
            </a:endParaRPr>
          </a:p>
          <a:p>
            <a:pPr algn="ctr"/>
            <a:endParaRPr lang="en-GB" sz="2800" dirty="0">
              <a:latin typeface="Comic Sans MS"/>
            </a:endParaRPr>
          </a:p>
          <a:p>
            <a:pPr algn="ctr"/>
            <a:r>
              <a:rPr lang="en-US" sz="4000" dirty="0">
                <a:solidFill>
                  <a:srgbClr val="00B050"/>
                </a:solidFill>
                <a:latin typeface="Comic Sans MS"/>
              </a:rPr>
              <a:t>He’s Got the Whole World In His Hands</a:t>
            </a:r>
            <a:endParaRPr lang="en-GB" sz="2800" dirty="0">
              <a:latin typeface="Comic Sans MS"/>
              <a:ea typeface="+mn-lt"/>
              <a:cs typeface="+mn-lt"/>
            </a:endParaRPr>
          </a:p>
          <a:p>
            <a:pPr algn="ctr"/>
            <a:r>
              <a:rPr lang="en-GB" sz="2800" dirty="0">
                <a:latin typeface="Comic Sans MS"/>
                <a:ea typeface="+mn-lt"/>
                <a:cs typeface="+mn-lt"/>
              </a:rPr>
              <a:t>Let's sing or enjoy the music together</a:t>
            </a:r>
            <a:endParaRPr lang="en-GB" dirty="0">
              <a:cs typeface="Times New Roman"/>
            </a:endParaRPr>
          </a:p>
          <a:p>
            <a:pPr algn="ctr"/>
            <a:r>
              <a:rPr lang="en-GB" sz="1600" dirty="0">
                <a:solidFill>
                  <a:srgbClr val="00B050"/>
                </a:solidFill>
                <a:ea typeface="+mn-lt"/>
                <a:cs typeface="+mn-lt"/>
                <a:hlinkClick r:id="rId2"/>
              </a:rPr>
              <a:t>https://youtu.be/bjMlDwZ5swc?si=DjYrFbTewDVQbsPA</a:t>
            </a:r>
            <a:r>
              <a:rPr lang="en-GB" sz="1600" dirty="0">
                <a:solidFill>
                  <a:srgbClr val="00B050"/>
                </a:solidFill>
                <a:ea typeface="+mn-lt"/>
                <a:cs typeface="+mn-lt"/>
              </a:rPr>
              <a:t> </a:t>
            </a:r>
            <a:endParaRPr lang="en-GB" sz="3600" dirty="0">
              <a:solidFill>
                <a:srgbClr val="00B050"/>
              </a:solidFill>
              <a:ea typeface="+mn-lt"/>
              <a:cs typeface="+mn-lt"/>
            </a:endParaRPr>
          </a:p>
          <a:p>
            <a:pPr algn="ctr"/>
            <a:endParaRPr lang="en-AU" dirty="0">
              <a:solidFill>
                <a:srgbClr val="000000"/>
              </a:solidFill>
              <a:latin typeface="Comic Sans MS" panose="030F0902030302020204" pitchFamily="66" charset="0"/>
              <a:ea typeface="Calibri"/>
              <a:cs typeface="Times New Roman"/>
              <a:hlinkClick r:id="rId3"/>
            </a:endParaRPr>
          </a:p>
          <a:p>
            <a:pPr algn="ctr"/>
            <a:endParaRPr lang="en-GB" sz="2800" dirty="0">
              <a:solidFill>
                <a:srgbClr val="00B050"/>
              </a:solidFill>
              <a:latin typeface="Comic Sans MS" panose="030F0902030302020204" pitchFamily="66" charset="0"/>
              <a:ea typeface="Calibri"/>
              <a:cs typeface="Times New Roman"/>
            </a:endParaRPr>
          </a:p>
          <a:p>
            <a:pPr algn="ctr"/>
            <a:r>
              <a:rPr lang="en-US" sz="280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rPr>
              <a:t>Leader mutes</a:t>
            </a:r>
            <a:endParaRPr lang="en-US" dirty="0">
              <a:solidFill>
                <a:srgbClr val="00B05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561" y="1249114"/>
            <a:ext cx="10439533" cy="2523768"/>
          </a:xfrm>
          <a:prstGeom prst="rect">
            <a:avLst/>
          </a:prstGeom>
        </p:spPr>
        <p:txBody>
          <a:bodyPr wrap="square" lIns="91440" tIns="45720" rIns="91440" bIns="45720" anchor="t">
            <a:spAutoFit/>
          </a:bodyPr>
          <a:lstStyle/>
          <a:p>
            <a:pPr>
              <a:spcAft>
                <a:spcPts val="1200"/>
              </a:spcAft>
            </a:pPr>
            <a:r>
              <a:rPr lang="en-US" sz="3200" dirty="0">
                <a:solidFill>
                  <a:srgbClr val="00B050"/>
                </a:solidFill>
                <a:latin typeface="Comic Sans MS" panose="030F0702030302020204" pitchFamily="66" charset="0"/>
                <a:cs typeface="Segoe UI"/>
              </a:rPr>
              <a:t>Leader: </a:t>
            </a:r>
            <a:r>
              <a:rPr lang="en-US" sz="3200" dirty="0">
                <a:latin typeface="Comic Sans MS"/>
              </a:rPr>
              <a:t>We are the body of Christ</a:t>
            </a:r>
          </a:p>
          <a:p>
            <a:pPr algn="ctr">
              <a:spcAft>
                <a:spcPts val="1200"/>
              </a:spcAft>
            </a:pPr>
            <a:r>
              <a:rPr lang="en-US" sz="3200" b="1" dirty="0">
                <a:solidFill>
                  <a:srgbClr val="00B050"/>
                </a:solidFill>
                <a:latin typeface="Comic Sans MS"/>
              </a:rPr>
              <a:t>All: </a:t>
            </a:r>
            <a:r>
              <a:rPr lang="en-US" sz="3200" b="1" dirty="0">
                <a:latin typeface="Comic Sans MS"/>
              </a:rPr>
              <a:t>God’s Spirit is with us</a:t>
            </a:r>
            <a:endParaRPr lang="en-US" sz="3200" dirty="0">
              <a:latin typeface="Comic Sans MS" panose="030F0702030302020204" pitchFamily="66" charset="0"/>
            </a:endParaRPr>
          </a:p>
          <a:p>
            <a:pPr>
              <a:spcAft>
                <a:spcPts val="1200"/>
              </a:spcAft>
            </a:pPr>
            <a:r>
              <a:rPr lang="en-US" sz="3200" dirty="0">
                <a:solidFill>
                  <a:srgbClr val="00B050"/>
                </a:solidFill>
                <a:latin typeface="Comic Sans MS" panose="030F0702030302020204" pitchFamily="66" charset="0"/>
                <a:cs typeface="Segoe UI"/>
              </a:rPr>
              <a:t>Leader: </a:t>
            </a:r>
            <a:r>
              <a:rPr lang="en-US" sz="3200" dirty="0">
                <a:latin typeface="Comic Sans MS"/>
              </a:rPr>
              <a:t>The peace of the Lord be always with you.</a:t>
            </a:r>
          </a:p>
          <a:p>
            <a:pPr algn="ctr">
              <a:spcAft>
                <a:spcPts val="1200"/>
              </a:spcAft>
            </a:pPr>
            <a:r>
              <a:rPr lang="en-US" sz="3200" b="1" dirty="0">
                <a:solidFill>
                  <a:srgbClr val="00B050"/>
                </a:solidFill>
                <a:latin typeface="Comic Sans MS"/>
              </a:rPr>
              <a:t>All: </a:t>
            </a:r>
            <a:r>
              <a:rPr lang="en-US" sz="3200" b="1" dirty="0">
                <a:latin typeface="Comic Sans MS"/>
              </a:rPr>
              <a:t>And also with you.</a:t>
            </a:r>
            <a:endParaRPr lang="en-US" sz="3200" dirty="0">
              <a:latin typeface="Comic Sans MS"/>
            </a:endParaRPr>
          </a:p>
        </p:txBody>
      </p:sp>
      <p:sp>
        <p:nvSpPr>
          <p:cNvPr id="3" name="Rectangle 2"/>
          <p:cNvSpPr/>
          <p:nvPr/>
        </p:nvSpPr>
        <p:spPr>
          <a:xfrm>
            <a:off x="3451948" y="509158"/>
            <a:ext cx="5004896" cy="646331"/>
          </a:xfrm>
          <a:prstGeom prst="rect">
            <a:avLst/>
          </a:prstGeom>
        </p:spPr>
        <p:txBody>
          <a:bodyPr wrap="none">
            <a:spAutoFit/>
          </a:bodyPr>
          <a:lstStyle/>
          <a:p>
            <a:r>
              <a:rPr lang="en-AU" sz="360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92774" y="175836"/>
            <a:ext cx="3860351" cy="400110"/>
          </a:xfrm>
          <a:prstGeom prst="rect">
            <a:avLst/>
          </a:prstGeom>
        </p:spPr>
        <p:txBody>
          <a:bodyPr wrap="none" lIns="91440" tIns="45720" rIns="91440" bIns="45720" anchor="t">
            <a:spAutoFit/>
          </a:bodyPr>
          <a:lstStyle/>
          <a:p>
            <a:pPr algn="ctr"/>
            <a:r>
              <a:rPr lang="en-AU" sz="2000">
                <a:solidFill>
                  <a:srgbClr val="00B050"/>
                </a:solidFill>
                <a:latin typeface="Comic Sans MS"/>
                <a:cs typeface="Arial"/>
              </a:rPr>
              <a:t>The Leader and Cantor unmute</a:t>
            </a:r>
            <a:endParaRPr lang="en-US" sz="140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a:solidFill>
                  <a:srgbClr val="00B050"/>
                </a:solidFill>
                <a:latin typeface="Comic Sans MS"/>
                <a:cs typeface="Arial"/>
              </a:rPr>
              <a:t>Leader: </a:t>
            </a:r>
            <a:r>
              <a:rPr lang="en-AU" sz="2000">
                <a:latin typeface="Comic Sans MS"/>
                <a:cs typeface="Arial"/>
              </a:rPr>
              <a:t>A sign of peace may be exchanged </a:t>
            </a:r>
            <a:endParaRPr lang="en-US" sz="2000">
              <a:latin typeface="Comic Sans MS"/>
              <a:cs typeface="Arial"/>
            </a:endParaRPr>
          </a:p>
          <a:p>
            <a:pPr algn="ctr"/>
            <a:endParaRPr lang="en-AU" sz="2000">
              <a:solidFill>
                <a:srgbClr val="FFB83A"/>
              </a:solidFill>
              <a:latin typeface="Comic Sans MS"/>
              <a:cs typeface="Arial"/>
            </a:endParaRPr>
          </a:p>
          <a:p>
            <a:pPr algn="ctr"/>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endParaRPr lang="en-AU" sz="2000">
              <a:latin typeface="Comic Sans MS"/>
              <a:cs typeface="Arial"/>
            </a:endParaRPr>
          </a:p>
          <a:p>
            <a:pPr algn="ctr"/>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7420" y="185317"/>
            <a:ext cx="8797160" cy="523220"/>
          </a:xfrm>
          <a:prstGeom prst="rect">
            <a:avLst/>
          </a:prstGeom>
          <a:noFill/>
        </p:spPr>
        <p:txBody>
          <a:bodyPr wrap="square" lIns="91440" tIns="45720" rIns="91440" bIns="45720" rtlCol="0" anchor="t">
            <a:spAutoFit/>
          </a:bodyPr>
          <a:lstStyle/>
          <a:p>
            <a:r>
              <a:rPr lang="en-US" sz="2800" i="1">
                <a:solidFill>
                  <a:srgbClr val="00B050"/>
                </a:solidFill>
                <a:latin typeface="Comic Sans MS"/>
              </a:rPr>
              <a:t>Prayer of Thanksgiving in the Season of Creation</a:t>
            </a:r>
            <a:endParaRPr lang="en-US" sz="2000" i="1">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317413" y="781850"/>
            <a:ext cx="11557174"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B050"/>
                </a:solidFill>
                <a:latin typeface="Comic Sans MS"/>
              </a:rPr>
              <a:t>Leader: </a:t>
            </a:r>
            <a:r>
              <a:rPr lang="en-US" sz="2000" dirty="0">
                <a:latin typeface="Comic Sans MS"/>
              </a:rPr>
              <a:t>As we enter prayer, I invite the second reader to unmute to lead our intercessions which follow the prayer of thanksgiving. Please feel free to change your body position as you need.</a:t>
            </a:r>
            <a:endParaRPr lang="en-US" sz="2000" dirty="0">
              <a:cs typeface="Times New Roman"/>
            </a:endParaRPr>
          </a:p>
        </p:txBody>
      </p:sp>
      <p:sp>
        <p:nvSpPr>
          <p:cNvPr id="6" name="TextBox 5">
            <a:extLst>
              <a:ext uri="{FF2B5EF4-FFF2-40B4-BE49-F238E27FC236}">
                <a16:creationId xmlns:a16="http://schemas.microsoft.com/office/drawing/2014/main" id="{6D6B4E10-178A-43A5-EC82-B75A2FB0AA75}"/>
              </a:ext>
            </a:extLst>
          </p:cNvPr>
          <p:cNvSpPr txBox="1"/>
          <p:nvPr/>
        </p:nvSpPr>
        <p:spPr>
          <a:xfrm>
            <a:off x="374595" y="1889846"/>
            <a:ext cx="11442810" cy="4463081"/>
          </a:xfrm>
          <a:prstGeom prst="rect">
            <a:avLst/>
          </a:prstGeom>
          <a:noFill/>
        </p:spPr>
        <p:txBody>
          <a:bodyPr wrap="square">
            <a:spAutoFit/>
          </a:bodyPr>
          <a:lstStyle/>
          <a:p>
            <a:pPr>
              <a:lnSpc>
                <a:spcPct val="150000"/>
              </a:lnSpc>
            </a:pPr>
            <a:r>
              <a:rPr lang="en-AU" sz="2400" dirty="0">
                <a:latin typeface="Comic Sans MS" panose="030F0902030302020204" pitchFamily="66" charset="0"/>
              </a:rPr>
              <a:t>God of life, God of love, God of Creation. Thank You for all the wonderful,</a:t>
            </a:r>
          </a:p>
          <a:p>
            <a:pPr>
              <a:lnSpc>
                <a:spcPct val="150000"/>
              </a:lnSpc>
            </a:pPr>
            <a:r>
              <a:rPr lang="en-AU" sz="2400" dirty="0">
                <a:latin typeface="Comic Sans MS" panose="030F0902030302020204" pitchFamily="66" charset="0"/>
              </a:rPr>
              <a:t>great and immense creatures that You created.</a:t>
            </a:r>
          </a:p>
          <a:p>
            <a:pPr>
              <a:lnSpc>
                <a:spcPct val="150000"/>
              </a:lnSpc>
            </a:pPr>
            <a:r>
              <a:rPr lang="en-AU" sz="2400" b="1" dirty="0">
                <a:latin typeface="Comic Sans MS" panose="030F0902030302020204" pitchFamily="66" charset="0"/>
              </a:rPr>
              <a:t>We thank You that we have the opportunity to inhabit and enjoy the wonders of this world.</a:t>
            </a:r>
          </a:p>
          <a:p>
            <a:pPr>
              <a:lnSpc>
                <a:spcPct val="150000"/>
              </a:lnSpc>
            </a:pPr>
            <a:r>
              <a:rPr lang="en-AU" sz="2400" dirty="0">
                <a:latin typeface="Comic Sans MS" panose="030F0902030302020204" pitchFamily="66" charset="0"/>
              </a:rPr>
              <a:t>Thank you for giving us forests that provide our air and give us the shade we need on hot days.</a:t>
            </a:r>
          </a:p>
          <a:p>
            <a:pPr>
              <a:lnSpc>
                <a:spcPct val="150000"/>
              </a:lnSpc>
            </a:pPr>
            <a:r>
              <a:rPr lang="en-AU" sz="2400" b="1" dirty="0">
                <a:latin typeface="Comic Sans MS" panose="030F0902030302020204" pitchFamily="66" charset="0"/>
              </a:rPr>
              <a:t>Thank you for giving us the sun that shines brightly with its energy, as well as the rains to refresh and nourish the earth bringing a special scent.</a:t>
            </a:r>
          </a:p>
        </p:txBody>
      </p:sp>
      <p:sp>
        <p:nvSpPr>
          <p:cNvPr id="4" name="Rectangle 3">
            <a:extLst>
              <a:ext uri="{FF2B5EF4-FFF2-40B4-BE49-F238E27FC236}">
                <a16:creationId xmlns:a16="http://schemas.microsoft.com/office/drawing/2014/main" id="{44AD07AC-B216-86EA-F162-001BAF760999}"/>
              </a:ext>
            </a:extLst>
          </p:cNvPr>
          <p:cNvSpPr/>
          <p:nvPr/>
        </p:nvSpPr>
        <p:spPr>
          <a:xfrm>
            <a:off x="7239610" y="6366753"/>
            <a:ext cx="2035498" cy="400110"/>
          </a:xfrm>
          <a:prstGeom prst="rect">
            <a:avLst/>
          </a:prstGeom>
        </p:spPr>
        <p:txBody>
          <a:bodyPr wrap="square">
            <a:spAutoFit/>
          </a:bodyPr>
          <a:lstStyle/>
          <a:p>
            <a:r>
              <a:rPr lang="en-GB" sz="2000" dirty="0">
                <a:solidFill>
                  <a:srgbClr val="00B050"/>
                </a:solidFill>
                <a:latin typeface="Comic Sans MS"/>
              </a:rPr>
              <a:t>Continue…</a:t>
            </a:r>
            <a:endParaRPr lang="en-AU" sz="2000" dirty="0">
              <a:solidFill>
                <a:srgbClr val="00B050"/>
              </a:solidFill>
            </a:endParaRPr>
          </a:p>
        </p:txBody>
      </p:sp>
    </p:spTree>
    <p:extLst>
      <p:ext uri="{BB962C8B-B14F-4D97-AF65-F5344CB8AC3E}">
        <p14:creationId xmlns:p14="http://schemas.microsoft.com/office/powerpoint/2010/main" val="1921818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476977" y="1779513"/>
            <a:ext cx="9311070" cy="2462213"/>
          </a:xfrm>
          <a:prstGeom prst="rect">
            <a:avLst/>
          </a:prstGeom>
          <a:noFill/>
        </p:spPr>
        <p:txBody>
          <a:bodyPr wrap="square" lIns="91440" tIns="45720" rIns="91440" bIns="45720" rtlCol="0" anchor="t">
            <a:spAutoFit/>
          </a:bodyPr>
          <a:lstStyle/>
          <a:p>
            <a:pPr>
              <a:lnSpc>
                <a:spcPct val="150000"/>
              </a:lnSpc>
            </a:pPr>
            <a:r>
              <a:rPr lang="en-AU" sz="2800" dirty="0">
                <a:solidFill>
                  <a:srgbClr val="00B050"/>
                </a:solidFill>
                <a:latin typeface="Comic Sans MS"/>
              </a:rPr>
              <a:t>Leader: </a:t>
            </a:r>
            <a:r>
              <a:rPr lang="en-AU" sz="2800" dirty="0">
                <a:latin typeface="Comic Sans MS"/>
              </a:rPr>
              <a:t>As we settle into worship let your breath be soft, your mind be still, and your heart be open to the presence of God.</a:t>
            </a:r>
            <a:endParaRPr lang="en-US" sz="2800" dirty="0"/>
          </a:p>
          <a:p>
            <a:endParaRPr lang="en-AU" sz="2800" b="1" dirty="0">
              <a:solidFill>
                <a:srgbClr val="E3960B"/>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741350" y="434705"/>
            <a:ext cx="2782324" cy="584775"/>
          </a:xfrm>
          <a:prstGeom prst="rect">
            <a:avLst/>
          </a:prstGeom>
          <a:noFill/>
        </p:spPr>
        <p:txBody>
          <a:bodyPr wrap="square" lIns="91440" tIns="45720" rIns="91440" bIns="45720" rtlCol="0" anchor="t">
            <a:spAutoFit/>
          </a:bodyPr>
          <a:lstStyle/>
          <a:p>
            <a:pPr algn="ctr"/>
            <a:r>
              <a:rPr lang="en-AU" sz="3200" i="1">
                <a:solidFill>
                  <a:srgbClr val="00B050"/>
                </a:solidFill>
                <a:latin typeface="Comic Sans MS"/>
              </a:rPr>
              <a:t>Invitation</a:t>
            </a:r>
          </a:p>
        </p:txBody>
      </p:sp>
      <p:sp>
        <p:nvSpPr>
          <p:cNvPr id="5" name="TextBox 4">
            <a:extLst>
              <a:ext uri="{FF2B5EF4-FFF2-40B4-BE49-F238E27FC236}">
                <a16:creationId xmlns:a16="http://schemas.microsoft.com/office/drawing/2014/main" id="{8365F613-2240-1182-1BEE-D897C7F2B255}"/>
              </a:ext>
            </a:extLst>
          </p:cNvPr>
          <p:cNvSpPr txBox="1"/>
          <p:nvPr/>
        </p:nvSpPr>
        <p:spPr>
          <a:xfrm>
            <a:off x="1960322" y="4468042"/>
            <a:ext cx="7553113" cy="769441"/>
          </a:xfrm>
          <a:prstGeom prst="rect">
            <a:avLst/>
          </a:prstGeom>
          <a:noFill/>
        </p:spPr>
        <p:txBody>
          <a:bodyPr wrap="square" lIns="91440" tIns="45720" rIns="91440" bIns="45720" rtlCol="0" anchor="t">
            <a:spAutoFit/>
          </a:bodyPr>
          <a:lstStyle/>
          <a:p>
            <a:pPr algn="ctr"/>
            <a:r>
              <a:rPr lang="en-US" sz="2800" dirty="0">
                <a:latin typeface="Comic Sans MS"/>
              </a:rPr>
              <a:t>Stilling video</a:t>
            </a:r>
            <a:endParaRPr lang="en-US" dirty="0">
              <a:latin typeface="Times New Roman"/>
              <a:cs typeface="Times New Roman"/>
            </a:endParaRPr>
          </a:p>
          <a:p>
            <a:pPr algn="ctr"/>
            <a:r>
              <a:rPr lang="en-AU" sz="1600" dirty="0">
                <a:ea typeface="+mn-lt"/>
                <a:cs typeface="+mn-lt"/>
                <a:hlinkClick r:id="rId2"/>
              </a:rPr>
              <a:t>https://vimeo.com/858071576?share=copy</a:t>
            </a:r>
            <a:r>
              <a:rPr lang="en-AU" sz="1600" dirty="0">
                <a:ea typeface="+mn-lt"/>
                <a:cs typeface="+mn-lt"/>
              </a:rPr>
              <a:t> </a:t>
            </a:r>
            <a:endParaRPr lang="en-AU" dirty="0">
              <a:cs typeface="Times New Roman"/>
            </a:endParaRPr>
          </a:p>
        </p:txBody>
      </p:sp>
    </p:spTree>
    <p:extLst>
      <p:ext uri="{BB962C8B-B14F-4D97-AF65-F5344CB8AC3E}">
        <p14:creationId xmlns:p14="http://schemas.microsoft.com/office/powerpoint/2010/main" val="2375204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71EC-25B5-3622-1059-8D3BDB0F4A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8FE9423-B809-B703-9392-EB0C93FB5B9A}"/>
              </a:ext>
            </a:extLst>
          </p:cNvPr>
          <p:cNvSpPr txBox="1"/>
          <p:nvPr/>
        </p:nvSpPr>
        <p:spPr>
          <a:xfrm>
            <a:off x="460595" y="283393"/>
            <a:ext cx="11271948" cy="6125075"/>
          </a:xfrm>
          <a:prstGeom prst="rect">
            <a:avLst/>
          </a:prstGeom>
          <a:noFill/>
        </p:spPr>
        <p:txBody>
          <a:bodyPr wrap="square">
            <a:spAutoFit/>
          </a:bodyPr>
          <a:lstStyle/>
          <a:p>
            <a:pPr>
              <a:lnSpc>
                <a:spcPct val="150000"/>
              </a:lnSpc>
            </a:pPr>
            <a:r>
              <a:rPr lang="en-AU" sz="2400" dirty="0">
                <a:latin typeface="Comic Sans MS" panose="030F0902030302020204" pitchFamily="66" charset="0"/>
              </a:rPr>
              <a:t>Thank you for giving us the fertile soil to provide us with food and sustenance for many animals.</a:t>
            </a:r>
          </a:p>
          <a:p>
            <a:pPr>
              <a:lnSpc>
                <a:spcPct val="150000"/>
              </a:lnSpc>
            </a:pPr>
            <a:r>
              <a:rPr lang="en-AU" sz="2400" b="1" dirty="0">
                <a:latin typeface="Comic Sans MS" panose="030F0902030302020204" pitchFamily="66" charset="0"/>
              </a:rPr>
              <a:t>Allow us to recognize that the community of the earth is a democracy of life as a whole that is based on the living economies that are the local economies of those who work the land.</a:t>
            </a:r>
          </a:p>
          <a:p>
            <a:pPr>
              <a:lnSpc>
                <a:spcPct val="150000"/>
              </a:lnSpc>
            </a:pPr>
            <a:r>
              <a:rPr lang="en-AU" sz="2400" dirty="0">
                <a:latin typeface="Comic Sans MS" panose="030F0902030302020204" pitchFamily="66" charset="0"/>
              </a:rPr>
              <a:t>Give us the strength to defend diversity in nature and in the culture of each place by putting the common good first, knowing that all beings have a natural right to their sustenance.</a:t>
            </a:r>
          </a:p>
          <a:p>
            <a:pPr>
              <a:lnSpc>
                <a:spcPct val="150000"/>
              </a:lnSpc>
            </a:pPr>
            <a:r>
              <a:rPr lang="en-AU" sz="2400" b="1" dirty="0">
                <a:latin typeface="Comic Sans MS" panose="030F0902030302020204" pitchFamily="66" charset="0"/>
              </a:rPr>
              <a:t>Help us to value each species, people and culture, knowing that each has intrinsic value.</a:t>
            </a:r>
          </a:p>
          <a:p>
            <a:pPr>
              <a:lnSpc>
                <a:spcPct val="150000"/>
              </a:lnSpc>
            </a:pPr>
            <a:endParaRPr lang="en-AU" sz="2400" b="1" dirty="0">
              <a:latin typeface="Comic Sans MS" panose="030F0902030302020204" pitchFamily="66" charset="0"/>
            </a:endParaRPr>
          </a:p>
        </p:txBody>
      </p:sp>
      <p:sp>
        <p:nvSpPr>
          <p:cNvPr id="2" name="Rectangle 1">
            <a:extLst>
              <a:ext uri="{FF2B5EF4-FFF2-40B4-BE49-F238E27FC236}">
                <a16:creationId xmlns:a16="http://schemas.microsoft.com/office/drawing/2014/main" id="{76E37ED0-CD2F-9F76-62A2-E8F2941B3753}"/>
              </a:ext>
            </a:extLst>
          </p:cNvPr>
          <p:cNvSpPr/>
          <p:nvPr/>
        </p:nvSpPr>
        <p:spPr>
          <a:xfrm>
            <a:off x="7039585" y="6220265"/>
            <a:ext cx="2035498" cy="400110"/>
          </a:xfrm>
          <a:prstGeom prst="rect">
            <a:avLst/>
          </a:prstGeom>
        </p:spPr>
        <p:txBody>
          <a:bodyPr wrap="square">
            <a:spAutoFit/>
          </a:bodyPr>
          <a:lstStyle/>
          <a:p>
            <a:r>
              <a:rPr lang="en-GB" sz="2000" dirty="0">
                <a:solidFill>
                  <a:srgbClr val="00B050"/>
                </a:solidFill>
                <a:latin typeface="Comic Sans MS"/>
              </a:rPr>
              <a:t>Continue…</a:t>
            </a:r>
            <a:endParaRPr lang="en-AU" sz="2000" dirty="0">
              <a:solidFill>
                <a:srgbClr val="00B050"/>
              </a:solidFill>
            </a:endParaRPr>
          </a:p>
        </p:txBody>
      </p:sp>
    </p:spTree>
    <p:extLst>
      <p:ext uri="{BB962C8B-B14F-4D97-AF65-F5344CB8AC3E}">
        <p14:creationId xmlns:p14="http://schemas.microsoft.com/office/powerpoint/2010/main" val="1058119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A0EE-2D0D-6202-1FEA-52B42D5763B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392EB33-F69F-0FCE-F571-C9F0D66E8843}"/>
              </a:ext>
            </a:extLst>
          </p:cNvPr>
          <p:cNvSpPr txBox="1"/>
          <p:nvPr/>
        </p:nvSpPr>
        <p:spPr>
          <a:xfrm>
            <a:off x="460026" y="1197459"/>
            <a:ext cx="11271948" cy="4463081"/>
          </a:xfrm>
          <a:prstGeom prst="rect">
            <a:avLst/>
          </a:prstGeom>
          <a:noFill/>
        </p:spPr>
        <p:txBody>
          <a:bodyPr wrap="square">
            <a:spAutoFit/>
          </a:bodyPr>
          <a:lstStyle/>
          <a:p>
            <a:pPr>
              <a:lnSpc>
                <a:spcPct val="150000"/>
              </a:lnSpc>
            </a:pPr>
            <a:r>
              <a:rPr lang="en-AU" sz="2400" dirty="0">
                <a:latin typeface="Comic Sans MS" panose="030F0902030302020204" pitchFamily="66" charset="0"/>
              </a:rPr>
              <a:t>Help us to walk in this world with faith and hope. Sustain us to protect</a:t>
            </a:r>
          </a:p>
          <a:p>
            <a:pPr>
              <a:lnSpc>
                <a:spcPct val="150000"/>
              </a:lnSpc>
            </a:pPr>
            <a:r>
              <a:rPr lang="en-AU" sz="2400" dirty="0">
                <a:latin typeface="Comic Sans MS" panose="030F0902030302020204" pitchFamily="66" charset="0"/>
              </a:rPr>
              <a:t>and care for your creation, respectful of the resources it provides for us and</a:t>
            </a:r>
          </a:p>
          <a:p>
            <a:pPr>
              <a:lnSpc>
                <a:spcPct val="150000"/>
              </a:lnSpc>
            </a:pPr>
            <a:r>
              <a:rPr lang="en-AU" sz="2400" dirty="0">
                <a:latin typeface="Comic Sans MS" panose="030F0902030302020204" pitchFamily="66" charset="0"/>
              </a:rPr>
              <a:t>aware of the finiteness of Creation.</a:t>
            </a:r>
          </a:p>
          <a:p>
            <a:pPr>
              <a:lnSpc>
                <a:spcPct val="150000"/>
              </a:lnSpc>
            </a:pPr>
            <a:r>
              <a:rPr lang="en-AU" sz="2400" b="1" dirty="0">
                <a:latin typeface="Comic Sans MS" panose="030F0902030302020204" pitchFamily="66" charset="0"/>
              </a:rPr>
              <a:t>Give us the courage to fight for life and be resilient in the face of those</a:t>
            </a:r>
          </a:p>
          <a:p>
            <a:pPr>
              <a:lnSpc>
                <a:spcPct val="150000"/>
              </a:lnSpc>
            </a:pPr>
            <a:r>
              <a:rPr lang="en-AU" sz="2400" b="1" dirty="0">
                <a:latin typeface="Comic Sans MS" panose="030F0902030302020204" pitchFamily="66" charset="0"/>
              </a:rPr>
              <a:t>who destroy Creation and those who profit from it for their own business.</a:t>
            </a:r>
          </a:p>
          <a:p>
            <a:pPr>
              <a:lnSpc>
                <a:spcPct val="150000"/>
              </a:lnSpc>
            </a:pPr>
            <a:r>
              <a:rPr lang="en-AU" sz="2400" dirty="0">
                <a:latin typeface="Comic Sans MS" panose="030F0902030302020204" pitchFamily="66" charset="0"/>
              </a:rPr>
              <a:t>Thank you for each of our lives which we give to you, through Jesus Christ our Lord, who lives and reigns with you and the Holy Spirit.  </a:t>
            </a:r>
            <a:r>
              <a:rPr lang="en-AU" sz="2400" b="1" dirty="0">
                <a:solidFill>
                  <a:srgbClr val="232323"/>
                </a:solidFill>
                <a:latin typeface="Comic Sans MS" panose="030F0902030302020204" pitchFamily="66" charset="0"/>
              </a:rPr>
              <a:t>Amen</a:t>
            </a:r>
            <a:endParaRPr lang="en-AU" sz="2400" b="1" dirty="0">
              <a:latin typeface="Comic Sans MS" panose="030F0902030302020204" pitchFamily="66" charset="0"/>
            </a:endParaRPr>
          </a:p>
        </p:txBody>
      </p:sp>
    </p:spTree>
    <p:extLst>
      <p:ext uri="{BB962C8B-B14F-4D97-AF65-F5344CB8AC3E}">
        <p14:creationId xmlns:p14="http://schemas.microsoft.com/office/powerpoint/2010/main" val="1880646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a:solidFill>
                  <a:srgbClr val="00B050"/>
                </a:solidFill>
                <a:latin typeface="Comic Sans MS"/>
                <a:ea typeface="+mn-lt"/>
                <a:cs typeface="+mn-lt"/>
              </a:rPr>
              <a:t>Intercessions</a:t>
            </a:r>
            <a:endParaRPr lang="en-US" sz="2000" i="1">
              <a:solidFill>
                <a:srgbClr val="00B05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7516" y="778556"/>
            <a:ext cx="11614484" cy="5791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a:solidFill>
                  <a:srgbClr val="00B050"/>
                </a:solidFill>
                <a:latin typeface="Comic Sans MS"/>
              </a:rPr>
              <a:t>Reader 2: </a:t>
            </a:r>
            <a:r>
              <a:rPr lang="en-GB" sz="2000">
                <a:latin typeface="Comic Sans MS"/>
              </a:rPr>
              <a:t>We pray for creation and communities we share our lives with.</a:t>
            </a:r>
            <a:r>
              <a:rPr lang="en-US" sz="2000">
                <a:latin typeface="Comic Sans MS"/>
              </a:rPr>
              <a:t> </a:t>
            </a:r>
            <a:r>
              <a:rPr lang="en-AU" sz="2000">
                <a:latin typeface="Comic Sans MS"/>
              </a:rPr>
              <a:t>We pause for a few moments to name either in our hearts, or out loud, or in the chat, those environments and communities we bring to the Lord in prayer. </a:t>
            </a:r>
          </a:p>
          <a:p>
            <a:pPr>
              <a:lnSpc>
                <a:spcPct val="150000"/>
              </a:lnSpc>
            </a:pPr>
            <a:r>
              <a:rPr lang="en-AU" sz="2000" b="1">
                <a:solidFill>
                  <a:srgbClr val="00B050"/>
                </a:solidFill>
                <a:latin typeface="Comic Sans MS"/>
              </a:rPr>
              <a:t>PAUSE…</a:t>
            </a:r>
          </a:p>
          <a:p>
            <a:pPr>
              <a:lnSpc>
                <a:spcPct val="150000"/>
              </a:lnSpc>
            </a:pPr>
            <a:r>
              <a:rPr lang="en-AU" sz="2000">
                <a:latin typeface="Comic Sans MS"/>
              </a:rPr>
              <a:t>We entrust to you the community of Holy Hermits Online and our ministry partners:</a:t>
            </a:r>
          </a:p>
          <a:p>
            <a:endParaRPr lang="en-AU" sz="2000">
              <a:latin typeface="Comic Sans MS"/>
            </a:endParaRPr>
          </a:p>
          <a:p>
            <a:pPr marL="0" algn="l" rtl="0" eaLnBrk="1" fontAlgn="base" latinLnBrk="0" hangingPunct="1">
              <a:buNone/>
            </a:pPr>
            <a:endParaRPr lang="en-AU" sz="1800" b="0" i="0" u="none" strike="noStrike">
              <a:effectLst/>
              <a:latin typeface="Arial" panose="020B0604020202020204" pitchFamily="34" charset="0"/>
            </a:endParaRPr>
          </a:p>
          <a:p>
            <a:endParaRPr lang="en-AU" sz="2400">
              <a:latin typeface="Comic Sans MS"/>
            </a:endParaRPr>
          </a:p>
          <a:p>
            <a:endParaRPr lang="en-AU" sz="2400">
              <a:latin typeface="Comic Sans MS"/>
            </a:endParaRPr>
          </a:p>
          <a:p>
            <a:pPr>
              <a:lnSpc>
                <a:spcPct val="150000"/>
              </a:lnSpc>
            </a:pPr>
            <a:endParaRPr lang="en-AU" sz="2400">
              <a:latin typeface="Comic Sans MS"/>
              <a:cs typeface="Calibri"/>
            </a:endParaRPr>
          </a:p>
          <a:p>
            <a:pPr>
              <a:lnSpc>
                <a:spcPct val="150000"/>
              </a:lnSpc>
            </a:pPr>
            <a:endParaRPr lang="en-AU" sz="2200">
              <a:latin typeface="Comic Sans MS"/>
              <a:cs typeface="Calibri"/>
            </a:endParaRPr>
          </a:p>
          <a:p>
            <a:pPr>
              <a:lnSpc>
                <a:spcPct val="150000"/>
              </a:lnSpc>
            </a:pPr>
            <a:r>
              <a:rPr lang="en-AU" sz="2000">
                <a:latin typeface="Comic Sans MS"/>
                <a:cs typeface="Calibri"/>
              </a:rPr>
              <a:t>Prosper the work of our hands and show us the way to your new creation.</a:t>
            </a:r>
          </a:p>
          <a:p>
            <a:pPr>
              <a:lnSpc>
                <a:spcPct val="150000"/>
              </a:lnSpc>
            </a:pPr>
            <a:r>
              <a:rPr lang="en-GB" sz="2000">
                <a:latin typeface="Comic Sans MS"/>
              </a:rPr>
              <a:t>Creator God, </a:t>
            </a:r>
            <a:r>
              <a:rPr lang="en-GB" sz="2000" b="1">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1765259540"/>
              </p:ext>
            </p:extLst>
          </p:nvPr>
        </p:nvGraphicFramePr>
        <p:xfrm>
          <a:off x="1275380" y="3318399"/>
          <a:ext cx="7108141" cy="2225040"/>
        </p:xfrm>
        <a:graphic>
          <a:graphicData uri="http://schemas.openxmlformats.org/drawingml/2006/table">
            <a:tbl>
              <a:tblPr firstRow="1" bandRow="1">
                <a:tableStyleId>{2D5ABB26-0587-4C30-8999-92F81FD0307C}</a:tableStyleId>
              </a:tblPr>
              <a:tblGrid>
                <a:gridCol w="6615273">
                  <a:extLst>
                    <a:ext uri="{9D8B030D-6E8A-4147-A177-3AD203B41FA5}">
                      <a16:colId xmlns:a16="http://schemas.microsoft.com/office/drawing/2014/main" val="2908256516"/>
                    </a:ext>
                  </a:extLst>
                </a:gridCol>
                <a:gridCol w="246434">
                  <a:extLst>
                    <a:ext uri="{9D8B030D-6E8A-4147-A177-3AD203B41FA5}">
                      <a16:colId xmlns:a16="http://schemas.microsoft.com/office/drawing/2014/main" val="2881208652"/>
                    </a:ext>
                  </a:extLst>
                </a:gridCol>
                <a:gridCol w="24643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a:latin typeface="Comic Sans MS" panose="030F0902030302020204" pitchFamily="66" charset="0"/>
                          <a:cs typeface="Calibri"/>
                        </a:rPr>
                        <a:t>St John's Cathedral Brisbane</a:t>
                      </a:r>
                      <a:endParaRPr lang="en-US" sz="2000" b="0" i="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Episcopal Diocese of Texas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err="1">
                          <a:latin typeface="Comic Sans MS" panose="030F0902030302020204" pitchFamily="66" charset="0"/>
                          <a:cs typeface="Calibri"/>
                        </a:rPr>
                        <a:t>Tithe.ly</a:t>
                      </a:r>
                      <a:endParaRPr lang="en-AU" sz="2000" b="0" i="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196086" y="170867"/>
            <a:ext cx="12110382" cy="6196825"/>
          </a:xfrm>
          <a:prstGeom prst="rect">
            <a:avLst/>
          </a:prstGeom>
          <a:noFill/>
        </p:spPr>
        <p:txBody>
          <a:bodyPr wrap="square" lIns="91440" tIns="45720" rIns="91440" bIns="45720" rtlCol="0" anchor="t">
            <a:spAutoFit/>
          </a:bodyPr>
          <a:lstStyle/>
          <a:p>
            <a:pPr>
              <a:lnSpc>
                <a:spcPct val="150000"/>
              </a:lnSpc>
            </a:pPr>
            <a:r>
              <a:rPr lang="en-AU" sz="2000" dirty="0">
                <a:solidFill>
                  <a:srgbClr val="00B050"/>
                </a:solidFill>
                <a:latin typeface="Comic Sans MS"/>
              </a:rPr>
              <a:t>Reader 2: </a:t>
            </a:r>
            <a:r>
              <a:rPr lang="en-AU" sz="2000" dirty="0">
                <a:latin typeface="Comic Sans MS"/>
              </a:rPr>
              <a:t>Loving Creator</a:t>
            </a:r>
            <a:r>
              <a:rPr lang="en-AU" sz="2000" u="none" strike="noStrike" dirty="0">
                <a:effectLst/>
                <a:latin typeface="Comic Sans MS"/>
              </a:rPr>
              <a:t>, we </a:t>
            </a:r>
            <a:r>
              <a:rPr lang="en-AU" sz="2000" dirty="0">
                <a:latin typeface="Comic Sans MS"/>
              </a:rPr>
              <a:t>entrust to you all animals, especially those who are</a:t>
            </a:r>
            <a:r>
              <a:rPr lang="en-AU" sz="2000" dirty="0">
                <a:latin typeface="Comic Sans MS"/>
                <a:cs typeface="Calibri"/>
              </a:rPr>
              <a:t> </a:t>
            </a:r>
            <a:r>
              <a:rPr lang="en-AU" sz="2000" dirty="0">
                <a:latin typeface="Comic Sans MS"/>
              </a:rPr>
              <a:t>sick, anxious, ageing, lost, at risk, lonely, sad, hungry, in pain, homeless, abused, living in fear, encountering violence of any kind,</a:t>
            </a:r>
            <a:r>
              <a:rPr lang="en-AU" sz="2000" dirty="0">
                <a:latin typeface="Comic Sans MS"/>
                <a:cs typeface="Calibri"/>
              </a:rPr>
              <a:t> </a:t>
            </a:r>
            <a:r>
              <a:rPr lang="en-AU" sz="2000" dirty="0">
                <a:latin typeface="Comic Sans MS"/>
              </a:rPr>
              <a:t>in need of comfort, rehabilitation or transformation.</a:t>
            </a:r>
            <a:endParaRPr lang="en-AU" sz="1050" dirty="0">
              <a:latin typeface="Comic Sans MS"/>
              <a:cs typeface="Calibri"/>
            </a:endParaRPr>
          </a:p>
          <a:p>
            <a:r>
              <a:rPr lang="en-AU" sz="2000" dirty="0">
                <a:latin typeface="Comic Sans MS"/>
              </a:rPr>
              <a:t>We invite your loving compassion for:</a:t>
            </a:r>
            <a:br>
              <a:rPr lang="en-AU" sz="2000" dirty="0">
                <a:latin typeface="Comic Sans MS"/>
              </a:rPr>
            </a:br>
            <a:r>
              <a:rPr lang="en-AU" sz="2000" dirty="0">
                <a:latin typeface="Comic Sans MS"/>
              </a:rPr>
              <a:t>Jasmine,   </a:t>
            </a:r>
            <a:endParaRPr lang="en-AU" sz="2000" dirty="0">
              <a:solidFill>
                <a:srgbClr val="000000"/>
              </a:solidFill>
              <a:latin typeface="Comic Sans MS"/>
            </a:endParaRPr>
          </a:p>
          <a:p>
            <a:r>
              <a:rPr lang="en-AU" sz="2000" dirty="0">
                <a:latin typeface="Comic Sans MS"/>
              </a:rPr>
              <a:t>Leese(y),   </a:t>
            </a:r>
            <a:endParaRPr lang="en-AU" dirty="0"/>
          </a:p>
          <a:p>
            <a:r>
              <a:rPr lang="en-AU" sz="2000" dirty="0">
                <a:latin typeface="Comic Sans MS"/>
              </a:rPr>
              <a:t>Sid and Toots, Polly and Suki</a:t>
            </a:r>
            <a:endParaRPr lang="en-AU" dirty="0"/>
          </a:p>
          <a:p>
            <a:r>
              <a:rPr lang="en-AU" sz="2000" dirty="0">
                <a:latin typeface="Comic Sans MS"/>
              </a:rPr>
              <a:t>Fred, George and Percy</a:t>
            </a:r>
            <a:endParaRPr lang="en-AU" dirty="0"/>
          </a:p>
          <a:p>
            <a:r>
              <a:rPr lang="en-AU" sz="2000" dirty="0">
                <a:latin typeface="Comic Sans MS"/>
              </a:rPr>
              <a:t>Koshka,</a:t>
            </a:r>
            <a:r>
              <a:rPr lang="en-AU" sz="2000" dirty="0">
                <a:solidFill>
                  <a:srgbClr val="4D4D4D"/>
                </a:solidFill>
                <a:latin typeface="Comic Sans MS"/>
              </a:rPr>
              <a:t> </a:t>
            </a:r>
            <a:r>
              <a:rPr lang="en-AU" sz="2000" dirty="0">
                <a:latin typeface="Comic Sans MS"/>
              </a:rPr>
              <a:t>  </a:t>
            </a:r>
            <a:endParaRPr lang="en-AU" dirty="0"/>
          </a:p>
          <a:p>
            <a:r>
              <a:rPr lang="en-AU" sz="2000" dirty="0">
                <a:latin typeface="Comic Sans MS"/>
              </a:rPr>
              <a:t>Lambert </a:t>
            </a:r>
            <a:endParaRPr lang="en-AU" dirty="0"/>
          </a:p>
          <a:p>
            <a:r>
              <a:rPr lang="en-AU" sz="2000" dirty="0">
                <a:latin typeface="Comic Sans MS"/>
              </a:rPr>
              <a:t>Kala, Nigel and Little One </a:t>
            </a:r>
            <a:endParaRPr lang="en-AU" dirty="0"/>
          </a:p>
          <a:p>
            <a:r>
              <a:rPr lang="en-AU" sz="2000" dirty="0">
                <a:latin typeface="Comic Sans MS"/>
              </a:rPr>
              <a:t>Toby</a:t>
            </a:r>
            <a:endParaRPr lang="en-AU" dirty="0"/>
          </a:p>
          <a:p>
            <a:r>
              <a:rPr lang="en-AU" sz="2000" dirty="0">
                <a:latin typeface="Comic Sans MS"/>
              </a:rPr>
              <a:t>Taco</a:t>
            </a:r>
          </a:p>
          <a:p>
            <a:r>
              <a:rPr lang="en-AU" sz="2000" dirty="0">
                <a:latin typeface="Comic Sans MS"/>
              </a:rPr>
              <a:t>Paddy and Jax</a:t>
            </a:r>
            <a:endParaRPr lang="en-AU" dirty="0"/>
          </a:p>
          <a:p>
            <a:pPr>
              <a:lnSpc>
                <a:spcPct val="150000"/>
              </a:lnSpc>
            </a:pPr>
            <a:r>
              <a:rPr lang="en-AU" sz="2000" dirty="0">
                <a:latin typeface="Comic Sans MS"/>
              </a:rPr>
              <a:t>We name in our hearts, out loud or in the chat, the animals we bring to the Lord in prayer.</a:t>
            </a:r>
            <a:r>
              <a:rPr lang="en-AU" sz="2000" dirty="0">
                <a:solidFill>
                  <a:srgbClr val="000000"/>
                </a:solidFill>
                <a:latin typeface="Comic Sans MS"/>
              </a:rPr>
              <a:t> </a:t>
            </a:r>
            <a:r>
              <a:rPr lang="en-AU" sz="2000" dirty="0">
                <a:solidFill>
                  <a:srgbClr val="7030A0"/>
                </a:solidFill>
                <a:latin typeface="Comic Sans MS"/>
              </a:rPr>
              <a:t> </a:t>
            </a:r>
            <a:r>
              <a:rPr lang="en-AU" sz="2000" b="1" dirty="0">
                <a:solidFill>
                  <a:srgbClr val="00B050"/>
                </a:solidFill>
                <a:latin typeface="Comic Sans MS"/>
              </a:rPr>
              <a:t>PAUSE…</a:t>
            </a:r>
            <a:endParaRPr lang="en-AU" sz="2000" b="1" dirty="0">
              <a:solidFill>
                <a:srgbClr val="00B050"/>
              </a:solidFill>
              <a:latin typeface="Comic Sans MS"/>
              <a:cs typeface="Times New Roman"/>
            </a:endParaRPr>
          </a:p>
          <a:p>
            <a:pPr>
              <a:lnSpc>
                <a:spcPct val="150000"/>
              </a:lnSpc>
            </a:pPr>
            <a:r>
              <a:rPr lang="en-AU" sz="2000" dirty="0">
                <a:latin typeface="Comic Sans MS"/>
                <a:cs typeface="Times New Roman"/>
              </a:rPr>
              <a:t>We remember </a:t>
            </a:r>
            <a:r>
              <a:rPr lang="en-AU" sz="2000" dirty="0" err="1">
                <a:latin typeface="Comic Sans MS"/>
                <a:cs typeface="Times New Roman"/>
              </a:rPr>
              <a:t>Meggsie</a:t>
            </a:r>
            <a:r>
              <a:rPr lang="en-AU" sz="2000" dirty="0">
                <a:latin typeface="Comic Sans MS"/>
                <a:cs typeface="Times New Roman"/>
              </a:rPr>
              <a:t> today and her companionship for Leonie, Sid, Toots, and Polly. We pray she may rest in peace with you. </a:t>
            </a:r>
            <a:r>
              <a:rPr lang="en-AU" sz="2000" b="1" dirty="0">
                <a:latin typeface="Comic Sans MS"/>
                <a:cs typeface="Times New Roman"/>
              </a:rPr>
              <a:t>Amen.</a:t>
            </a: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9499" y="1900130"/>
            <a:ext cx="2697657" cy="2726959"/>
          </a:xfrm>
          <a:prstGeom prst="rect">
            <a:avLst/>
          </a:prstGeom>
        </p:spPr>
      </p:pic>
    </p:spTree>
    <p:extLst>
      <p:ext uri="{BB962C8B-B14F-4D97-AF65-F5344CB8AC3E}">
        <p14:creationId xmlns:p14="http://schemas.microsoft.com/office/powerpoint/2010/main" val="1197269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34</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99610" y="256564"/>
            <a:ext cx="11937323" cy="5910657"/>
          </a:xfrm>
          <a:prstGeom prst="rect">
            <a:avLst/>
          </a:prstGeom>
          <a:noFill/>
        </p:spPr>
        <p:txBody>
          <a:bodyPr wrap="square" lIns="91440" tIns="45720" rIns="91440" bIns="45720" rtlCol="0" anchor="t">
            <a:spAutoFit/>
          </a:bodyPr>
          <a:lstStyle/>
          <a:p>
            <a:pPr>
              <a:lnSpc>
                <a:spcPct val="125000"/>
              </a:lnSpc>
            </a:pPr>
            <a:r>
              <a:rPr lang="en-AU" sz="2000">
                <a:solidFill>
                  <a:srgbClr val="00B050"/>
                </a:solidFill>
                <a:latin typeface="Comic Sans MS"/>
              </a:rPr>
              <a:t>Reader 2: </a:t>
            </a:r>
            <a:r>
              <a:rPr lang="en-AU" sz="2000">
                <a:latin typeface="Comic Sans MS"/>
              </a:rPr>
              <a:t>Eternal Trinity of Love</a:t>
            </a:r>
            <a:r>
              <a:rPr lang="en-AU" sz="2000" u="none" strike="noStrike">
                <a:effectLst/>
                <a:latin typeface="Comic Sans MS"/>
              </a:rPr>
              <a:t>, we </a:t>
            </a:r>
            <a:r>
              <a:rPr lang="en-AU" sz="2000">
                <a:latin typeface="Comic Sans MS"/>
              </a:rPr>
              <a:t>uphold to you the people we </a:t>
            </a:r>
            <a:r>
              <a:rPr lang="en-AU" sz="2000" u="none" strike="noStrike">
                <a:effectLst/>
                <a:latin typeface="Comic Sans MS"/>
              </a:rPr>
              <a:t>love and carry cares</a:t>
            </a:r>
            <a:r>
              <a:rPr lang="en-AU" sz="2000">
                <a:latin typeface="Comic Sans MS"/>
              </a:rPr>
              <a:t> for:</a:t>
            </a:r>
            <a:endParaRPr lang="en-AU" sz="2000">
              <a:latin typeface="Comic Sans MS"/>
              <a:ea typeface="Calibri"/>
              <a:cs typeface="Calibri"/>
            </a:endParaRPr>
          </a:p>
          <a:p>
            <a:pPr>
              <a:lnSpc>
                <a:spcPct val="125000"/>
              </a:lnSpc>
            </a:pPr>
            <a:endParaRPr lang="en-AU" sz="1050">
              <a:latin typeface="Comic Sans MS"/>
              <a:ea typeface="Calibri"/>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a:cs typeface="Times New Roman"/>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r>
              <a:rPr lang="en-AU">
                <a:latin typeface="Comic Sans MS"/>
              </a:rPr>
              <a:t>We name in our hearts, out loud or in the chat, those we bring to the Lord in prayer.</a:t>
            </a:r>
            <a:r>
              <a:rPr lang="en-AU">
                <a:solidFill>
                  <a:srgbClr val="7030A0"/>
                </a:solidFill>
                <a:latin typeface="Comic Sans MS"/>
              </a:rPr>
              <a:t>  </a:t>
            </a:r>
          </a:p>
          <a:p>
            <a:pPr>
              <a:lnSpc>
                <a:spcPct val="150000"/>
              </a:lnSpc>
            </a:pPr>
            <a:r>
              <a:rPr lang="en-AU" b="1">
                <a:solidFill>
                  <a:srgbClr val="00B050"/>
                </a:solidFill>
                <a:latin typeface="Comic Sans MS"/>
              </a:rPr>
              <a:t>PAUSE… </a:t>
            </a:r>
            <a:r>
              <a:rPr lang="en-AU" u="none" strike="noStrike">
                <a:effectLst/>
                <a:latin typeface="Comic Sans MS"/>
              </a:rPr>
              <a:t>We entrust to you those who have died, those who have died peacefully and those who have died </a:t>
            </a:r>
            <a:r>
              <a:rPr lang="en-AU">
                <a:latin typeface="Comic Sans MS"/>
              </a:rPr>
              <a:t>tragically</a:t>
            </a:r>
            <a:r>
              <a:rPr lang="en-AU" u="none" strike="noStrike">
                <a:effectLst/>
                <a:latin typeface="Comic Sans MS"/>
              </a:rPr>
              <a:t>, the old and the young.</a:t>
            </a:r>
            <a:r>
              <a:rPr lang="en-AU">
                <a:latin typeface="Comic Sans MS"/>
              </a:rPr>
              <a:t> Receive</a:t>
            </a:r>
            <a:r>
              <a:rPr lang="en-AU" u="none" strike="noStrike">
                <a:effectLst/>
                <a:latin typeface="Comic Sans MS"/>
              </a:rPr>
              <a:t> them into your kingdom. </a:t>
            </a:r>
            <a:br>
              <a:rPr lang="en-AU" u="none" strike="noStrike">
                <a:effectLst/>
                <a:latin typeface="Comic Sans MS" panose="030F0902030302020204" pitchFamily="66" charset="0"/>
              </a:rPr>
            </a:br>
            <a:r>
              <a:rPr lang="en-AU" b="1" u="none" strike="noStrike">
                <a:effectLst/>
                <a:latin typeface="Comic Sans MS"/>
              </a:rPr>
              <a:t>Amen.</a:t>
            </a:r>
            <a:endParaRPr lang="en-AU">
              <a:cs typeface="Times New Roman"/>
            </a:endParaRPr>
          </a:p>
        </p:txBody>
      </p:sp>
      <p:sp>
        <p:nvSpPr>
          <p:cNvPr id="3" name="Rectangle 1">
            <a:extLst>
              <a:ext uri="{FF2B5EF4-FFF2-40B4-BE49-F238E27FC236}">
                <a16:creationId xmlns:a16="http://schemas.microsoft.com/office/drawing/2014/main" id="{74A0A799-3D09-8E2E-CEB5-0C0437867140}"/>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58AC85CA-490A-F282-C372-105A2D2B326F}"/>
              </a:ext>
            </a:extLst>
          </p:cNvPr>
          <p:cNvGraphicFramePr>
            <a:graphicFrameLocks noGrp="1"/>
          </p:cNvGraphicFramePr>
          <p:nvPr>
            <p:extLst>
              <p:ext uri="{D42A27DB-BD31-4B8C-83A1-F6EECF244321}">
                <p14:modId xmlns:p14="http://schemas.microsoft.com/office/powerpoint/2010/main" val="3427877232"/>
              </p:ext>
            </p:extLst>
          </p:nvPr>
        </p:nvGraphicFramePr>
        <p:xfrm>
          <a:off x="413046" y="719271"/>
          <a:ext cx="11162949" cy="4284735"/>
        </p:xfrm>
        <a:graphic>
          <a:graphicData uri="http://schemas.openxmlformats.org/drawingml/2006/table">
            <a:tbl>
              <a:tblPr>
                <a:tableStyleId>{2D5ABB26-0587-4C30-8999-92F81FD0307C}</a:tableStyleId>
              </a:tblPr>
              <a:tblGrid>
                <a:gridCol w="3720983">
                  <a:extLst>
                    <a:ext uri="{9D8B030D-6E8A-4147-A177-3AD203B41FA5}">
                      <a16:colId xmlns:a16="http://schemas.microsoft.com/office/drawing/2014/main" val="767805349"/>
                    </a:ext>
                  </a:extLst>
                </a:gridCol>
                <a:gridCol w="3720983">
                  <a:extLst>
                    <a:ext uri="{9D8B030D-6E8A-4147-A177-3AD203B41FA5}">
                      <a16:colId xmlns:a16="http://schemas.microsoft.com/office/drawing/2014/main" val="3607724199"/>
                    </a:ext>
                  </a:extLst>
                </a:gridCol>
                <a:gridCol w="3720983">
                  <a:extLst>
                    <a:ext uri="{9D8B030D-6E8A-4147-A177-3AD203B41FA5}">
                      <a16:colId xmlns:a16="http://schemas.microsoft.com/office/drawing/2014/main" val="2846615783"/>
                    </a:ext>
                  </a:extLst>
                </a:gridCol>
              </a:tblGrid>
              <a:tr h="3574472">
                <a:tc>
                  <a:txBody>
                    <a:bodyPr/>
                    <a:lstStyle/>
                    <a:p>
                      <a:pPr algn="l" rtl="0" fontAlgn="base">
                        <a:lnSpc>
                          <a:spcPct val="100000"/>
                        </a:lnSpc>
                      </a:pPr>
                      <a:r>
                        <a:rPr lang="en-AU" sz="2000" b="0" i="0" dirty="0">
                          <a:solidFill>
                            <a:srgbClr val="000000"/>
                          </a:solidFill>
                          <a:effectLst/>
                          <a:latin typeface="Comic Sans MS"/>
                        </a:rPr>
                        <a:t>Kerry and Les, Jake,​​</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Dr Julie,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Julie and Ray, Tracey, Shane,​​</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Jess and Leah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May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Kirsten, Greg, Daphne &amp; Beau​​</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Tanya​</a:t>
                      </a:r>
                      <a:endParaRPr lang="en-AU" b="0" i="0" dirty="0">
                        <a:solidFill>
                          <a:srgbClr val="000000"/>
                        </a:solidFill>
                        <a:effectLst/>
                        <a:latin typeface="Comic Sans MS"/>
                      </a:endParaRPr>
                    </a:p>
                    <a:p>
                      <a:pPr algn="l" rtl="0" fontAlgn="base">
                        <a:lnSpc>
                          <a:spcPct val="100000"/>
                        </a:lnSpc>
                      </a:pPr>
                      <a:r>
                        <a:rPr lang="en-AU" sz="2000" b="0" i="0" u="none" strike="noStrike" dirty="0">
                          <a:solidFill>
                            <a:srgbClr val="000000"/>
                          </a:solidFill>
                          <a:effectLst/>
                          <a:latin typeface="Comic Sans MS"/>
                        </a:rPr>
                        <a:t>Matthew &amp; Nicholas</a:t>
                      </a:r>
                      <a:r>
                        <a:rPr lang="en-AU" sz="2000" b="0" i="0" dirty="0">
                          <a:solidFill>
                            <a:srgbClr val="000000"/>
                          </a:solidFill>
                          <a:effectLst/>
                          <a:latin typeface="Comic Sans MS"/>
                        </a:rPr>
                        <a:t>​ &amp; Sharyn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u="none" strike="noStrike" dirty="0">
                          <a:solidFill>
                            <a:srgbClr val="000000"/>
                          </a:solidFill>
                          <a:effectLst/>
                          <a:latin typeface="Comic Sans MS"/>
                        </a:rPr>
                        <a:t>Alan &amp; Gaylene</a:t>
                      </a:r>
                      <a:r>
                        <a:rPr lang="en-AU" sz="2000" b="0" i="0" dirty="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dirty="0">
                          <a:solidFill>
                            <a:srgbClr val="000000"/>
                          </a:solidFill>
                          <a:effectLst/>
                          <a:latin typeface="Comic Sans MS"/>
                        </a:rPr>
                        <a:t>Susan</a:t>
                      </a:r>
                    </a:p>
                    <a:p>
                      <a:pPr marL="0" marR="0" lvl="0" indent="0" algn="l">
                        <a:lnSpc>
                          <a:spcPct val="100000"/>
                        </a:lnSpc>
                        <a:spcBef>
                          <a:spcPts val="0"/>
                        </a:spcBef>
                        <a:spcAft>
                          <a:spcPts val="0"/>
                        </a:spcAft>
                        <a:buNone/>
                      </a:pPr>
                      <a:r>
                        <a:rPr lang="en-AU" sz="2000" b="0" i="0" u="none" strike="noStrike" noProof="0" dirty="0">
                          <a:solidFill>
                            <a:srgbClr val="000000"/>
                          </a:solidFill>
                          <a:effectLst/>
                          <a:latin typeface="Comic Sans MS"/>
                        </a:rPr>
                        <a:t>Bonnie and girls</a:t>
                      </a:r>
                      <a:endParaRPr lang="en-AU" dirty="0"/>
                    </a:p>
                  </a:txBody>
                  <a:tcPr/>
                </a:tc>
                <a:tc>
                  <a:txBody>
                    <a:bodyPr/>
                    <a:lstStyle/>
                    <a:p>
                      <a:pPr algn="l" rtl="0" fontAlgn="base"/>
                      <a:r>
                        <a:rPr lang="en-AU" sz="2000" b="0" i="0" dirty="0">
                          <a:solidFill>
                            <a:srgbClr val="000000"/>
                          </a:solidFill>
                          <a:effectLst/>
                          <a:latin typeface="Comic Sans MS"/>
                        </a:rPr>
                        <a:t>Barry​​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Dilys and Tony,​​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Paul and </a:t>
                      </a:r>
                      <a:r>
                        <a:rPr lang="en-AU" sz="2000" b="0" i="0" dirty="0" err="1">
                          <a:solidFill>
                            <a:srgbClr val="000000"/>
                          </a:solidFill>
                          <a:effectLst/>
                          <a:latin typeface="Comic Sans MS"/>
                        </a:rPr>
                        <a:t>Darhon</a:t>
                      </a:r>
                      <a:endParaRPr lang="en-AU" sz="2000" b="0" i="0" dirty="0">
                        <a:solidFill>
                          <a:srgbClr val="000000"/>
                        </a:solidFill>
                        <a:effectLst/>
                        <a:latin typeface="Comic Sans MS"/>
                      </a:endParaRPr>
                    </a:p>
                    <a:p>
                      <a:pPr algn="l" rtl="0" fontAlgn="base"/>
                      <a:r>
                        <a:rPr lang="en-AU" sz="2000" b="0" i="0" dirty="0">
                          <a:solidFill>
                            <a:srgbClr val="000000"/>
                          </a:solidFill>
                          <a:effectLst/>
                          <a:latin typeface="Comic Sans MS"/>
                        </a:rPr>
                        <a:t>Judy and Mary​​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Mark, Desley and Bob ​​</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Ruth​​</a:t>
                      </a:r>
                      <a:endParaRPr lang="en-AU" b="0" i="0" dirty="0">
                        <a:solidFill>
                          <a:srgbClr val="000000"/>
                        </a:solidFill>
                        <a:effectLst/>
                        <a:latin typeface="Comic Sans MS"/>
                      </a:endParaRPr>
                    </a:p>
                    <a:p>
                      <a:pPr algn="l" rtl="0" fontAlgn="base"/>
                      <a:r>
                        <a:rPr lang="en-AU" sz="2000" b="0" i="0">
                          <a:solidFill>
                            <a:srgbClr val="000000"/>
                          </a:solidFill>
                          <a:effectLst/>
                          <a:latin typeface="Comic Sans MS"/>
                        </a:rPr>
                        <a:t>Leonie</a:t>
                      </a:r>
                    </a:p>
                    <a:p>
                      <a:pPr lvl="0" algn="l">
                        <a:buNone/>
                      </a:pPr>
                      <a:r>
                        <a:rPr lang="en-AU" sz="2000" b="0" i="0" dirty="0">
                          <a:solidFill>
                            <a:srgbClr val="000000"/>
                          </a:solidFill>
                          <a:effectLst/>
                          <a:latin typeface="Comic Sans MS"/>
                        </a:rPr>
                        <a:t>Phil​</a:t>
                      </a:r>
                      <a:endParaRPr lang="en-AU" dirty="0"/>
                    </a:p>
                    <a:p>
                      <a:pPr algn="l" rtl="0" fontAlgn="base"/>
                      <a:r>
                        <a:rPr lang="en-AU" sz="2000" b="0" i="0" dirty="0">
                          <a:solidFill>
                            <a:srgbClr val="000000"/>
                          </a:solidFill>
                          <a:effectLst/>
                          <a:latin typeface="Comic Sans MS"/>
                        </a:rPr>
                        <a:t>Rachel, Mervyn &amp; Gillian</a:t>
                      </a:r>
                    </a:p>
                    <a:p>
                      <a:pPr algn="l" rtl="0" fontAlgn="base"/>
                      <a:r>
                        <a:rPr lang="en-AU" sz="2000" b="0" i="0" dirty="0">
                          <a:solidFill>
                            <a:srgbClr val="000000"/>
                          </a:solidFill>
                          <a:effectLst/>
                          <a:latin typeface="Comic Sans MS"/>
                        </a:rPr>
                        <a:t>Liz’s Godchildren</a:t>
                      </a:r>
                    </a:p>
                    <a:p>
                      <a:pPr lvl="0" algn="l">
                        <a:buNone/>
                      </a:pPr>
                      <a:r>
                        <a:rPr lang="en-AU" sz="2000" b="0" i="0" dirty="0">
                          <a:solidFill>
                            <a:srgbClr val="000000"/>
                          </a:solidFill>
                          <a:effectLst/>
                          <a:latin typeface="Comic Sans MS"/>
                        </a:rPr>
                        <a:t>Pat and Julie</a:t>
                      </a:r>
                    </a:p>
                  </a:txBody>
                  <a:tcPr/>
                </a:tc>
                <a:tc>
                  <a:txBody>
                    <a:bodyPr/>
                    <a:lstStyle/>
                    <a:p>
                      <a:pPr algn="l" rtl="0" fontAlgn="base"/>
                      <a:r>
                        <a:rPr lang="en-AU" sz="2000" b="0" i="0" dirty="0">
                          <a:solidFill>
                            <a:srgbClr val="000000"/>
                          </a:solidFill>
                          <a:effectLst/>
                          <a:latin typeface="Comic Sans MS"/>
                        </a:rPr>
                        <a:t>Bill and Marjorie​​</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Rev'd Shane &amp; Janette​​</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Alecia, Martin and Aidan,​​</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Aaron and Andrea     ​​</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Neva​</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Bob and Di​</a:t>
                      </a:r>
                    </a:p>
                    <a:p>
                      <a:pPr algn="l" rtl="0" fontAlgn="base"/>
                      <a:r>
                        <a:rPr lang="en-AU" sz="2000" b="0" i="0" dirty="0">
                          <a:solidFill>
                            <a:srgbClr val="000000"/>
                          </a:solidFill>
                          <a:effectLst/>
                          <a:latin typeface="Comic Sans MS"/>
                        </a:rPr>
                        <a:t>Steven and Vanessa, Craig</a:t>
                      </a:r>
                    </a:p>
                    <a:p>
                      <a:pPr algn="l" rtl="0" fontAlgn="base"/>
                      <a:r>
                        <a:rPr lang="en-AU" sz="2000" b="0" i="0" dirty="0">
                          <a:solidFill>
                            <a:srgbClr val="000000"/>
                          </a:solidFill>
                          <a:effectLst/>
                          <a:latin typeface="Comic Sans MS"/>
                        </a:rPr>
                        <a:t>Miriam</a:t>
                      </a:r>
                    </a:p>
                    <a:p>
                      <a:pPr lvl="0" algn="l">
                        <a:lnSpc>
                          <a:spcPct val="100000"/>
                        </a:lnSpc>
                        <a:spcBef>
                          <a:spcPts val="0"/>
                        </a:spcBef>
                        <a:spcAft>
                          <a:spcPts val="0"/>
                        </a:spcAft>
                        <a:buNone/>
                      </a:pPr>
                      <a:r>
                        <a:rPr lang="en-AU" sz="2000" b="0" i="0" u="none" strike="noStrike" noProof="0" dirty="0">
                          <a:solidFill>
                            <a:srgbClr val="000000"/>
                          </a:solidFill>
                          <a:effectLst/>
                          <a:latin typeface="Comic Sans MS"/>
                        </a:rPr>
                        <a:t>Barry and Gwen</a:t>
                      </a:r>
                    </a:p>
                    <a:p>
                      <a:pPr lvl="0" algn="l">
                        <a:lnSpc>
                          <a:spcPct val="100000"/>
                        </a:lnSpc>
                        <a:spcBef>
                          <a:spcPts val="0"/>
                        </a:spcBef>
                        <a:spcAft>
                          <a:spcPts val="0"/>
                        </a:spcAft>
                        <a:buNone/>
                      </a:pPr>
                      <a:endParaRPr lang="en-AU" sz="2000" b="0" i="0" u="none" strike="noStrike" noProof="0" dirty="0">
                        <a:solidFill>
                          <a:srgbClr val="000000"/>
                        </a:solidFill>
                        <a:effectLst/>
                        <a:latin typeface="Comic Sans MS"/>
                      </a:endParaRPr>
                    </a:p>
                  </a:txBody>
                  <a:tcPr/>
                </a:tc>
                <a:extLst>
                  <a:ext uri="{0D108BD9-81ED-4DB2-BD59-A6C34878D82A}">
                    <a16:rowId xmlns:a16="http://schemas.microsoft.com/office/drawing/2014/main" val="2277810135"/>
                  </a:ext>
                </a:extLst>
              </a:tr>
              <a:tr h="710263">
                <a:tc>
                  <a:txBody>
                    <a:bodyPr/>
                    <a:lstStyle/>
                    <a:p>
                      <a:pPr marL="0" lvl="0" indent="0" algn="l">
                        <a:lnSpc>
                          <a:spcPct val="100000"/>
                        </a:lnSpc>
                        <a:spcBef>
                          <a:spcPts val="0"/>
                        </a:spcBef>
                        <a:spcAft>
                          <a:spcPts val="0"/>
                        </a:spcAft>
                        <a:buNone/>
                      </a:pPr>
                      <a:endParaRPr lang="en-AU" sz="2000" b="0" i="0">
                        <a:solidFill>
                          <a:srgbClr val="000000"/>
                        </a:solidFill>
                        <a:effectLst/>
                        <a:latin typeface="Comic Sans MS"/>
                      </a:endParaRPr>
                    </a:p>
                  </a:txBody>
                  <a:tcPr/>
                </a:tc>
                <a:tc>
                  <a:txBody>
                    <a:bodyPr/>
                    <a:lstStyle/>
                    <a:p>
                      <a:pPr lvl="0" algn="l">
                        <a:buNone/>
                      </a:pPr>
                      <a:endParaRPr lang="en-AU" sz="2000" b="0" i="0">
                        <a:solidFill>
                          <a:srgbClr val="000000"/>
                        </a:solidFill>
                        <a:effectLst/>
                        <a:latin typeface="Comic Sans MS"/>
                      </a:endParaRPr>
                    </a:p>
                  </a:txBody>
                  <a:tcPr/>
                </a:tc>
                <a:tc>
                  <a:txBody>
                    <a:bodyPr/>
                    <a:lstStyle/>
                    <a:p>
                      <a:pPr lvl="0" algn="l">
                        <a:lnSpc>
                          <a:spcPct val="100000"/>
                        </a:lnSpc>
                        <a:spcBef>
                          <a:spcPts val="0"/>
                        </a:spcBef>
                        <a:spcAft>
                          <a:spcPts val="0"/>
                        </a:spcAft>
                        <a:buNone/>
                      </a:pPr>
                      <a:endParaRPr lang="en-AU" sz="2000" b="0" i="0" u="none" strike="noStrike" noProof="0">
                        <a:solidFill>
                          <a:srgbClr val="000000"/>
                        </a:solidFill>
                        <a:effectLst/>
                        <a:latin typeface="Comic Sans MS"/>
                      </a:endParaRPr>
                    </a:p>
                  </a:txBody>
                  <a:tcPr/>
                </a:tc>
                <a:extLst>
                  <a:ext uri="{0D108BD9-81ED-4DB2-BD59-A6C34878D82A}">
                    <a16:rowId xmlns:a16="http://schemas.microsoft.com/office/drawing/2014/main" val="1371243864"/>
                  </a:ext>
                </a:extLst>
              </a:tr>
            </a:tbl>
          </a:graphicData>
        </a:graphic>
      </p:graphicFrame>
    </p:spTree>
    <p:extLst>
      <p:ext uri="{BB962C8B-B14F-4D97-AF65-F5344CB8AC3E}">
        <p14:creationId xmlns:p14="http://schemas.microsoft.com/office/powerpoint/2010/main" val="2630021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266529"/>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787771" y="1005849"/>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a:solidFill>
                  <a:srgbClr val="00B050"/>
                </a:solidFill>
                <a:latin typeface="Comic Sans MS"/>
              </a:rPr>
              <a:t>Leader: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5787A8F0-67CC-2242-92B7-CCCC770A1DE4}"/>
              </a:ext>
            </a:extLst>
          </p:cNvPr>
          <p:cNvSpPr txBox="1"/>
          <p:nvPr/>
        </p:nvSpPr>
        <p:spPr>
          <a:xfrm>
            <a:off x="945930" y="2312721"/>
            <a:ext cx="10624835" cy="3293209"/>
          </a:xfrm>
          <a:prstGeom prst="rect">
            <a:avLst/>
          </a:prstGeom>
          <a:noFill/>
        </p:spPr>
        <p:txBody>
          <a:bodyPr wrap="square" lIns="91440" tIns="45720" rIns="91440" bIns="45720" rtlCol="0" anchor="t">
            <a:spAutoFit/>
          </a:bodyPr>
          <a:lstStyle/>
          <a:p>
            <a:pPr marL="457200" indent="-457200">
              <a:spcBef>
                <a:spcPts val="600"/>
              </a:spcBef>
              <a:spcAft>
                <a:spcPts val="600"/>
              </a:spcAft>
              <a:buFont typeface="Arial"/>
              <a:buChar char="•"/>
            </a:pPr>
            <a:r>
              <a:rPr lang="en-US" sz="2400" dirty="0">
                <a:latin typeface="Comic Sans MS"/>
              </a:rPr>
              <a:t>The Anglican Church of South America</a:t>
            </a:r>
          </a:p>
          <a:p>
            <a:pPr marL="457200" indent="-457200">
              <a:spcBef>
                <a:spcPts val="600"/>
              </a:spcBef>
              <a:spcAft>
                <a:spcPts val="600"/>
              </a:spcAft>
              <a:buFont typeface="Arial"/>
              <a:buChar char="•"/>
            </a:pPr>
            <a:r>
              <a:rPr lang="en-US" sz="2400" dirty="0">
                <a:latin typeface="Comic Sans MS"/>
              </a:rPr>
              <a:t>Ministry with the Torres Strait Island People of Australia – Rose</a:t>
            </a:r>
          </a:p>
          <a:p>
            <a:pPr marL="457200" indent="-457200">
              <a:spcBef>
                <a:spcPts val="600"/>
              </a:spcBef>
              <a:spcAft>
                <a:spcPts val="600"/>
              </a:spcAft>
              <a:buFont typeface="Arial"/>
              <a:buChar char="•"/>
            </a:pPr>
            <a:r>
              <a:rPr lang="en-US" sz="2400" dirty="0">
                <a:latin typeface="Comic Sans MS"/>
              </a:rPr>
              <a:t>The Parish of Kilcoy: Jilleen</a:t>
            </a:r>
          </a:p>
          <a:p>
            <a:pPr marL="457200" indent="-457200">
              <a:spcBef>
                <a:spcPts val="600"/>
              </a:spcBef>
              <a:spcAft>
                <a:spcPts val="600"/>
              </a:spcAft>
              <a:buFont typeface="Arial"/>
              <a:buChar char="•"/>
            </a:pPr>
            <a:r>
              <a:rPr lang="en-US" sz="2400" dirty="0">
                <a:latin typeface="Comic Sans MS"/>
              </a:rPr>
              <a:t>FSG (Family Support Group)</a:t>
            </a:r>
          </a:p>
          <a:p>
            <a:pPr marL="457200" indent="-457200">
              <a:spcBef>
                <a:spcPts val="600"/>
              </a:spcBef>
              <a:spcAft>
                <a:spcPts val="600"/>
              </a:spcAft>
              <a:buFont typeface="Arial"/>
              <a:buChar char="•"/>
            </a:pPr>
            <a:r>
              <a:rPr lang="en-US" sz="2400" dirty="0">
                <a:latin typeface="Comic Sans MS"/>
              </a:rPr>
              <a:t>St Margaret’s Anglican Girls School, Ascot: Principal - Roslyn; Chaplain - Jasmine; Chair of School Council – Lisa; School Council members; staff &amp; students</a:t>
            </a:r>
            <a:endParaRPr lang="en-AU" sz="2400" dirty="0">
              <a:latin typeface="Comic Sans MS"/>
            </a:endParaRPr>
          </a:p>
        </p:txBody>
      </p:sp>
    </p:spTree>
    <p:extLst>
      <p:ext uri="{BB962C8B-B14F-4D97-AF65-F5344CB8AC3E}">
        <p14:creationId xmlns:p14="http://schemas.microsoft.com/office/powerpoint/2010/main" val="1934760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AAD35-A8C4-17E6-8CAB-E43E636670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B148796-B033-54CE-1570-D8BA51A8179A}"/>
              </a:ext>
            </a:extLst>
          </p:cNvPr>
          <p:cNvSpPr/>
          <p:nvPr/>
        </p:nvSpPr>
        <p:spPr>
          <a:xfrm>
            <a:off x="560155" y="219973"/>
            <a:ext cx="10646226" cy="612494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00B050"/>
                </a:solidFill>
                <a:latin typeface="Comic Sans MS"/>
              </a:rPr>
              <a:t>The Commitment prayer for the week is: </a:t>
            </a:r>
          </a:p>
          <a:p>
            <a:pPr algn="ctr">
              <a:lnSpc>
                <a:spcPct val="150000"/>
              </a:lnSpc>
            </a:pPr>
            <a:r>
              <a:rPr lang="en-AU" dirty="0"/>
              <a:t>​</a:t>
            </a:r>
            <a:r>
              <a:rPr lang="en-AU" sz="3200" i="1" dirty="0">
                <a:solidFill>
                  <a:srgbClr val="00B050"/>
                </a:solidFill>
                <a:latin typeface="Comic Sans MS"/>
              </a:rPr>
              <a:t>Deliverance</a:t>
            </a:r>
          </a:p>
          <a:p>
            <a:pPr>
              <a:lnSpc>
                <a:spcPct val="150000"/>
              </a:lnSpc>
            </a:pPr>
            <a:endParaRPr lang="en-US" sz="2400" dirty="0">
              <a:latin typeface="Comic Sans MS"/>
            </a:endParaRPr>
          </a:p>
          <a:p>
            <a:pPr>
              <a:lnSpc>
                <a:spcPct val="150000"/>
              </a:lnSpc>
            </a:pPr>
            <a:r>
              <a:rPr lang="en-US" sz="2400" dirty="0">
                <a:latin typeface="Comic Sans MS"/>
              </a:rPr>
              <a:t>Come Holy Spirit and make the hearts of your servants, Reverend Claye and the deliverance ministry team, your dwelling place and home. ​May darkness be dispelled by your light, and troubles calmed by</a:t>
            </a:r>
          </a:p>
          <a:p>
            <a:pPr>
              <a:lnSpc>
                <a:spcPct val="150000"/>
              </a:lnSpc>
            </a:pPr>
            <a:r>
              <a:rPr lang="en-US" sz="2400" dirty="0">
                <a:latin typeface="Comic Sans MS"/>
              </a:rPr>
              <a:t>your peace. ​​​</a:t>
            </a:r>
          </a:p>
          <a:p>
            <a:pPr>
              <a:lnSpc>
                <a:spcPct val="150000"/>
              </a:lnSpc>
            </a:pPr>
            <a:r>
              <a:rPr lang="en-US" sz="2400" dirty="0">
                <a:latin typeface="Comic Sans MS"/>
              </a:rPr>
              <a:t>Lord Jesus, we ask that you protect, guide and strengthen them, and all</a:t>
            </a:r>
          </a:p>
          <a:p>
            <a:pPr>
              <a:lnSpc>
                <a:spcPct val="150000"/>
              </a:lnSpc>
            </a:pPr>
            <a:r>
              <a:rPr lang="en-US" sz="2400" dirty="0">
                <a:latin typeface="Comic Sans MS"/>
              </a:rPr>
              <a:t>whom they encounter. ​​Give them courage, ability, wisdom and</a:t>
            </a:r>
          </a:p>
          <a:p>
            <a:pPr>
              <a:lnSpc>
                <a:spcPct val="150000"/>
              </a:lnSpc>
            </a:pPr>
            <a:r>
              <a:rPr lang="en-US" sz="2400" dirty="0">
                <a:latin typeface="Comic Sans MS"/>
              </a:rPr>
              <a:t>discernment. ​​​</a:t>
            </a:r>
          </a:p>
          <a:p>
            <a:pPr>
              <a:lnSpc>
                <a:spcPct val="150000"/>
              </a:lnSpc>
            </a:pPr>
            <a:endParaRPr lang="en-AU" dirty="0">
              <a:latin typeface="Comic Sans MS"/>
            </a:endParaRPr>
          </a:p>
        </p:txBody>
      </p:sp>
      <p:sp>
        <p:nvSpPr>
          <p:cNvPr id="2" name="Rectangle 1">
            <a:extLst>
              <a:ext uri="{FF2B5EF4-FFF2-40B4-BE49-F238E27FC236}">
                <a16:creationId xmlns:a16="http://schemas.microsoft.com/office/drawing/2014/main" id="{AED6B10C-9F90-D44F-89F7-DF60B8D6524F}"/>
              </a:ext>
            </a:extLst>
          </p:cNvPr>
          <p:cNvSpPr/>
          <p:nvPr/>
        </p:nvSpPr>
        <p:spPr>
          <a:xfrm>
            <a:off x="8094403" y="6217532"/>
            <a:ext cx="2035498" cy="400110"/>
          </a:xfrm>
          <a:prstGeom prst="rect">
            <a:avLst/>
          </a:prstGeom>
        </p:spPr>
        <p:txBody>
          <a:bodyPr wrap="square">
            <a:spAutoFit/>
          </a:bodyPr>
          <a:lstStyle/>
          <a:p>
            <a:r>
              <a:rPr lang="en-GB" sz="2000" dirty="0">
                <a:solidFill>
                  <a:srgbClr val="00B050"/>
                </a:solidFill>
                <a:latin typeface="Comic Sans MS"/>
              </a:rPr>
              <a:t>Continue…</a:t>
            </a:r>
            <a:endParaRPr lang="en-AU" sz="2000" dirty="0">
              <a:solidFill>
                <a:srgbClr val="00B050"/>
              </a:solidFill>
            </a:endParaRPr>
          </a:p>
        </p:txBody>
      </p:sp>
    </p:spTree>
    <p:extLst>
      <p:ext uri="{BB962C8B-B14F-4D97-AF65-F5344CB8AC3E}">
        <p14:creationId xmlns:p14="http://schemas.microsoft.com/office/powerpoint/2010/main" val="1456024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CAAC-0408-0FC0-AAB4-B7DD78DA940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3A2D10B-3763-61E3-5735-FCA8CFD424AF}"/>
              </a:ext>
            </a:extLst>
          </p:cNvPr>
          <p:cNvSpPr/>
          <p:nvPr/>
        </p:nvSpPr>
        <p:spPr>
          <a:xfrm>
            <a:off x="560155" y="219973"/>
            <a:ext cx="10646226" cy="59239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00B050"/>
                </a:solidFill>
                <a:latin typeface="Comic Sans MS"/>
              </a:rPr>
              <a:t>The Commitment prayer (cont.): </a:t>
            </a:r>
          </a:p>
          <a:p>
            <a:pPr>
              <a:lnSpc>
                <a:spcPct val="150000"/>
              </a:lnSpc>
            </a:pPr>
            <a:r>
              <a:rPr lang="en-AU" dirty="0"/>
              <a:t>​</a:t>
            </a:r>
          </a:p>
          <a:p>
            <a:pPr>
              <a:lnSpc>
                <a:spcPct val="150000"/>
              </a:lnSpc>
            </a:pPr>
            <a:endParaRPr lang="en-US" sz="2400" dirty="0">
              <a:latin typeface="Comic Sans MS"/>
            </a:endParaRPr>
          </a:p>
          <a:p>
            <a:pPr>
              <a:lnSpc>
                <a:spcPct val="150000"/>
              </a:lnSpc>
            </a:pPr>
            <a:r>
              <a:rPr lang="en-US" sz="2400" dirty="0">
                <a:latin typeface="Comic Sans MS"/>
              </a:rPr>
              <a:t>Surround them with sound advice and support, that they may have insight</a:t>
            </a:r>
          </a:p>
          <a:p>
            <a:pPr>
              <a:lnSpc>
                <a:spcPct val="150000"/>
              </a:lnSpc>
            </a:pPr>
            <a:r>
              <a:rPr lang="en-US" sz="2400" dirty="0">
                <a:latin typeface="Comic Sans MS"/>
              </a:rPr>
              <a:t>and discretion. ​​Drawing on the Holy Spirit may they be strong in vocation</a:t>
            </a:r>
          </a:p>
          <a:p>
            <a:pPr>
              <a:lnSpc>
                <a:spcPct val="150000"/>
              </a:lnSpc>
            </a:pPr>
            <a:r>
              <a:rPr lang="en-US" sz="2400" dirty="0">
                <a:latin typeface="Comic Sans MS"/>
              </a:rPr>
              <a:t>and trust in you. ​​​</a:t>
            </a:r>
          </a:p>
          <a:p>
            <a:pPr>
              <a:lnSpc>
                <a:spcPct val="150000"/>
              </a:lnSpc>
            </a:pPr>
            <a:r>
              <a:rPr lang="en-US" sz="2400" dirty="0">
                <a:latin typeface="Comic Sans MS"/>
              </a:rPr>
              <a:t>​We pray for those in need of healing and their ongoing relationship with</a:t>
            </a:r>
          </a:p>
          <a:p>
            <a:pPr>
              <a:lnSpc>
                <a:spcPct val="150000"/>
              </a:lnSpc>
            </a:pPr>
            <a:r>
              <a:rPr lang="en-US" sz="2400" dirty="0">
                <a:latin typeface="Comic Sans MS"/>
              </a:rPr>
              <a:t>you, as they journey towards the fullness and freedom of eternal life.</a:t>
            </a:r>
          </a:p>
          <a:p>
            <a:pPr>
              <a:lnSpc>
                <a:spcPct val="150000"/>
              </a:lnSpc>
            </a:pPr>
            <a:r>
              <a:rPr lang="en-US" sz="2400" dirty="0">
                <a:latin typeface="Comic Sans MS"/>
              </a:rPr>
              <a:t>​May all evil and pain be transformed through the suffering of Christ and</a:t>
            </a:r>
          </a:p>
          <a:p>
            <a:pPr>
              <a:lnSpc>
                <a:spcPct val="150000"/>
              </a:lnSpc>
            </a:pPr>
            <a:r>
              <a:rPr lang="en-US" sz="2400" dirty="0">
                <a:latin typeface="Comic Sans MS"/>
              </a:rPr>
              <a:t>all dying glorified by your risen life. ​</a:t>
            </a:r>
          </a:p>
          <a:p>
            <a:pPr>
              <a:lnSpc>
                <a:spcPct val="150000"/>
              </a:lnSpc>
            </a:pPr>
            <a:r>
              <a:rPr lang="en-US" sz="2400" dirty="0">
                <a:latin typeface="Comic Sans MS"/>
              </a:rPr>
              <a:t>							</a:t>
            </a:r>
            <a:r>
              <a:rPr lang="en-US" sz="2400" b="1" dirty="0">
                <a:latin typeface="Comic Sans MS"/>
              </a:rPr>
              <a:t>Amen.​</a:t>
            </a:r>
            <a:endParaRPr lang="en-AU" b="1" dirty="0">
              <a:latin typeface="Comic Sans MS"/>
            </a:endParaRPr>
          </a:p>
        </p:txBody>
      </p:sp>
    </p:spTree>
    <p:extLst>
      <p:ext uri="{BB962C8B-B14F-4D97-AF65-F5344CB8AC3E}">
        <p14:creationId xmlns:p14="http://schemas.microsoft.com/office/powerpoint/2010/main" val="2414719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520" y="182369"/>
            <a:ext cx="11283554" cy="750096"/>
          </a:xfrm>
        </p:spPr>
        <p:txBody>
          <a:bodyPr vert="horz" lIns="91440" tIns="45720" rIns="91440" bIns="45720" rtlCol="0" anchor="t">
            <a:noAutofit/>
          </a:bodyPr>
          <a:lstStyle/>
          <a:p>
            <a:pPr>
              <a:buNone/>
            </a:pPr>
            <a:r>
              <a:rPr lang="en-GB" sz="2400" dirty="0">
                <a:solidFill>
                  <a:srgbClr val="00B050"/>
                </a:solidFill>
                <a:latin typeface="Comic Sans MS" panose="030F0902030302020204" pitchFamily="66" charset="0"/>
              </a:rPr>
              <a:t>Leader: </a:t>
            </a:r>
            <a:r>
              <a:rPr lang="en-US" sz="2400" dirty="0">
                <a:latin typeface="Comic Sans MS" panose="030F0902030302020204" pitchFamily="66" charset="0"/>
              </a:rPr>
              <a:t>We are using a different form of the Lord's prayer in the Season of Creation, from the New Zealand common prayer book, let us pray</a:t>
            </a:r>
            <a:endParaRPr lang="en-AU" sz="2400" dirty="0">
              <a:latin typeface="Comic Sans MS" panose="030F0902030302020204" pitchFamily="66" charset="0"/>
            </a:endParaRPr>
          </a:p>
          <a:p>
            <a:pPr>
              <a:buNone/>
            </a:pPr>
            <a:endParaRPr lang="en-AU" sz="1800" dirty="0">
              <a:solidFill>
                <a:srgbClr val="E3960B"/>
              </a:solidFill>
              <a:latin typeface="Comic Sans MS" panose="030F09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877271" y="1472843"/>
            <a:ext cx="10454348" cy="4461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sz="2400" b="1">
                <a:solidFill>
                  <a:srgbClr val="00B050"/>
                </a:solidFill>
                <a:latin typeface="Comic Sans MS"/>
              </a:rPr>
              <a:t>All: </a:t>
            </a:r>
            <a:r>
              <a:rPr lang="en-US" sz="2400" b="1">
                <a:latin typeface="Comic Sans MS"/>
              </a:rPr>
              <a:t>Eternal Spirit, Earth-maker, Pain-bearer, Life-giver, </a:t>
            </a:r>
            <a:endParaRPr lang="en-GB" sz="2400" b="1">
              <a:latin typeface="Comic Sans MS"/>
              <a:cs typeface="Segoe UI"/>
            </a:endParaRPr>
          </a:p>
          <a:p>
            <a:pPr>
              <a:lnSpc>
                <a:spcPct val="150000"/>
              </a:lnSpc>
            </a:pPr>
            <a:r>
              <a:rPr lang="en-US" sz="2400" b="1">
                <a:latin typeface="Comic Sans MS"/>
              </a:rPr>
              <a:t>​Source of all that is and that shall be, </a:t>
            </a:r>
            <a:endParaRPr lang="en-GB" sz="2400" b="1">
              <a:latin typeface="Comic Sans MS"/>
              <a:cs typeface="Segoe UI"/>
            </a:endParaRPr>
          </a:p>
          <a:p>
            <a:pPr>
              <a:lnSpc>
                <a:spcPct val="150000"/>
              </a:lnSpc>
            </a:pPr>
            <a:r>
              <a:rPr lang="en-US" sz="2400" b="1">
                <a:latin typeface="Comic Sans MS"/>
              </a:rPr>
              <a:t>Father and Mother of us all,​ Loving God, in whom is heaven: ​</a:t>
            </a:r>
            <a:endParaRPr lang="en-GB" sz="2400" b="1">
              <a:latin typeface="Comic Sans MS"/>
              <a:cs typeface="Segoe UI"/>
            </a:endParaRPr>
          </a:p>
          <a:p>
            <a:pPr>
              <a:lnSpc>
                <a:spcPct val="150000"/>
              </a:lnSpc>
            </a:pPr>
            <a:r>
              <a:rPr lang="en-US" sz="2400" b="1">
                <a:latin typeface="Comic Sans MS"/>
              </a:rPr>
              <a:t>The hallowing of your name echoes through the universe! ​</a:t>
            </a:r>
            <a:endParaRPr lang="en-GB" sz="2400" b="1">
              <a:latin typeface="Comic Sans MS"/>
              <a:cs typeface="Segoe UI"/>
            </a:endParaRPr>
          </a:p>
          <a:p>
            <a:pPr>
              <a:lnSpc>
                <a:spcPct val="150000"/>
              </a:lnSpc>
            </a:pPr>
            <a:r>
              <a:rPr lang="en-US" sz="2400" b="1">
                <a:latin typeface="Comic Sans MS"/>
              </a:rPr>
              <a:t>The way of your justice be followed by the peoples of the world! ​</a:t>
            </a:r>
            <a:endParaRPr lang="en-GB" sz="2400" b="1">
              <a:latin typeface="Comic Sans MS"/>
              <a:cs typeface="Segoe UI"/>
            </a:endParaRPr>
          </a:p>
          <a:p>
            <a:pPr>
              <a:lnSpc>
                <a:spcPct val="150000"/>
              </a:lnSpc>
            </a:pPr>
            <a:r>
              <a:rPr lang="en-US" sz="2400" b="1">
                <a:latin typeface="Comic Sans MS"/>
              </a:rPr>
              <a:t>Your heavenly will be done by all created beings! ​</a:t>
            </a:r>
            <a:endParaRPr lang="en-GB" sz="2400" b="1">
              <a:latin typeface="Comic Sans MS"/>
              <a:cs typeface="Segoe UI"/>
            </a:endParaRPr>
          </a:p>
          <a:p>
            <a:pPr>
              <a:lnSpc>
                <a:spcPct val="150000"/>
              </a:lnSpc>
            </a:pPr>
            <a:r>
              <a:rPr lang="en-US" sz="2400" b="1">
                <a:latin typeface="Comic Sans MS"/>
              </a:rPr>
              <a:t>Your beloved community of peace and freedom sustain our hope and come on earth.​ </a:t>
            </a:r>
            <a:endParaRPr lang="en-GB" sz="2400" b="1">
              <a:latin typeface="Comic Sans MS"/>
              <a:cs typeface="Segoe UI"/>
            </a:endParaRPr>
          </a:p>
        </p:txBody>
      </p:sp>
      <p:sp>
        <p:nvSpPr>
          <p:cNvPr id="5" name="Rectangle 4">
            <a:extLst>
              <a:ext uri="{FF2B5EF4-FFF2-40B4-BE49-F238E27FC236}">
                <a16:creationId xmlns:a16="http://schemas.microsoft.com/office/drawing/2014/main" id="{1E25386C-5E32-173D-2879-07F969F7CEFB}"/>
              </a:ext>
            </a:extLst>
          </p:cNvPr>
          <p:cNvSpPr/>
          <p:nvPr/>
        </p:nvSpPr>
        <p:spPr>
          <a:xfrm>
            <a:off x="7252422" y="629268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523962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A18B0-EDF0-328E-FD6F-2A4609EC2BEE}"/>
            </a:ext>
          </a:extLst>
        </p:cNvPr>
        <p:cNvGrpSpPr/>
        <p:nvPr/>
      </p:nvGrpSpPr>
      <p:grpSpPr>
        <a:xfrm>
          <a:off x="0" y="0"/>
          <a:ext cx="0" cy="0"/>
          <a:chOff x="0" y="0"/>
          <a:chExt cx="0" cy="0"/>
        </a:xfrm>
      </p:grpSpPr>
      <p:sp>
        <p:nvSpPr>
          <p:cNvPr id="4" name="TextBox 1">
            <a:extLst>
              <a:ext uri="{FF2B5EF4-FFF2-40B4-BE49-F238E27FC236}">
                <a16:creationId xmlns:a16="http://schemas.microsoft.com/office/drawing/2014/main" id="{DB159D0F-5CA3-C7B5-88E7-69335746619B}"/>
              </a:ext>
            </a:extLst>
          </p:cNvPr>
          <p:cNvSpPr txBox="1"/>
          <p:nvPr/>
        </p:nvSpPr>
        <p:spPr>
          <a:xfrm>
            <a:off x="1573218" y="1203774"/>
            <a:ext cx="9537888" cy="4463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sz="2400" b="1">
                <a:solidFill>
                  <a:srgbClr val="00B050"/>
                </a:solidFill>
                <a:latin typeface="Comic Sans MS"/>
              </a:rPr>
              <a:t>All: </a:t>
            </a:r>
            <a:r>
              <a:rPr lang="en-US" sz="2400" b="1">
                <a:latin typeface="Comic Sans MS"/>
              </a:rPr>
              <a:t>With the bread we need for today, feed us. </a:t>
            </a:r>
            <a:endParaRPr lang="en-GB" sz="2400">
              <a:latin typeface="Comic Sans MS"/>
            </a:endParaRPr>
          </a:p>
          <a:p>
            <a:pPr>
              <a:lnSpc>
                <a:spcPct val="150000"/>
              </a:lnSpc>
            </a:pPr>
            <a:r>
              <a:rPr lang="en-US" sz="2400" b="1">
                <a:latin typeface="Comic Sans MS"/>
              </a:rPr>
              <a:t>In the hurts we absorb from one another, forgive us. </a:t>
            </a:r>
            <a:endParaRPr lang="en-GB" sz="2400">
              <a:latin typeface="Comic Sans MS"/>
            </a:endParaRPr>
          </a:p>
          <a:p>
            <a:pPr>
              <a:lnSpc>
                <a:spcPct val="150000"/>
              </a:lnSpc>
            </a:pPr>
            <a:r>
              <a:rPr lang="en-US" sz="2400" b="1">
                <a:latin typeface="Comic Sans MS"/>
              </a:rPr>
              <a:t>In times of temptation and test, strengthen us. </a:t>
            </a:r>
            <a:endParaRPr lang="en-GB" sz="2400">
              <a:latin typeface="Comic Sans MS"/>
            </a:endParaRPr>
          </a:p>
          <a:p>
            <a:pPr>
              <a:lnSpc>
                <a:spcPct val="150000"/>
              </a:lnSpc>
            </a:pPr>
            <a:r>
              <a:rPr lang="en-US" sz="2400" b="1">
                <a:latin typeface="Comic Sans MS"/>
              </a:rPr>
              <a:t>From trials too great to endure, spare us. </a:t>
            </a:r>
            <a:endParaRPr lang="en-GB" sz="2400">
              <a:latin typeface="Comic Sans MS"/>
            </a:endParaRPr>
          </a:p>
          <a:p>
            <a:pPr>
              <a:lnSpc>
                <a:spcPct val="150000"/>
              </a:lnSpc>
            </a:pPr>
            <a:r>
              <a:rPr lang="en-US" sz="2400" b="1">
                <a:latin typeface="Comic Sans MS"/>
              </a:rPr>
              <a:t>From the grip of all that is evil, free us. </a:t>
            </a:r>
            <a:endParaRPr lang="en-GB" sz="2400">
              <a:latin typeface="Comic Sans MS"/>
            </a:endParaRPr>
          </a:p>
          <a:p>
            <a:pPr>
              <a:lnSpc>
                <a:spcPct val="150000"/>
              </a:lnSpc>
            </a:pPr>
            <a:r>
              <a:rPr lang="en-US" sz="2400" b="1">
                <a:latin typeface="Comic Sans MS"/>
              </a:rPr>
              <a:t>For you reign in the glory of the power that is love, now and forever. </a:t>
            </a:r>
            <a:r>
              <a:rPr lang="en-GB" sz="2400" b="1">
                <a:latin typeface="Comic Sans MS"/>
              </a:rPr>
              <a:t>Amen.</a:t>
            </a:r>
            <a:endParaRPr lang="en-GB" sz="2400">
              <a:latin typeface="Comic Sans MS"/>
            </a:endParaRPr>
          </a:p>
          <a:p>
            <a:pPr>
              <a:lnSpc>
                <a:spcPct val="150000"/>
              </a:lnSpc>
            </a:pPr>
            <a:endParaRPr lang="en-US" sz="2400" b="1">
              <a:solidFill>
                <a:srgbClr val="00B050"/>
              </a:solidFill>
              <a:latin typeface="Comic Sans MS"/>
              <a:cs typeface="Segoe UI"/>
            </a:endParaRPr>
          </a:p>
        </p:txBody>
      </p:sp>
    </p:spTree>
    <p:extLst>
      <p:ext uri="{BB962C8B-B14F-4D97-AF65-F5344CB8AC3E}">
        <p14:creationId xmlns:p14="http://schemas.microsoft.com/office/powerpoint/2010/main" val="181935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a:solidFill>
                  <a:srgbClr val="00B050"/>
                </a:solidFill>
                <a:latin typeface="Comic Sans MS"/>
              </a:rPr>
              <a:t>Leader and Cantor unmute</a:t>
            </a:r>
            <a:endParaRPr lang="en-US">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dirty="0">
                <a:solidFill>
                  <a:srgbClr val="00B050"/>
                </a:solidFill>
                <a:latin typeface="Comic Sans MS"/>
              </a:rPr>
              <a:t>Leader: </a:t>
            </a:r>
          </a:p>
          <a:p>
            <a:pPr algn="ctr">
              <a:buNone/>
            </a:pPr>
            <a:r>
              <a:rPr lang="en-GB" sz="2800" dirty="0">
                <a:latin typeface="Comic Sans MS"/>
                <a:cs typeface="Times New Roman"/>
              </a:rPr>
              <a:t>The Grace of the lord Jesus Christ, </a:t>
            </a:r>
          </a:p>
          <a:p>
            <a:pPr algn="ctr">
              <a:buNone/>
            </a:pPr>
            <a:r>
              <a:rPr lang="en-GB" sz="2800" dirty="0">
                <a:latin typeface="Comic Sans MS"/>
                <a:cs typeface="Times New Roman"/>
              </a:rPr>
              <a:t>and the love of God, </a:t>
            </a:r>
          </a:p>
          <a:p>
            <a:pPr algn="ctr">
              <a:buNone/>
            </a:pPr>
            <a:r>
              <a:rPr lang="en-GB" sz="2800" dirty="0">
                <a:latin typeface="Comic Sans MS"/>
                <a:cs typeface="Times New Roman"/>
              </a:rPr>
              <a:t>and the fellowship of the Holy Spirit, </a:t>
            </a:r>
          </a:p>
          <a:p>
            <a:pPr algn="ctr">
              <a:buNone/>
            </a:pPr>
            <a:r>
              <a:rPr lang="en-GB" sz="2800" dirty="0">
                <a:latin typeface="Comic Sans MS"/>
                <a:cs typeface="Times New Roman"/>
              </a:rPr>
              <a:t>be with you all. </a:t>
            </a:r>
          </a:p>
          <a:p>
            <a:pPr>
              <a:buNone/>
            </a:pPr>
            <a:endParaRPr lang="en-GB" sz="2800" b="1" dirty="0">
              <a:solidFill>
                <a:srgbClr val="E3960B"/>
              </a:solidFill>
              <a:latin typeface="Comic Sans MS"/>
              <a:cs typeface="Times New Roman"/>
            </a:endParaRPr>
          </a:p>
          <a:p>
            <a:pPr algn="ctr">
              <a:buNone/>
            </a:pPr>
            <a:r>
              <a:rPr lang="en-GB" sz="2800" b="1" dirty="0">
                <a:solidFill>
                  <a:srgbClr val="00B050"/>
                </a:solidFill>
                <a:latin typeface="Comic Sans MS"/>
                <a:cs typeface="Times New Roman"/>
              </a:rPr>
              <a:t>All: </a:t>
            </a:r>
            <a:r>
              <a:rPr lang="en-GB" sz="2800" b="1" dirty="0">
                <a:latin typeface="Comic Sans MS"/>
                <a:cs typeface="Times New Roman"/>
              </a:rPr>
              <a:t>And also with you.</a:t>
            </a:r>
            <a:r>
              <a:rPr lang="en-GB" sz="2800" dirty="0">
                <a:latin typeface="Comic Sans MS"/>
                <a:cs typeface="Times New Roman"/>
              </a:rPr>
              <a:t> </a:t>
            </a:r>
            <a:endParaRPr lang="en-US"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i="1" dirty="0">
                <a:solidFill>
                  <a:srgbClr val="00B050"/>
                </a:solidFill>
                <a:latin typeface="Comic Sans MS"/>
              </a:rPr>
              <a:t>The Greeting</a:t>
            </a:r>
            <a:endParaRPr lang="en-US" sz="3200" i="1" dirty="0">
              <a:solidFill>
                <a:srgbClr val="00B05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i="1">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41</a:t>
            </a:fld>
            <a:endParaRPr lang="en-AU"/>
          </a:p>
        </p:txBody>
      </p:sp>
      <p:sp>
        <p:nvSpPr>
          <p:cNvPr id="5" name="TextBox 4"/>
          <p:cNvSpPr txBox="1"/>
          <p:nvPr/>
        </p:nvSpPr>
        <p:spPr>
          <a:xfrm>
            <a:off x="1560786" y="341948"/>
            <a:ext cx="9459311" cy="6125075"/>
          </a:xfrm>
          <a:prstGeom prst="rect">
            <a:avLst/>
          </a:prstGeom>
          <a:noFill/>
        </p:spPr>
        <p:txBody>
          <a:bodyPr wrap="square" lIns="91440" tIns="45720" rIns="91440" bIns="45720" rtlCol="0" anchor="t">
            <a:spAutoFit/>
          </a:bodyPr>
          <a:lstStyle/>
          <a:p>
            <a:pPr>
              <a:lnSpc>
                <a:spcPct val="150000"/>
              </a:lnSpc>
            </a:pPr>
            <a:r>
              <a:rPr lang="en-US" sz="2400">
                <a:solidFill>
                  <a:srgbClr val="00B050"/>
                </a:solidFill>
                <a:latin typeface="Comic Sans MS" panose="030F0902030302020204" pitchFamily="66" charset="0"/>
              </a:rPr>
              <a:t>Leader: The Prayer for Creation 2025</a:t>
            </a:r>
            <a:endParaRPr lang="en-AU" sz="2400" b="1">
              <a:latin typeface="Comic Sans MS" panose="030F0902030302020204" pitchFamily="66" charset="0"/>
            </a:endParaRPr>
          </a:p>
          <a:p>
            <a:pPr>
              <a:lnSpc>
                <a:spcPct val="150000"/>
              </a:lnSpc>
            </a:pPr>
            <a:r>
              <a:rPr lang="en-AU" sz="2400">
                <a:latin typeface="Comic Sans MS"/>
              </a:rPr>
              <a:t>PEACE WITH CREATION</a:t>
            </a:r>
          </a:p>
          <a:p>
            <a:pPr>
              <a:lnSpc>
                <a:spcPct val="150000"/>
              </a:lnSpc>
            </a:pPr>
            <a:r>
              <a:rPr lang="en-AU" sz="2400">
                <a:latin typeface="Comic Sans MS"/>
              </a:rPr>
              <a:t>Creator of all, we praise you for the gift of life and for the faith that unites us in care for our common home. We confess how estranged we have become—from one another, from your Creation, and from our truest selves. We acknowledge that our greed and destructive impulses have fractured our relationships with you, with others, and with the Earth. Fertile fields have become barren, forests lie desolate, oceans and rivers are polluted. Thriving communities have become places of suffering, and the earth cries out.</a:t>
            </a:r>
          </a:p>
        </p:txBody>
      </p:sp>
      <p:sp>
        <p:nvSpPr>
          <p:cNvPr id="3" name="Rectangle 2">
            <a:extLst>
              <a:ext uri="{FF2B5EF4-FFF2-40B4-BE49-F238E27FC236}">
                <a16:creationId xmlns:a16="http://schemas.microsoft.com/office/drawing/2014/main" id="{590A4546-6096-D1F0-F034-1AED25452142}"/>
              </a:ext>
            </a:extLst>
          </p:cNvPr>
          <p:cNvSpPr/>
          <p:nvPr/>
        </p:nvSpPr>
        <p:spPr>
          <a:xfrm>
            <a:off x="7252422" y="629268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906677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42</a:t>
            </a:fld>
            <a:endParaRPr lang="en-AU"/>
          </a:p>
        </p:txBody>
      </p:sp>
      <p:sp>
        <p:nvSpPr>
          <p:cNvPr id="3" name="Rectangle 2"/>
          <p:cNvSpPr/>
          <p:nvPr/>
        </p:nvSpPr>
        <p:spPr>
          <a:xfrm>
            <a:off x="1599858" y="955165"/>
            <a:ext cx="9065309" cy="5262979"/>
          </a:xfrm>
          <a:prstGeom prst="rect">
            <a:avLst/>
          </a:prstGeom>
        </p:spPr>
        <p:txBody>
          <a:bodyPr wrap="square" lIns="91440" tIns="45720" rIns="91440" bIns="45720" anchor="t">
            <a:spAutoFit/>
          </a:bodyPr>
          <a:lstStyle/>
          <a:p>
            <a:pPr>
              <a:lnSpc>
                <a:spcPct val="150000"/>
              </a:lnSpc>
            </a:pPr>
            <a:r>
              <a:rPr lang="en-AU" sz="2400">
                <a:latin typeface="Comic Sans MS"/>
              </a:rPr>
              <a:t>Beloved Christ,</a:t>
            </a:r>
            <a:br>
              <a:rPr lang="en-AU" sz="2400">
                <a:latin typeface="Comic Sans MS" panose="030F0902030302020204" pitchFamily="66" charset="0"/>
              </a:rPr>
            </a:br>
            <a:r>
              <a:rPr lang="en-AU" sz="2400">
                <a:latin typeface="Comic Sans MS"/>
              </a:rPr>
              <a:t>who spoke “Shalom” to frightened hearts,</a:t>
            </a:r>
            <a:br>
              <a:rPr lang="en-AU" sz="2400">
                <a:latin typeface="Comic Sans MS" panose="030F0902030302020204" pitchFamily="66" charset="0"/>
              </a:rPr>
            </a:br>
            <a:r>
              <a:rPr lang="en-AU" sz="2400">
                <a:latin typeface="Comic Sans MS"/>
              </a:rPr>
              <a:t>stir us to compassionate action.</a:t>
            </a:r>
            <a:br>
              <a:rPr lang="en-AU" sz="2400">
                <a:latin typeface="Comic Sans MS" panose="030F0902030302020204" pitchFamily="66" charset="0"/>
              </a:rPr>
            </a:br>
            <a:r>
              <a:rPr lang="en-AU" sz="2400">
                <a:latin typeface="Comic Sans MS"/>
              </a:rPr>
              <a:t>Inspire us to work for the end of conflict,</a:t>
            </a:r>
            <a:br>
              <a:rPr lang="en-AU" sz="2400">
                <a:latin typeface="Comic Sans MS" panose="030F0902030302020204" pitchFamily="66" charset="0"/>
              </a:rPr>
            </a:br>
            <a:r>
              <a:rPr lang="en-AU" sz="2400">
                <a:latin typeface="Comic Sans MS"/>
              </a:rPr>
              <a:t>and for the full restoration of broken relationships—</a:t>
            </a:r>
            <a:br>
              <a:rPr lang="en-AU" sz="2400">
                <a:latin typeface="Comic Sans MS" panose="030F0902030302020204" pitchFamily="66" charset="0"/>
              </a:rPr>
            </a:br>
            <a:r>
              <a:rPr lang="en-AU" sz="2400">
                <a:latin typeface="Comic Sans MS"/>
              </a:rPr>
              <a:t>with you, with the ecumenical community,</a:t>
            </a:r>
            <a:br>
              <a:rPr lang="en-AU" sz="2400">
                <a:latin typeface="Comic Sans MS" panose="030F0902030302020204" pitchFamily="66" charset="0"/>
              </a:rPr>
            </a:br>
            <a:r>
              <a:rPr lang="en-AU" sz="2400">
                <a:latin typeface="Comic Sans MS"/>
              </a:rPr>
              <a:t>with the human family,</a:t>
            </a:r>
            <a:br>
              <a:rPr lang="en-AU" sz="2400">
                <a:latin typeface="Comic Sans MS" panose="030F0902030302020204" pitchFamily="66" charset="0"/>
              </a:rPr>
            </a:br>
            <a:r>
              <a:rPr lang="en-AU" sz="2400">
                <a:latin typeface="Comic Sans MS"/>
              </a:rPr>
              <a:t>and with all Creation.</a:t>
            </a:r>
          </a:p>
          <a:p>
            <a:endParaRPr lang="en-GB" sz="2400">
              <a:latin typeface="Comic Sans MS" panose="030F0702030302020204" pitchFamily="66" charset="0"/>
            </a:endParaRPr>
          </a:p>
          <a:p>
            <a:endParaRPr lang="en-GB" sz="2400">
              <a:latin typeface="Comic Sans MS" panose="030F0702030302020204" pitchFamily="66" charset="0"/>
            </a:endParaRPr>
          </a:p>
        </p:txBody>
      </p:sp>
      <p:sp>
        <p:nvSpPr>
          <p:cNvPr id="4" name="Rectangle 3">
            <a:extLst>
              <a:ext uri="{FF2B5EF4-FFF2-40B4-BE49-F238E27FC236}">
                <a16:creationId xmlns:a16="http://schemas.microsoft.com/office/drawing/2014/main" id="{5185816E-8517-E267-4960-12E1CD7DE60B}"/>
              </a:ext>
            </a:extLst>
          </p:cNvPr>
          <p:cNvSpPr/>
          <p:nvPr/>
        </p:nvSpPr>
        <p:spPr>
          <a:xfrm>
            <a:off x="7205125" y="613880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615656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706E-65A5-00F6-8028-E255AED637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732317-90D6-01B0-0B54-87A6463C6BB3}"/>
              </a:ext>
            </a:extLst>
          </p:cNvPr>
          <p:cNvSpPr>
            <a:spLocks noGrp="1"/>
          </p:cNvSpPr>
          <p:nvPr>
            <p:ph type="sldNum" sz="quarter" idx="12"/>
          </p:nvPr>
        </p:nvSpPr>
        <p:spPr/>
        <p:txBody>
          <a:bodyPr/>
          <a:lstStyle/>
          <a:p>
            <a:fld id="{D6BAAE04-8869-45BD-9FC4-571BC1F4B92A}" type="slidenum">
              <a:rPr lang="en-AU" smtClean="0"/>
              <a:t>43</a:t>
            </a:fld>
            <a:endParaRPr lang="en-AU"/>
          </a:p>
        </p:txBody>
      </p:sp>
      <p:sp>
        <p:nvSpPr>
          <p:cNvPr id="3" name="Rectangle 2">
            <a:extLst>
              <a:ext uri="{FF2B5EF4-FFF2-40B4-BE49-F238E27FC236}">
                <a16:creationId xmlns:a16="http://schemas.microsoft.com/office/drawing/2014/main" id="{1A8AFF3C-7180-535B-584D-548F84FE9D90}"/>
              </a:ext>
            </a:extLst>
          </p:cNvPr>
          <p:cNvSpPr/>
          <p:nvPr/>
        </p:nvSpPr>
        <p:spPr>
          <a:xfrm>
            <a:off x="1634085" y="320879"/>
            <a:ext cx="9527901" cy="6125075"/>
          </a:xfrm>
          <a:prstGeom prst="rect">
            <a:avLst/>
          </a:prstGeom>
        </p:spPr>
        <p:txBody>
          <a:bodyPr wrap="square" lIns="91440" tIns="45720" rIns="91440" bIns="45720" anchor="t">
            <a:spAutoFit/>
          </a:bodyPr>
          <a:lstStyle/>
          <a:p>
            <a:pPr>
              <a:lnSpc>
                <a:spcPct val="150000"/>
              </a:lnSpc>
            </a:pPr>
            <a:r>
              <a:rPr lang="en-AU" sz="2400">
                <a:latin typeface="Comic Sans MS"/>
              </a:rPr>
              <a:t>Prince of Peace,</a:t>
            </a:r>
            <a:br>
              <a:rPr lang="en-AU" sz="2400">
                <a:latin typeface="Comic Sans MS" panose="030F0902030302020204" pitchFamily="66" charset="0"/>
              </a:rPr>
            </a:br>
            <a:r>
              <a:rPr lang="en-AU" sz="2400">
                <a:latin typeface="Comic Sans MS"/>
              </a:rPr>
              <a:t>through your wounds, teach us to stand in solidarity</a:t>
            </a:r>
            <a:br>
              <a:rPr lang="en-AU" sz="2400">
                <a:latin typeface="Comic Sans MS" panose="030F0902030302020204" pitchFamily="66" charset="0"/>
              </a:rPr>
            </a:br>
            <a:r>
              <a:rPr lang="en-AU" sz="2400">
                <a:latin typeface="Comic Sans MS"/>
              </a:rPr>
              <a:t>with the woundedness of others,</a:t>
            </a:r>
            <a:br>
              <a:rPr lang="en-AU" sz="2400">
                <a:latin typeface="Comic Sans MS" panose="030F0902030302020204" pitchFamily="66" charset="0"/>
              </a:rPr>
            </a:br>
            <a:r>
              <a:rPr lang="en-AU" sz="2400">
                <a:latin typeface="Comic Sans MS"/>
              </a:rPr>
              <a:t>of creation, and of the world.</a:t>
            </a:r>
            <a:br>
              <a:rPr lang="en-AU" sz="2400">
                <a:latin typeface="Comic Sans MS" panose="030F0902030302020204" pitchFamily="66" charset="0"/>
              </a:rPr>
            </a:br>
            <a:r>
              <a:rPr lang="en-AU" sz="2400">
                <a:latin typeface="Comic Sans MS"/>
              </a:rPr>
              <a:t>Through your resurrection, make us people of hope—</a:t>
            </a:r>
            <a:br>
              <a:rPr lang="en-AU" sz="2400">
                <a:latin typeface="Comic Sans MS" panose="030F0902030302020204" pitchFamily="66" charset="0"/>
              </a:rPr>
            </a:br>
            <a:r>
              <a:rPr lang="en-AU" sz="2400">
                <a:latin typeface="Comic Sans MS"/>
              </a:rPr>
              <a:t>with a vision of swords turned into ploughshares</a:t>
            </a:r>
            <a:br>
              <a:rPr lang="en-AU" sz="2400">
                <a:latin typeface="Comic Sans MS" panose="030F0902030302020204" pitchFamily="66" charset="0"/>
              </a:rPr>
            </a:br>
            <a:r>
              <a:rPr lang="en-AU" sz="2400">
                <a:latin typeface="Comic Sans MS"/>
              </a:rPr>
              <a:t>and tears transformed into joy.</a:t>
            </a:r>
            <a:br>
              <a:rPr lang="en-AU" sz="2400">
                <a:latin typeface="Comic Sans MS" panose="030F0902030302020204" pitchFamily="66" charset="0"/>
              </a:rPr>
            </a:br>
            <a:r>
              <a:rPr lang="en-AU" sz="2400">
                <a:latin typeface="Comic Sans MS"/>
              </a:rPr>
              <a:t>May we come together as one family, to </a:t>
            </a:r>
            <a:r>
              <a:rPr lang="en-AU" sz="2400" err="1">
                <a:latin typeface="Comic Sans MS"/>
              </a:rPr>
              <a:t>labor</a:t>
            </a:r>
            <a:r>
              <a:rPr lang="en-AU" sz="2400">
                <a:latin typeface="Comic Sans MS"/>
              </a:rPr>
              <a:t> for your peace—</a:t>
            </a:r>
            <a:br>
              <a:rPr lang="en-AU" sz="2400">
                <a:latin typeface="Comic Sans MS" panose="030F0902030302020204" pitchFamily="66" charset="0"/>
              </a:rPr>
            </a:br>
            <a:r>
              <a:rPr lang="en-AU" sz="2400">
                <a:latin typeface="Comic Sans MS"/>
              </a:rPr>
              <a:t>a shalom where all your people may dwell in safety, and rest in quiet places.</a:t>
            </a:r>
            <a:br>
              <a:rPr lang="en-AU" sz="2400">
                <a:latin typeface="Comic Sans MS" panose="030F0902030302020204" pitchFamily="66" charset="0"/>
              </a:rPr>
            </a:br>
            <a:r>
              <a:rPr lang="en-AU" sz="2400" b="1">
                <a:latin typeface="Comic Sans MS"/>
              </a:rPr>
              <a:t>Amen.</a:t>
            </a:r>
          </a:p>
        </p:txBody>
      </p:sp>
    </p:spTree>
    <p:extLst>
      <p:ext uri="{BB962C8B-B14F-4D97-AF65-F5344CB8AC3E}">
        <p14:creationId xmlns:p14="http://schemas.microsoft.com/office/powerpoint/2010/main" val="2029181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pic>
        <p:nvPicPr>
          <p:cNvPr id="6" name="Picture 5" descr="A close-up of a turtle&#10;&#10;AI-generated content may be incorrect.">
            <a:extLst>
              <a:ext uri="{FF2B5EF4-FFF2-40B4-BE49-F238E27FC236}">
                <a16:creationId xmlns:a16="http://schemas.microsoft.com/office/drawing/2014/main" id="{363A2874-6E99-098F-ED11-6FB8E38B65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129" y="0"/>
            <a:ext cx="4947871" cy="6858000"/>
          </a:xfrm>
          <a:prstGeom prst="rect">
            <a:avLst/>
          </a:prstGeom>
        </p:spPr>
      </p:pic>
      <p:sp>
        <p:nvSpPr>
          <p:cNvPr id="7" name="TextBox 6">
            <a:extLst>
              <a:ext uri="{FF2B5EF4-FFF2-40B4-BE49-F238E27FC236}">
                <a16:creationId xmlns:a16="http://schemas.microsoft.com/office/drawing/2014/main" id="{280D2F70-D25E-877B-E27A-3EEFEA6DBDE3}"/>
              </a:ext>
            </a:extLst>
          </p:cNvPr>
          <p:cNvSpPr txBox="1"/>
          <p:nvPr/>
        </p:nvSpPr>
        <p:spPr>
          <a:xfrm>
            <a:off x="405114" y="254643"/>
            <a:ext cx="6342927" cy="6555064"/>
          </a:xfrm>
          <a:prstGeom prst="rect">
            <a:avLst/>
          </a:prstGeom>
          <a:noFill/>
        </p:spPr>
        <p:txBody>
          <a:bodyPr wrap="square" lIns="91440" tIns="45720" rIns="91440" bIns="45720" rtlCol="0" anchor="t">
            <a:spAutoFit/>
          </a:bodyPr>
          <a:lstStyle/>
          <a:p>
            <a:r>
              <a:rPr lang="en-US" dirty="0">
                <a:solidFill>
                  <a:srgbClr val="00B050"/>
                </a:solidFill>
                <a:latin typeface="Comic Sans MS"/>
                <a:cs typeface="Segoe UI"/>
              </a:rPr>
              <a:t>Leader: </a:t>
            </a:r>
            <a:r>
              <a:rPr lang="en-US" dirty="0">
                <a:solidFill>
                  <a:srgbClr val="E3960B"/>
                </a:solidFill>
                <a:latin typeface="Comic Sans MS"/>
                <a:cs typeface="Segoe UI"/>
              </a:rPr>
              <a:t>​</a:t>
            </a:r>
            <a:r>
              <a:rPr lang="en-US" dirty="0">
                <a:latin typeface="Comic Sans MS"/>
                <a:cs typeface="Segoe UI"/>
              </a:rPr>
              <a:t>As we enter a few minutes of silence together, you are invited to pray this prayer of adoration and/or spend this time in contemplation. ​</a:t>
            </a:r>
          </a:p>
          <a:p>
            <a:endParaRPr lang="en-US" dirty="0">
              <a:latin typeface="Comic Sans MS"/>
              <a:cs typeface="Segoe UI"/>
            </a:endParaRPr>
          </a:p>
          <a:p>
            <a:r>
              <a:rPr lang="en-US" dirty="0">
                <a:latin typeface="Comic Sans MS"/>
                <a:cs typeface="Segoe UI"/>
              </a:rPr>
              <a:t>The Spiritual Communion prayer follows </a:t>
            </a:r>
          </a:p>
          <a:p>
            <a:r>
              <a:rPr lang="en-US" dirty="0">
                <a:latin typeface="Comic Sans MS"/>
                <a:cs typeface="Segoe UI"/>
              </a:rPr>
              <a:t>on the next slide. Let us be still.</a:t>
            </a:r>
          </a:p>
          <a:p>
            <a:r>
              <a:rPr lang="en-US" dirty="0">
                <a:solidFill>
                  <a:srgbClr val="00B050"/>
                </a:solidFill>
                <a:latin typeface="Comic Sans MS"/>
                <a:cs typeface="Segoe UI"/>
              </a:rPr>
              <a:t>Leader and Cantor Mute</a:t>
            </a:r>
            <a:r>
              <a:rPr lang="en-US" b="1" dirty="0">
                <a:solidFill>
                  <a:srgbClr val="00B050"/>
                </a:solidFill>
                <a:latin typeface="Comic Sans MS"/>
                <a:cs typeface="Segoe UI"/>
              </a:rPr>
              <a:t>.</a:t>
            </a:r>
          </a:p>
          <a:p>
            <a:endParaRPr lang="en-US" b="1" dirty="0">
              <a:solidFill>
                <a:srgbClr val="00B050"/>
              </a:solidFill>
              <a:latin typeface="Comic Sans MS"/>
              <a:cs typeface="Segoe UI"/>
            </a:endParaRPr>
          </a:p>
          <a:p>
            <a:r>
              <a:rPr lang="en-US" dirty="0">
                <a:latin typeface="Comic Sans MS"/>
                <a:cs typeface="Segoe UI"/>
              </a:rPr>
              <a:t>Stream of Life</a:t>
            </a:r>
          </a:p>
          <a:p>
            <a:r>
              <a:rPr lang="en-US" dirty="0">
                <a:latin typeface="Comic Sans MS"/>
                <a:cs typeface="Segoe UI"/>
              </a:rPr>
              <a:t>The same stream of life that runs through my veins night</a:t>
            </a:r>
          </a:p>
          <a:p>
            <a:pPr>
              <a:lnSpc>
                <a:spcPct val="150000"/>
              </a:lnSpc>
            </a:pPr>
            <a:r>
              <a:rPr lang="en-US" dirty="0">
                <a:latin typeface="Comic Sans MS"/>
                <a:cs typeface="Segoe UI"/>
              </a:rPr>
              <a:t>and day runs through the world and dances in rhythmic</a:t>
            </a:r>
          </a:p>
          <a:p>
            <a:pPr>
              <a:lnSpc>
                <a:spcPct val="150000"/>
              </a:lnSpc>
            </a:pPr>
            <a:r>
              <a:rPr lang="en-US" dirty="0">
                <a:latin typeface="Comic Sans MS"/>
                <a:cs typeface="Segoe UI"/>
              </a:rPr>
              <a:t>measures. It is the same life that shoots in joy</a:t>
            </a:r>
          </a:p>
          <a:p>
            <a:pPr>
              <a:lnSpc>
                <a:spcPct val="150000"/>
              </a:lnSpc>
            </a:pPr>
            <a:r>
              <a:rPr lang="en-US" dirty="0">
                <a:latin typeface="Comic Sans MS"/>
                <a:cs typeface="Segoe UI"/>
              </a:rPr>
              <a:t>through the dust of the earth in numberless</a:t>
            </a:r>
          </a:p>
          <a:p>
            <a:pPr>
              <a:lnSpc>
                <a:spcPct val="150000"/>
              </a:lnSpc>
            </a:pPr>
            <a:r>
              <a:rPr lang="en-US" dirty="0">
                <a:latin typeface="Comic Sans MS"/>
                <a:cs typeface="Segoe UI"/>
              </a:rPr>
              <a:t>blades of grass and breaks into tumultuous waves</a:t>
            </a:r>
          </a:p>
          <a:p>
            <a:pPr>
              <a:lnSpc>
                <a:spcPct val="150000"/>
              </a:lnSpc>
            </a:pPr>
            <a:r>
              <a:rPr lang="en-US" dirty="0">
                <a:latin typeface="Comic Sans MS"/>
                <a:cs typeface="Segoe UI"/>
              </a:rPr>
              <a:t>of leaves and flowers. It is the same life that is</a:t>
            </a:r>
          </a:p>
          <a:p>
            <a:pPr>
              <a:lnSpc>
                <a:spcPct val="150000"/>
              </a:lnSpc>
            </a:pPr>
            <a:r>
              <a:rPr lang="en-US" dirty="0">
                <a:latin typeface="Comic Sans MS"/>
                <a:cs typeface="Segoe UI"/>
              </a:rPr>
              <a:t>rocked in the ocean-cradle of birth and of death, in</a:t>
            </a:r>
          </a:p>
          <a:p>
            <a:pPr>
              <a:lnSpc>
                <a:spcPct val="150000"/>
              </a:lnSpc>
            </a:pPr>
            <a:r>
              <a:rPr lang="en-US" dirty="0">
                <a:latin typeface="Comic Sans MS"/>
                <a:cs typeface="Segoe UI"/>
              </a:rPr>
              <a:t>ebb and in flow. I feel my limbs are made glorious by the touch of this world of life. And my pride is from the life-</a:t>
            </a:r>
          </a:p>
          <a:p>
            <a:pPr>
              <a:lnSpc>
                <a:spcPct val="150000"/>
              </a:lnSpc>
            </a:pPr>
            <a:r>
              <a:rPr lang="en-US" dirty="0">
                <a:latin typeface="Comic Sans MS"/>
                <a:cs typeface="Segoe UI"/>
              </a:rPr>
              <a:t>throb of aged dancing in my blood this moment.</a:t>
            </a:r>
            <a:endParaRPr lang="en-AU" dirty="0">
              <a:cs typeface="Times New Roman"/>
            </a:endParaRPr>
          </a:p>
        </p:txBody>
      </p:sp>
    </p:spTree>
    <p:extLst>
      <p:ext uri="{BB962C8B-B14F-4D97-AF65-F5344CB8AC3E}">
        <p14:creationId xmlns:p14="http://schemas.microsoft.com/office/powerpoint/2010/main" val="2505000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3" name="Freeform: Shape 2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4" name="Group 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2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 name="Group 3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7" name="Freeform: Shape 2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BC8C6293-CAC4-2AA7-6EB3-0553730D344F}"/>
              </a:ext>
            </a:extLst>
          </p:cNvPr>
          <p:cNvSpPr txBox="1"/>
          <p:nvPr/>
        </p:nvSpPr>
        <p:spPr>
          <a:xfrm>
            <a:off x="275897" y="289034"/>
            <a:ext cx="3508482"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omic Sans MS"/>
              </a:rPr>
              <a:t>Oh, my Lord Jesus I turn to you present at the Altar and in the Tabernacle. I believe that you are present in the Holy Sacrament of your most Sacred Body and Blood. </a:t>
            </a:r>
            <a:endParaRPr lang="en-US">
              <a:solidFill>
                <a:schemeClr val="bg1"/>
              </a:solidFill>
              <a:latin typeface="Times New Roman"/>
              <a:cs typeface="Times New Roman"/>
            </a:endParaRPr>
          </a:p>
          <a:p>
            <a:r>
              <a:rPr lang="en-US">
                <a:solidFill>
                  <a:schemeClr val="bg1"/>
                </a:solidFill>
                <a:latin typeface="Comic Sans MS"/>
              </a:rPr>
              <a:t>I love you above all things and I desire to receive you into my Soul. I cannot at this moment receive you Sacramentally in Holy Communion. </a:t>
            </a:r>
            <a:endParaRPr lang="en-US">
              <a:solidFill>
                <a:schemeClr val="bg1"/>
              </a:solidFill>
              <a:latin typeface="Times New Roman"/>
              <a:cs typeface="Times New Roman"/>
            </a:endParaRPr>
          </a:p>
          <a:p>
            <a:r>
              <a:rPr lang="en-US">
                <a:solidFill>
                  <a:schemeClr val="bg1"/>
                </a:solidFill>
                <a:latin typeface="Comic Sans MS"/>
              </a:rPr>
              <a:t>Come spiritually into my heart. </a:t>
            </a:r>
            <a:endParaRPr lang="en-US">
              <a:solidFill>
                <a:schemeClr val="bg1"/>
              </a:solidFill>
              <a:latin typeface="Times New Roman"/>
              <a:cs typeface="Times New Roman"/>
            </a:endParaRPr>
          </a:p>
          <a:p>
            <a:r>
              <a:rPr lang="en-US">
                <a:solidFill>
                  <a:schemeClr val="bg1"/>
                </a:solidFill>
                <a:latin typeface="Comic Sans MS"/>
              </a:rPr>
              <a:t>Purify it, Sanctify it. Render my heart like your own heart. </a:t>
            </a:r>
            <a:endParaRPr lang="en-US">
              <a:solidFill>
                <a:schemeClr val="bg1"/>
              </a:solidFill>
              <a:latin typeface="Times New Roman"/>
              <a:cs typeface="Times New Roman"/>
            </a:endParaRPr>
          </a:p>
          <a:p>
            <a:r>
              <a:rPr lang="en-US">
                <a:solidFill>
                  <a:schemeClr val="bg1"/>
                </a:solidFill>
                <a:latin typeface="Comic Sans MS"/>
              </a:rPr>
              <a:t>I embrace you as if you were already there and unite myself wholly with you. </a:t>
            </a:r>
            <a:endParaRPr lang="en-US">
              <a:solidFill>
                <a:schemeClr val="bg1"/>
              </a:solidFill>
              <a:latin typeface="Times New Roman"/>
              <a:cs typeface="Times New Roman"/>
            </a:endParaRPr>
          </a:p>
          <a:p>
            <a:r>
              <a:rPr lang="en-US">
                <a:solidFill>
                  <a:schemeClr val="bg1"/>
                </a:solidFill>
                <a:latin typeface="Comic Sans MS"/>
              </a:rPr>
              <a:t>Never permit me to be separated from you. </a:t>
            </a:r>
            <a:endParaRPr lang="en-US">
              <a:solidFill>
                <a:schemeClr val="bg1"/>
              </a:solidFill>
              <a:latin typeface="Times New Roman"/>
              <a:cs typeface="Times New Roman"/>
            </a:endParaRPr>
          </a:p>
          <a:p>
            <a:r>
              <a:rPr lang="en-US">
                <a:solidFill>
                  <a:schemeClr val="bg1"/>
                </a:solidFill>
                <a:latin typeface="Comic Sans MS"/>
              </a:rPr>
              <a:t>Lord, I am not worthy to receive you, but only say the word and I shall be healed. Amen</a:t>
            </a:r>
            <a:endParaRPr lang="en-US">
              <a:solidFill>
                <a:schemeClr val="bg1"/>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495" y="0"/>
            <a:ext cx="7819505" cy="6888480"/>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4373360" y="526541"/>
            <a:ext cx="2435758"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a:solidFill>
                  <a:srgbClr val="00B050"/>
                </a:solidFill>
                <a:latin typeface="Comic Sans MS"/>
                <a:cs typeface="Times New Roman"/>
              </a:rPr>
              <a:t>Making a </a:t>
            </a:r>
            <a:endParaRPr lang="en-AU" sz="3200" b="1">
              <a:solidFill>
                <a:srgbClr val="00B050"/>
              </a:solidFill>
              <a:latin typeface="Times New Roman"/>
              <a:cs typeface="Times New Roman"/>
            </a:endParaRPr>
          </a:p>
          <a:p>
            <a:pPr algn="ctr">
              <a:lnSpc>
                <a:spcPct val="90000"/>
              </a:lnSpc>
              <a:spcAft>
                <a:spcPts val="600"/>
              </a:spcAft>
            </a:pPr>
            <a:r>
              <a:rPr lang="en-AU" sz="3200" b="1">
                <a:solidFill>
                  <a:srgbClr val="00B050"/>
                </a:solidFill>
                <a:latin typeface="Comic Sans MS"/>
                <a:cs typeface="Times New Roman"/>
              </a:rPr>
              <a:t>Spiritual Communion</a:t>
            </a:r>
          </a:p>
          <a:p>
            <a:pPr algn="ctr">
              <a:lnSpc>
                <a:spcPct val="90000"/>
              </a:lnSpc>
              <a:spcAft>
                <a:spcPts val="600"/>
              </a:spcAft>
            </a:pPr>
            <a:r>
              <a:rPr lang="en-AU" sz="2000" b="1">
                <a:solidFill>
                  <a:srgbClr val="00B050"/>
                </a:solidFill>
                <a:latin typeface="Comic Sans MS"/>
                <a:cs typeface="Times New Roman"/>
              </a:rPr>
              <a:t>(Prayed in silence)</a:t>
            </a:r>
            <a:endParaRPr lang="en-AU" sz="2400" b="1">
              <a:solidFill>
                <a:srgbClr val="00B050"/>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4832092"/>
          </a:xfrm>
          <a:prstGeom prst="rect">
            <a:avLst/>
          </a:prstGeom>
          <a:noFill/>
        </p:spPr>
        <p:txBody>
          <a:bodyPr wrap="square" lIns="91440" tIns="45720" rIns="91440" bIns="45720" rtlCol="0" anchor="t">
            <a:spAutoFit/>
          </a:bodyPr>
          <a:lstStyle/>
          <a:p>
            <a:pPr algn="ctr"/>
            <a:r>
              <a:rPr lang="en-US" sz="2800" dirty="0">
                <a:solidFill>
                  <a:srgbClr val="00B050"/>
                </a:solidFill>
                <a:latin typeface="Comic Sans MS"/>
              </a:rPr>
              <a:t>Leader: </a:t>
            </a:r>
            <a:r>
              <a:rPr lang="en-US" sz="2800" dirty="0">
                <a:latin typeface="Comic Sans MS"/>
              </a:rPr>
              <a:t>Our final song is</a:t>
            </a:r>
            <a:endParaRPr lang="en-US" sz="2800" dirty="0">
              <a:cs typeface="Times New Roman"/>
            </a:endParaRPr>
          </a:p>
          <a:p>
            <a:pPr algn="ctr"/>
            <a:endParaRPr lang="en-US" sz="2800" dirty="0">
              <a:latin typeface="Comic Sans MS"/>
              <a:ea typeface="Calibri"/>
              <a:cs typeface="Times New Roman"/>
            </a:endParaRPr>
          </a:p>
          <a:p>
            <a:pPr algn="ctr"/>
            <a:r>
              <a:rPr lang="en-GB" sz="4400" dirty="0">
                <a:solidFill>
                  <a:srgbClr val="00B050"/>
                </a:solidFill>
                <a:latin typeface="Comic Sans MS"/>
                <a:cs typeface="Segoe UI"/>
              </a:rPr>
              <a:t>What a Wonderful World</a:t>
            </a:r>
          </a:p>
          <a:p>
            <a:pPr algn="ctr"/>
            <a:endParaRPr lang="en-GB" sz="2800" dirty="0">
              <a:latin typeface="Comic Sans MS"/>
              <a:ea typeface="Calibri"/>
              <a:cs typeface="Times New Roman"/>
            </a:endParaRPr>
          </a:p>
          <a:p>
            <a:pPr algn="ctr"/>
            <a:r>
              <a:rPr lang="en-GB" sz="2800" dirty="0">
                <a:latin typeface="Comic Sans MS"/>
                <a:ea typeface="+mn-lt"/>
                <a:cs typeface="+mn-lt"/>
              </a:rPr>
              <a:t>Let's sing or enjoy the music together</a:t>
            </a:r>
            <a:endParaRPr lang="en-GB" sz="2800" dirty="0">
              <a:cs typeface="Times New Roman"/>
            </a:endParaRPr>
          </a:p>
          <a:p>
            <a:pPr algn="ctr"/>
            <a:r>
              <a:rPr lang="en-GB" sz="1600" dirty="0">
                <a:solidFill>
                  <a:srgbClr val="00B050"/>
                </a:solidFill>
                <a:ea typeface="+mn-lt"/>
                <a:cs typeface="+mn-lt"/>
                <a:hlinkClick r:id="rId2"/>
              </a:rPr>
              <a:t>https://youtu.be/eI2Z8LXIfNU</a:t>
            </a:r>
            <a:r>
              <a:rPr lang="en-GB" sz="1600" dirty="0">
                <a:solidFill>
                  <a:srgbClr val="00B050"/>
                </a:solidFill>
                <a:ea typeface="+mn-lt"/>
                <a:cs typeface="+mn-lt"/>
              </a:rPr>
              <a:t> </a:t>
            </a:r>
          </a:p>
          <a:p>
            <a:pPr algn="ctr"/>
            <a:endParaRPr lang="en-US" sz="3600" dirty="0">
              <a:solidFill>
                <a:srgbClr val="00B050"/>
              </a:solidFill>
              <a:latin typeface="Times New Roman"/>
              <a:ea typeface="Calibri"/>
              <a:cs typeface="Times New Roman"/>
            </a:endParaRPr>
          </a:p>
          <a:p>
            <a:pPr algn="ctr"/>
            <a:endParaRPr lang="en-US" sz="2800" dirty="0">
              <a:solidFill>
                <a:srgbClr val="00B050"/>
              </a:solidFill>
              <a:latin typeface="Times New Roman"/>
              <a:ea typeface="Calibri"/>
              <a:cs typeface="Times New Roman"/>
            </a:endParaRPr>
          </a:p>
          <a:p>
            <a:pPr algn="ctr"/>
            <a:r>
              <a:rPr lang="en-US" sz="3200" dirty="0">
                <a:solidFill>
                  <a:srgbClr val="00B050"/>
                </a:solidFill>
                <a:latin typeface="Comic Sans MS"/>
                <a:cs typeface="Segoe UI"/>
              </a:rPr>
              <a:t>​</a:t>
            </a:r>
            <a:r>
              <a:rPr lang="en-US" sz="3200" b="0" i="0" u="none" strike="noStrike" dirty="0">
                <a:solidFill>
                  <a:srgbClr val="00B050"/>
                </a:solidFill>
                <a:effectLst/>
                <a:latin typeface="Comic Sans MS"/>
              </a:rPr>
              <a:t>We stay on mute</a:t>
            </a:r>
            <a:endParaRPr lang="en-US" sz="3200" dirty="0">
              <a:solidFill>
                <a:srgbClr val="00B050"/>
              </a:solidFill>
              <a:latin typeface="Comic Sans MS"/>
              <a:ea typeface="+mn-lt"/>
              <a:cs typeface="+mn-lt"/>
            </a:endParaRPr>
          </a:p>
          <a:p>
            <a:pPr algn="ctr"/>
            <a:r>
              <a:rPr lang="en-US" sz="3200" dirty="0">
                <a:solidFill>
                  <a:srgbClr val="00B050"/>
                </a:solidFill>
                <a:latin typeface="Comic Sans MS"/>
                <a:ea typeface="+mn-lt"/>
                <a:cs typeface="+mn-lt"/>
              </a:rPr>
              <a:t>Leader and Cantor mute</a:t>
            </a:r>
            <a:endParaRPr lang="en-US" dirty="0">
              <a:solidFill>
                <a:srgbClr val="00B05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8426" y="1472267"/>
            <a:ext cx="6253316" cy="4337406"/>
          </a:xfrm>
          <a:prstGeom prst="rect">
            <a:avLst/>
          </a:prstGeom>
        </p:spPr>
        <p:txBody>
          <a:bodyPr wrap="square" lIns="91440" tIns="45720" rIns="91440" bIns="45720" anchor="t">
            <a:spAutoFit/>
          </a:bodyPr>
          <a:lstStyle/>
          <a:p>
            <a:pPr>
              <a:lnSpc>
                <a:spcPct val="125000"/>
              </a:lnSpc>
            </a:pPr>
            <a:r>
              <a:rPr lang="en-US" sz="2400" dirty="0">
                <a:solidFill>
                  <a:srgbClr val="00B050"/>
                </a:solidFill>
                <a:latin typeface="Comic Sans MS" panose="030F0902030302020204" pitchFamily="66" charset="0"/>
              </a:rPr>
              <a:t>Leader: </a:t>
            </a:r>
            <a:r>
              <a:rPr lang="en-US" sz="2400" dirty="0">
                <a:latin typeface="Comic Sans MS" panose="030F0902030302020204" pitchFamily="66" charset="0"/>
              </a:rPr>
              <a:t>We pray our sending prayer together.</a:t>
            </a:r>
          </a:p>
          <a:p>
            <a:pPr algn="l">
              <a:buNone/>
            </a:pPr>
            <a:endParaRPr lang="en-US" sz="1050" b="1" dirty="0">
              <a:solidFill>
                <a:srgbClr val="E3960B"/>
              </a:solidFill>
              <a:latin typeface="Comic Sans MS" panose="030F0902030302020204" pitchFamily="66" charset="0"/>
            </a:endParaRPr>
          </a:p>
          <a:p>
            <a:pPr>
              <a:lnSpc>
                <a:spcPct val="150000"/>
              </a:lnSpc>
            </a:pPr>
            <a:r>
              <a:rPr lang="en-US" sz="2800" b="1" dirty="0">
                <a:solidFill>
                  <a:srgbClr val="00B050"/>
                </a:solidFill>
                <a:latin typeface="Comic Sans MS" panose="030F0902030302020204" pitchFamily="66" charset="0"/>
              </a:rPr>
              <a:t>All: </a:t>
            </a:r>
          </a:p>
          <a:p>
            <a:pPr>
              <a:lnSpc>
                <a:spcPct val="150000"/>
              </a:lnSpc>
            </a:pPr>
            <a:r>
              <a:rPr lang="en-US" sz="2800" b="1" dirty="0">
                <a:latin typeface="Comic Sans MS"/>
              </a:rPr>
              <a:t>We go in the knowledge and confidence of God’s love for us,</a:t>
            </a:r>
          </a:p>
          <a:p>
            <a:pPr>
              <a:lnSpc>
                <a:spcPct val="150000"/>
              </a:lnSpc>
            </a:pPr>
            <a:r>
              <a:rPr lang="en-US" sz="2800" b="1" dirty="0">
                <a:latin typeface="Comic Sans MS"/>
              </a:rPr>
              <a:t>trusting that Christ Jesus is with us. Amen.</a:t>
            </a:r>
            <a:endParaRPr lang="en-AU" sz="2800" b="1" dirty="0">
              <a:latin typeface="Comic Sans MS"/>
            </a:endParaRPr>
          </a:p>
        </p:txBody>
      </p:sp>
      <p:sp>
        <p:nvSpPr>
          <p:cNvPr id="4" name="TextBox 3"/>
          <p:cNvSpPr txBox="1"/>
          <p:nvPr/>
        </p:nvSpPr>
        <p:spPr>
          <a:xfrm>
            <a:off x="4501454" y="363329"/>
            <a:ext cx="3182281" cy="584775"/>
          </a:xfrm>
          <a:prstGeom prst="rect">
            <a:avLst/>
          </a:prstGeom>
          <a:noFill/>
        </p:spPr>
        <p:txBody>
          <a:bodyPr wrap="none" lIns="91440" tIns="45720" rIns="91440" bIns="45720" rtlCol="0" anchor="t">
            <a:spAutoFit/>
          </a:bodyPr>
          <a:lstStyle/>
          <a:p>
            <a:r>
              <a:rPr lang="en-US" sz="3200" i="1">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50"/>
                </a:solidFill>
                <a:latin typeface="Comic Sans MS"/>
              </a:rPr>
              <a:t>Leader and cantor unmute</a:t>
            </a:r>
            <a:endParaRPr lang="en-GB">
              <a:solidFill>
                <a:srgbClr val="00B050"/>
              </a:solidFill>
            </a:endParaRPr>
          </a:p>
        </p:txBody>
      </p:sp>
      <p:pic>
        <p:nvPicPr>
          <p:cNvPr id="8" name="Picture 7">
            <a:extLst>
              <a:ext uri="{FF2B5EF4-FFF2-40B4-BE49-F238E27FC236}">
                <a16:creationId xmlns:a16="http://schemas.microsoft.com/office/drawing/2014/main" id="{4F0D1752-3CA1-B712-A0CB-69DCD561DDF8}"/>
              </a:ext>
            </a:extLst>
          </p:cNvPr>
          <p:cNvPicPr>
            <a:picLocks noChangeAspect="1"/>
          </p:cNvPicPr>
          <p:nvPr/>
        </p:nvPicPr>
        <p:blipFill>
          <a:blip r:embed="rId3"/>
          <a:stretch>
            <a:fillRect/>
          </a:stretch>
        </p:blipFill>
        <p:spPr>
          <a:xfrm>
            <a:off x="7197214" y="1472267"/>
            <a:ext cx="4420675" cy="4420675"/>
          </a:xfrm>
          <a:prstGeom prst="rect">
            <a:avLst/>
          </a:prstGeom>
        </p:spPr>
      </p:pic>
    </p:spTree>
    <p:extLst>
      <p:ext uri="{BB962C8B-B14F-4D97-AF65-F5344CB8AC3E}">
        <p14:creationId xmlns:p14="http://schemas.microsoft.com/office/powerpoint/2010/main" val="4104309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3263" y="1928385"/>
            <a:ext cx="10631183" cy="3252493"/>
          </a:xfrm>
          <a:prstGeom prst="rect">
            <a:avLst/>
          </a:prstGeom>
        </p:spPr>
        <p:txBody>
          <a:bodyPr wrap="square" lIns="91440" tIns="45720" rIns="91440" bIns="45720" anchor="t">
            <a:spAutoFit/>
          </a:bodyPr>
          <a:lstStyle/>
          <a:p>
            <a:pPr>
              <a:lnSpc>
                <a:spcPct val="150000"/>
              </a:lnSpc>
            </a:pPr>
            <a:r>
              <a:rPr lang="en-US" sz="2800">
                <a:latin typeface="Comic Sans MS"/>
                <a:ea typeface="+mn-lt"/>
                <a:cs typeface="+mn-lt"/>
              </a:rPr>
              <a:t>Go in peace, brothers and sisters, live in peace with Creation.</a:t>
            </a:r>
            <a:endParaRPr lang="en-US">
              <a:latin typeface="Comic Sans MS"/>
              <a:ea typeface="+mn-lt"/>
              <a:cs typeface="+mn-lt"/>
            </a:endParaRPr>
          </a:p>
          <a:p>
            <a:pPr>
              <a:lnSpc>
                <a:spcPct val="150000"/>
              </a:lnSpc>
            </a:pPr>
            <a:r>
              <a:rPr lang="en-US" sz="2800">
                <a:latin typeface="Comic Sans MS"/>
                <a:ea typeface="+mn-lt"/>
                <a:cs typeface="+mn-lt"/>
              </a:rPr>
              <a:t>And may the blessing of the Most Holy Trinity accompany you: The Father, and the Son, and the Holy Spirit, </a:t>
            </a:r>
            <a:endParaRPr lang="en-US">
              <a:latin typeface="Comic Sans MS"/>
              <a:ea typeface="+mn-lt"/>
              <a:cs typeface="+mn-lt"/>
            </a:endParaRPr>
          </a:p>
          <a:p>
            <a:pPr>
              <a:lnSpc>
                <a:spcPct val="150000"/>
              </a:lnSpc>
            </a:pPr>
            <a:r>
              <a:rPr lang="en-US" sz="2800">
                <a:latin typeface="Comic Sans MS"/>
                <a:ea typeface="+mn-lt"/>
                <a:cs typeface="+mn-lt"/>
              </a:rPr>
              <a:t>the one God, to whom be glory, for ever</a:t>
            </a:r>
            <a:r>
              <a:rPr lang="en-US" sz="2800" u="none" strike="noStrike">
                <a:effectLst/>
                <a:latin typeface="Comic Sans MS"/>
                <a:ea typeface="+mn-lt"/>
                <a:cs typeface="+mn-lt"/>
              </a:rPr>
              <a:t>.</a:t>
            </a:r>
            <a:r>
              <a:rPr lang="en-US" sz="2800">
                <a:latin typeface="Comic Sans MS"/>
                <a:ea typeface="+mn-lt"/>
                <a:cs typeface="+mn-lt"/>
              </a:rPr>
              <a:t> </a:t>
            </a:r>
            <a:endParaRPr lang="en-US">
              <a:latin typeface="Comic Sans MS"/>
              <a:ea typeface="+mn-lt"/>
              <a:cs typeface="+mn-lt"/>
            </a:endParaRPr>
          </a:p>
          <a:p>
            <a:pPr>
              <a:lnSpc>
                <a:spcPct val="150000"/>
              </a:lnSpc>
            </a:pPr>
            <a:r>
              <a:rPr lang="en-US" sz="2800" b="1">
                <a:latin typeface="Comic Sans MS"/>
                <a:ea typeface="+mn-lt"/>
                <a:cs typeface="+mn-lt"/>
              </a:rPr>
              <a:t>Amen.</a:t>
            </a:r>
            <a:endParaRPr lang="en-US">
              <a:latin typeface="Comic Sans MS"/>
              <a:ea typeface="+mn-lt"/>
              <a:cs typeface="+mn-lt"/>
            </a:endParaRPr>
          </a:p>
        </p:txBody>
      </p:sp>
      <p:sp>
        <p:nvSpPr>
          <p:cNvPr id="5" name="TextBox 4"/>
          <p:cNvSpPr txBox="1"/>
          <p:nvPr/>
        </p:nvSpPr>
        <p:spPr>
          <a:xfrm>
            <a:off x="3025287" y="1024951"/>
            <a:ext cx="6141425" cy="584775"/>
          </a:xfrm>
          <a:prstGeom prst="rect">
            <a:avLst/>
          </a:prstGeom>
          <a:noFill/>
        </p:spPr>
        <p:txBody>
          <a:bodyPr wrap="none" lIns="91440" tIns="45720" rIns="91440" bIns="45720" rtlCol="0" anchor="t">
            <a:spAutoFit/>
          </a:bodyPr>
          <a:lstStyle/>
          <a:p>
            <a:r>
              <a:rPr lang="en-AU" sz="3200" i="1">
                <a:solidFill>
                  <a:srgbClr val="00B050"/>
                </a:solidFill>
                <a:latin typeface="Comic Sans MS"/>
              </a:rPr>
              <a:t>The Priest offers the Blessing</a:t>
            </a:r>
            <a:r>
              <a:rPr lang="en-AU" sz="3200">
                <a:solidFill>
                  <a:srgbClr val="00B050"/>
                </a:solidFill>
                <a:latin typeface="Comic Sans MS"/>
              </a:rPr>
              <a:t> </a:t>
            </a:r>
            <a:endParaRPr lang="en-US" sz="3200">
              <a:solidFill>
                <a:srgbClr val="00B050"/>
              </a:solidFill>
              <a:latin typeface="Comic Sans MS"/>
            </a:endParaRPr>
          </a:p>
        </p:txBody>
      </p:sp>
      <p:sp>
        <p:nvSpPr>
          <p:cNvPr id="2" name="TextBox 1">
            <a:extLst>
              <a:ext uri="{FF2B5EF4-FFF2-40B4-BE49-F238E27FC236}">
                <a16:creationId xmlns:a16="http://schemas.microsoft.com/office/drawing/2014/main" id="{A4A393A4-98B3-D1C4-F161-25E47759F13C}"/>
              </a:ext>
            </a:extLst>
          </p:cNvPr>
          <p:cNvSpPr txBox="1"/>
          <p:nvPr/>
        </p:nvSpPr>
        <p:spPr>
          <a:xfrm>
            <a:off x="3730883" y="271857"/>
            <a:ext cx="5634531" cy="369332"/>
          </a:xfrm>
          <a:prstGeom prst="rect">
            <a:avLst/>
          </a:prstGeom>
          <a:noFill/>
        </p:spPr>
        <p:txBody>
          <a:bodyPr wrap="square" rtlCol="0">
            <a:spAutoFit/>
          </a:bodyPr>
          <a:lstStyle/>
          <a:p>
            <a:r>
              <a:rPr lang="en-GB">
                <a:latin typeface="Comic Sans MS"/>
              </a:rPr>
              <a:t>&gt;If there is no priest present this slide is skipped&lt;​</a:t>
            </a:r>
            <a:endParaRPr lang="en-AU">
              <a:latin typeface="Comic Sans MS"/>
            </a:endParaRPr>
          </a:p>
        </p:txBody>
      </p:sp>
    </p:spTree>
    <p:extLst>
      <p:ext uri="{BB962C8B-B14F-4D97-AF65-F5344CB8AC3E}">
        <p14:creationId xmlns:p14="http://schemas.microsoft.com/office/powerpoint/2010/main" val="4277279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CBC3E-FAF6-DDD2-2AE0-85DDD248162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E7DCCE-4D3D-BEB9-646B-82DB8AD07BEF}"/>
              </a:ext>
            </a:extLst>
          </p:cNvPr>
          <p:cNvSpPr/>
          <p:nvPr/>
        </p:nvSpPr>
        <p:spPr>
          <a:xfrm>
            <a:off x="1650193" y="1600765"/>
            <a:ext cx="9993086" cy="4606710"/>
          </a:xfrm>
          <a:prstGeom prst="rect">
            <a:avLst/>
          </a:prstGeom>
        </p:spPr>
        <p:txBody>
          <a:bodyPr wrap="square" lIns="91440" tIns="45720" rIns="91440" bIns="45720" anchor="t">
            <a:spAutoFit/>
          </a:bodyPr>
          <a:lstStyle/>
          <a:p>
            <a:pPr fontAlgn="base"/>
            <a:r>
              <a:rPr lang="en-AU" sz="2800">
                <a:latin typeface="Comic Sans MS"/>
              </a:rPr>
              <a:t>Leader: Let us all invite God’s blessings together,</a:t>
            </a:r>
            <a:r>
              <a:rPr lang="en-US" sz="2800">
                <a:latin typeface="Comic Sans MS"/>
              </a:rPr>
              <a:t>​</a:t>
            </a:r>
          </a:p>
          <a:p>
            <a:pPr fontAlgn="base"/>
            <a:r>
              <a:rPr lang="en-AU"/>
              <a:t>​</a:t>
            </a:r>
            <a:endParaRPr lang="en-AU">
              <a:cs typeface="Times New Roman"/>
            </a:endParaRPr>
          </a:p>
          <a:p>
            <a:pPr fontAlgn="base">
              <a:lnSpc>
                <a:spcPct val="150000"/>
              </a:lnSpc>
            </a:pPr>
            <a:r>
              <a:rPr lang="en-AU" sz="2800" b="1">
                <a:solidFill>
                  <a:srgbClr val="00B050"/>
                </a:solidFill>
                <a:latin typeface="Comic Sans MS"/>
              </a:rPr>
              <a:t>All: </a:t>
            </a:r>
            <a:r>
              <a:rPr lang="en-AU" sz="2800" b="1">
                <a:latin typeface="Comic Sans MS"/>
              </a:rPr>
              <a:t>May the Lord bless us and keep us.</a:t>
            </a:r>
            <a:r>
              <a:rPr lang="en-US" sz="2800" b="1">
                <a:latin typeface="Comic Sans MS"/>
              </a:rPr>
              <a:t>​</a:t>
            </a:r>
          </a:p>
          <a:p>
            <a:pPr fontAlgn="base">
              <a:lnSpc>
                <a:spcPct val="150000"/>
              </a:lnSpc>
            </a:pPr>
            <a:r>
              <a:rPr lang="en-AU" sz="2800" b="1">
                <a:latin typeface="Comic Sans MS"/>
              </a:rPr>
              <a:t>May the Lord’s face shine upon us and </a:t>
            </a:r>
          </a:p>
          <a:p>
            <a:pPr>
              <a:lnSpc>
                <a:spcPct val="150000"/>
              </a:lnSpc>
            </a:pPr>
            <a:r>
              <a:rPr lang="en-AU" sz="2800" b="1">
                <a:latin typeface="Comic Sans MS"/>
              </a:rPr>
              <a:t>be gracious to us.</a:t>
            </a:r>
            <a:r>
              <a:rPr lang="en-US" sz="2800" b="1">
                <a:latin typeface="Comic Sans MS"/>
              </a:rPr>
              <a:t>​</a:t>
            </a:r>
            <a:endParaRPr lang="en-US">
              <a:latin typeface="Comic Sans MS"/>
            </a:endParaRPr>
          </a:p>
          <a:p>
            <a:pPr fontAlgn="base">
              <a:lnSpc>
                <a:spcPct val="150000"/>
              </a:lnSpc>
            </a:pPr>
            <a:r>
              <a:rPr lang="en-AU" sz="2800" b="1">
                <a:latin typeface="Comic Sans MS"/>
              </a:rPr>
              <a:t>May the Lord’s countenance be lifted upon us, </a:t>
            </a:r>
            <a:r>
              <a:rPr lang="en-US" sz="2800" b="1">
                <a:latin typeface="Comic Sans MS"/>
              </a:rPr>
              <a:t>​</a:t>
            </a:r>
          </a:p>
          <a:p>
            <a:pPr fontAlgn="base">
              <a:lnSpc>
                <a:spcPct val="150000"/>
              </a:lnSpc>
            </a:pPr>
            <a:r>
              <a:rPr lang="en-AU" sz="2800" b="1">
                <a:latin typeface="Comic Sans MS"/>
              </a:rPr>
              <a:t>and bring us peace. </a:t>
            </a:r>
          </a:p>
          <a:p>
            <a:pPr fontAlgn="base">
              <a:lnSpc>
                <a:spcPct val="150000"/>
              </a:lnSpc>
            </a:pPr>
            <a:r>
              <a:rPr lang="en-AU" sz="2800" b="1">
                <a:latin typeface="Comic Sans MS"/>
              </a:rPr>
              <a:t>Amen</a:t>
            </a:r>
            <a:endParaRPr lang="en-US" sz="2800" b="1">
              <a:latin typeface="Comic Sans MS"/>
            </a:endParaRPr>
          </a:p>
        </p:txBody>
      </p:sp>
      <p:sp>
        <p:nvSpPr>
          <p:cNvPr id="5" name="TextBox 4">
            <a:extLst>
              <a:ext uri="{FF2B5EF4-FFF2-40B4-BE49-F238E27FC236}">
                <a16:creationId xmlns:a16="http://schemas.microsoft.com/office/drawing/2014/main" id="{134C2136-C892-FEEE-F6DC-B7EDBF0240F0}"/>
              </a:ext>
            </a:extLst>
          </p:cNvPr>
          <p:cNvSpPr txBox="1"/>
          <p:nvPr/>
        </p:nvSpPr>
        <p:spPr>
          <a:xfrm>
            <a:off x="4390377" y="600845"/>
            <a:ext cx="3401893" cy="584775"/>
          </a:xfrm>
          <a:prstGeom prst="rect">
            <a:avLst/>
          </a:prstGeom>
          <a:noFill/>
        </p:spPr>
        <p:txBody>
          <a:bodyPr wrap="none" lIns="91440" tIns="45720" rIns="91440" bIns="45720" rtlCol="0" anchor="t">
            <a:spAutoFit/>
          </a:bodyPr>
          <a:lstStyle/>
          <a:p>
            <a:r>
              <a:rPr lang="en-AU" sz="3200" i="1">
                <a:solidFill>
                  <a:srgbClr val="00B050"/>
                </a:solidFill>
                <a:latin typeface="Comic Sans MS"/>
              </a:rPr>
              <a:t>The Benediction</a:t>
            </a:r>
            <a:r>
              <a:rPr lang="en-AU" sz="3200">
                <a:solidFill>
                  <a:srgbClr val="00B050"/>
                </a:solidFill>
                <a:latin typeface="Comic Sans MS"/>
              </a:rPr>
              <a:t> </a:t>
            </a:r>
            <a:endParaRPr lang="en-US" sz="3200">
              <a:solidFill>
                <a:srgbClr val="00B050"/>
              </a:solidFill>
              <a:latin typeface="Comic Sans MS"/>
            </a:endParaRPr>
          </a:p>
        </p:txBody>
      </p:sp>
    </p:spTree>
    <p:extLst>
      <p:ext uri="{BB962C8B-B14F-4D97-AF65-F5344CB8AC3E}">
        <p14:creationId xmlns:p14="http://schemas.microsoft.com/office/powerpoint/2010/main" val="389246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E05A-8FB2-20D3-98F5-3DF40B5111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0201B3-3164-F4D6-F213-E83A9E9DE784}"/>
              </a:ext>
            </a:extLst>
          </p:cNvPr>
          <p:cNvSpPr/>
          <p:nvPr/>
        </p:nvSpPr>
        <p:spPr>
          <a:xfrm>
            <a:off x="2675053" y="1729023"/>
            <a:ext cx="7703387" cy="3724418"/>
          </a:xfrm>
          <a:prstGeom prst="rect">
            <a:avLst/>
          </a:prstGeom>
        </p:spPr>
        <p:txBody>
          <a:bodyPr wrap="square" lIns="91440" tIns="45720" rIns="91440" bIns="45720" anchor="t">
            <a:spAutoFit/>
          </a:bodyPr>
          <a:lstStyle/>
          <a:p>
            <a:r>
              <a:rPr lang="en-GB" sz="2400" dirty="0">
                <a:solidFill>
                  <a:srgbClr val="00B050"/>
                </a:solidFill>
                <a:latin typeface="Comic Sans MS"/>
              </a:rPr>
              <a:t>Leader: </a:t>
            </a:r>
          </a:p>
          <a:p>
            <a:pPr>
              <a:lnSpc>
                <a:spcPct val="150000"/>
              </a:lnSpc>
            </a:pPr>
            <a:r>
              <a:rPr lang="en-US" sz="2400" dirty="0">
                <a:latin typeface="Comic Sans MS" panose="030F0902030302020204" pitchFamily="66" charset="0"/>
              </a:rPr>
              <a:t>Lord, in a broken and hurting world,</a:t>
            </a:r>
          </a:p>
          <a:p>
            <a:pPr>
              <a:lnSpc>
                <a:spcPct val="150000"/>
              </a:lnSpc>
            </a:pPr>
            <a:r>
              <a:rPr lang="en-US" sz="2400" dirty="0">
                <a:latin typeface="Comic Sans MS" panose="030F0902030302020204" pitchFamily="66" charset="0"/>
              </a:rPr>
              <a:t>we come to worship you as people in need of repair.</a:t>
            </a:r>
          </a:p>
          <a:p>
            <a:pPr>
              <a:lnSpc>
                <a:spcPct val="150000"/>
              </a:lnSpc>
            </a:pPr>
            <a:r>
              <a:rPr lang="en-US" sz="2400" dirty="0">
                <a:latin typeface="Comic Sans MS" panose="030F0902030302020204" pitchFamily="66" charset="0"/>
              </a:rPr>
              <a:t>Be with us as we worship you,</a:t>
            </a:r>
          </a:p>
          <a:p>
            <a:pPr>
              <a:lnSpc>
                <a:spcPct val="150000"/>
              </a:lnSpc>
            </a:pPr>
            <a:r>
              <a:rPr lang="en-US" sz="2400" dirty="0">
                <a:latin typeface="Comic Sans MS" panose="030F0902030302020204" pitchFamily="66" charset="0"/>
              </a:rPr>
              <a:t>open our hearts and minds to your grace,</a:t>
            </a:r>
          </a:p>
          <a:p>
            <a:pPr>
              <a:lnSpc>
                <a:spcPct val="150000"/>
              </a:lnSpc>
            </a:pPr>
            <a:r>
              <a:rPr lang="en-US" sz="2400" dirty="0">
                <a:latin typeface="Comic Sans MS" panose="030F0902030302020204" pitchFamily="66" charset="0"/>
              </a:rPr>
              <a:t>love and forgiveness.</a:t>
            </a:r>
          </a:p>
          <a:p>
            <a:pPr>
              <a:lnSpc>
                <a:spcPct val="150000"/>
              </a:lnSpc>
            </a:pPr>
            <a:r>
              <a:rPr lang="en-US" sz="2400" b="1" dirty="0">
                <a:latin typeface="Comic Sans MS" panose="030F0902030302020204" pitchFamily="66" charset="0"/>
              </a:rPr>
              <a:t>Amen.</a:t>
            </a:r>
            <a:endParaRPr lang="en-GB" sz="2400" b="1" dirty="0">
              <a:latin typeface="Comic Sans MS"/>
            </a:endParaRPr>
          </a:p>
        </p:txBody>
      </p:sp>
      <p:sp>
        <p:nvSpPr>
          <p:cNvPr id="4" name="TextBox 3">
            <a:extLst>
              <a:ext uri="{FF2B5EF4-FFF2-40B4-BE49-F238E27FC236}">
                <a16:creationId xmlns:a16="http://schemas.microsoft.com/office/drawing/2014/main" id="{0D761AB3-897A-0C30-B2ED-DE2DCE88EC4D}"/>
              </a:ext>
            </a:extLst>
          </p:cNvPr>
          <p:cNvSpPr txBox="1"/>
          <p:nvPr/>
        </p:nvSpPr>
        <p:spPr>
          <a:xfrm>
            <a:off x="4180768" y="293045"/>
            <a:ext cx="3830464"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Gathering  Prayer</a:t>
            </a:r>
          </a:p>
        </p:txBody>
      </p:sp>
    </p:spTree>
    <p:extLst>
      <p:ext uri="{BB962C8B-B14F-4D97-AF65-F5344CB8AC3E}">
        <p14:creationId xmlns:p14="http://schemas.microsoft.com/office/powerpoint/2010/main" val="3071571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50</a:t>
            </a:fld>
            <a:endParaRPr lang="en-AU"/>
          </a:p>
        </p:txBody>
      </p:sp>
      <p:sp>
        <p:nvSpPr>
          <p:cNvPr id="3" name="TextBox 2"/>
          <p:cNvSpPr txBox="1"/>
          <p:nvPr/>
        </p:nvSpPr>
        <p:spPr>
          <a:xfrm>
            <a:off x="528794" y="960"/>
            <a:ext cx="11053606"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a:solidFill>
                  <a:srgbClr val="00B050"/>
                </a:solidFill>
                <a:latin typeface="Comic Sans MS"/>
              </a:rPr>
              <a:t>Notices</a:t>
            </a:r>
            <a:endParaRPr lang="en-US" sz="2400" i="1">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919566" y="1731231"/>
            <a:ext cx="5864692" cy="3724096"/>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400" dirty="0">
                <a:latin typeface="Comic Sans MS"/>
              </a:rPr>
              <a:t>Today @ 11am Christmastide Planning Workshop, please come along and share your ideas</a:t>
            </a:r>
          </a:p>
          <a:p>
            <a:pPr marL="342900" indent="-342900">
              <a:spcAft>
                <a:spcPts val="1200"/>
              </a:spcAft>
              <a:buFont typeface="Arial" panose="020B0604020202020204" pitchFamily="34" charset="0"/>
              <a:buChar char="•"/>
            </a:pPr>
            <a:r>
              <a:rPr lang="en-AU" sz="2400" dirty="0">
                <a:latin typeface="Comic Sans MS"/>
              </a:rPr>
              <a:t>Wednesday study @ 6pm, A Pilgrimage of the Heart continues, and is led by Troy, please sign up to receive the study link</a:t>
            </a:r>
          </a:p>
          <a:p>
            <a:pPr marL="342900" indent="-342900">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2"/>
              </a:rPr>
              <a:t>HHO Events</a:t>
            </a:r>
            <a:endParaRPr lang="en-AU" sz="2400" b="0" i="0" u="none" strike="noStrike" dirty="0">
              <a:effectLst/>
              <a:latin typeface="Comic Sans MS"/>
            </a:endParaRPr>
          </a:p>
        </p:txBody>
      </p:sp>
      <p:pic>
        <p:nvPicPr>
          <p:cNvPr id="5" name="Picture 4">
            <a:extLst>
              <a:ext uri="{FF2B5EF4-FFF2-40B4-BE49-F238E27FC236}">
                <a16:creationId xmlns:a16="http://schemas.microsoft.com/office/drawing/2014/main" id="{FBD95432-C6FC-67C4-CE4D-440E0E947597}"/>
              </a:ext>
            </a:extLst>
          </p:cNvPr>
          <p:cNvPicPr>
            <a:picLocks noChangeAspect="1"/>
          </p:cNvPicPr>
          <p:nvPr/>
        </p:nvPicPr>
        <p:blipFill>
          <a:blip r:embed="rId3"/>
          <a:stretch>
            <a:fillRect/>
          </a:stretch>
        </p:blipFill>
        <p:spPr>
          <a:xfrm>
            <a:off x="7222486" y="1731231"/>
            <a:ext cx="4049948" cy="4049948"/>
          </a:xfrm>
          <a:prstGeom prst="rect">
            <a:avLst/>
          </a:prstGeom>
        </p:spPr>
      </p:pic>
    </p:spTree>
    <p:extLst>
      <p:ext uri="{BB962C8B-B14F-4D97-AF65-F5344CB8AC3E}">
        <p14:creationId xmlns:p14="http://schemas.microsoft.com/office/powerpoint/2010/main" val="1847901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51</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63790" y="483327"/>
            <a:ext cx="11543384"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B050"/>
                </a:solidFill>
                <a:latin typeface="Comic Sans MS"/>
              </a:rPr>
              <a:t>Offerings: Thank you for your regular gifts to this ministry</a:t>
            </a:r>
            <a:r>
              <a:rPr lang="en-US" sz="3200" b="1">
                <a:solidFill>
                  <a:srgbClr val="E3960B"/>
                </a:solidFill>
                <a:latin typeface="Comic Sans MS"/>
              </a:rPr>
              <a:t> </a:t>
            </a:r>
            <a:endParaRPr lang="en-US" sz="2400">
              <a:solidFill>
                <a:srgbClr val="00B0F0"/>
              </a:solidFill>
              <a:latin typeface="Comic Sans MS"/>
              <a:hlinkClick r:id="" action="ppaction://noaction">
                <a:extLst>
                  <a:ext uri="{A12FA001-AC4F-418D-AE19-62706E023703}">
                    <ahyp:hlinkClr xmlns:ahyp="http://schemas.microsoft.com/office/drawing/2018/hyperlinkcolor" val="tx"/>
                  </a:ext>
                </a:extLst>
              </a:hlinkClick>
            </a:endParaRPr>
          </a:p>
          <a:p>
            <a:pPr algn="ctr"/>
            <a:endParaRPr lang="en-US" sz="2400">
              <a:solidFill>
                <a:srgbClr val="000000"/>
              </a:solidFill>
              <a:latin typeface="Comic Sans MS"/>
            </a:endParaRPr>
          </a:p>
          <a:p>
            <a:endParaRPr lang="en-US" sz="2400">
              <a:latin typeface="Comic Sans MS"/>
            </a:endParaRPr>
          </a:p>
          <a:p>
            <a:r>
              <a:rPr lang="en-US" sz="2400">
                <a:latin typeface="Comic Sans MS"/>
              </a:rPr>
              <a:t>Offerings are most welcome via</a:t>
            </a:r>
          </a:p>
          <a:p>
            <a:endParaRPr lang="en-US" sz="2400">
              <a:latin typeface="Comic Sans MS"/>
            </a:endParaRPr>
          </a:p>
          <a:p>
            <a:pPr marL="342900" indent="-342900">
              <a:buFont typeface="Arial" panose="020B0604020202020204" pitchFamily="34" charset="0"/>
              <a:buChar char="•"/>
            </a:pPr>
            <a:r>
              <a:rPr lang="en-US" sz="2400">
                <a:latin typeface="Comic Sans MS"/>
              </a:rPr>
              <a:t>the HHO App</a:t>
            </a:r>
            <a:endParaRPr lang="en-US"/>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Direct Debit </a:t>
            </a:r>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International Direct Debit</a:t>
            </a:r>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Please consider a one-off donation </a:t>
            </a:r>
          </a:p>
          <a:p>
            <a:r>
              <a:rPr lang="en-US" sz="2400">
                <a:latin typeface="Comic Sans MS"/>
              </a:rPr>
              <a:t>    or leaving a legacy in your Will</a:t>
            </a:r>
          </a:p>
          <a:p>
            <a:endParaRPr lang="en-US" sz="2400">
              <a:latin typeface="Comic Sans MS"/>
            </a:endParaRPr>
          </a:p>
          <a:p>
            <a:r>
              <a:rPr lang="en-US" sz="2400">
                <a:latin typeface="Comic Sans MS"/>
              </a:rPr>
              <a:t>For further information go to HHO give page</a:t>
            </a:r>
          </a:p>
          <a:p>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3" name="Picture 2" descr="A hand putting a coin on a plate of coins&#10;&#10;AI-generated content may be incorrect.">
            <a:extLst>
              <a:ext uri="{FF2B5EF4-FFF2-40B4-BE49-F238E27FC236}">
                <a16:creationId xmlns:a16="http://schemas.microsoft.com/office/drawing/2014/main" id="{EBE1161D-7A93-54B7-D14F-F6E6DC1CA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870" y="1897294"/>
            <a:ext cx="4105732" cy="3859917"/>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D5BB-4E25-0C68-1D65-C69E1C08BE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EF046-84EA-97BD-FA5A-F0AD79662F92}"/>
              </a:ext>
            </a:extLst>
          </p:cNvPr>
          <p:cNvSpPr>
            <a:spLocks noGrp="1"/>
          </p:cNvSpPr>
          <p:nvPr>
            <p:ph type="sldNum" sz="quarter" idx="12"/>
          </p:nvPr>
        </p:nvSpPr>
        <p:spPr/>
        <p:txBody>
          <a:bodyPr/>
          <a:lstStyle/>
          <a:p>
            <a:fld id="{D6BAAE04-8869-45BD-9FC4-571BC1F4B92A}" type="slidenum">
              <a:rPr lang="en-AU" dirty="0" smtClean="0"/>
              <a:t>52</a:t>
            </a:fld>
            <a:endParaRPr lang="en-AU"/>
          </a:p>
        </p:txBody>
      </p:sp>
      <p:sp>
        <p:nvSpPr>
          <p:cNvPr id="8" name="TextBox 7">
            <a:extLst>
              <a:ext uri="{FF2B5EF4-FFF2-40B4-BE49-F238E27FC236}">
                <a16:creationId xmlns:a16="http://schemas.microsoft.com/office/drawing/2014/main" id="{2BCB8618-FE1A-A3A4-D3A2-0E19726CD51D}"/>
              </a:ext>
            </a:extLst>
          </p:cNvPr>
          <p:cNvSpPr txBox="1"/>
          <p:nvPr/>
        </p:nvSpPr>
        <p:spPr>
          <a:xfrm>
            <a:off x="2027639" y="443951"/>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00B050"/>
                </a:solidFill>
                <a:effectLst/>
                <a:latin typeface="Comic Sans MS"/>
              </a:rPr>
              <a:t>Serving next week 21</a:t>
            </a:r>
            <a:r>
              <a:rPr lang="en-AU" sz="2800" baseline="30000" dirty="0">
                <a:solidFill>
                  <a:srgbClr val="00B050"/>
                </a:solidFill>
                <a:effectLst/>
                <a:latin typeface="Comic Sans MS"/>
              </a:rPr>
              <a:t>st</a:t>
            </a:r>
            <a:r>
              <a:rPr lang="en-AU" sz="2800" dirty="0">
                <a:solidFill>
                  <a:srgbClr val="00B050"/>
                </a:solidFill>
                <a:effectLst/>
                <a:latin typeface="Comic Sans MS"/>
              </a:rPr>
              <a:t> September</a:t>
            </a:r>
            <a:endParaRPr lang="en-AU" sz="2400" dirty="0">
              <a:solidFill>
                <a:srgbClr val="00B050"/>
              </a:solidFill>
              <a:latin typeface="Comic Sans MS"/>
            </a:endParaRPr>
          </a:p>
          <a:p>
            <a:pPr algn="ctr">
              <a:defRPr/>
            </a:pPr>
            <a:r>
              <a:rPr lang="en-AU" sz="2800" dirty="0">
                <a:solidFill>
                  <a:srgbClr val="00B050"/>
                </a:solidFill>
                <a:latin typeface="Comic Sans MS"/>
              </a:rPr>
              <a:t> 15</a:t>
            </a:r>
            <a:r>
              <a:rPr lang="en-AU" sz="2800" baseline="30000" dirty="0">
                <a:solidFill>
                  <a:srgbClr val="00B050"/>
                </a:solidFill>
                <a:latin typeface="Comic Sans MS"/>
              </a:rPr>
              <a:t>th</a:t>
            </a:r>
            <a:r>
              <a:rPr lang="en-AU" sz="2800" dirty="0">
                <a:solidFill>
                  <a:srgbClr val="00B050"/>
                </a:solidFill>
                <a:latin typeface="Comic Sans MS"/>
              </a:rPr>
              <a:t> Sunday of Pentecost </a:t>
            </a:r>
            <a:endParaRPr lang="en-AU" sz="2400" dirty="0">
              <a:solidFill>
                <a:srgbClr val="00B050"/>
              </a:solidFill>
              <a:latin typeface="Comic Sans MS"/>
            </a:endParaRPr>
          </a:p>
          <a:p>
            <a:pPr algn="ctr">
              <a:defRPr/>
            </a:pPr>
            <a:r>
              <a:rPr lang="en-AU" sz="2400" dirty="0">
                <a:solidFill>
                  <a:srgbClr val="00B050"/>
                </a:solidFill>
                <a:latin typeface="Comic Sans MS"/>
              </a:rPr>
              <a:t>9:00 am AEST</a:t>
            </a:r>
            <a:endParaRPr lang="en-US" sz="2400" dirty="0">
              <a:solidFill>
                <a:srgbClr val="00B050"/>
              </a:solidFill>
              <a:cs typeface="Times New Roman"/>
            </a:endParaRPr>
          </a:p>
        </p:txBody>
      </p:sp>
      <p:sp>
        <p:nvSpPr>
          <p:cNvPr id="5" name="TextBox 4">
            <a:extLst>
              <a:ext uri="{FF2B5EF4-FFF2-40B4-BE49-F238E27FC236}">
                <a16:creationId xmlns:a16="http://schemas.microsoft.com/office/drawing/2014/main" id="{21A34D49-D1A0-1AA6-1BB4-06BA319A1ABD}"/>
              </a:ext>
            </a:extLst>
          </p:cNvPr>
          <p:cNvSpPr txBox="1"/>
          <p:nvPr/>
        </p:nvSpPr>
        <p:spPr>
          <a:xfrm>
            <a:off x="1915160" y="5215474"/>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a:t>
            </a:r>
            <a:r>
              <a:rPr lang="en-AU" sz="2000" b="1" dirty="0">
                <a:latin typeface="Comic Sans MS"/>
              </a:rPr>
              <a:t>servers</a:t>
            </a:r>
            <a:r>
              <a:rPr lang="en-AU" sz="2000" b="1" dirty="0">
                <a:effectLst/>
                <a:latin typeface="Comic Sans MS"/>
              </a:rPr>
              <a:t> always welcome! </a:t>
            </a:r>
          </a:p>
          <a:p>
            <a:pPr fontAlgn="base">
              <a:defRPr/>
            </a:pPr>
            <a:endParaRPr lang="en-AU" sz="2000" b="1">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Kerrie-Anne to get </a:t>
            </a:r>
            <a:r>
              <a:rPr lang="en-AU" sz="2000" b="1" dirty="0">
                <a:latin typeface="Comic Sans MS"/>
              </a:rPr>
              <a:t>involved </a:t>
            </a:r>
            <a:r>
              <a:rPr lang="en-AU" sz="2000" dirty="0">
                <a:solidFill>
                  <a:srgbClr val="00B0F0"/>
                </a:solidFill>
                <a:latin typeface="Comic Sans MS"/>
                <a:hlinkClick r:id="rId3">
                  <a:extLst>
                    <a:ext uri="{A12FA001-AC4F-418D-AE19-62706E023703}">
                      <ahyp:hlinkClr xmlns:ahyp="http://schemas.microsoft.com/office/drawing/2018/hyperlinkcolor" val="tx"/>
                    </a:ext>
                  </a:extLst>
                </a:hlinkClick>
              </a:rPr>
              <a:t>holyhermits</a:t>
            </a:r>
            <a:r>
              <a:rPr lang="en-AU" sz="2000" dirty="0">
                <a:solidFill>
                  <a:srgbClr val="00B0F0"/>
                </a:solidFill>
                <a:effectLst/>
                <a:latin typeface="Comic Sans MS"/>
                <a:hlinkClick r:id="rId3">
                  <a:extLst>
                    <a:ext uri="{A12FA001-AC4F-418D-AE19-62706E023703}">
                      <ahyp:hlinkClr xmlns:ahyp="http://schemas.microsoft.com/office/drawing/2018/hyperlinkcolor" val="tx"/>
                    </a:ext>
                  </a:extLst>
                </a:hlinkClick>
              </a:rPr>
              <a:t>@anglicanchurchsq.org.au</a:t>
            </a:r>
            <a:endParaRPr lang="en-US" sz="2000">
              <a:solidFill>
                <a:srgbClr val="00B0F0"/>
              </a:solidFill>
              <a:latin typeface="Comic Sans MS"/>
              <a:cs typeface="Times New Roman"/>
            </a:endParaRPr>
          </a:p>
        </p:txBody>
      </p:sp>
      <p:sp>
        <p:nvSpPr>
          <p:cNvPr id="4" name="TextBox 3">
            <a:extLst>
              <a:ext uri="{FF2B5EF4-FFF2-40B4-BE49-F238E27FC236}">
                <a16:creationId xmlns:a16="http://schemas.microsoft.com/office/drawing/2014/main" id="{C84EDFDE-5E88-A250-CABD-FDFB1DAE53CF}"/>
              </a:ext>
            </a:extLst>
          </p:cNvPr>
          <p:cNvSpPr txBox="1"/>
          <p:nvPr/>
        </p:nvSpPr>
        <p:spPr>
          <a:xfrm>
            <a:off x="3744346" y="4753761"/>
            <a:ext cx="4703308" cy="400110"/>
          </a:xfrm>
          <a:prstGeom prst="rect">
            <a:avLst/>
          </a:prstGeom>
          <a:noFill/>
        </p:spPr>
        <p:txBody>
          <a:bodyPr wrap="square" lIns="91440" tIns="45720" rIns="91440" bIns="45720" rtlCol="0" anchor="t">
            <a:spAutoFit/>
          </a:bodyPr>
          <a:lstStyle/>
          <a:p>
            <a:r>
              <a:rPr lang="en-AU" sz="200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B06AB66E-2DB1-D223-15DA-7C944E0AFB5C}"/>
              </a:ext>
            </a:extLst>
          </p:cNvPr>
          <p:cNvGraphicFramePr>
            <a:graphicFrameLocks noGrp="1"/>
          </p:cNvGraphicFramePr>
          <p:nvPr>
            <p:extLst>
              <p:ext uri="{D42A27DB-BD31-4B8C-83A1-F6EECF244321}">
                <p14:modId xmlns:p14="http://schemas.microsoft.com/office/powerpoint/2010/main" val="2957020214"/>
              </p:ext>
            </p:extLst>
          </p:nvPr>
        </p:nvGraphicFramePr>
        <p:xfrm>
          <a:off x="1099751" y="2051228"/>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Kristine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First Reader: Barry</a:t>
                      </a:r>
                    </a:p>
                  </a:txBody>
                  <a:tcPr anchor="ct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Wiggles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Priest: Jamee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Second Reader: Helen</a:t>
                      </a:r>
                    </a:p>
                  </a:txBody>
                  <a:tcPr anchor="ct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tc>
                <a:tc>
                  <a:txBody>
                    <a:bodyPr/>
                    <a:lstStyle/>
                    <a:p>
                      <a:r>
                        <a:rPr lang="en-AU" sz="1800" b="0" i="0" dirty="0">
                          <a:solidFill>
                            <a:srgbClr val="00B050"/>
                          </a:solidFill>
                          <a:latin typeface="Comic Sans MS"/>
                        </a:rPr>
                        <a:t>Preacher: Lauren</a:t>
                      </a:r>
                      <a:endParaRPr lang="en-US" dirty="0">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a:solidFill>
                            <a:srgbClr val="00B050"/>
                          </a:solidFill>
                          <a:latin typeface="Comic Sans MS"/>
                        </a:rPr>
                        <a:t>Broadcaster: Lauren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Julie</a:t>
                      </a:r>
                    </a:p>
                  </a:txBody>
                  <a:tcPr anchor="ctr"/>
                </a:tc>
                <a:tc>
                  <a:txBody>
                    <a:bodyPr/>
                    <a:lstStyle/>
                    <a:p>
                      <a:r>
                        <a:rPr lang="en-AU" sz="1800" b="0" i="0" dirty="0">
                          <a:solidFill>
                            <a:srgbClr val="00B050"/>
                          </a:solidFill>
                          <a:latin typeface="Comic Sans MS"/>
                        </a:rPr>
                        <a:t>Fellowship: Julie</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Jeremy</a:t>
                      </a:r>
                    </a:p>
                  </a:txBody>
                  <a:tcPr anchor="ctr"/>
                </a:tc>
                <a:tc>
                  <a:txBody>
                    <a:bodyPr/>
                    <a:lstStyle/>
                    <a:p>
                      <a:r>
                        <a:rPr lang="en-AU" sz="1800" b="0" i="0" dirty="0">
                          <a:solidFill>
                            <a:srgbClr val="00B050"/>
                          </a:solidFill>
                          <a:latin typeface="Comic Sans MS"/>
                        </a:rPr>
                        <a:t>Safety Officer: Chris</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Roselyn</a:t>
                      </a:r>
                    </a:p>
                  </a:txBody>
                  <a:tcPr anchor="ctr"/>
                </a:tc>
                <a:tc>
                  <a:txBody>
                    <a:bodyPr/>
                    <a:lstStyle/>
                    <a:p>
                      <a:endParaRPr lang="en-AU" sz="1800" b="0" i="0" dirty="0">
                        <a:solidFill>
                          <a:srgbClr val="00B050"/>
                        </a:solidFill>
                        <a:latin typeface="Comic Sans MS"/>
                      </a:endParaRP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3267112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26179" y="1464680"/>
            <a:ext cx="5269588" cy="39286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dirty="0">
                <a:solidFill>
                  <a:srgbClr val="00B050"/>
                </a:solidFill>
                <a:latin typeface="Comic Sans MS"/>
                <a:cs typeface="Arial"/>
              </a:rPr>
              <a:t>Leader: </a:t>
            </a:r>
            <a:r>
              <a:rPr lang="en-AU" altLang="en-US" dirty="0">
                <a:latin typeface="Comic Sans MS"/>
                <a:cs typeface="Arial"/>
              </a:rPr>
              <a:t>I invite everyone to unmute for the Dismissal</a:t>
            </a:r>
          </a:p>
          <a:p>
            <a:pPr defTabSz="449263" eaLnBrk="1" fontAlgn="base" hangingPunct="1">
              <a:lnSpc>
                <a:spcPct val="97000"/>
              </a:lnSpc>
              <a:spcBef>
                <a:spcPct val="50000"/>
              </a:spcBef>
              <a:spcAft>
                <a:spcPct val="0"/>
              </a:spcAft>
              <a:buClr>
                <a:srgbClr val="000000"/>
              </a:buClr>
              <a:buNone/>
            </a:pPr>
            <a:r>
              <a:rPr lang="en-AU" altLang="en-US" sz="3200" dirty="0">
                <a:solidFill>
                  <a:srgbClr val="00B050"/>
                </a:solidFill>
                <a:latin typeface="Comic Sans MS"/>
                <a:cs typeface="Arial"/>
              </a:rPr>
              <a:t>Leader: </a:t>
            </a:r>
            <a:r>
              <a:rPr lang="en-US" altLang="en-US" dirty="0">
                <a:latin typeface="Comic Sans MS"/>
                <a:cs typeface="Arial"/>
              </a:rPr>
              <a:t>Go in peace to love and serve the Lord.</a:t>
            </a:r>
          </a:p>
          <a:p>
            <a:pPr defTabSz="449263" eaLnBrk="1" fontAlgn="base" hangingPunct="1">
              <a:lnSpc>
                <a:spcPct val="97000"/>
              </a:lnSpc>
              <a:spcBef>
                <a:spcPct val="50000"/>
              </a:spcBef>
              <a:spcAft>
                <a:spcPct val="0"/>
              </a:spcAft>
              <a:buClr>
                <a:srgbClr val="000000"/>
              </a:buClr>
              <a:buNone/>
            </a:pPr>
            <a:r>
              <a:rPr lang="en-US" altLang="en-US" b="1" dirty="0">
                <a:solidFill>
                  <a:srgbClr val="00B050"/>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pic>
        <p:nvPicPr>
          <p:cNvPr id="4" name="Picture 3" descr="A bird flying over a lake&#10;&#10;AI-generated content may be incorrect.">
            <a:extLst>
              <a:ext uri="{FF2B5EF4-FFF2-40B4-BE49-F238E27FC236}">
                <a16:creationId xmlns:a16="http://schemas.microsoft.com/office/drawing/2014/main" id="{1790F1E3-9441-7E35-F84C-CFC943FD1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9" y="1262216"/>
            <a:ext cx="4333568" cy="4333568"/>
          </a:xfrm>
          <a:prstGeom prst="rect">
            <a:avLst/>
          </a:prstGeom>
        </p:spPr>
      </p:pic>
    </p:spTree>
    <p:extLst>
      <p:ext uri="{BB962C8B-B14F-4D97-AF65-F5344CB8AC3E}">
        <p14:creationId xmlns:p14="http://schemas.microsoft.com/office/powerpoint/2010/main" val="4206339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8534" y="5132791"/>
            <a:ext cx="3271234" cy="1200329"/>
          </a:xfrm>
          <a:prstGeom prst="rect">
            <a:avLst/>
          </a:prstGeom>
          <a:noFill/>
        </p:spPr>
        <p:txBody>
          <a:bodyPr wrap="square" lIns="91440" tIns="45720" rIns="91440" bIns="45720" rtlCol="0" anchor="t">
            <a:spAutoFit/>
          </a:bodyPr>
          <a:lstStyle/>
          <a:p>
            <a:r>
              <a:rPr lang="en-US">
                <a:solidFill>
                  <a:srgbClr val="00B050"/>
                </a:solidFill>
                <a:latin typeface="Comic Sans MS"/>
              </a:rPr>
              <a:t>Extra resources developed </a:t>
            </a:r>
          </a:p>
          <a:p>
            <a:r>
              <a:rPr lang="en-US">
                <a:solidFill>
                  <a:srgbClr val="00B050"/>
                </a:solidFill>
                <a:latin typeface="Comic Sans MS"/>
              </a:rPr>
              <a:t>by Roots on the Web and Season for Creation 2025 resources</a:t>
            </a:r>
          </a:p>
        </p:txBody>
      </p:sp>
      <p:sp>
        <p:nvSpPr>
          <p:cNvPr id="7" name="TextBox 6">
            <a:extLst>
              <a:ext uri="{FF2B5EF4-FFF2-40B4-BE49-F238E27FC236}">
                <a16:creationId xmlns:a16="http://schemas.microsoft.com/office/drawing/2014/main" id="{FBCFD97D-2C97-37FF-356C-A993317B1DEE}"/>
              </a:ext>
            </a:extLst>
          </p:cNvPr>
          <p:cNvSpPr txBox="1"/>
          <p:nvPr/>
        </p:nvSpPr>
        <p:spPr>
          <a:xfrm>
            <a:off x="3567020" y="522674"/>
            <a:ext cx="4402899" cy="3507343"/>
          </a:xfrm>
          <a:prstGeom prst="roundRect">
            <a:avLst/>
          </a:prstGeom>
          <a:solidFill>
            <a:srgbClr val="00B0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latin typeface="Comic Sans MS"/>
              </a:rPr>
              <a:t>Fellowship time</a:t>
            </a:r>
          </a:p>
          <a:p>
            <a:pPr algn="ctr"/>
            <a:r>
              <a:rPr lang="en-US" sz="2400" dirty="0">
                <a:solidFill>
                  <a:schemeClr val="bg1"/>
                </a:solidFill>
                <a:latin typeface="Comic Sans MS"/>
              </a:rPr>
              <a:t>Thank you, Leonie for leading fellowship </a:t>
            </a:r>
          </a:p>
          <a:p>
            <a:pPr algn="ctr"/>
            <a:endParaRPr lang="en-US" sz="2400" dirty="0">
              <a:solidFill>
                <a:schemeClr val="bg1"/>
              </a:solidFill>
              <a:latin typeface="Comic Sans MS"/>
            </a:endParaRPr>
          </a:p>
          <a:p>
            <a:pPr algn="ctr"/>
            <a:r>
              <a:rPr lang="en-US" sz="2400" dirty="0">
                <a:solidFill>
                  <a:schemeClr val="bg1"/>
                </a:solidFill>
                <a:latin typeface="Comic Sans MS"/>
              </a:rPr>
              <a:t>Please feel welcome to linger or pop a message in the chat and head off when you are ready.</a:t>
            </a:r>
            <a:r>
              <a:rPr lang="en-GB" sz="2400" dirty="0">
                <a:solidFill>
                  <a:schemeClr val="bg1"/>
                </a:solidFill>
                <a:latin typeface="Comic Sans MS"/>
              </a:rPr>
              <a:t>​</a:t>
            </a:r>
            <a:endParaRPr lang="en-GB" dirty="0">
              <a:solidFill>
                <a:schemeClr val="bg1"/>
              </a:solidFill>
              <a:cs typeface="Calibri"/>
            </a:endParaRPr>
          </a:p>
        </p:txBody>
      </p:sp>
      <p:sp>
        <p:nvSpPr>
          <p:cNvPr id="6" name="TextBox 5">
            <a:extLst>
              <a:ext uri="{FF2B5EF4-FFF2-40B4-BE49-F238E27FC236}">
                <a16:creationId xmlns:a16="http://schemas.microsoft.com/office/drawing/2014/main" id="{2F23F081-C3D0-8FB3-02A3-5F2FAE72C712}"/>
              </a:ext>
            </a:extLst>
          </p:cNvPr>
          <p:cNvSpPr txBox="1"/>
          <p:nvPr/>
        </p:nvSpPr>
        <p:spPr>
          <a:xfrm>
            <a:off x="848534" y="6378197"/>
            <a:ext cx="3271234" cy="369332"/>
          </a:xfrm>
          <a:prstGeom prst="rect">
            <a:avLst/>
          </a:prstGeom>
          <a:noFill/>
        </p:spPr>
        <p:txBody>
          <a:bodyPr wrap="square" lIns="91440" tIns="45720" rIns="91440" bIns="45720" rtlCol="0" anchor="t">
            <a:spAutoFit/>
          </a:bodyPr>
          <a:lstStyle/>
          <a:p>
            <a:r>
              <a:rPr lang="en-US">
                <a:solidFill>
                  <a:srgbClr val="00B050"/>
                </a:solidFill>
                <a:latin typeface="Comic Sans MS"/>
              </a:rPr>
              <a:t>Artwork by Padlet</a:t>
            </a:r>
          </a:p>
        </p:txBody>
      </p:sp>
      <p:pic>
        <p:nvPicPr>
          <p:cNvPr id="4" name="Picture 3" descr="A black background with red text&#10;&#10;AI-generated content may be incorrect.">
            <a:extLst>
              <a:ext uri="{FF2B5EF4-FFF2-40B4-BE49-F238E27FC236}">
                <a16:creationId xmlns:a16="http://schemas.microsoft.com/office/drawing/2014/main" id="{69BDE9BC-19BA-04C3-21F2-D681EB7CB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483" y="3716801"/>
            <a:ext cx="7772400" cy="2831979"/>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a:solidFill>
                  <a:srgbClr val="00B050"/>
                </a:solidFill>
                <a:latin typeface="Comic Sans MS"/>
                <a:cs typeface="Arial"/>
              </a:rPr>
              <a:t>Sentence</a:t>
            </a:r>
          </a:p>
        </p:txBody>
      </p:sp>
      <p:sp>
        <p:nvSpPr>
          <p:cNvPr id="2" name="Rectangle 1"/>
          <p:cNvSpPr/>
          <p:nvPr/>
        </p:nvSpPr>
        <p:spPr>
          <a:xfrm>
            <a:off x="842437" y="2741860"/>
            <a:ext cx="10170694" cy="2062424"/>
          </a:xfrm>
          <a:prstGeom prst="rect">
            <a:avLst/>
          </a:prstGeom>
        </p:spPr>
        <p:txBody>
          <a:bodyPr wrap="square" lIns="91440" tIns="45720" rIns="91440" bIns="45720" anchor="t">
            <a:spAutoFit/>
          </a:bodyPr>
          <a:lstStyle/>
          <a:p>
            <a:pPr>
              <a:lnSpc>
                <a:spcPct val="150000"/>
              </a:lnSpc>
              <a:spcBef>
                <a:spcPts val="400"/>
              </a:spcBef>
              <a:spcAft>
                <a:spcPts val="400"/>
              </a:spcAft>
            </a:pPr>
            <a:r>
              <a:rPr lang="en-GB" sz="2800" dirty="0">
                <a:solidFill>
                  <a:srgbClr val="00B050"/>
                </a:solidFill>
                <a:latin typeface="Comic Sans MS"/>
                <a:cs typeface="Times New Roman"/>
              </a:rPr>
              <a:t>Cantor: </a:t>
            </a:r>
            <a:r>
              <a:rPr lang="en-US" sz="2800" dirty="0">
                <a:latin typeface="Comic Sans MS"/>
              </a:rPr>
              <a:t>I tell you, there is joy in the presence of the angels of God over one sinner who repents. </a:t>
            </a:r>
            <a:r>
              <a:rPr lang="en-GB" sz="2400" dirty="0">
                <a:solidFill>
                  <a:srgbClr val="00B050"/>
                </a:solidFill>
                <a:latin typeface="Comic Sans MS"/>
                <a:ea typeface="Tahoma"/>
                <a:cs typeface="Times New Roman"/>
              </a:rPr>
              <a:t>	</a:t>
            </a:r>
            <a:endParaRPr lang="en-GB" dirty="0"/>
          </a:p>
          <a:p>
            <a:pPr algn="r">
              <a:lnSpc>
                <a:spcPct val="150000"/>
              </a:lnSpc>
              <a:spcBef>
                <a:spcPts val="400"/>
              </a:spcBef>
              <a:spcAft>
                <a:spcPts val="400"/>
              </a:spcAft>
            </a:pPr>
            <a:r>
              <a:rPr lang="en-GB" sz="2400" dirty="0">
                <a:solidFill>
                  <a:srgbClr val="00B050"/>
                </a:solidFill>
                <a:latin typeface="Comic Sans MS"/>
                <a:ea typeface="Tahoma"/>
                <a:cs typeface="Times New Roman"/>
              </a:rPr>
              <a:t>								</a:t>
            </a:r>
            <a:r>
              <a:rPr lang="en-AU" sz="2800" dirty="0">
                <a:solidFill>
                  <a:srgbClr val="00B050"/>
                </a:solidFill>
                <a:latin typeface="Comic Sans MS"/>
                <a:ea typeface="Tahoma"/>
                <a:cs typeface="Times New Roman"/>
              </a:rPr>
              <a:t>Luke 15.10</a:t>
            </a:r>
            <a:endParaRPr lang="en-GB" sz="2000" dirty="0">
              <a:solidFill>
                <a:srgbClr val="CC3399"/>
              </a:solidFill>
              <a:latin typeface="Comic Sans MS"/>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dirty="0">
                <a:solidFill>
                  <a:srgbClr val="00B050"/>
                </a:solidFill>
                <a:latin typeface="Comic Sans MS"/>
                <a:cs typeface="Arial"/>
              </a:rPr>
              <a:t>Leader: </a:t>
            </a:r>
            <a:r>
              <a:rPr lang="en-AU" sz="2800" dirty="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6518" y="983573"/>
            <a:ext cx="9118964" cy="5191486"/>
          </a:xfrm>
          <a:prstGeom prst="rect">
            <a:avLst/>
          </a:prstGeom>
        </p:spPr>
        <p:txBody>
          <a:bodyPr wrap="square" lIns="91440" tIns="45720" rIns="91440" bIns="45720" anchor="t">
            <a:spAutoFit/>
          </a:bodyPr>
          <a:lstStyle/>
          <a:p>
            <a:pPr algn="ctr">
              <a:lnSpc>
                <a:spcPct val="150000"/>
              </a:lnSpc>
            </a:pPr>
            <a:r>
              <a:rPr lang="en-US" sz="2800" dirty="0">
                <a:solidFill>
                  <a:srgbClr val="00B050"/>
                </a:solidFill>
                <a:latin typeface="Comic Sans MS" panose="030F0702030302020204" pitchFamily="66" charset="0"/>
              </a:rPr>
              <a:t>Leader: </a:t>
            </a:r>
            <a:r>
              <a:rPr lang="en-US" sz="2800" dirty="0">
                <a:latin typeface="Comic Sans MS" panose="030F0702030302020204" pitchFamily="66" charset="0"/>
              </a:rPr>
              <a:t>We pray the prayer of approach together.</a:t>
            </a:r>
          </a:p>
          <a:p>
            <a:pPr lvl="0">
              <a:lnSpc>
                <a:spcPct val="150000"/>
              </a:lnSpc>
              <a:defRPr/>
            </a:pPr>
            <a:r>
              <a:rPr lang="en-GB" sz="2800" b="1" dirty="0">
                <a:solidFill>
                  <a:srgbClr val="00B050"/>
                </a:solidFill>
                <a:latin typeface="Comic Sans MS" panose="030F0702030302020204" pitchFamily="66" charset="0"/>
              </a:rPr>
              <a:t>All</a:t>
            </a:r>
            <a:r>
              <a:rPr lang="en-GB" sz="2400" b="1" dirty="0">
                <a:solidFill>
                  <a:srgbClr val="00B050"/>
                </a:solidFill>
                <a:latin typeface="Comic Sans MS" panose="030F0902030302020204" pitchFamily="66" charset="0"/>
              </a:rPr>
              <a:t>:</a:t>
            </a:r>
            <a:r>
              <a:rPr lang="en-AU" sz="2400" b="1" dirty="0">
                <a:solidFill>
                  <a:prstClr val="black"/>
                </a:solidFill>
                <a:latin typeface="Comic Sans MS" panose="030F0902030302020204" pitchFamily="66" charset="0"/>
              </a:rPr>
              <a:t> </a:t>
            </a:r>
            <a:r>
              <a:rPr lang="en-US" sz="2800" b="1" dirty="0">
                <a:latin typeface="Comic Sans MS" panose="030F0902030302020204" pitchFamily="66" charset="0"/>
              </a:rPr>
              <a:t>Ever-loving Father, we come before you</a:t>
            </a:r>
          </a:p>
          <a:p>
            <a:pPr lvl="0">
              <a:lnSpc>
                <a:spcPct val="150000"/>
              </a:lnSpc>
              <a:defRPr/>
            </a:pPr>
            <a:r>
              <a:rPr lang="en-US" sz="2800" b="1" dirty="0">
                <a:latin typeface="Comic Sans MS" panose="030F0902030302020204" pitchFamily="66" charset="0"/>
              </a:rPr>
              <a:t>as children created and called by you.</a:t>
            </a:r>
          </a:p>
          <a:p>
            <a:pPr lvl="0">
              <a:lnSpc>
                <a:spcPct val="150000"/>
              </a:lnSpc>
              <a:defRPr/>
            </a:pPr>
            <a:r>
              <a:rPr lang="en-US" sz="2800" b="1" dirty="0">
                <a:latin typeface="Comic Sans MS" panose="030F0902030302020204" pitchFamily="66" charset="0"/>
              </a:rPr>
              <a:t>Humbly we bow before you, as those deemed worthy of being sought and found by you when we have become lost. May our worship be worthy of your all-redeeming love.</a:t>
            </a:r>
          </a:p>
          <a:p>
            <a:pPr lvl="0">
              <a:lnSpc>
                <a:spcPct val="150000"/>
              </a:lnSpc>
              <a:defRPr/>
            </a:pPr>
            <a:r>
              <a:rPr lang="en-US" sz="2800" b="1" dirty="0">
                <a:latin typeface="Comic Sans MS" panose="030F0902030302020204" pitchFamily="66" charset="0"/>
              </a:rPr>
              <a:t>Amen.</a:t>
            </a:r>
            <a:endParaRPr kumimoji="0" lang="en-AU" sz="2800" b="1" u="none" strike="noStrike" kern="1200" cap="none" spc="0" normalizeH="0" baseline="0" noProof="0" dirty="0">
              <a:ln>
                <a:noFill/>
              </a:ln>
              <a:solidFill>
                <a:srgbClr val="232323"/>
              </a:solidFill>
              <a:effectLst/>
              <a:uLnTx/>
              <a:uFillTx/>
              <a:latin typeface="Comic Sans MS" panose="030F0902030302020204" pitchFamily="66" charset="0"/>
            </a:endParaRPr>
          </a:p>
        </p:txBody>
      </p:sp>
      <p:sp>
        <p:nvSpPr>
          <p:cNvPr id="4" name="TextBox 3"/>
          <p:cNvSpPr txBox="1"/>
          <p:nvPr/>
        </p:nvSpPr>
        <p:spPr>
          <a:xfrm>
            <a:off x="3997842" y="148075"/>
            <a:ext cx="4196316"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8</a:t>
            </a:fld>
            <a:endParaRPr lang="en-AU" altLang="en-US">
              <a:solidFill>
                <a:prstClr val="black">
                  <a:tint val="75000"/>
                </a:prstClr>
              </a:solidFill>
            </a:endParaRPr>
          </a:p>
        </p:txBody>
      </p:sp>
      <p:sp>
        <p:nvSpPr>
          <p:cNvPr id="3" name="Rectangle 2"/>
          <p:cNvSpPr/>
          <p:nvPr/>
        </p:nvSpPr>
        <p:spPr>
          <a:xfrm>
            <a:off x="609600" y="252172"/>
            <a:ext cx="10972799" cy="6619761"/>
          </a:xfrm>
          <a:prstGeom prst="rect">
            <a:avLst/>
          </a:prstGeom>
        </p:spPr>
        <p:txBody>
          <a:bodyPr wrap="square" lIns="91440" tIns="45720" rIns="91440" bIns="45720" anchor="t">
            <a:spAutoFit/>
          </a:bodyPr>
          <a:lstStyle/>
          <a:p>
            <a:pPr fontAlgn="base">
              <a:lnSpc>
                <a:spcPct val="150000"/>
              </a:lnSpc>
            </a:pPr>
            <a:r>
              <a:rPr lang="en-AU" sz="2400" dirty="0">
                <a:solidFill>
                  <a:srgbClr val="00B050"/>
                </a:solidFill>
                <a:latin typeface="Comic Sans MS"/>
              </a:rPr>
              <a:t>The Deacon or LA Introduces Confession</a:t>
            </a:r>
            <a:endParaRPr lang="en-US" sz="2400" dirty="0">
              <a:solidFill>
                <a:srgbClr val="E3960B"/>
              </a:solidFill>
              <a:latin typeface="Comic Sans MS"/>
              <a:cs typeface="Times New Roman"/>
            </a:endParaRPr>
          </a:p>
          <a:p>
            <a:pPr>
              <a:lnSpc>
                <a:spcPct val="150000"/>
              </a:lnSpc>
            </a:pPr>
            <a:r>
              <a:rPr lang="en-AU" sz="2400" dirty="0">
                <a:solidFill>
                  <a:srgbClr val="000000"/>
                </a:solidFill>
                <a:latin typeface="Comic Sans MS"/>
                <a:cs typeface="Times New Roman"/>
              </a:rPr>
              <a:t>​</a:t>
            </a:r>
            <a:r>
              <a:rPr lang="en-AU" sz="2400" dirty="0">
                <a:latin typeface="Comic Sans MS"/>
              </a:rPr>
              <a:t>All Creation is full of God’s praise, and we are called to join in with joy, righteousness and peacefulness. </a:t>
            </a:r>
            <a:endParaRPr lang="en-US" sz="2400" dirty="0">
              <a:solidFill>
                <a:srgbClr val="E3960B"/>
              </a:solidFill>
              <a:latin typeface="Comic Sans MS"/>
            </a:endParaRPr>
          </a:p>
          <a:p>
            <a:pPr>
              <a:lnSpc>
                <a:spcPct val="150000"/>
              </a:lnSpc>
            </a:pPr>
            <a:r>
              <a:rPr lang="en-AU" sz="2400" dirty="0">
                <a:latin typeface="Comic Sans MS"/>
              </a:rPr>
              <a:t>Yet as we look around us, we see conflict and destruction. </a:t>
            </a:r>
            <a:endParaRPr lang="en-US" sz="2400" dirty="0">
              <a:solidFill>
                <a:srgbClr val="E3960B"/>
              </a:solidFill>
              <a:latin typeface="Comic Sans MS"/>
            </a:endParaRPr>
          </a:p>
          <a:p>
            <a:pPr>
              <a:lnSpc>
                <a:spcPct val="150000"/>
              </a:lnSpc>
            </a:pPr>
            <a:r>
              <a:rPr lang="en-AU" sz="2400" dirty="0">
                <a:latin typeface="Comic Sans MS"/>
              </a:rPr>
              <a:t>We acknowledge: We ourselves cause conflict and destruction, and often fail to walk the path of peace. </a:t>
            </a:r>
            <a:endParaRPr lang="en-US" sz="2400" dirty="0">
              <a:solidFill>
                <a:srgbClr val="E3960B"/>
              </a:solidFill>
              <a:latin typeface="Comic Sans MS"/>
            </a:endParaRPr>
          </a:p>
          <a:p>
            <a:pPr>
              <a:lnSpc>
                <a:spcPct val="150000"/>
              </a:lnSpc>
            </a:pPr>
            <a:r>
              <a:rPr lang="en-AU" sz="2400" dirty="0">
                <a:latin typeface="Comic Sans MS"/>
              </a:rPr>
              <a:t>Everywhere on the planet, humans cause great harm, even as we know that the scope of destruction varies, and that everywhere human beings are among the victims of our deep conflict with Creation. </a:t>
            </a:r>
            <a:endParaRPr lang="en-US" sz="2400" dirty="0">
              <a:solidFill>
                <a:srgbClr val="E3960B"/>
              </a:solidFill>
              <a:latin typeface="Comic Sans MS"/>
            </a:endParaRPr>
          </a:p>
          <a:p>
            <a:pPr>
              <a:lnSpc>
                <a:spcPct val="150000"/>
              </a:lnSpc>
            </a:pPr>
            <a:r>
              <a:rPr lang="en-AU" sz="2400" dirty="0">
                <a:latin typeface="Comic Sans MS"/>
              </a:rPr>
              <a:t>All too often, we fail to live as we are called to live. </a:t>
            </a:r>
            <a:endParaRPr lang="en-US" sz="2400" dirty="0">
              <a:solidFill>
                <a:srgbClr val="E3960B"/>
              </a:solidFill>
              <a:latin typeface="Comic Sans MS"/>
            </a:endParaRPr>
          </a:p>
          <a:p>
            <a:pPr>
              <a:lnSpc>
                <a:spcPct val="150000"/>
              </a:lnSpc>
            </a:pPr>
            <a:r>
              <a:rPr lang="en-AU" sz="2400" dirty="0">
                <a:latin typeface="Comic Sans MS"/>
              </a:rPr>
              <a:t>We fail to be ambassadors of peace, righteousness and reconciliation.</a:t>
            </a:r>
            <a:endParaRPr lang="en-US" sz="2400" dirty="0">
              <a:solidFill>
                <a:srgbClr val="E3960B"/>
              </a:solidFill>
              <a:latin typeface="Comic Sans MS"/>
            </a:endParaRPr>
          </a:p>
          <a:p>
            <a:pPr>
              <a:spcBef>
                <a:spcPts val="450"/>
              </a:spcBef>
              <a:spcAft>
                <a:spcPts val="450"/>
              </a:spcAft>
            </a:pPr>
            <a:endParaRPr lang="en-AU" sz="2400" dirty="0">
              <a:latin typeface="Comic Sans MS"/>
            </a:endParaRPr>
          </a:p>
        </p:txBody>
      </p:sp>
    </p:spTree>
    <p:extLst>
      <p:ext uri="{BB962C8B-B14F-4D97-AF65-F5344CB8AC3E}">
        <p14:creationId xmlns:p14="http://schemas.microsoft.com/office/powerpoint/2010/main" val="34507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9135A-5025-7D87-9E26-580E6FE956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89ADA4-A4E0-5FD9-CADC-4D5B38A5C48C}"/>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9</a:t>
            </a:fld>
            <a:endParaRPr lang="en-AU" altLang="en-US">
              <a:solidFill>
                <a:prstClr val="black">
                  <a:tint val="75000"/>
                </a:prstClr>
              </a:solidFill>
            </a:endParaRPr>
          </a:p>
        </p:txBody>
      </p:sp>
      <p:sp>
        <p:nvSpPr>
          <p:cNvPr id="3" name="Rectangle 2">
            <a:extLst>
              <a:ext uri="{FF2B5EF4-FFF2-40B4-BE49-F238E27FC236}">
                <a16:creationId xmlns:a16="http://schemas.microsoft.com/office/drawing/2014/main" id="{8E3A240F-461E-2282-8AAF-80A62C9C45BA}"/>
              </a:ext>
            </a:extLst>
          </p:cNvPr>
          <p:cNvSpPr/>
          <p:nvPr/>
        </p:nvSpPr>
        <p:spPr>
          <a:xfrm>
            <a:off x="1670221" y="962685"/>
            <a:ext cx="10015151" cy="3539752"/>
          </a:xfrm>
          <a:prstGeom prst="rect">
            <a:avLst/>
          </a:prstGeom>
        </p:spPr>
        <p:txBody>
          <a:bodyPr wrap="square" lIns="91440" tIns="45720" rIns="91440" bIns="45720" anchor="t">
            <a:spAutoFit/>
          </a:bodyPr>
          <a:lstStyle/>
          <a:p>
            <a:pPr>
              <a:lnSpc>
                <a:spcPct val="150000"/>
              </a:lnSpc>
            </a:pPr>
            <a:endParaRPr lang="en-AU" sz="2400" dirty="0">
              <a:solidFill>
                <a:srgbClr val="00B050"/>
              </a:solidFill>
              <a:latin typeface="Comic Sans MS"/>
              <a:cs typeface="Times New Roman"/>
            </a:endParaRPr>
          </a:p>
          <a:p>
            <a:pPr>
              <a:lnSpc>
                <a:spcPct val="150000"/>
              </a:lnSpc>
            </a:pPr>
            <a:endParaRPr lang="en-AU" sz="2400" dirty="0">
              <a:solidFill>
                <a:srgbClr val="00B050"/>
              </a:solidFill>
              <a:latin typeface="Comic Sans MS"/>
              <a:cs typeface="Times New Roman"/>
            </a:endParaRPr>
          </a:p>
          <a:p>
            <a:r>
              <a:rPr lang="en-AU" sz="2400" dirty="0">
                <a:solidFill>
                  <a:srgbClr val="000000"/>
                </a:solidFill>
                <a:latin typeface="Comic Sans MS"/>
                <a:cs typeface="Times New Roman"/>
              </a:rPr>
              <a:t>​</a:t>
            </a:r>
            <a:r>
              <a:rPr lang="en-US" sz="2400" dirty="0">
                <a:solidFill>
                  <a:srgbClr val="00B050"/>
                </a:solidFill>
                <a:latin typeface="Comic Sans MS"/>
              </a:rPr>
              <a:t>Silence may be kept.</a:t>
            </a:r>
          </a:p>
          <a:p>
            <a:endParaRPr lang="en-AU" sz="2400" dirty="0">
              <a:solidFill>
                <a:srgbClr val="000000"/>
              </a:solidFill>
              <a:latin typeface="Tahoma"/>
              <a:ea typeface="Tahoma"/>
              <a:cs typeface="Tahoma"/>
            </a:endParaRPr>
          </a:p>
          <a:p>
            <a:r>
              <a:rPr lang="en-AU" sz="2400" dirty="0">
                <a:latin typeface="Comic Sans MS"/>
              </a:rPr>
              <a:t>Let us confess our sins. </a:t>
            </a:r>
            <a:endParaRPr lang="en-US" sz="2400" dirty="0">
              <a:latin typeface="Comic Sans MS"/>
            </a:endParaRPr>
          </a:p>
          <a:p>
            <a:endParaRPr lang="en-AU" sz="2400" dirty="0">
              <a:latin typeface="Comic Sans MS"/>
            </a:endParaRPr>
          </a:p>
          <a:p>
            <a:r>
              <a:rPr lang="en-AU" sz="2400" dirty="0">
                <a:latin typeface="Comic Sans MS"/>
              </a:rPr>
              <a:t>Let us come before the Triune God for forgiveness and renewal.</a:t>
            </a:r>
            <a:endParaRPr lang="en-US" sz="2400" dirty="0">
              <a:solidFill>
                <a:srgbClr val="000000"/>
              </a:solidFill>
              <a:latin typeface="Comic Sans MS"/>
            </a:endParaRPr>
          </a:p>
          <a:p>
            <a:pPr>
              <a:lnSpc>
                <a:spcPct val="150000"/>
              </a:lnSpc>
            </a:pPr>
            <a:endParaRPr lang="en-AU" sz="2400" dirty="0">
              <a:latin typeface="Comic Sans MS"/>
              <a:cs typeface="Times New Roman"/>
            </a:endParaRPr>
          </a:p>
        </p:txBody>
      </p:sp>
    </p:spTree>
    <p:extLst>
      <p:ext uri="{BB962C8B-B14F-4D97-AF65-F5344CB8AC3E}">
        <p14:creationId xmlns:p14="http://schemas.microsoft.com/office/powerpoint/2010/main" val="2930565500"/>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400309f2936a9bb689c62988afa7f74">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ae37527a9e976c87894a5cb55f2cb0ed"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D2C89B-11FE-4E1B-BC15-86D601D241FF}">
  <ds:schemaRefs>
    <ds:schemaRef ds:uri="http://schemas.microsoft.com/sharepoint/v3/contenttype/forms"/>
  </ds:schemaRefs>
</ds:datastoreItem>
</file>

<file path=customXml/itemProps2.xml><?xml version="1.0" encoding="utf-8"?>
<ds:datastoreItem xmlns:ds="http://schemas.openxmlformats.org/officeDocument/2006/customXml" ds:itemID="{28498058-9FF0-42CC-8CAE-5478A223E227}">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155E18-BCF6-4C05-ABE3-E0A9FBD469C7}">
  <ds:schemaRefs>
    <ds:schemaRef ds:uri="http://www.w3.org/XML/1998/namespace"/>
    <ds:schemaRef ds:uri="http://purl.org/dc/dcmitype/"/>
    <ds:schemaRef ds:uri="http://schemas.microsoft.com/office/2006/metadata/properties"/>
    <ds:schemaRef ds:uri="http://schemas.microsoft.com/office/infopath/2007/PartnerControls"/>
    <ds:schemaRef ds:uri="ec033be3-6e3d-434c-bca7-6d953e43020a"/>
    <ds:schemaRef ds:uri="http://schemas.microsoft.com/office/2006/documentManagement/types"/>
    <ds:schemaRef ds:uri="http://purl.org/dc/elements/1.1/"/>
    <ds:schemaRef ds:uri="http://schemas.openxmlformats.org/package/2006/metadata/core-properties"/>
    <ds:schemaRef ds:uri="e1300d55-8519-4834-8849-904d53629995"/>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TotalTime>
  <Words>4849</Words>
  <Application>Microsoft Office PowerPoint</Application>
  <PresentationFormat>Widescreen</PresentationFormat>
  <Paragraphs>511</Paragraphs>
  <Slides>54</Slides>
  <Notes>16</Notes>
  <HiddenSlides>0</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Office Theme</vt:lpstr>
      <vt:lpstr>2_Office Theme</vt:lpstr>
      <vt:lpstr>4_Office Theme</vt:lpstr>
      <vt:lpstr>2_Office Theme</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Troy Bullock</cp:lastModifiedBy>
  <cp:revision>37</cp:revision>
  <cp:lastPrinted>2019-01-02T23:00:29Z</cp:lastPrinted>
  <dcterms:created xsi:type="dcterms:W3CDTF">2018-08-20T02:08:08Z</dcterms:created>
  <dcterms:modified xsi:type="dcterms:W3CDTF">2025-09-13T22:16:48Z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y fmtid="{D5CDD505-2E9C-101B-9397-08002B2CF9AE}" pid="11" name="Order">
    <vt:r8>400</vt:r8>
  </property>
  <property fmtid="{D5CDD505-2E9C-101B-9397-08002B2CF9AE}" pid="12" name="ComplianceAssetId">
    <vt:lpwstr/>
  </property>
  <property fmtid="{D5CDD505-2E9C-101B-9397-08002B2CF9AE}" pid="13" name="_ExtendedDescription">
    <vt:lpwstr/>
  </property>
  <property fmtid="{D5CDD505-2E9C-101B-9397-08002B2CF9AE}" pid="14" name="TriggerFlowInfo">
    <vt:lpwstr/>
  </property>
</Properties>
</file>