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Rasputin" pitchFamily="2" charset="0"/>
      <p:regular r:id="rId37"/>
    </p:embeddedFont>
    <p:embeddedFont>
      <p:font typeface="Rasputin Bold" pitchFamily="2" charset="0"/>
      <p:regular r:id="rId38"/>
      <p:bold r:id="rId39"/>
    </p:embeddedFont>
    <p:embeddedFont>
      <p:font typeface="Rasputin Light" pitchFamily="2" charset="0"/>
      <p:regular r:id="rId40"/>
    </p:embeddedFont>
    <p:embeddedFont>
      <p:font typeface="TT Commons Pro" panose="020B0103030102020204" pitchFamily="34" charset="77"/>
      <p:regular r:id="rId41"/>
    </p:embeddedFont>
    <p:embeddedFont>
      <p:font typeface="TT Commons Pro Bold" panose="020B0103030102020204" pitchFamily="34" charset="77"/>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33" r="-233" b="-467"/>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444258" y="1453313"/>
            <a:ext cx="15219273" cy="8172450"/>
          </a:xfrm>
          <a:prstGeom prst="rect">
            <a:avLst/>
          </a:prstGeom>
        </p:spPr>
        <p:txBody>
          <a:bodyPr lIns="0" tIns="0" rIns="0" bIns="0" rtlCol="0" anchor="t">
            <a:spAutoFit/>
          </a:bodyPr>
          <a:lstStyle/>
          <a:p>
            <a:pPr algn="ctr">
              <a:lnSpc>
                <a:spcPts val="8040"/>
              </a:lnSpc>
            </a:pPr>
            <a:r>
              <a:rPr lang="en-US" sz="6700">
                <a:solidFill>
                  <a:srgbClr val="142414"/>
                </a:solidFill>
                <a:latin typeface="Rasputin"/>
                <a:ea typeface="Rasputin"/>
                <a:cs typeface="Rasputin"/>
                <a:sym typeface="Rasputin"/>
              </a:rPr>
              <a:t>Gen 3:1 Now the serpent was more </a:t>
            </a:r>
            <a:r>
              <a:rPr lang="en-US" sz="6700" b="1">
                <a:solidFill>
                  <a:srgbClr val="FF5757"/>
                </a:solidFill>
                <a:latin typeface="Rasputin Bold"/>
                <a:ea typeface="Rasputin Bold"/>
                <a:cs typeface="Rasputin Bold"/>
                <a:sym typeface="Rasputin Bold"/>
              </a:rPr>
              <a:t>crafty</a:t>
            </a:r>
            <a:r>
              <a:rPr lang="en-US" sz="6700">
                <a:solidFill>
                  <a:srgbClr val="142414"/>
                </a:solidFill>
                <a:latin typeface="Rasputin"/>
                <a:ea typeface="Rasputin"/>
                <a:cs typeface="Rasputin"/>
                <a:sym typeface="Rasputin"/>
              </a:rPr>
              <a:t> than any of the wild animals the Lord God had made. He said to the woman, “Did God really say, ‘You must not eat from any tree in the garden’?</a:t>
            </a:r>
          </a:p>
          <a:p>
            <a:pPr algn="ctr">
              <a:lnSpc>
                <a:spcPts val="8040"/>
              </a:lnSpc>
            </a:pPr>
            <a:r>
              <a:rPr lang="en-US" sz="6700">
                <a:solidFill>
                  <a:srgbClr val="142414"/>
                </a:solidFill>
                <a:latin typeface="Rasputin"/>
                <a:ea typeface="Rasputin"/>
                <a:cs typeface="Rasputin"/>
                <a:sym typeface="Rasputin"/>
              </a:rPr>
              <a:t>NIV</a:t>
            </a:r>
          </a:p>
          <a:p>
            <a:pPr algn="ctr">
              <a:lnSpc>
                <a:spcPts val="8040"/>
              </a:lnSpc>
            </a:pPr>
            <a:endParaRPr lang="en-US" sz="67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252126" y="666750"/>
            <a:ext cx="13642417" cy="9620250"/>
          </a:xfrm>
          <a:prstGeom prst="rect">
            <a:avLst/>
          </a:prstGeom>
        </p:spPr>
        <p:txBody>
          <a:bodyPr lIns="0" tIns="0" rIns="0" bIns="0" rtlCol="0" anchor="t">
            <a:spAutoFit/>
          </a:bodyPr>
          <a:lstStyle/>
          <a:p>
            <a:pPr algn="ctr">
              <a:lnSpc>
                <a:spcPts val="10800"/>
              </a:lnSpc>
            </a:pPr>
            <a:r>
              <a:rPr lang="en-US" sz="9000">
                <a:solidFill>
                  <a:srgbClr val="142414"/>
                </a:solidFill>
                <a:latin typeface="Rasputin"/>
                <a:ea typeface="Rasputin"/>
                <a:cs typeface="Rasputin"/>
                <a:sym typeface="Rasputin"/>
              </a:rPr>
              <a:t>Colossians 2:4 I am telling you this so no one will deceive you with well-</a:t>
            </a:r>
            <a:r>
              <a:rPr lang="en-US" sz="9000" b="1">
                <a:solidFill>
                  <a:srgbClr val="FF5757"/>
                </a:solidFill>
                <a:latin typeface="Rasputin Bold"/>
                <a:ea typeface="Rasputin Bold"/>
                <a:cs typeface="Rasputin Bold"/>
                <a:sym typeface="Rasputin Bold"/>
              </a:rPr>
              <a:t>crafted</a:t>
            </a:r>
            <a:r>
              <a:rPr lang="en-US" sz="9000">
                <a:solidFill>
                  <a:srgbClr val="142414"/>
                </a:solidFill>
                <a:latin typeface="Rasputin"/>
                <a:ea typeface="Rasputin"/>
                <a:cs typeface="Rasputin"/>
                <a:sym typeface="Rasputin"/>
              </a:rPr>
              <a:t> arguments.</a:t>
            </a:r>
          </a:p>
          <a:p>
            <a:pPr algn="ctr">
              <a:lnSpc>
                <a:spcPts val="10800"/>
              </a:lnSpc>
            </a:pPr>
            <a:r>
              <a:rPr lang="en-US" sz="9000">
                <a:solidFill>
                  <a:srgbClr val="142414"/>
                </a:solidFill>
                <a:latin typeface="Rasputin"/>
                <a:ea typeface="Rasputin"/>
                <a:cs typeface="Rasputin"/>
                <a:sym typeface="Rasputin"/>
              </a:rPr>
              <a:t>NLT</a:t>
            </a:r>
          </a:p>
          <a:p>
            <a:pPr algn="ctr">
              <a:lnSpc>
                <a:spcPts val="10800"/>
              </a:lnSpc>
            </a:pPr>
            <a:endParaRPr lang="en-US" sz="90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762910" y="1206582"/>
            <a:ext cx="16086385" cy="7163612"/>
            <a:chOff x="0" y="0"/>
            <a:chExt cx="21448513" cy="9551482"/>
          </a:xfrm>
        </p:grpSpPr>
        <p:sp>
          <p:nvSpPr>
            <p:cNvPr id="3" name="TextBox 3"/>
            <p:cNvSpPr txBox="1"/>
            <p:nvPr/>
          </p:nvSpPr>
          <p:spPr>
            <a:xfrm>
              <a:off x="0" y="-19050"/>
              <a:ext cx="21448513" cy="1962150"/>
            </a:xfrm>
            <a:prstGeom prst="rect">
              <a:avLst/>
            </a:prstGeom>
          </p:spPr>
          <p:txBody>
            <a:bodyPr lIns="0" tIns="0" rIns="0" bIns="0" rtlCol="0" anchor="t">
              <a:spAutoFit/>
            </a:bodyPr>
            <a:lstStyle/>
            <a:p>
              <a:pPr algn="ctr">
                <a:lnSpc>
                  <a:spcPts val="11519"/>
                </a:lnSpc>
              </a:pPr>
              <a:r>
                <a:rPr lang="en-US" sz="9600">
                  <a:solidFill>
                    <a:srgbClr val="FFFFFF"/>
                  </a:solidFill>
                  <a:latin typeface="Rasputin"/>
                  <a:ea typeface="Rasputin"/>
                  <a:cs typeface="Rasputin"/>
                  <a:sym typeface="Rasputin"/>
                </a:rPr>
                <a:t>Christ plus success</a:t>
              </a:r>
            </a:p>
          </p:txBody>
        </p:sp>
        <p:sp>
          <p:nvSpPr>
            <p:cNvPr id="4" name="TextBox 4"/>
            <p:cNvSpPr txBox="1"/>
            <p:nvPr/>
          </p:nvSpPr>
          <p:spPr>
            <a:xfrm>
              <a:off x="0" y="3658100"/>
              <a:ext cx="21448513" cy="1962150"/>
            </a:xfrm>
            <a:prstGeom prst="rect">
              <a:avLst/>
            </a:prstGeom>
          </p:spPr>
          <p:txBody>
            <a:bodyPr lIns="0" tIns="0" rIns="0" bIns="0" rtlCol="0" anchor="t">
              <a:spAutoFit/>
            </a:bodyPr>
            <a:lstStyle/>
            <a:p>
              <a:pPr algn="ctr">
                <a:lnSpc>
                  <a:spcPts val="11519"/>
                </a:lnSpc>
              </a:pPr>
              <a:r>
                <a:rPr lang="en-US" sz="9600">
                  <a:solidFill>
                    <a:srgbClr val="FFFFFF"/>
                  </a:solidFill>
                  <a:latin typeface="Rasputin"/>
                  <a:ea typeface="Rasputin"/>
                  <a:cs typeface="Rasputin"/>
                  <a:sym typeface="Rasputin"/>
                </a:rPr>
                <a:t>Christ plus approval</a:t>
              </a:r>
            </a:p>
          </p:txBody>
        </p:sp>
        <p:sp>
          <p:nvSpPr>
            <p:cNvPr id="5" name="TextBox 5"/>
            <p:cNvSpPr txBox="1"/>
            <p:nvPr/>
          </p:nvSpPr>
          <p:spPr>
            <a:xfrm>
              <a:off x="0" y="7589332"/>
              <a:ext cx="21448513" cy="1962150"/>
            </a:xfrm>
            <a:prstGeom prst="rect">
              <a:avLst/>
            </a:prstGeom>
          </p:spPr>
          <p:txBody>
            <a:bodyPr lIns="0" tIns="0" rIns="0" bIns="0" rtlCol="0" anchor="t">
              <a:spAutoFit/>
            </a:bodyPr>
            <a:lstStyle/>
            <a:p>
              <a:pPr algn="ctr">
                <a:lnSpc>
                  <a:spcPts val="11519"/>
                </a:lnSpc>
              </a:pPr>
              <a:r>
                <a:rPr lang="en-US" sz="9600">
                  <a:solidFill>
                    <a:srgbClr val="FFFFFF"/>
                  </a:solidFill>
                  <a:latin typeface="Rasputin"/>
                  <a:ea typeface="Rasputin"/>
                  <a:cs typeface="Rasputin"/>
                  <a:sym typeface="Rasputin"/>
                </a:rPr>
                <a:t>Christ plus works</a:t>
              </a:r>
            </a:p>
          </p:txBody>
        </p:sp>
      </p:grpSp>
      <p:sp>
        <p:nvSpPr>
          <p:cNvPr id="6" name="Freeform 6" descr="lined abstract shape"/>
          <p:cNvSpPr/>
          <p:nvPr/>
        </p:nvSpPr>
        <p:spPr>
          <a:xfrm rot="3595009">
            <a:off x="11667807" y="-2491199"/>
            <a:ext cx="10836480" cy="7395897"/>
          </a:xfrm>
          <a:custGeom>
            <a:avLst/>
            <a:gdLst/>
            <a:ahLst/>
            <a:cxnLst/>
            <a:rect l="l" t="t" r="r" b="b"/>
            <a:pathLst>
              <a:path w="10836480" h="7395897">
                <a:moveTo>
                  <a:pt x="0" y="0"/>
                </a:moveTo>
                <a:lnTo>
                  <a:pt x="10836479" y="0"/>
                </a:lnTo>
                <a:lnTo>
                  <a:pt x="10836479" y="7395898"/>
                </a:lnTo>
                <a:lnTo>
                  <a:pt x="0" y="7395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descr="lined abstract shape"/>
          <p:cNvSpPr/>
          <p:nvPr/>
        </p:nvSpPr>
        <p:spPr>
          <a:xfrm rot="3921556">
            <a:off x="-3704253" y="5881126"/>
            <a:ext cx="10836480" cy="7395897"/>
          </a:xfrm>
          <a:custGeom>
            <a:avLst/>
            <a:gdLst/>
            <a:ahLst/>
            <a:cxnLst/>
            <a:rect l="l" t="t" r="r" b="b"/>
            <a:pathLst>
              <a:path w="10836480" h="7395897">
                <a:moveTo>
                  <a:pt x="0" y="0"/>
                </a:moveTo>
                <a:lnTo>
                  <a:pt x="10836480" y="0"/>
                </a:lnTo>
                <a:lnTo>
                  <a:pt x="10836480" y="7395897"/>
                </a:lnTo>
                <a:lnTo>
                  <a:pt x="0" y="739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p:cNvSpPr/>
          <p:nvPr/>
        </p:nvSpPr>
        <p:spPr>
          <a:xfrm>
            <a:off x="15308566" y="8375616"/>
            <a:ext cx="2979434" cy="1765367"/>
          </a:xfrm>
          <a:custGeom>
            <a:avLst/>
            <a:gdLst/>
            <a:ahLst/>
            <a:cxnLst/>
            <a:rect l="l" t="t" r="r" b="b"/>
            <a:pathLst>
              <a:path w="2979434" h="1765367">
                <a:moveTo>
                  <a:pt x="0" y="0"/>
                </a:moveTo>
                <a:lnTo>
                  <a:pt x="2979434" y="0"/>
                </a:lnTo>
                <a:lnTo>
                  <a:pt x="2979434" y="1765368"/>
                </a:lnTo>
                <a:lnTo>
                  <a:pt x="0" y="1765368"/>
                </a:lnTo>
                <a:lnTo>
                  <a:pt x="0" y="0"/>
                </a:lnTo>
                <a:close/>
              </a:path>
            </a:pathLst>
          </a:custGeom>
          <a:blipFill>
            <a:blip r:embed="rId2"/>
            <a:stretch>
              <a:fillRect t="-8226" b="-8226"/>
            </a:stretch>
          </a:blipFill>
        </p:spPr>
        <p:txBody>
          <a:bodyPr/>
          <a:lstStyle/>
          <a:p>
            <a:endParaRPr lang="en-US"/>
          </a:p>
        </p:txBody>
      </p:sp>
      <p:sp>
        <p:nvSpPr>
          <p:cNvPr id="3" name="Freeform 3"/>
          <p:cNvSpPr/>
          <p:nvPr/>
        </p:nvSpPr>
        <p:spPr>
          <a:xfrm>
            <a:off x="571441" y="430939"/>
            <a:ext cx="14737125" cy="8732008"/>
          </a:xfrm>
          <a:custGeom>
            <a:avLst/>
            <a:gdLst/>
            <a:ahLst/>
            <a:cxnLst/>
            <a:rect l="l" t="t" r="r" b="b"/>
            <a:pathLst>
              <a:path w="14737125" h="8732008">
                <a:moveTo>
                  <a:pt x="0" y="0"/>
                </a:moveTo>
                <a:lnTo>
                  <a:pt x="14737125" y="0"/>
                </a:lnTo>
                <a:lnTo>
                  <a:pt x="14737125" y="8732007"/>
                </a:lnTo>
                <a:lnTo>
                  <a:pt x="0" y="873200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4604030" cy="5848350"/>
          </a:xfrm>
          <a:prstGeom prst="rect">
            <a:avLst/>
          </a:prstGeom>
        </p:spPr>
        <p:txBody>
          <a:bodyPr lIns="0" tIns="0" rIns="0" bIns="0" rtlCol="0" anchor="t">
            <a:spAutoFit/>
          </a:bodyPr>
          <a:lstStyle/>
          <a:p>
            <a:pPr algn="l">
              <a:lnSpc>
                <a:spcPts val="11519"/>
              </a:lnSpc>
            </a:pPr>
            <a:r>
              <a:rPr lang="en-US" sz="9600" b="1">
                <a:solidFill>
                  <a:srgbClr val="142414"/>
                </a:solidFill>
                <a:latin typeface="Rasputin Bold"/>
                <a:ea typeface="Rasputin Bold"/>
                <a:cs typeface="Rasputin Bold"/>
                <a:sym typeface="Rasputin Bold"/>
              </a:rPr>
              <a:t>Christ is sufficient. Christ is complete. Christ is all we need. </a:t>
            </a:r>
          </a:p>
          <a:p>
            <a:pPr algn="l">
              <a:lnSpc>
                <a:spcPts val="11519"/>
              </a:lnSpc>
            </a:pPr>
            <a:endParaRPr lang="en-US" sz="9600" b="1">
              <a:solidFill>
                <a:srgbClr val="142414"/>
              </a:solidFill>
              <a:latin typeface="Rasputin Bold"/>
              <a:ea typeface="Rasputin Bold"/>
              <a:cs typeface="Rasputin Bold"/>
              <a:sym typeface="Rasputin Bold"/>
            </a:endParaRPr>
          </a:p>
        </p:txBody>
      </p:sp>
      <p:sp>
        <p:nvSpPr>
          <p:cNvPr id="3" name="Freeform 3" descr="green organic shape"/>
          <p:cNvSpPr/>
          <p:nvPr/>
        </p:nvSpPr>
        <p:spPr>
          <a:xfrm rot="-4421762">
            <a:off x="10097818" y="3686697"/>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lined abstract shape"/>
          <p:cNvSpPr/>
          <p:nvPr/>
        </p:nvSpPr>
        <p:spPr>
          <a:xfrm rot="-5822765">
            <a:off x="-1597075" y="7402747"/>
            <a:ext cx="4764940" cy="4699422"/>
          </a:xfrm>
          <a:custGeom>
            <a:avLst/>
            <a:gdLst/>
            <a:ahLst/>
            <a:cxnLst/>
            <a:rect l="l" t="t" r="r" b="b"/>
            <a:pathLst>
              <a:path w="4764940" h="4699422">
                <a:moveTo>
                  <a:pt x="0" y="0"/>
                </a:moveTo>
                <a:lnTo>
                  <a:pt x="4764940" y="0"/>
                </a:lnTo>
                <a:lnTo>
                  <a:pt x="4764940" y="4699422"/>
                </a:lnTo>
                <a:lnTo>
                  <a:pt x="0" y="4699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dark green organic shape"/>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233411" y="4250610"/>
            <a:ext cx="6910589" cy="1238250"/>
          </a:xfrm>
          <a:prstGeom prst="rect">
            <a:avLst/>
          </a:prstGeom>
        </p:spPr>
        <p:txBody>
          <a:bodyPr lIns="0" tIns="0" rIns="0" bIns="0" rtlCol="0" anchor="t">
            <a:spAutoFit/>
          </a:bodyPr>
          <a:lstStyle/>
          <a:p>
            <a:pPr algn="l">
              <a:lnSpc>
                <a:spcPts val="9600"/>
              </a:lnSpc>
            </a:pPr>
            <a:r>
              <a:rPr lang="en-US" sz="8000">
                <a:solidFill>
                  <a:srgbClr val="FFFFFF"/>
                </a:solidFill>
                <a:latin typeface="Rasputin"/>
                <a:ea typeface="Rasputin"/>
                <a:cs typeface="Rasputin"/>
                <a:sym typeface="Rasputin"/>
              </a:rPr>
              <a:t>Point 2</a:t>
            </a:r>
          </a:p>
        </p:txBody>
      </p:sp>
      <p:sp>
        <p:nvSpPr>
          <p:cNvPr id="5" name="TextBox 5"/>
          <p:cNvSpPr txBox="1"/>
          <p:nvPr/>
        </p:nvSpPr>
        <p:spPr>
          <a:xfrm>
            <a:off x="10476379" y="3952160"/>
            <a:ext cx="7271014" cy="1749425"/>
          </a:xfrm>
          <a:prstGeom prst="rect">
            <a:avLst/>
          </a:prstGeom>
        </p:spPr>
        <p:txBody>
          <a:bodyPr lIns="0" tIns="0" rIns="0" bIns="0" rtlCol="0" anchor="t">
            <a:spAutoFit/>
          </a:bodyPr>
          <a:lstStyle/>
          <a:p>
            <a:pPr algn="l">
              <a:lnSpc>
                <a:spcPts val="6999"/>
              </a:lnSpc>
            </a:pPr>
            <a:r>
              <a:rPr lang="en-US" sz="4999" b="1">
                <a:solidFill>
                  <a:srgbClr val="142414"/>
                </a:solidFill>
                <a:latin typeface="Rasputin Bold"/>
                <a:ea typeface="Rasputin Bold"/>
                <a:cs typeface="Rasputin Bold"/>
                <a:sym typeface="Rasputin Bold"/>
              </a:rPr>
              <a:t>Knit Together, Stand Strong Together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188957" y="1828767"/>
            <a:ext cx="15910085" cy="7010400"/>
          </a:xfrm>
          <a:prstGeom prst="rect">
            <a:avLst/>
          </a:prstGeom>
        </p:spPr>
        <p:txBody>
          <a:bodyPr lIns="0" tIns="0" rIns="0" bIns="0" rtlCol="0" anchor="t">
            <a:spAutoFit/>
          </a:bodyPr>
          <a:lstStyle/>
          <a:p>
            <a:pPr algn="ctr">
              <a:lnSpc>
                <a:spcPts val="7920"/>
              </a:lnSpc>
            </a:pPr>
            <a:r>
              <a:rPr lang="en-US" sz="6600" b="1">
                <a:solidFill>
                  <a:srgbClr val="142414"/>
                </a:solidFill>
                <a:latin typeface="Rasputin Bold"/>
                <a:ea typeface="Rasputin Bold"/>
                <a:cs typeface="Rasputin Bold"/>
                <a:sym typeface="Rasputin Bold"/>
              </a:rPr>
              <a:t>Colossians 2:2</a:t>
            </a:r>
            <a:r>
              <a:rPr lang="en-US" sz="6600">
                <a:solidFill>
                  <a:srgbClr val="142414"/>
                </a:solidFill>
                <a:latin typeface="Rasputin"/>
                <a:ea typeface="Rasputin"/>
                <a:cs typeface="Rasputin"/>
                <a:sym typeface="Rasputin"/>
              </a:rPr>
              <a:t> I want them to be encouraged and </a:t>
            </a:r>
            <a:r>
              <a:rPr lang="en-US" sz="6600" b="1">
                <a:solidFill>
                  <a:srgbClr val="142414"/>
                </a:solidFill>
                <a:latin typeface="Rasputin Bold"/>
                <a:ea typeface="Rasputin Bold"/>
                <a:cs typeface="Rasputin Bold"/>
                <a:sym typeface="Rasputin Bold"/>
              </a:rPr>
              <a:t>knit</a:t>
            </a:r>
            <a:r>
              <a:rPr lang="en-US" sz="6600">
                <a:solidFill>
                  <a:srgbClr val="142414"/>
                </a:solidFill>
                <a:latin typeface="Rasputin"/>
                <a:ea typeface="Rasputin"/>
                <a:cs typeface="Rasputin"/>
                <a:sym typeface="Rasputin"/>
              </a:rPr>
              <a:t> together by strong ties of </a:t>
            </a:r>
            <a:r>
              <a:rPr lang="en-US" sz="6600" b="1">
                <a:solidFill>
                  <a:srgbClr val="142414"/>
                </a:solidFill>
                <a:latin typeface="Rasputin Bold"/>
                <a:ea typeface="Rasputin Bold"/>
                <a:cs typeface="Rasputin Bold"/>
                <a:sym typeface="Rasputin Bold"/>
              </a:rPr>
              <a:t>love</a:t>
            </a:r>
            <a:r>
              <a:rPr lang="en-US" sz="6600">
                <a:solidFill>
                  <a:srgbClr val="142414"/>
                </a:solidFill>
                <a:latin typeface="Rasputin"/>
                <a:ea typeface="Rasputin"/>
                <a:cs typeface="Rasputin"/>
                <a:sym typeface="Rasputin"/>
              </a:rPr>
              <a:t>. I want them to have complete confidence that they understand God’s mysterious plan, which is Christ himself. NLT</a:t>
            </a:r>
          </a:p>
          <a:p>
            <a:pPr algn="ctr">
              <a:lnSpc>
                <a:spcPts val="7920"/>
              </a:lnSpc>
            </a:pPr>
            <a:endParaRPr lang="en-US" sz="66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1765691" cy="8763000"/>
          </a:xfrm>
          <a:prstGeom prst="rect">
            <a:avLst/>
          </a:prstGeom>
        </p:spPr>
        <p:txBody>
          <a:bodyPr lIns="0" tIns="0" rIns="0" bIns="0" rtlCol="0" anchor="t">
            <a:spAutoFit/>
          </a:bodyPr>
          <a:lstStyle/>
          <a:p>
            <a:pPr algn="l">
              <a:lnSpc>
                <a:spcPts val="11519"/>
              </a:lnSpc>
            </a:pPr>
            <a:r>
              <a:rPr lang="en-US" sz="9600">
                <a:solidFill>
                  <a:srgbClr val="142414"/>
                </a:solidFill>
                <a:latin typeface="Rasputin"/>
                <a:ea typeface="Rasputin"/>
                <a:cs typeface="Rasputin"/>
                <a:sym typeface="Rasputin"/>
              </a:rPr>
              <a:t>Greek Word</a:t>
            </a:r>
          </a:p>
          <a:p>
            <a:pPr algn="l">
              <a:lnSpc>
                <a:spcPts val="11519"/>
              </a:lnSpc>
            </a:pPr>
            <a:r>
              <a:rPr lang="en-US" sz="9600" b="1">
                <a:solidFill>
                  <a:srgbClr val="142414"/>
                </a:solidFill>
                <a:latin typeface="Rasputin Bold"/>
                <a:ea typeface="Rasputin Bold"/>
                <a:cs typeface="Rasputin Bold"/>
                <a:sym typeface="Rasputin Bold"/>
              </a:rPr>
              <a:t>sumbibazō</a:t>
            </a:r>
            <a:r>
              <a:rPr lang="en-US" sz="9600">
                <a:solidFill>
                  <a:srgbClr val="142414"/>
                </a:solidFill>
                <a:latin typeface="Rasputin"/>
                <a:ea typeface="Rasputin"/>
                <a:cs typeface="Rasputin"/>
                <a:sym typeface="Rasputin"/>
              </a:rPr>
              <a:t>, means “to be held fast, joined together.” </a:t>
            </a:r>
          </a:p>
          <a:p>
            <a:pPr algn="l">
              <a:lnSpc>
                <a:spcPts val="11519"/>
              </a:lnSpc>
            </a:pPr>
            <a:endParaRPr lang="en-US" sz="9600">
              <a:solidFill>
                <a:srgbClr val="142414"/>
              </a:solidFill>
              <a:latin typeface="Rasputin"/>
              <a:ea typeface="Rasputin"/>
              <a:cs typeface="Rasputin"/>
              <a:sym typeface="Rasputin"/>
            </a:endParaRPr>
          </a:p>
        </p:txBody>
      </p:sp>
      <p:sp>
        <p:nvSpPr>
          <p:cNvPr id="3" name="Freeform 3" descr="green organic shape"/>
          <p:cNvSpPr/>
          <p:nvPr/>
        </p:nvSpPr>
        <p:spPr>
          <a:xfrm rot="-4421762">
            <a:off x="10097818" y="3686697"/>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lined abstract shape"/>
          <p:cNvSpPr/>
          <p:nvPr/>
        </p:nvSpPr>
        <p:spPr>
          <a:xfrm rot="5704631">
            <a:off x="14297058" y="2361332"/>
            <a:ext cx="6144834" cy="9739650"/>
          </a:xfrm>
          <a:custGeom>
            <a:avLst/>
            <a:gdLst/>
            <a:ahLst/>
            <a:cxnLst/>
            <a:rect l="l" t="t" r="r" b="b"/>
            <a:pathLst>
              <a:path w="6144834" h="9739650">
                <a:moveTo>
                  <a:pt x="0" y="0"/>
                </a:moveTo>
                <a:lnTo>
                  <a:pt x="6144833" y="0"/>
                </a:lnTo>
                <a:lnTo>
                  <a:pt x="6144833" y="9739650"/>
                </a:lnTo>
                <a:lnTo>
                  <a:pt x="0" y="97396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descr="lined abstract shape"/>
          <p:cNvSpPr/>
          <p:nvPr/>
        </p:nvSpPr>
        <p:spPr>
          <a:xfrm rot="-5822765">
            <a:off x="-1597075" y="7402747"/>
            <a:ext cx="4764940" cy="4699422"/>
          </a:xfrm>
          <a:custGeom>
            <a:avLst/>
            <a:gdLst/>
            <a:ahLst/>
            <a:cxnLst/>
            <a:rect l="l" t="t" r="r" b="b"/>
            <a:pathLst>
              <a:path w="4764940" h="4699422">
                <a:moveTo>
                  <a:pt x="0" y="0"/>
                </a:moveTo>
                <a:lnTo>
                  <a:pt x="4764940" y="0"/>
                </a:lnTo>
                <a:lnTo>
                  <a:pt x="4764940" y="4699422"/>
                </a:lnTo>
                <a:lnTo>
                  <a:pt x="0" y="4699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576142" y="1209730"/>
            <a:ext cx="17135716" cy="8220075"/>
          </a:xfrm>
          <a:prstGeom prst="rect">
            <a:avLst/>
          </a:prstGeom>
        </p:spPr>
        <p:txBody>
          <a:bodyPr lIns="0" tIns="0" rIns="0" bIns="0" rtlCol="0" anchor="t">
            <a:spAutoFit/>
          </a:bodyPr>
          <a:lstStyle/>
          <a:p>
            <a:pPr algn="ctr">
              <a:lnSpc>
                <a:spcPts val="9237"/>
              </a:lnSpc>
            </a:pPr>
            <a:r>
              <a:rPr lang="en-US" sz="7697" b="1">
                <a:solidFill>
                  <a:srgbClr val="000000"/>
                </a:solidFill>
                <a:latin typeface="Rasputin Bold"/>
                <a:ea typeface="Rasputin Bold"/>
                <a:cs typeface="Rasputin Bold"/>
                <a:sym typeface="Rasputin Bold"/>
              </a:rPr>
              <a:t>We bear one another’s burdens</a:t>
            </a:r>
          </a:p>
          <a:p>
            <a:pPr algn="ctr">
              <a:lnSpc>
                <a:spcPts val="9237"/>
              </a:lnSpc>
            </a:pPr>
            <a:endParaRPr lang="en-US" sz="7697" b="1">
              <a:solidFill>
                <a:srgbClr val="000000"/>
              </a:solidFill>
              <a:latin typeface="Rasputin Bold"/>
              <a:ea typeface="Rasputin Bold"/>
              <a:cs typeface="Rasputin Bold"/>
              <a:sym typeface="Rasputin Bold"/>
            </a:endParaRPr>
          </a:p>
          <a:p>
            <a:pPr algn="ctr">
              <a:lnSpc>
                <a:spcPts val="9237"/>
              </a:lnSpc>
            </a:pPr>
            <a:r>
              <a:rPr lang="en-US" sz="7697">
                <a:solidFill>
                  <a:srgbClr val="142414"/>
                </a:solidFill>
                <a:latin typeface="Rasputin"/>
                <a:ea typeface="Rasputin"/>
                <a:cs typeface="Rasputin"/>
                <a:sym typeface="Rasputin"/>
              </a:rPr>
              <a:t>1 Corinthians 12:26, ‘When one suffers, we all suffer; when one rejoices, we all rejoice.’ </a:t>
            </a:r>
          </a:p>
          <a:p>
            <a:pPr algn="ctr">
              <a:lnSpc>
                <a:spcPts val="9237"/>
              </a:lnSpc>
            </a:pPr>
            <a:endParaRPr lang="en-US" sz="7697">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719077" y="490538"/>
            <a:ext cx="16849847" cy="9865373"/>
          </a:xfrm>
          <a:prstGeom prst="rect">
            <a:avLst/>
          </a:prstGeom>
        </p:spPr>
        <p:txBody>
          <a:bodyPr lIns="0" tIns="0" rIns="0" bIns="0" rtlCol="0" anchor="t">
            <a:spAutoFit/>
          </a:bodyPr>
          <a:lstStyle/>
          <a:p>
            <a:pPr algn="ctr">
              <a:lnSpc>
                <a:spcPts val="9681"/>
              </a:lnSpc>
            </a:pPr>
            <a:r>
              <a:rPr lang="en-US" sz="8801" b="1">
                <a:solidFill>
                  <a:srgbClr val="FFFFFF"/>
                </a:solidFill>
                <a:latin typeface="Rasputin Bold"/>
                <a:ea typeface="Rasputin Bold"/>
                <a:cs typeface="Rasputin Bold"/>
                <a:sym typeface="Rasputin Bold"/>
              </a:rPr>
              <a:t>When we are together we reflect Christ.</a:t>
            </a:r>
            <a:r>
              <a:rPr lang="en-US" sz="8801">
                <a:solidFill>
                  <a:srgbClr val="FFFFFF"/>
                </a:solidFill>
                <a:latin typeface="Rasputin"/>
                <a:ea typeface="Rasputin"/>
                <a:cs typeface="Rasputin"/>
                <a:sym typeface="Rasputin"/>
              </a:rPr>
              <a:t> </a:t>
            </a:r>
          </a:p>
          <a:p>
            <a:pPr algn="ctr">
              <a:lnSpc>
                <a:spcPts val="9681"/>
              </a:lnSpc>
            </a:pPr>
            <a:endParaRPr lang="en-US" sz="8801">
              <a:solidFill>
                <a:srgbClr val="FFFFFF"/>
              </a:solidFill>
              <a:latin typeface="Rasputin"/>
              <a:ea typeface="Rasputin"/>
              <a:cs typeface="Rasputin"/>
              <a:sym typeface="Rasputin"/>
            </a:endParaRPr>
          </a:p>
          <a:p>
            <a:pPr algn="ctr">
              <a:lnSpc>
                <a:spcPts val="9681"/>
              </a:lnSpc>
            </a:pPr>
            <a:r>
              <a:rPr lang="en-US" sz="8801">
                <a:solidFill>
                  <a:srgbClr val="FFFFFF"/>
                </a:solidFill>
                <a:latin typeface="Rasputin"/>
                <a:ea typeface="Rasputin"/>
                <a:cs typeface="Rasputin"/>
                <a:sym typeface="Rasputin"/>
              </a:rPr>
              <a:t> John 13:35, By this everyone will know that you are my disciples, if you love one another.</a:t>
            </a:r>
          </a:p>
          <a:p>
            <a:pPr algn="ctr">
              <a:lnSpc>
                <a:spcPts val="9681"/>
              </a:lnSpc>
            </a:pPr>
            <a:endParaRPr lang="en-US" sz="8801">
              <a:solidFill>
                <a:srgbClr val="FFFFFF"/>
              </a:solidFill>
              <a:latin typeface="Rasputin"/>
              <a:ea typeface="Rasputin"/>
              <a:cs typeface="Rasputin"/>
              <a:sym typeface="Rasputin"/>
            </a:endParaRPr>
          </a:p>
        </p:txBody>
      </p:sp>
      <p:sp>
        <p:nvSpPr>
          <p:cNvPr id="3" name="Freeform 3" descr="green blob"/>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87897" y="2731154"/>
            <a:ext cx="17712206" cy="5162550"/>
          </a:xfrm>
          <a:prstGeom prst="rect">
            <a:avLst/>
          </a:prstGeom>
        </p:spPr>
        <p:txBody>
          <a:bodyPr lIns="0" tIns="0" rIns="0" bIns="0" rtlCol="0" anchor="t">
            <a:spAutoFit/>
          </a:bodyPr>
          <a:lstStyle/>
          <a:p>
            <a:pPr algn="ctr">
              <a:lnSpc>
                <a:spcPts val="5760"/>
              </a:lnSpc>
            </a:pPr>
            <a:r>
              <a:rPr lang="en-US" sz="4800">
                <a:solidFill>
                  <a:srgbClr val="142414"/>
                </a:solidFill>
                <a:latin typeface="Rasputin"/>
                <a:ea typeface="Rasputin"/>
                <a:cs typeface="Rasputin"/>
                <a:sym typeface="Rasputin"/>
              </a:rPr>
              <a:t>I want you to know how hard I am contending for you and for those at Laodicea, and for all who have not met me personally. 2 My goal is that they may be encouraged in heart and united in love, so that they may have the full riches of complete understanding, in order that they may know the mystery of God, namely, Christ, </a:t>
            </a:r>
          </a:p>
        </p:txBody>
      </p:sp>
      <p:sp>
        <p:nvSpPr>
          <p:cNvPr id="3" name="TextBox 3"/>
          <p:cNvSpPr txBox="1"/>
          <p:nvPr/>
        </p:nvSpPr>
        <p:spPr>
          <a:xfrm>
            <a:off x="5585532" y="426770"/>
            <a:ext cx="6636370" cy="834390"/>
          </a:xfrm>
          <a:prstGeom prst="rect">
            <a:avLst/>
          </a:prstGeom>
        </p:spPr>
        <p:txBody>
          <a:bodyPr lIns="0" tIns="0" rIns="0" bIns="0" rtlCol="0" anchor="t">
            <a:spAutoFit/>
          </a:bodyPr>
          <a:lstStyle/>
          <a:p>
            <a:pPr algn="ctr">
              <a:lnSpc>
                <a:spcPts val="3359"/>
              </a:lnSpc>
            </a:pPr>
            <a:r>
              <a:rPr lang="en-US" sz="2400" b="1" u="sng" spc="194">
                <a:solidFill>
                  <a:srgbClr val="142414"/>
                </a:solidFill>
                <a:latin typeface="TT Commons Pro Bold"/>
                <a:ea typeface="TT Commons Pro Bold"/>
                <a:cs typeface="TT Commons Pro Bold"/>
                <a:sym typeface="TT Commons Pro Bold"/>
              </a:rPr>
              <a:t>COLOSSIANS 2:1–7</a:t>
            </a:r>
          </a:p>
          <a:p>
            <a:pPr algn="ctr">
              <a:lnSpc>
                <a:spcPts val="3359"/>
              </a:lnSpc>
            </a:pPr>
            <a:endParaRPr lang="en-US" sz="2400" b="1" u="sng" spc="194">
              <a:solidFill>
                <a:srgbClr val="142414"/>
              </a:solidFill>
              <a:latin typeface="TT Commons Pro Bold"/>
              <a:ea typeface="TT Commons Pro Bold"/>
              <a:cs typeface="TT Commons Pro Bold"/>
              <a:sym typeface="TT Commons Pro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359089" y="634208"/>
            <a:ext cx="11765691" cy="8763000"/>
          </a:xfrm>
          <a:prstGeom prst="rect">
            <a:avLst/>
          </a:prstGeom>
        </p:spPr>
        <p:txBody>
          <a:bodyPr lIns="0" tIns="0" rIns="0" bIns="0" rtlCol="0" anchor="t">
            <a:spAutoFit/>
          </a:bodyPr>
          <a:lstStyle/>
          <a:p>
            <a:pPr algn="l">
              <a:lnSpc>
                <a:spcPts val="11519"/>
              </a:lnSpc>
            </a:pPr>
            <a:r>
              <a:rPr lang="en-US" sz="9600" b="1">
                <a:solidFill>
                  <a:srgbClr val="142414"/>
                </a:solidFill>
                <a:latin typeface="Rasputin Bold"/>
                <a:ea typeface="Rasputin Bold"/>
                <a:cs typeface="Rasputin Bold"/>
                <a:sym typeface="Rasputin Bold"/>
              </a:rPr>
              <a:t>“When we are knit together in love, we cannot be torn apart by lies.”</a:t>
            </a:r>
          </a:p>
          <a:p>
            <a:pPr algn="l">
              <a:lnSpc>
                <a:spcPts val="11519"/>
              </a:lnSpc>
            </a:pPr>
            <a:endParaRPr lang="en-US" sz="9600" b="1">
              <a:solidFill>
                <a:srgbClr val="142414"/>
              </a:solidFill>
              <a:latin typeface="Rasputin Bold"/>
              <a:ea typeface="Rasputin Bold"/>
              <a:cs typeface="Rasputin Bold"/>
              <a:sym typeface="Rasputin Bold"/>
            </a:endParaRPr>
          </a:p>
        </p:txBody>
      </p:sp>
      <p:sp>
        <p:nvSpPr>
          <p:cNvPr id="3" name="Freeform 3" descr="green organic shape"/>
          <p:cNvSpPr/>
          <p:nvPr/>
        </p:nvSpPr>
        <p:spPr>
          <a:xfrm rot="-4421762">
            <a:off x="10097818" y="3686697"/>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lined abstract shape"/>
          <p:cNvSpPr/>
          <p:nvPr/>
        </p:nvSpPr>
        <p:spPr>
          <a:xfrm rot="-5822765">
            <a:off x="-1597075" y="7402747"/>
            <a:ext cx="4764940" cy="4699422"/>
          </a:xfrm>
          <a:custGeom>
            <a:avLst/>
            <a:gdLst/>
            <a:ahLst/>
            <a:cxnLst/>
            <a:rect l="l" t="t" r="r" b="b"/>
            <a:pathLst>
              <a:path w="4764940" h="4699422">
                <a:moveTo>
                  <a:pt x="0" y="0"/>
                </a:moveTo>
                <a:lnTo>
                  <a:pt x="4764940" y="0"/>
                </a:lnTo>
                <a:lnTo>
                  <a:pt x="4764940" y="4699422"/>
                </a:lnTo>
                <a:lnTo>
                  <a:pt x="0" y="4699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dark green organic shape"/>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233411" y="4250610"/>
            <a:ext cx="6910589" cy="1238250"/>
          </a:xfrm>
          <a:prstGeom prst="rect">
            <a:avLst/>
          </a:prstGeom>
        </p:spPr>
        <p:txBody>
          <a:bodyPr lIns="0" tIns="0" rIns="0" bIns="0" rtlCol="0" anchor="t">
            <a:spAutoFit/>
          </a:bodyPr>
          <a:lstStyle/>
          <a:p>
            <a:pPr algn="l">
              <a:lnSpc>
                <a:spcPts val="9600"/>
              </a:lnSpc>
            </a:pPr>
            <a:r>
              <a:rPr lang="en-US" sz="8000">
                <a:solidFill>
                  <a:srgbClr val="FFFFFF"/>
                </a:solidFill>
                <a:latin typeface="Rasputin"/>
                <a:ea typeface="Rasputin"/>
                <a:cs typeface="Rasputin"/>
                <a:sym typeface="Rasputin"/>
              </a:rPr>
              <a:t>Point 3</a:t>
            </a:r>
          </a:p>
        </p:txBody>
      </p:sp>
      <p:sp>
        <p:nvSpPr>
          <p:cNvPr id="5" name="TextBox 5"/>
          <p:cNvSpPr txBox="1"/>
          <p:nvPr/>
        </p:nvSpPr>
        <p:spPr>
          <a:xfrm>
            <a:off x="10476379" y="3952160"/>
            <a:ext cx="7271014" cy="1749425"/>
          </a:xfrm>
          <a:prstGeom prst="rect">
            <a:avLst/>
          </a:prstGeom>
        </p:spPr>
        <p:txBody>
          <a:bodyPr lIns="0" tIns="0" rIns="0" bIns="0" rtlCol="0" anchor="t">
            <a:spAutoFit/>
          </a:bodyPr>
          <a:lstStyle/>
          <a:p>
            <a:pPr algn="l">
              <a:lnSpc>
                <a:spcPts val="6999"/>
              </a:lnSpc>
            </a:pPr>
            <a:r>
              <a:rPr lang="en-US" sz="4999" b="1">
                <a:solidFill>
                  <a:srgbClr val="142414"/>
                </a:solidFill>
                <a:latin typeface="Rasputin Bold"/>
                <a:ea typeface="Rasputin Bold"/>
                <a:cs typeface="Rasputin Bold"/>
                <a:sym typeface="Rasputin Bold"/>
              </a:rPr>
              <a:t>Living under the Lordship of Christ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252126" y="257175"/>
            <a:ext cx="13642417" cy="10448925"/>
          </a:xfrm>
          <a:prstGeom prst="rect">
            <a:avLst/>
          </a:prstGeom>
        </p:spPr>
        <p:txBody>
          <a:bodyPr lIns="0" tIns="0" rIns="0" bIns="0" rtlCol="0" anchor="t">
            <a:spAutoFit/>
          </a:bodyPr>
          <a:lstStyle/>
          <a:p>
            <a:pPr algn="ctr">
              <a:lnSpc>
                <a:spcPts val="10320"/>
              </a:lnSpc>
            </a:pPr>
            <a:r>
              <a:rPr lang="en-US" sz="8600" b="1">
                <a:solidFill>
                  <a:srgbClr val="142414"/>
                </a:solidFill>
                <a:latin typeface="Rasputin Bold"/>
                <a:ea typeface="Rasputin Bold"/>
                <a:cs typeface="Rasputin Bold"/>
                <a:sym typeface="Rasputin Bold"/>
              </a:rPr>
              <a:t>Colossians 2:6</a:t>
            </a:r>
            <a:r>
              <a:rPr lang="en-US" sz="8600">
                <a:solidFill>
                  <a:srgbClr val="142414"/>
                </a:solidFill>
                <a:latin typeface="Rasputin"/>
                <a:ea typeface="Rasputin"/>
                <a:cs typeface="Rasputin"/>
                <a:sym typeface="Rasputin"/>
              </a:rPr>
              <a:t> And now, just as you accepted </a:t>
            </a:r>
            <a:r>
              <a:rPr lang="en-US" sz="8600" b="1">
                <a:solidFill>
                  <a:srgbClr val="FF5757"/>
                </a:solidFill>
                <a:latin typeface="Rasputin Bold"/>
                <a:ea typeface="Rasputin Bold"/>
                <a:cs typeface="Rasputin Bold"/>
                <a:sym typeface="Rasputin Bold"/>
              </a:rPr>
              <a:t>Christ Jesus as your Lord</a:t>
            </a:r>
            <a:r>
              <a:rPr lang="en-US" sz="8600">
                <a:solidFill>
                  <a:srgbClr val="142414"/>
                </a:solidFill>
                <a:latin typeface="Rasputin"/>
                <a:ea typeface="Rasputin"/>
                <a:cs typeface="Rasputin"/>
                <a:sym typeface="Rasputin"/>
              </a:rPr>
              <a:t>, you must continue to follow him.</a:t>
            </a:r>
          </a:p>
          <a:p>
            <a:pPr algn="ctr">
              <a:lnSpc>
                <a:spcPts val="10320"/>
              </a:lnSpc>
            </a:pPr>
            <a:r>
              <a:rPr lang="en-US" sz="8600">
                <a:solidFill>
                  <a:srgbClr val="142414"/>
                </a:solidFill>
                <a:latin typeface="Rasputin"/>
                <a:ea typeface="Rasputin"/>
                <a:cs typeface="Rasputin"/>
                <a:sym typeface="Rasputin"/>
              </a:rPr>
              <a:t>NLT</a:t>
            </a:r>
          </a:p>
          <a:p>
            <a:pPr algn="ctr">
              <a:lnSpc>
                <a:spcPts val="10320"/>
              </a:lnSpc>
            </a:pPr>
            <a:endParaRPr lang="en-US" sz="86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460600" y="1348103"/>
            <a:ext cx="17366799" cy="9239250"/>
          </a:xfrm>
          <a:prstGeom prst="rect">
            <a:avLst/>
          </a:prstGeom>
        </p:spPr>
        <p:txBody>
          <a:bodyPr lIns="0" tIns="0" rIns="0" bIns="0" rtlCol="0" anchor="t">
            <a:spAutoFit/>
          </a:bodyPr>
          <a:lstStyle/>
          <a:p>
            <a:pPr algn="ctr">
              <a:lnSpc>
                <a:spcPts val="6600"/>
              </a:lnSpc>
            </a:pPr>
            <a:r>
              <a:rPr lang="en-US" sz="5500" b="1">
                <a:solidFill>
                  <a:srgbClr val="142414"/>
                </a:solidFill>
                <a:latin typeface="Rasputin Bold"/>
                <a:ea typeface="Rasputin Bold"/>
                <a:cs typeface="Rasputin Bold"/>
                <a:sym typeface="Rasputin Bold"/>
              </a:rPr>
              <a:t>Philippians 2:9-11 (NIV)</a:t>
            </a:r>
          </a:p>
          <a:p>
            <a:pPr algn="ctr">
              <a:lnSpc>
                <a:spcPts val="6600"/>
              </a:lnSpc>
            </a:pPr>
            <a:r>
              <a:rPr lang="en-US" sz="5500">
                <a:solidFill>
                  <a:srgbClr val="142414"/>
                </a:solidFill>
                <a:latin typeface="Rasputin"/>
                <a:ea typeface="Rasputin"/>
                <a:cs typeface="Rasputin"/>
                <a:sym typeface="Rasputin"/>
              </a:rPr>
              <a:t>“Therefore God exalted him to the highest place and gave him the name that is above every name, that at the name of Jesus every knee should bow, in heaven and on earth and under the earth, and every tongue acknowledge that Jesus Christ is Lord, to the glory of God the Father.”</a:t>
            </a:r>
          </a:p>
          <a:p>
            <a:pPr algn="ctr">
              <a:lnSpc>
                <a:spcPts val="6600"/>
              </a:lnSpc>
            </a:pPr>
            <a:endParaRPr lang="en-US" sz="5500">
              <a:solidFill>
                <a:srgbClr val="142414"/>
              </a:solidFill>
              <a:latin typeface="Rasputin"/>
              <a:ea typeface="Rasputin"/>
              <a:cs typeface="Rasputin"/>
              <a:sym typeface="Rasputin"/>
            </a:endParaRPr>
          </a:p>
          <a:p>
            <a:pPr algn="ctr">
              <a:lnSpc>
                <a:spcPts val="6600"/>
              </a:lnSpc>
            </a:pPr>
            <a:endParaRPr lang="en-US" sz="5500">
              <a:solidFill>
                <a:srgbClr val="142414"/>
              </a:solidFill>
              <a:latin typeface="Rasputin"/>
              <a:ea typeface="Rasputin"/>
              <a:cs typeface="Rasputin"/>
              <a:sym typeface="Rasputin"/>
            </a:endParaRPr>
          </a:p>
          <a:p>
            <a:pPr algn="ctr">
              <a:lnSpc>
                <a:spcPts val="6600"/>
              </a:lnSpc>
            </a:pPr>
            <a:endParaRPr lang="en-US" sz="55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723102" y="1297380"/>
            <a:ext cx="16841796" cy="6945660"/>
            <a:chOff x="0" y="0"/>
            <a:chExt cx="22455728" cy="9260880"/>
          </a:xfrm>
        </p:grpSpPr>
        <p:sp>
          <p:nvSpPr>
            <p:cNvPr id="3" name="TextBox 3"/>
            <p:cNvSpPr txBox="1"/>
            <p:nvPr/>
          </p:nvSpPr>
          <p:spPr>
            <a:xfrm>
              <a:off x="0" y="-19050"/>
              <a:ext cx="22455728" cy="1962150"/>
            </a:xfrm>
            <a:prstGeom prst="rect">
              <a:avLst/>
            </a:prstGeom>
          </p:spPr>
          <p:txBody>
            <a:bodyPr lIns="0" tIns="0" rIns="0" bIns="0" rtlCol="0" anchor="t">
              <a:spAutoFit/>
            </a:bodyPr>
            <a:lstStyle/>
            <a:p>
              <a:pPr algn="ctr">
                <a:lnSpc>
                  <a:spcPts val="11519"/>
                </a:lnSpc>
              </a:pPr>
              <a:r>
                <a:rPr lang="en-US" sz="9600">
                  <a:solidFill>
                    <a:srgbClr val="FFFFFF"/>
                  </a:solidFill>
                  <a:latin typeface="Rasputin"/>
                  <a:ea typeface="Rasputin"/>
                  <a:cs typeface="Rasputin"/>
                  <a:sym typeface="Rasputin"/>
                </a:rPr>
                <a:t>Lordship of Christ </a:t>
              </a:r>
            </a:p>
          </p:txBody>
        </p:sp>
        <p:sp>
          <p:nvSpPr>
            <p:cNvPr id="4" name="TextBox 4"/>
            <p:cNvSpPr txBox="1"/>
            <p:nvPr/>
          </p:nvSpPr>
          <p:spPr>
            <a:xfrm>
              <a:off x="0" y="5600101"/>
              <a:ext cx="22455728" cy="3660778"/>
            </a:xfrm>
            <a:prstGeom prst="rect">
              <a:avLst/>
            </a:prstGeom>
          </p:spPr>
          <p:txBody>
            <a:bodyPr lIns="0" tIns="0" rIns="0" bIns="0" rtlCol="0" anchor="t">
              <a:spAutoFit/>
            </a:bodyPr>
            <a:lstStyle/>
            <a:p>
              <a:pPr algn="ctr">
                <a:lnSpc>
                  <a:spcPts val="7499"/>
                </a:lnSpc>
              </a:pPr>
              <a:r>
                <a:rPr lang="en-US" sz="4999">
                  <a:solidFill>
                    <a:srgbClr val="FFFFFF"/>
                  </a:solidFill>
                  <a:latin typeface="TT Commons Pro"/>
                  <a:ea typeface="TT Commons Pro"/>
                  <a:cs typeface="TT Commons Pro"/>
                  <a:sym typeface="TT Commons Pro"/>
                </a:rPr>
                <a:t>In our families </a:t>
              </a:r>
            </a:p>
            <a:p>
              <a:pPr algn="ctr">
                <a:lnSpc>
                  <a:spcPts val="7499"/>
                </a:lnSpc>
              </a:pPr>
              <a:r>
                <a:rPr lang="en-US" sz="4999">
                  <a:solidFill>
                    <a:srgbClr val="FFFFFF"/>
                  </a:solidFill>
                  <a:latin typeface="TT Commons Pro"/>
                  <a:ea typeface="TT Commons Pro"/>
                  <a:cs typeface="TT Commons Pro"/>
                  <a:sym typeface="TT Commons Pro"/>
                </a:rPr>
                <a:t>In our finances</a:t>
              </a:r>
            </a:p>
            <a:p>
              <a:pPr algn="ctr">
                <a:lnSpc>
                  <a:spcPts val="7499"/>
                </a:lnSpc>
              </a:pPr>
              <a:r>
                <a:rPr lang="en-US" sz="4999">
                  <a:solidFill>
                    <a:srgbClr val="FFFFFF"/>
                  </a:solidFill>
                  <a:latin typeface="TT Commons Pro"/>
                  <a:ea typeface="TT Commons Pro"/>
                  <a:cs typeface="TT Commons Pro"/>
                  <a:sym typeface="TT Commons Pro"/>
                </a:rPr>
                <a:t>Our everday life</a:t>
              </a:r>
            </a:p>
          </p:txBody>
        </p:sp>
      </p:grpSp>
      <p:sp>
        <p:nvSpPr>
          <p:cNvPr id="5" name="Freeform 5" descr="lined abstract shape"/>
          <p:cNvSpPr/>
          <p:nvPr/>
        </p:nvSpPr>
        <p:spPr>
          <a:xfrm rot="3595009">
            <a:off x="11667807" y="-2491199"/>
            <a:ext cx="10836480" cy="7395897"/>
          </a:xfrm>
          <a:custGeom>
            <a:avLst/>
            <a:gdLst/>
            <a:ahLst/>
            <a:cxnLst/>
            <a:rect l="l" t="t" r="r" b="b"/>
            <a:pathLst>
              <a:path w="10836480" h="7395897">
                <a:moveTo>
                  <a:pt x="0" y="0"/>
                </a:moveTo>
                <a:lnTo>
                  <a:pt x="10836479" y="0"/>
                </a:lnTo>
                <a:lnTo>
                  <a:pt x="10836479" y="7395898"/>
                </a:lnTo>
                <a:lnTo>
                  <a:pt x="0" y="7395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descr="lined abstract shape"/>
          <p:cNvSpPr/>
          <p:nvPr/>
        </p:nvSpPr>
        <p:spPr>
          <a:xfrm rot="3921556">
            <a:off x="-3704253" y="5881126"/>
            <a:ext cx="10836480" cy="7395897"/>
          </a:xfrm>
          <a:custGeom>
            <a:avLst/>
            <a:gdLst/>
            <a:ahLst/>
            <a:cxnLst/>
            <a:rect l="l" t="t" r="r" b="b"/>
            <a:pathLst>
              <a:path w="10836480" h="7395897">
                <a:moveTo>
                  <a:pt x="0" y="0"/>
                </a:moveTo>
                <a:lnTo>
                  <a:pt x="10836480" y="0"/>
                </a:lnTo>
                <a:lnTo>
                  <a:pt x="10836480" y="7395897"/>
                </a:lnTo>
                <a:lnTo>
                  <a:pt x="0" y="739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green organic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green organic blob"/>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l="-8607" r="-8607"/>
              </a:stretch>
            </a:blipFill>
          </p:spPr>
          <p:txBody>
            <a:bodyPr/>
            <a:lstStyle/>
            <a:p>
              <a:endParaRPr lang="en-US"/>
            </a:p>
          </p:txBody>
        </p:sp>
      </p:grpSp>
      <p:sp>
        <p:nvSpPr>
          <p:cNvPr id="6" name="TextBox 6"/>
          <p:cNvSpPr txBox="1"/>
          <p:nvPr/>
        </p:nvSpPr>
        <p:spPr>
          <a:xfrm>
            <a:off x="8650226" y="1560468"/>
            <a:ext cx="8323738" cy="5848350"/>
          </a:xfrm>
          <a:prstGeom prst="rect">
            <a:avLst/>
          </a:prstGeom>
        </p:spPr>
        <p:txBody>
          <a:bodyPr lIns="0" tIns="0" rIns="0" bIns="0" rtlCol="0" anchor="t">
            <a:spAutoFit/>
          </a:bodyPr>
          <a:lstStyle/>
          <a:p>
            <a:pPr algn="l">
              <a:lnSpc>
                <a:spcPts val="11519"/>
              </a:lnSpc>
            </a:pPr>
            <a:r>
              <a:rPr lang="en-US" sz="9600">
                <a:solidFill>
                  <a:srgbClr val="142414"/>
                </a:solidFill>
                <a:latin typeface="Rasputin"/>
                <a:ea typeface="Rasputin"/>
                <a:cs typeface="Rasputin"/>
                <a:sym typeface="Rasputin"/>
              </a:rPr>
              <a:t>If Christ is not Lord of all, He is not Lord at all.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dark green organic shape"/>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233411" y="4250610"/>
            <a:ext cx="6910589" cy="1238250"/>
          </a:xfrm>
          <a:prstGeom prst="rect">
            <a:avLst/>
          </a:prstGeom>
        </p:spPr>
        <p:txBody>
          <a:bodyPr lIns="0" tIns="0" rIns="0" bIns="0" rtlCol="0" anchor="t">
            <a:spAutoFit/>
          </a:bodyPr>
          <a:lstStyle/>
          <a:p>
            <a:pPr algn="l">
              <a:lnSpc>
                <a:spcPts val="9600"/>
              </a:lnSpc>
            </a:pPr>
            <a:r>
              <a:rPr lang="en-US" sz="8000">
                <a:solidFill>
                  <a:srgbClr val="FFFFFF"/>
                </a:solidFill>
                <a:latin typeface="Rasputin"/>
                <a:ea typeface="Rasputin"/>
                <a:cs typeface="Rasputin"/>
                <a:sym typeface="Rasputin"/>
              </a:rPr>
              <a:t>Point 4</a:t>
            </a:r>
          </a:p>
        </p:txBody>
      </p:sp>
      <p:sp>
        <p:nvSpPr>
          <p:cNvPr id="5" name="TextBox 5"/>
          <p:cNvSpPr txBox="1"/>
          <p:nvPr/>
        </p:nvSpPr>
        <p:spPr>
          <a:xfrm>
            <a:off x="10476379" y="3952160"/>
            <a:ext cx="7271014" cy="1749425"/>
          </a:xfrm>
          <a:prstGeom prst="rect">
            <a:avLst/>
          </a:prstGeom>
        </p:spPr>
        <p:txBody>
          <a:bodyPr lIns="0" tIns="0" rIns="0" bIns="0" rtlCol="0" anchor="t">
            <a:spAutoFit/>
          </a:bodyPr>
          <a:lstStyle/>
          <a:p>
            <a:pPr algn="l">
              <a:lnSpc>
                <a:spcPts val="6999"/>
              </a:lnSpc>
            </a:pPr>
            <a:r>
              <a:rPr lang="en-US" sz="4999" b="1">
                <a:solidFill>
                  <a:srgbClr val="142414"/>
                </a:solidFill>
                <a:latin typeface="Rasputin Bold"/>
                <a:ea typeface="Rasputin Bold"/>
                <a:cs typeface="Rasputin Bold"/>
                <a:sym typeface="Rasputin Bold"/>
              </a:rPr>
              <a:t>Thankful Because Christ Is Enough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540112" y="1171575"/>
            <a:ext cx="17471923" cy="8620125"/>
          </a:xfrm>
          <a:prstGeom prst="rect">
            <a:avLst/>
          </a:prstGeom>
        </p:spPr>
        <p:txBody>
          <a:bodyPr lIns="0" tIns="0" rIns="0" bIns="0" rtlCol="0" anchor="t">
            <a:spAutoFit/>
          </a:bodyPr>
          <a:lstStyle/>
          <a:p>
            <a:pPr algn="ctr">
              <a:lnSpc>
                <a:spcPts val="8520"/>
              </a:lnSpc>
            </a:pPr>
            <a:r>
              <a:rPr lang="en-US" sz="7100">
                <a:solidFill>
                  <a:srgbClr val="142414"/>
                </a:solidFill>
                <a:latin typeface="Rasputin"/>
                <a:ea typeface="Rasputin"/>
                <a:cs typeface="Rasputin"/>
                <a:sym typeface="Rasputin"/>
              </a:rPr>
              <a:t>Colossians 2:7 Let your roots grow down into him, and let your lives be built on him. Then your faith will grow strong in the truth you were taught, and you will overflow with </a:t>
            </a:r>
            <a:r>
              <a:rPr lang="en-US" sz="7100">
                <a:solidFill>
                  <a:srgbClr val="FF5757"/>
                </a:solidFill>
                <a:latin typeface="Rasputin"/>
                <a:ea typeface="Rasputin"/>
                <a:cs typeface="Rasputin"/>
                <a:sym typeface="Rasputin"/>
              </a:rPr>
              <a:t>thankfulness</a:t>
            </a:r>
            <a:r>
              <a:rPr lang="en-US" sz="7100">
                <a:solidFill>
                  <a:srgbClr val="142414"/>
                </a:solidFill>
                <a:latin typeface="Rasputin"/>
                <a:ea typeface="Rasputin"/>
                <a:cs typeface="Rasputin"/>
                <a:sym typeface="Rasputin"/>
              </a:rPr>
              <a:t>.</a:t>
            </a:r>
          </a:p>
          <a:p>
            <a:pPr algn="ctr">
              <a:lnSpc>
                <a:spcPts val="8520"/>
              </a:lnSpc>
            </a:pPr>
            <a:r>
              <a:rPr lang="en-US" sz="7100">
                <a:solidFill>
                  <a:srgbClr val="142414"/>
                </a:solidFill>
                <a:latin typeface="Rasputin"/>
                <a:ea typeface="Rasputin"/>
                <a:cs typeface="Rasputin"/>
                <a:sym typeface="Rasputin"/>
              </a:rPr>
              <a:t>NLT</a:t>
            </a:r>
          </a:p>
          <a:p>
            <a:pPr algn="ctr">
              <a:lnSpc>
                <a:spcPts val="8520"/>
              </a:lnSpc>
            </a:pPr>
            <a:endParaRPr lang="en-US" sz="71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522627" y="477920"/>
            <a:ext cx="17392922" cy="8620937"/>
            <a:chOff x="0" y="0"/>
            <a:chExt cx="23190562" cy="11494582"/>
          </a:xfrm>
        </p:grpSpPr>
        <p:sp>
          <p:nvSpPr>
            <p:cNvPr id="3" name="TextBox 3"/>
            <p:cNvSpPr txBox="1"/>
            <p:nvPr/>
          </p:nvSpPr>
          <p:spPr>
            <a:xfrm>
              <a:off x="0" y="-19050"/>
              <a:ext cx="23190562" cy="1962150"/>
            </a:xfrm>
            <a:prstGeom prst="rect">
              <a:avLst/>
            </a:prstGeom>
          </p:spPr>
          <p:txBody>
            <a:bodyPr lIns="0" tIns="0" rIns="0" bIns="0" rtlCol="0" anchor="t">
              <a:spAutoFit/>
            </a:bodyPr>
            <a:lstStyle/>
            <a:p>
              <a:pPr algn="l">
                <a:lnSpc>
                  <a:spcPts val="11519"/>
                </a:lnSpc>
              </a:pPr>
              <a:r>
                <a:rPr lang="en-US" sz="9600">
                  <a:solidFill>
                    <a:srgbClr val="FFFFFF"/>
                  </a:solidFill>
                  <a:latin typeface="Rasputin"/>
                  <a:ea typeface="Rasputin"/>
                  <a:cs typeface="Rasputin"/>
                  <a:sym typeface="Rasputin"/>
                </a:rPr>
                <a:t>Rooted in Christ</a:t>
              </a:r>
            </a:p>
          </p:txBody>
        </p:sp>
        <p:sp>
          <p:nvSpPr>
            <p:cNvPr id="4" name="TextBox 4"/>
            <p:cNvSpPr txBox="1"/>
            <p:nvPr/>
          </p:nvSpPr>
          <p:spPr>
            <a:xfrm>
              <a:off x="0" y="3658100"/>
              <a:ext cx="23190562" cy="1962150"/>
            </a:xfrm>
            <a:prstGeom prst="rect">
              <a:avLst/>
            </a:prstGeom>
          </p:spPr>
          <p:txBody>
            <a:bodyPr lIns="0" tIns="0" rIns="0" bIns="0" rtlCol="0" anchor="t">
              <a:spAutoFit/>
            </a:bodyPr>
            <a:lstStyle/>
            <a:p>
              <a:pPr algn="l">
                <a:lnSpc>
                  <a:spcPts val="11519"/>
                </a:lnSpc>
              </a:pPr>
              <a:r>
                <a:rPr lang="en-US" sz="9600">
                  <a:solidFill>
                    <a:srgbClr val="FFFFFF"/>
                  </a:solidFill>
                  <a:latin typeface="Rasputin"/>
                  <a:ea typeface="Rasputin"/>
                  <a:cs typeface="Rasputin"/>
                  <a:sym typeface="Rasputin"/>
                </a:rPr>
                <a:t>Be built on Him</a:t>
              </a:r>
            </a:p>
          </p:txBody>
        </p:sp>
        <p:sp>
          <p:nvSpPr>
            <p:cNvPr id="5" name="TextBox 5"/>
            <p:cNvSpPr txBox="1"/>
            <p:nvPr/>
          </p:nvSpPr>
          <p:spPr>
            <a:xfrm>
              <a:off x="0" y="7589332"/>
              <a:ext cx="23190562" cy="3905250"/>
            </a:xfrm>
            <a:prstGeom prst="rect">
              <a:avLst/>
            </a:prstGeom>
          </p:spPr>
          <p:txBody>
            <a:bodyPr lIns="0" tIns="0" rIns="0" bIns="0" rtlCol="0" anchor="t">
              <a:spAutoFit/>
            </a:bodyPr>
            <a:lstStyle/>
            <a:p>
              <a:pPr algn="l">
                <a:lnSpc>
                  <a:spcPts val="11519"/>
                </a:lnSpc>
              </a:pPr>
              <a:r>
                <a:rPr lang="en-US" sz="9600">
                  <a:solidFill>
                    <a:srgbClr val="FFFFFF"/>
                  </a:solidFill>
                  <a:latin typeface="Rasputin"/>
                  <a:ea typeface="Rasputin"/>
                  <a:cs typeface="Rasputin"/>
                  <a:sym typeface="Rasputin"/>
                </a:rPr>
                <a:t>We begin overflowing with thankfulness</a:t>
              </a:r>
            </a:p>
          </p:txBody>
        </p:sp>
      </p:grpSp>
      <p:sp>
        <p:nvSpPr>
          <p:cNvPr id="6" name="Freeform 6" descr="lined abstract shape"/>
          <p:cNvSpPr/>
          <p:nvPr/>
        </p:nvSpPr>
        <p:spPr>
          <a:xfrm rot="3595009">
            <a:off x="11667807" y="-2491199"/>
            <a:ext cx="10836480" cy="7395897"/>
          </a:xfrm>
          <a:custGeom>
            <a:avLst/>
            <a:gdLst/>
            <a:ahLst/>
            <a:cxnLst/>
            <a:rect l="l" t="t" r="r" b="b"/>
            <a:pathLst>
              <a:path w="10836480" h="7395897">
                <a:moveTo>
                  <a:pt x="0" y="0"/>
                </a:moveTo>
                <a:lnTo>
                  <a:pt x="10836479" y="0"/>
                </a:lnTo>
                <a:lnTo>
                  <a:pt x="10836479" y="7395898"/>
                </a:lnTo>
                <a:lnTo>
                  <a:pt x="0" y="7395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descr="green organic shape"/>
          <p:cNvSpPr/>
          <p:nvPr/>
        </p:nvSpPr>
        <p:spPr>
          <a:xfrm>
            <a:off x="6775407" y="-3636889"/>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4243551">
            <a:off x="6526536" y="4794885"/>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rot="362418">
            <a:off x="9322613" y="420576"/>
            <a:ext cx="8491976" cy="9445848"/>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stretch>
                <a:fillRect l="-8607" r="-8607"/>
              </a:stretch>
            </a:blipFill>
          </p:spPr>
          <p:txBody>
            <a:bodyPr/>
            <a:lstStyle/>
            <a:p>
              <a:endParaRPr lang="en-US"/>
            </a:p>
          </p:txBody>
        </p:sp>
      </p:grpSp>
      <p:sp>
        <p:nvSpPr>
          <p:cNvPr id="6" name="TextBox 6"/>
          <p:cNvSpPr txBox="1"/>
          <p:nvPr/>
        </p:nvSpPr>
        <p:spPr>
          <a:xfrm>
            <a:off x="1028700" y="1019175"/>
            <a:ext cx="8115300" cy="7096125"/>
          </a:xfrm>
          <a:prstGeom prst="rect">
            <a:avLst/>
          </a:prstGeom>
        </p:spPr>
        <p:txBody>
          <a:bodyPr lIns="0" tIns="0" rIns="0" bIns="0" rtlCol="0" anchor="t">
            <a:spAutoFit/>
          </a:bodyPr>
          <a:lstStyle/>
          <a:p>
            <a:pPr algn="l">
              <a:lnSpc>
                <a:spcPts val="9360"/>
              </a:lnSpc>
            </a:pPr>
            <a:r>
              <a:rPr lang="en-US" sz="7800">
                <a:solidFill>
                  <a:srgbClr val="FFFFFF"/>
                </a:solidFill>
                <a:latin typeface="Rasputin"/>
                <a:ea typeface="Rasputin"/>
                <a:cs typeface="Rasputin"/>
                <a:sym typeface="Rasputin"/>
              </a:rPr>
              <a:t>when we follow Christ, we are not missing out on anything. </a:t>
            </a:r>
          </a:p>
          <a:p>
            <a:pPr algn="l">
              <a:lnSpc>
                <a:spcPts val="9360"/>
              </a:lnSpc>
            </a:pPr>
            <a:endParaRPr lang="en-US" sz="7800">
              <a:solidFill>
                <a:srgbClr val="FFFFFF"/>
              </a:solidFill>
              <a:latin typeface="Rasputin"/>
              <a:ea typeface="Rasputin"/>
              <a:cs typeface="Rasputin"/>
              <a:sym typeface="Rasput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87897" y="2954807"/>
            <a:ext cx="17712206" cy="2552700"/>
          </a:xfrm>
          <a:prstGeom prst="rect">
            <a:avLst/>
          </a:prstGeom>
        </p:spPr>
        <p:txBody>
          <a:bodyPr lIns="0" tIns="0" rIns="0" bIns="0" rtlCol="0" anchor="t">
            <a:spAutoFit/>
          </a:bodyPr>
          <a:lstStyle/>
          <a:p>
            <a:pPr algn="ctr">
              <a:lnSpc>
                <a:spcPts val="6240"/>
              </a:lnSpc>
            </a:pPr>
            <a:r>
              <a:rPr lang="en-US" sz="5200">
                <a:solidFill>
                  <a:srgbClr val="142414"/>
                </a:solidFill>
                <a:latin typeface="Rasputin"/>
                <a:ea typeface="Rasputin"/>
                <a:cs typeface="Rasputin"/>
                <a:sym typeface="Rasputin"/>
              </a:rPr>
              <a:t>3 in whom are hidden all the treasures of wisdom and knowledge. 4 I tell you this so that no one may deceive you by fine-sounding arguments. </a:t>
            </a:r>
          </a:p>
        </p:txBody>
      </p:sp>
      <p:sp>
        <p:nvSpPr>
          <p:cNvPr id="3" name="TextBox 3"/>
          <p:cNvSpPr txBox="1"/>
          <p:nvPr/>
        </p:nvSpPr>
        <p:spPr>
          <a:xfrm>
            <a:off x="5585532" y="426770"/>
            <a:ext cx="6636370" cy="834390"/>
          </a:xfrm>
          <a:prstGeom prst="rect">
            <a:avLst/>
          </a:prstGeom>
        </p:spPr>
        <p:txBody>
          <a:bodyPr lIns="0" tIns="0" rIns="0" bIns="0" rtlCol="0" anchor="t">
            <a:spAutoFit/>
          </a:bodyPr>
          <a:lstStyle/>
          <a:p>
            <a:pPr algn="ctr">
              <a:lnSpc>
                <a:spcPts val="3359"/>
              </a:lnSpc>
            </a:pPr>
            <a:r>
              <a:rPr lang="en-US" sz="2400" b="1" u="sng" spc="194">
                <a:solidFill>
                  <a:srgbClr val="142414"/>
                </a:solidFill>
                <a:latin typeface="TT Commons Pro Bold"/>
                <a:ea typeface="TT Commons Pro Bold"/>
                <a:cs typeface="TT Commons Pro Bold"/>
                <a:sym typeface="TT Commons Pro Bold"/>
              </a:rPr>
              <a:t>COLOSSIANS 2:1–7</a:t>
            </a:r>
          </a:p>
          <a:p>
            <a:pPr algn="ctr">
              <a:lnSpc>
                <a:spcPts val="3359"/>
              </a:lnSpc>
            </a:pPr>
            <a:endParaRPr lang="en-US" sz="2400" b="1" u="sng" spc="194">
              <a:solidFill>
                <a:srgbClr val="142414"/>
              </a:solidFill>
              <a:latin typeface="TT Commons Pro Bold"/>
              <a:ea typeface="TT Commons Pro Bold"/>
              <a:cs typeface="TT Commons Pro Bold"/>
              <a:sym typeface="TT Commons Pro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708392" y="752475"/>
            <a:ext cx="16871216" cy="8772525"/>
          </a:xfrm>
          <a:prstGeom prst="rect">
            <a:avLst/>
          </a:prstGeom>
        </p:spPr>
        <p:txBody>
          <a:bodyPr lIns="0" tIns="0" rIns="0" bIns="0" rtlCol="0" anchor="t">
            <a:spAutoFit/>
          </a:bodyPr>
          <a:lstStyle/>
          <a:p>
            <a:pPr algn="ctr">
              <a:lnSpc>
                <a:spcPts val="8640"/>
              </a:lnSpc>
            </a:pPr>
            <a:r>
              <a:rPr lang="en-US" sz="7200" b="1">
                <a:solidFill>
                  <a:srgbClr val="142414"/>
                </a:solidFill>
                <a:latin typeface="Rasputin Bold"/>
                <a:ea typeface="Rasputin Bold"/>
                <a:cs typeface="Rasputin Bold"/>
                <a:sym typeface="Rasputin Bold"/>
              </a:rPr>
              <a:t>Romans 12:2 (NIV</a:t>
            </a:r>
            <a:r>
              <a:rPr lang="en-US" sz="7200">
                <a:solidFill>
                  <a:srgbClr val="142414"/>
                </a:solidFill>
                <a:latin typeface="Rasputin"/>
                <a:ea typeface="Rasputin"/>
                <a:cs typeface="Rasputin"/>
                <a:sym typeface="Rasputin"/>
              </a:rPr>
              <a:t>)</a:t>
            </a:r>
          </a:p>
          <a:p>
            <a:pPr algn="ctr">
              <a:lnSpc>
                <a:spcPts val="8640"/>
              </a:lnSpc>
            </a:pPr>
            <a:r>
              <a:rPr lang="en-US" sz="7200">
                <a:solidFill>
                  <a:srgbClr val="142414"/>
                </a:solidFill>
                <a:latin typeface="Rasputin"/>
                <a:ea typeface="Rasputin"/>
                <a:cs typeface="Rasputin"/>
                <a:sym typeface="Rasputin"/>
              </a:rPr>
              <a:t>"Do not conform to the pattern of this world, but be transformed by the renewing of your mind. Then you will be able to test and approve what God’s will is—his good, pleasing and perfect will."</a:t>
            </a:r>
          </a:p>
          <a:p>
            <a:pPr algn="ctr">
              <a:lnSpc>
                <a:spcPts val="8640"/>
              </a:lnSpc>
            </a:pPr>
            <a:endParaRPr lang="en-US" sz="72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1765691" cy="5848350"/>
          </a:xfrm>
          <a:prstGeom prst="rect">
            <a:avLst/>
          </a:prstGeom>
        </p:spPr>
        <p:txBody>
          <a:bodyPr lIns="0" tIns="0" rIns="0" bIns="0" rtlCol="0" anchor="t">
            <a:spAutoFit/>
          </a:bodyPr>
          <a:lstStyle/>
          <a:p>
            <a:pPr algn="l">
              <a:lnSpc>
                <a:spcPts val="11519"/>
              </a:lnSpc>
            </a:pPr>
            <a:r>
              <a:rPr lang="en-US" sz="9600">
                <a:solidFill>
                  <a:srgbClr val="142414"/>
                </a:solidFill>
                <a:latin typeface="Rasputin"/>
                <a:ea typeface="Rasputin"/>
                <a:cs typeface="Rasputin"/>
                <a:sym typeface="Rasputin"/>
              </a:rPr>
              <a:t>Greek word eucharistia, means gratitude and praise. </a:t>
            </a:r>
          </a:p>
        </p:txBody>
      </p:sp>
      <p:sp>
        <p:nvSpPr>
          <p:cNvPr id="3" name="Freeform 3" descr="green organic shape"/>
          <p:cNvSpPr/>
          <p:nvPr/>
        </p:nvSpPr>
        <p:spPr>
          <a:xfrm rot="-4421762">
            <a:off x="10097818" y="3686697"/>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lined abstract shape"/>
          <p:cNvSpPr/>
          <p:nvPr/>
        </p:nvSpPr>
        <p:spPr>
          <a:xfrm rot="5704631">
            <a:off x="14297058" y="2361332"/>
            <a:ext cx="6144834" cy="9739650"/>
          </a:xfrm>
          <a:custGeom>
            <a:avLst/>
            <a:gdLst/>
            <a:ahLst/>
            <a:cxnLst/>
            <a:rect l="l" t="t" r="r" b="b"/>
            <a:pathLst>
              <a:path w="6144834" h="9739650">
                <a:moveTo>
                  <a:pt x="0" y="0"/>
                </a:moveTo>
                <a:lnTo>
                  <a:pt x="6144833" y="0"/>
                </a:lnTo>
                <a:lnTo>
                  <a:pt x="6144833" y="9739650"/>
                </a:lnTo>
                <a:lnTo>
                  <a:pt x="0" y="97396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descr="lined abstract shape"/>
          <p:cNvSpPr/>
          <p:nvPr/>
        </p:nvSpPr>
        <p:spPr>
          <a:xfrm rot="-5822765">
            <a:off x="-1597075" y="7402747"/>
            <a:ext cx="4764940" cy="4699422"/>
          </a:xfrm>
          <a:custGeom>
            <a:avLst/>
            <a:gdLst/>
            <a:ahLst/>
            <a:cxnLst/>
            <a:rect l="l" t="t" r="r" b="b"/>
            <a:pathLst>
              <a:path w="4764940" h="4699422">
                <a:moveTo>
                  <a:pt x="0" y="0"/>
                </a:moveTo>
                <a:lnTo>
                  <a:pt x="4764940" y="0"/>
                </a:lnTo>
                <a:lnTo>
                  <a:pt x="4764940" y="4699422"/>
                </a:lnTo>
                <a:lnTo>
                  <a:pt x="0" y="4699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green organic blob"/>
          <p:cNvSpPr/>
          <p:nvPr/>
        </p:nvSpPr>
        <p:spPr>
          <a:xfrm rot="7672955">
            <a:off x="10751530" y="-4919548"/>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1901520">
            <a:off x="11841060" y="-3813956"/>
            <a:ext cx="10836480" cy="7395897"/>
          </a:xfrm>
          <a:custGeom>
            <a:avLst/>
            <a:gdLst/>
            <a:ahLst/>
            <a:cxnLst/>
            <a:rect l="l" t="t" r="r" b="b"/>
            <a:pathLst>
              <a:path w="10836480" h="7395897">
                <a:moveTo>
                  <a:pt x="0" y="0"/>
                </a:moveTo>
                <a:lnTo>
                  <a:pt x="10836480" y="0"/>
                </a:lnTo>
                <a:lnTo>
                  <a:pt x="10836480" y="7395898"/>
                </a:lnTo>
                <a:lnTo>
                  <a:pt x="0" y="7395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descr="lined abstract shape"/>
          <p:cNvSpPr/>
          <p:nvPr/>
        </p:nvSpPr>
        <p:spPr>
          <a:xfrm rot="-7772413">
            <a:off x="-3694394" y="6621391"/>
            <a:ext cx="6800267" cy="4641183"/>
          </a:xfrm>
          <a:custGeom>
            <a:avLst/>
            <a:gdLst/>
            <a:ahLst/>
            <a:cxnLst/>
            <a:rect l="l" t="t" r="r" b="b"/>
            <a:pathLst>
              <a:path w="6800267" h="4641183">
                <a:moveTo>
                  <a:pt x="0" y="0"/>
                </a:moveTo>
                <a:lnTo>
                  <a:pt x="6800268" y="0"/>
                </a:lnTo>
                <a:lnTo>
                  <a:pt x="6800268" y="4641183"/>
                </a:lnTo>
                <a:lnTo>
                  <a:pt x="0" y="4641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352594" y="1503634"/>
            <a:ext cx="16102452" cy="5038725"/>
          </a:xfrm>
          <a:prstGeom prst="rect">
            <a:avLst/>
          </a:prstGeom>
        </p:spPr>
        <p:txBody>
          <a:bodyPr lIns="0" tIns="0" rIns="0" bIns="0" rtlCol="0" anchor="t">
            <a:spAutoFit/>
          </a:bodyPr>
          <a:lstStyle/>
          <a:p>
            <a:pPr algn="l">
              <a:lnSpc>
                <a:spcPts val="6657"/>
              </a:lnSpc>
            </a:pPr>
            <a:endParaRPr/>
          </a:p>
          <a:p>
            <a:pPr algn="l">
              <a:lnSpc>
                <a:spcPts val="6657"/>
              </a:lnSpc>
            </a:pPr>
            <a:r>
              <a:rPr lang="en-US" sz="5548" b="1">
                <a:solidFill>
                  <a:srgbClr val="142414"/>
                </a:solidFill>
                <a:latin typeface="Rasputin Bold"/>
                <a:ea typeface="Rasputin Bold"/>
                <a:cs typeface="Rasputin Bold"/>
                <a:sym typeface="Rasputin Bold"/>
              </a:rPr>
              <a:t> </a:t>
            </a:r>
          </a:p>
          <a:p>
            <a:pPr algn="l">
              <a:lnSpc>
                <a:spcPts val="6657"/>
              </a:lnSpc>
            </a:pPr>
            <a:r>
              <a:rPr lang="en-US" sz="5548" b="1">
                <a:solidFill>
                  <a:srgbClr val="142414"/>
                </a:solidFill>
                <a:latin typeface="Rasputin Bold"/>
                <a:ea typeface="Rasputin Bold"/>
                <a:cs typeface="Rasputin Bold"/>
                <a:sym typeface="Rasputin Bold"/>
              </a:rPr>
              <a:t>Romans 6:23 For the wages of sin is death, but the gift of God is eternal life in Christ Jesus our Lord.</a:t>
            </a:r>
          </a:p>
          <a:p>
            <a:pPr algn="l">
              <a:lnSpc>
                <a:spcPts val="6657"/>
              </a:lnSpc>
            </a:pPr>
            <a:endParaRPr lang="en-US" sz="5548" b="1">
              <a:solidFill>
                <a:srgbClr val="142414"/>
              </a:solidFill>
              <a:latin typeface="Rasputin Bold"/>
              <a:ea typeface="Rasputin Bold"/>
              <a:cs typeface="Rasputin Bold"/>
              <a:sym typeface="Rasputin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632594" y="2764884"/>
            <a:ext cx="17411852" cy="5505450"/>
          </a:xfrm>
          <a:prstGeom prst="rect">
            <a:avLst/>
          </a:prstGeom>
        </p:spPr>
        <p:txBody>
          <a:bodyPr lIns="0" tIns="0" rIns="0" bIns="0" rtlCol="0" anchor="t">
            <a:spAutoFit/>
          </a:bodyPr>
          <a:lstStyle/>
          <a:p>
            <a:pPr algn="ctr">
              <a:lnSpc>
                <a:spcPts val="7200"/>
              </a:lnSpc>
            </a:pPr>
            <a:r>
              <a:rPr lang="en-US" sz="6000" b="1">
                <a:solidFill>
                  <a:srgbClr val="142414"/>
                </a:solidFill>
                <a:latin typeface="Rasputin Bold"/>
                <a:ea typeface="Rasputin Bold"/>
                <a:cs typeface="Rasputin Bold"/>
                <a:sym typeface="Rasputin Bold"/>
              </a:rPr>
              <a:t>2 Corinthians 5:18 says, “All this is from God, who reconciled us to Himself through Christ.” Because of Him, we are not separated from God. We are accepted, loved, and held secure.</a:t>
            </a:r>
          </a:p>
          <a:p>
            <a:pPr algn="ctr">
              <a:lnSpc>
                <a:spcPts val="7200"/>
              </a:lnSpc>
            </a:pPr>
            <a:endParaRPr lang="en-US" sz="6000" b="1">
              <a:solidFill>
                <a:srgbClr val="142414"/>
              </a:solidFill>
              <a:latin typeface="Rasputin Bold"/>
              <a:ea typeface="Rasputin Bold"/>
              <a:cs typeface="Rasputin Bold"/>
              <a:sym typeface="Rasputin Bold"/>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632594" y="1850484"/>
            <a:ext cx="17411852" cy="7334250"/>
          </a:xfrm>
          <a:prstGeom prst="rect">
            <a:avLst/>
          </a:prstGeom>
        </p:spPr>
        <p:txBody>
          <a:bodyPr lIns="0" tIns="0" rIns="0" bIns="0" rtlCol="0" anchor="t">
            <a:spAutoFit/>
          </a:bodyPr>
          <a:lstStyle/>
          <a:p>
            <a:pPr algn="ctr">
              <a:lnSpc>
                <a:spcPts val="7200"/>
              </a:lnSpc>
            </a:pPr>
            <a:r>
              <a:rPr lang="en-US" sz="6000" b="1">
                <a:solidFill>
                  <a:srgbClr val="142414"/>
                </a:solidFill>
                <a:latin typeface="Rasputin Bold"/>
                <a:ea typeface="Rasputin Bold"/>
                <a:cs typeface="Rasputin Bold"/>
                <a:sym typeface="Rasputin Bold"/>
              </a:rPr>
              <a:t>He gives us everything we need for life and godliness. </a:t>
            </a:r>
          </a:p>
          <a:p>
            <a:pPr algn="ctr">
              <a:lnSpc>
                <a:spcPts val="7200"/>
              </a:lnSpc>
            </a:pPr>
            <a:endParaRPr lang="en-US" sz="6000" b="1">
              <a:solidFill>
                <a:srgbClr val="142414"/>
              </a:solidFill>
              <a:latin typeface="Rasputin Bold"/>
              <a:ea typeface="Rasputin Bold"/>
              <a:cs typeface="Rasputin Bold"/>
              <a:sym typeface="Rasputin Bold"/>
            </a:endParaRPr>
          </a:p>
          <a:p>
            <a:pPr algn="ctr">
              <a:lnSpc>
                <a:spcPts val="7200"/>
              </a:lnSpc>
            </a:pPr>
            <a:r>
              <a:rPr lang="en-US" sz="6000">
                <a:solidFill>
                  <a:srgbClr val="142414"/>
                </a:solidFill>
                <a:latin typeface="Rasputin"/>
                <a:ea typeface="Rasputin"/>
                <a:cs typeface="Rasputin"/>
                <a:sym typeface="Rasputin"/>
              </a:rPr>
              <a:t>2 Peter 1:3 says, “His divine power has given us everything we need for a godly life.” Spiritually, emotionally, practically—Christ is enough for every part of our lives.</a:t>
            </a:r>
          </a:p>
          <a:p>
            <a:pPr algn="ctr">
              <a:lnSpc>
                <a:spcPts val="7200"/>
              </a:lnSpc>
            </a:pPr>
            <a:endParaRPr lang="en-US" sz="6000">
              <a:solidFill>
                <a:srgbClr val="142414"/>
              </a:solidFill>
              <a:latin typeface="Rasputin"/>
              <a:ea typeface="Rasputin"/>
              <a:cs typeface="Rasputin"/>
              <a:sym typeface="Rasputin"/>
            </a:endParaRPr>
          </a:p>
        </p:txBody>
      </p:sp>
      <p:sp>
        <p:nvSpPr>
          <p:cNvPr id="3" name="Freeform 3" descr="green abstract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8862409">
            <a:off x="11443547" y="-3756415"/>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3321565" y="1133475"/>
            <a:ext cx="12002662" cy="8478523"/>
          </a:xfrm>
          <a:prstGeom prst="rect">
            <a:avLst/>
          </a:prstGeom>
        </p:spPr>
        <p:txBody>
          <a:bodyPr lIns="0" tIns="0" rIns="0" bIns="0" rtlCol="0" anchor="t">
            <a:spAutoFit/>
          </a:bodyPr>
          <a:lstStyle/>
          <a:p>
            <a:pPr algn="ctr">
              <a:lnSpc>
                <a:spcPts val="13310"/>
              </a:lnSpc>
            </a:pPr>
            <a:r>
              <a:rPr lang="en-US" sz="12100">
                <a:solidFill>
                  <a:srgbClr val="FFFFFF"/>
                </a:solidFill>
                <a:latin typeface="Rasputin Light"/>
                <a:ea typeface="Rasputin Light"/>
                <a:cs typeface="Rasputin Light"/>
                <a:sym typeface="Rasputin Light"/>
              </a:rPr>
              <a:t>Christ is enough. He is my Lord. He is my all in all.</a:t>
            </a:r>
          </a:p>
          <a:p>
            <a:pPr algn="ctr">
              <a:lnSpc>
                <a:spcPts val="13310"/>
              </a:lnSpc>
            </a:pPr>
            <a:endParaRPr lang="en-US" sz="12100">
              <a:solidFill>
                <a:srgbClr val="FFFFFF"/>
              </a:solidFill>
              <a:latin typeface="Rasputin Light"/>
              <a:ea typeface="Rasputin Light"/>
              <a:cs typeface="Rasputin Light"/>
              <a:sym typeface="Rasputin Light"/>
            </a:endParaRPr>
          </a:p>
        </p:txBody>
      </p:sp>
      <p:sp>
        <p:nvSpPr>
          <p:cNvPr id="3" name="Freeform 3" descr="green organic blob"/>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blob"/>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descr="lined abstract shape"/>
          <p:cNvSpPr/>
          <p:nvPr/>
        </p:nvSpPr>
        <p:spPr>
          <a:xfrm rot="5045464">
            <a:off x="10463264" y="6473304"/>
            <a:ext cx="5489002" cy="8700148"/>
          </a:xfrm>
          <a:custGeom>
            <a:avLst/>
            <a:gdLst/>
            <a:ahLst/>
            <a:cxnLst/>
            <a:rect l="l" t="t" r="r" b="b"/>
            <a:pathLst>
              <a:path w="5489002" h="8700148">
                <a:moveTo>
                  <a:pt x="0" y="0"/>
                </a:moveTo>
                <a:lnTo>
                  <a:pt x="5489003" y="0"/>
                </a:lnTo>
                <a:lnTo>
                  <a:pt x="5489003" y="8700148"/>
                </a:lnTo>
                <a:lnTo>
                  <a:pt x="0" y="8700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87897" y="2283479"/>
            <a:ext cx="17712206" cy="6057900"/>
          </a:xfrm>
          <a:prstGeom prst="rect">
            <a:avLst/>
          </a:prstGeom>
        </p:spPr>
        <p:txBody>
          <a:bodyPr lIns="0" tIns="0" rIns="0" bIns="0" rtlCol="0" anchor="t">
            <a:spAutoFit/>
          </a:bodyPr>
          <a:lstStyle/>
          <a:p>
            <a:pPr algn="ctr">
              <a:lnSpc>
                <a:spcPts val="5760"/>
              </a:lnSpc>
            </a:pPr>
            <a:r>
              <a:rPr lang="en-US" sz="4800">
                <a:solidFill>
                  <a:srgbClr val="142414"/>
                </a:solidFill>
                <a:latin typeface="Rasputin"/>
                <a:ea typeface="Rasputin"/>
                <a:cs typeface="Rasputin"/>
                <a:sym typeface="Rasputin"/>
              </a:rPr>
              <a:t>. 5 For though I am absent from you in body, I am present with you in spirit and delight to see how disciplined you are and how firm your faith in Christ is.</a:t>
            </a:r>
          </a:p>
          <a:p>
            <a:pPr algn="ctr">
              <a:lnSpc>
                <a:spcPts val="5760"/>
              </a:lnSpc>
            </a:pPr>
            <a:endParaRPr lang="en-US" sz="4800">
              <a:solidFill>
                <a:srgbClr val="142414"/>
              </a:solidFill>
              <a:latin typeface="Rasputin"/>
              <a:ea typeface="Rasputin"/>
              <a:cs typeface="Rasputin"/>
              <a:sym typeface="Rasputin"/>
            </a:endParaRPr>
          </a:p>
          <a:p>
            <a:pPr algn="ctr">
              <a:lnSpc>
                <a:spcPts val="5760"/>
              </a:lnSpc>
            </a:pPr>
            <a:r>
              <a:rPr lang="en-US" sz="4800">
                <a:solidFill>
                  <a:srgbClr val="142414"/>
                </a:solidFill>
                <a:latin typeface="Rasputin"/>
                <a:ea typeface="Rasputin"/>
                <a:cs typeface="Rasputin"/>
                <a:sym typeface="Rasputin"/>
              </a:rPr>
              <a:t> 6 So then, just as you received Christ Jesus as Lord, continue to live your lives in him, 7 rooted and built up in him, strengthened in the faith as you were taught, and overflowing with thankfulness.</a:t>
            </a:r>
          </a:p>
        </p:txBody>
      </p:sp>
      <p:sp>
        <p:nvSpPr>
          <p:cNvPr id="3" name="TextBox 3"/>
          <p:cNvSpPr txBox="1"/>
          <p:nvPr/>
        </p:nvSpPr>
        <p:spPr>
          <a:xfrm>
            <a:off x="5585532" y="426770"/>
            <a:ext cx="6636370" cy="834390"/>
          </a:xfrm>
          <a:prstGeom prst="rect">
            <a:avLst/>
          </a:prstGeom>
        </p:spPr>
        <p:txBody>
          <a:bodyPr lIns="0" tIns="0" rIns="0" bIns="0" rtlCol="0" anchor="t">
            <a:spAutoFit/>
          </a:bodyPr>
          <a:lstStyle/>
          <a:p>
            <a:pPr algn="ctr">
              <a:lnSpc>
                <a:spcPts val="3359"/>
              </a:lnSpc>
            </a:pPr>
            <a:r>
              <a:rPr lang="en-US" sz="2400" b="1" u="sng" spc="194">
                <a:solidFill>
                  <a:srgbClr val="142414"/>
                </a:solidFill>
                <a:latin typeface="TT Commons Pro Bold"/>
                <a:ea typeface="TT Commons Pro Bold"/>
                <a:cs typeface="TT Commons Pro Bold"/>
                <a:sym typeface="TT Commons Pro Bold"/>
              </a:rPr>
              <a:t>COLOSSIANS 2:1–7</a:t>
            </a:r>
          </a:p>
          <a:p>
            <a:pPr algn="ctr">
              <a:lnSpc>
                <a:spcPts val="3359"/>
              </a:lnSpc>
            </a:pPr>
            <a:endParaRPr lang="en-US" sz="2400" b="1" u="sng" spc="194">
              <a:solidFill>
                <a:srgbClr val="142414"/>
              </a:solidFill>
              <a:latin typeface="TT Commons Pro Bold"/>
              <a:ea typeface="TT Commons Pro Bold"/>
              <a:cs typeface="TT Commons Pro Bold"/>
              <a:sym typeface="TT Commons Pr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3321565" y="1750517"/>
            <a:ext cx="12002662" cy="7280275"/>
          </a:xfrm>
          <a:prstGeom prst="rect">
            <a:avLst/>
          </a:prstGeom>
        </p:spPr>
        <p:txBody>
          <a:bodyPr lIns="0" tIns="0" rIns="0" bIns="0" rtlCol="0" anchor="t">
            <a:spAutoFit/>
          </a:bodyPr>
          <a:lstStyle/>
          <a:p>
            <a:pPr algn="ctr">
              <a:lnSpc>
                <a:spcPts val="14299"/>
              </a:lnSpc>
            </a:pPr>
            <a:r>
              <a:rPr lang="en-US" sz="12999">
                <a:solidFill>
                  <a:srgbClr val="FFFFFF"/>
                </a:solidFill>
                <a:latin typeface="Rasputin"/>
                <a:ea typeface="Rasputin"/>
                <a:cs typeface="Rasputin"/>
                <a:sym typeface="Rasputin"/>
              </a:rPr>
              <a:t>Is Christ enough for you? </a:t>
            </a:r>
          </a:p>
          <a:p>
            <a:pPr algn="ctr">
              <a:lnSpc>
                <a:spcPts val="14300"/>
              </a:lnSpc>
            </a:pPr>
            <a:endParaRPr lang="en-US" sz="12999">
              <a:solidFill>
                <a:srgbClr val="FFFFFF"/>
              </a:solidFill>
              <a:latin typeface="Rasputin"/>
              <a:ea typeface="Rasputin"/>
              <a:cs typeface="Rasputin"/>
              <a:sym typeface="Rasputin"/>
            </a:endParaRPr>
          </a:p>
        </p:txBody>
      </p:sp>
      <p:sp>
        <p:nvSpPr>
          <p:cNvPr id="3" name="Freeform 3" descr="green blob"/>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green organic shape"/>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descr="lined abstract shape"/>
          <p:cNvSpPr/>
          <p:nvPr/>
        </p:nvSpPr>
        <p:spPr>
          <a:xfrm rot="4726396">
            <a:off x="-2659134" y="-90002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descr="lined abstract shape"/>
          <p:cNvSpPr/>
          <p:nvPr/>
        </p:nvSpPr>
        <p:spPr>
          <a:xfrm rot="2788089">
            <a:off x="16062525" y="2478011"/>
            <a:ext cx="6565563" cy="10406512"/>
          </a:xfrm>
          <a:custGeom>
            <a:avLst/>
            <a:gdLst/>
            <a:ahLst/>
            <a:cxnLst/>
            <a:rect l="l" t="t" r="r" b="b"/>
            <a:pathLst>
              <a:path w="6565563" h="10406512">
                <a:moveTo>
                  <a:pt x="0" y="0"/>
                </a:moveTo>
                <a:lnTo>
                  <a:pt x="6565563" y="0"/>
                </a:lnTo>
                <a:lnTo>
                  <a:pt x="6565563" y="10406512"/>
                </a:lnTo>
                <a:lnTo>
                  <a:pt x="0" y="10406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dark green organic shape"/>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lined abstract shape"/>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233411" y="4250610"/>
            <a:ext cx="6910589" cy="1238250"/>
          </a:xfrm>
          <a:prstGeom prst="rect">
            <a:avLst/>
          </a:prstGeom>
        </p:spPr>
        <p:txBody>
          <a:bodyPr lIns="0" tIns="0" rIns="0" bIns="0" rtlCol="0" anchor="t">
            <a:spAutoFit/>
          </a:bodyPr>
          <a:lstStyle/>
          <a:p>
            <a:pPr algn="l">
              <a:lnSpc>
                <a:spcPts val="9600"/>
              </a:lnSpc>
            </a:pPr>
            <a:r>
              <a:rPr lang="en-US" sz="8000">
                <a:solidFill>
                  <a:srgbClr val="FFFFFF"/>
                </a:solidFill>
                <a:latin typeface="Rasputin"/>
                <a:ea typeface="Rasputin"/>
                <a:cs typeface="Rasputin"/>
                <a:sym typeface="Rasputin"/>
              </a:rPr>
              <a:t>Point 1</a:t>
            </a:r>
          </a:p>
        </p:txBody>
      </p:sp>
      <p:sp>
        <p:nvSpPr>
          <p:cNvPr id="5" name="TextBox 5"/>
          <p:cNvSpPr txBox="1"/>
          <p:nvPr/>
        </p:nvSpPr>
        <p:spPr>
          <a:xfrm>
            <a:off x="10911891" y="3952160"/>
            <a:ext cx="6910589" cy="1749425"/>
          </a:xfrm>
          <a:prstGeom prst="rect">
            <a:avLst/>
          </a:prstGeom>
        </p:spPr>
        <p:txBody>
          <a:bodyPr lIns="0" tIns="0" rIns="0" bIns="0" rtlCol="0" anchor="t">
            <a:spAutoFit/>
          </a:bodyPr>
          <a:lstStyle/>
          <a:p>
            <a:pPr algn="l">
              <a:lnSpc>
                <a:spcPts val="6999"/>
              </a:lnSpc>
            </a:pPr>
            <a:r>
              <a:rPr lang="en-US" sz="4999" b="1">
                <a:solidFill>
                  <a:srgbClr val="142414"/>
                </a:solidFill>
                <a:latin typeface="Rasputin Bold"/>
                <a:ea typeface="Rasputin Bold"/>
                <a:cs typeface="Rasputin Bold"/>
                <a:sym typeface="Rasputin Bold"/>
              </a:rPr>
              <a:t>The Christ Plus Deception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2036009" cy="8248650"/>
          </a:xfrm>
          <a:prstGeom prst="rect">
            <a:avLst/>
          </a:prstGeom>
        </p:spPr>
        <p:txBody>
          <a:bodyPr lIns="0" tIns="0" rIns="0" bIns="0" rtlCol="0" anchor="t">
            <a:spAutoFit/>
          </a:bodyPr>
          <a:lstStyle/>
          <a:p>
            <a:pPr algn="l">
              <a:lnSpc>
                <a:spcPts val="8160"/>
              </a:lnSpc>
            </a:pPr>
            <a:r>
              <a:rPr lang="en-US" sz="6800" b="1">
                <a:solidFill>
                  <a:srgbClr val="142414"/>
                </a:solidFill>
                <a:latin typeface="Rasputin Bold"/>
                <a:ea typeface="Rasputin Bold"/>
                <a:cs typeface="Rasputin Bold"/>
                <a:sym typeface="Rasputin Bold"/>
              </a:rPr>
              <a:t>Colossians 2:1</a:t>
            </a:r>
            <a:r>
              <a:rPr lang="en-US" sz="6800">
                <a:solidFill>
                  <a:srgbClr val="142414"/>
                </a:solidFill>
                <a:latin typeface="Rasputin"/>
                <a:ea typeface="Rasputin"/>
                <a:cs typeface="Rasputin"/>
                <a:sym typeface="Rasputin"/>
              </a:rPr>
              <a:t> I want you to know how much I have agonized for you and for the church at Laodicea, and for many other believers who have never met me personally. </a:t>
            </a:r>
          </a:p>
          <a:p>
            <a:pPr algn="l">
              <a:lnSpc>
                <a:spcPts val="8160"/>
              </a:lnSpc>
            </a:pPr>
            <a:r>
              <a:rPr lang="en-US" sz="6800">
                <a:solidFill>
                  <a:srgbClr val="142414"/>
                </a:solidFill>
                <a:latin typeface="Rasputin"/>
                <a:ea typeface="Rasputin"/>
                <a:cs typeface="Rasputin"/>
                <a:sym typeface="Rasputin"/>
              </a:rPr>
              <a:t>NLT</a:t>
            </a:r>
          </a:p>
        </p:txBody>
      </p:sp>
      <p:sp>
        <p:nvSpPr>
          <p:cNvPr id="3" name="Freeform 3" descr="green organic shape"/>
          <p:cNvSpPr/>
          <p:nvPr/>
        </p:nvSpPr>
        <p:spPr>
          <a:xfrm rot="-4421762">
            <a:off x="10097818" y="3686697"/>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descr="lined abstract shape"/>
          <p:cNvSpPr/>
          <p:nvPr/>
        </p:nvSpPr>
        <p:spPr>
          <a:xfrm rot="5704631">
            <a:off x="14297058" y="2361332"/>
            <a:ext cx="6144834" cy="9739650"/>
          </a:xfrm>
          <a:custGeom>
            <a:avLst/>
            <a:gdLst/>
            <a:ahLst/>
            <a:cxnLst/>
            <a:rect l="l" t="t" r="r" b="b"/>
            <a:pathLst>
              <a:path w="6144834" h="9739650">
                <a:moveTo>
                  <a:pt x="0" y="0"/>
                </a:moveTo>
                <a:lnTo>
                  <a:pt x="6144833" y="0"/>
                </a:lnTo>
                <a:lnTo>
                  <a:pt x="6144833" y="9739650"/>
                </a:lnTo>
                <a:lnTo>
                  <a:pt x="0" y="97396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descr="lined abstract shape"/>
          <p:cNvSpPr/>
          <p:nvPr/>
        </p:nvSpPr>
        <p:spPr>
          <a:xfrm rot="-5822765">
            <a:off x="-1597075" y="7402747"/>
            <a:ext cx="4764940" cy="4699422"/>
          </a:xfrm>
          <a:custGeom>
            <a:avLst/>
            <a:gdLst/>
            <a:ahLst/>
            <a:cxnLst/>
            <a:rect l="l" t="t" r="r" b="b"/>
            <a:pathLst>
              <a:path w="4764940" h="4699422">
                <a:moveTo>
                  <a:pt x="0" y="0"/>
                </a:moveTo>
                <a:lnTo>
                  <a:pt x="4764940" y="0"/>
                </a:lnTo>
                <a:lnTo>
                  <a:pt x="4764940" y="4699422"/>
                </a:lnTo>
                <a:lnTo>
                  <a:pt x="0" y="4699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descr="green organic blob"/>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descr="green organic blob"/>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l="-31778" r="-31778"/>
              </a:stretch>
            </a:blipFill>
          </p:spPr>
          <p:txBody>
            <a:bodyPr/>
            <a:lstStyle/>
            <a:p>
              <a:endParaRPr lang="en-US"/>
            </a:p>
          </p:txBody>
        </p:sp>
      </p:grpSp>
      <p:sp>
        <p:nvSpPr>
          <p:cNvPr id="6" name="TextBox 6"/>
          <p:cNvSpPr txBox="1"/>
          <p:nvPr/>
        </p:nvSpPr>
        <p:spPr>
          <a:xfrm>
            <a:off x="8650226" y="2133600"/>
            <a:ext cx="8609074" cy="6010275"/>
          </a:xfrm>
          <a:prstGeom prst="rect">
            <a:avLst/>
          </a:prstGeom>
        </p:spPr>
        <p:txBody>
          <a:bodyPr lIns="0" tIns="0" rIns="0" bIns="0" rtlCol="0" anchor="t">
            <a:spAutoFit/>
          </a:bodyPr>
          <a:lstStyle/>
          <a:p>
            <a:pPr algn="l">
              <a:lnSpc>
                <a:spcPts val="7920"/>
              </a:lnSpc>
            </a:pPr>
            <a:r>
              <a:rPr lang="en-US" sz="6600">
                <a:solidFill>
                  <a:srgbClr val="142414"/>
                </a:solidFill>
                <a:latin typeface="Rasputin"/>
                <a:ea typeface="Rasputin"/>
                <a:cs typeface="Rasputin"/>
                <a:sym typeface="Rasputin"/>
              </a:rPr>
              <a:t>Colossae and Laodicea were trade cities, right on the crossroads of culture. </a:t>
            </a:r>
          </a:p>
          <a:p>
            <a:pPr algn="l">
              <a:lnSpc>
                <a:spcPts val="7920"/>
              </a:lnSpc>
            </a:pPr>
            <a:endParaRPr lang="en-US" sz="6600">
              <a:solidFill>
                <a:srgbClr val="142414"/>
              </a:solidFill>
              <a:latin typeface="Rasputin"/>
              <a:ea typeface="Rasputin"/>
              <a:cs typeface="Rasputin"/>
              <a:sym typeface="Rasput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1078281" y="1563770"/>
            <a:ext cx="16131438" cy="6958477"/>
            <a:chOff x="0" y="0"/>
            <a:chExt cx="21508584" cy="9277969"/>
          </a:xfrm>
        </p:grpSpPr>
        <p:sp>
          <p:nvSpPr>
            <p:cNvPr id="3" name="TextBox 3"/>
            <p:cNvSpPr txBox="1"/>
            <p:nvPr/>
          </p:nvSpPr>
          <p:spPr>
            <a:xfrm>
              <a:off x="0" y="1662601"/>
              <a:ext cx="21508584" cy="641986"/>
            </a:xfrm>
            <a:prstGeom prst="rect">
              <a:avLst/>
            </a:prstGeom>
          </p:spPr>
          <p:txBody>
            <a:bodyPr lIns="0" tIns="0" rIns="0" bIns="0" rtlCol="0" anchor="t">
              <a:spAutoFit/>
            </a:bodyPr>
            <a:lstStyle/>
            <a:p>
              <a:pPr algn="ctr">
                <a:lnSpc>
                  <a:spcPts val="4199"/>
                </a:lnSpc>
              </a:pPr>
              <a:r>
                <a:rPr lang="en-US" sz="2799">
                  <a:solidFill>
                    <a:srgbClr val="FFFFFF"/>
                  </a:solidFill>
                  <a:latin typeface="TT Commons Pro"/>
                  <a:ea typeface="TT Commons Pro"/>
                  <a:cs typeface="TT Commons Pro"/>
                  <a:sym typeface="TT Commons Pro"/>
                </a:rPr>
                <a:t>Verse 16</a:t>
              </a:r>
            </a:p>
          </p:txBody>
        </p:sp>
        <p:sp>
          <p:nvSpPr>
            <p:cNvPr id="4" name="TextBox 4"/>
            <p:cNvSpPr txBox="1"/>
            <p:nvPr/>
          </p:nvSpPr>
          <p:spPr>
            <a:xfrm>
              <a:off x="0" y="-19050"/>
              <a:ext cx="21508584" cy="1644650"/>
            </a:xfrm>
            <a:prstGeom prst="rect">
              <a:avLst/>
            </a:prstGeom>
          </p:spPr>
          <p:txBody>
            <a:bodyPr lIns="0" tIns="0" rIns="0" bIns="0" rtlCol="0" anchor="t">
              <a:spAutoFit/>
            </a:bodyPr>
            <a:lstStyle/>
            <a:p>
              <a:pPr algn="ctr">
                <a:lnSpc>
                  <a:spcPts val="9600"/>
                </a:lnSpc>
              </a:pPr>
              <a:r>
                <a:rPr lang="en-US" sz="8000">
                  <a:solidFill>
                    <a:srgbClr val="FFFFFF"/>
                  </a:solidFill>
                  <a:latin typeface="Rasputin"/>
                  <a:ea typeface="Rasputin"/>
                  <a:cs typeface="Rasputin"/>
                  <a:sym typeface="Rasputin"/>
                </a:rPr>
                <a:t>Christ plus Jewish legalism</a:t>
              </a:r>
            </a:p>
          </p:txBody>
        </p:sp>
        <p:sp>
          <p:nvSpPr>
            <p:cNvPr id="5" name="TextBox 5"/>
            <p:cNvSpPr txBox="1"/>
            <p:nvPr/>
          </p:nvSpPr>
          <p:spPr>
            <a:xfrm>
              <a:off x="0" y="5022251"/>
              <a:ext cx="21508584" cy="641986"/>
            </a:xfrm>
            <a:prstGeom prst="rect">
              <a:avLst/>
            </a:prstGeom>
          </p:spPr>
          <p:txBody>
            <a:bodyPr lIns="0" tIns="0" rIns="0" bIns="0" rtlCol="0" anchor="t">
              <a:spAutoFit/>
            </a:bodyPr>
            <a:lstStyle/>
            <a:p>
              <a:pPr algn="ctr">
                <a:lnSpc>
                  <a:spcPts val="4199"/>
                </a:lnSpc>
              </a:pPr>
              <a:r>
                <a:rPr lang="en-US" sz="2799">
                  <a:solidFill>
                    <a:srgbClr val="FFFFFF"/>
                  </a:solidFill>
                  <a:latin typeface="TT Commons Pro"/>
                  <a:ea typeface="TT Commons Pro"/>
                  <a:cs typeface="TT Commons Pro"/>
                  <a:sym typeface="TT Commons Pro"/>
                </a:rPr>
                <a:t>Verse 18</a:t>
              </a:r>
            </a:p>
          </p:txBody>
        </p:sp>
        <p:sp>
          <p:nvSpPr>
            <p:cNvPr id="6" name="TextBox 6"/>
            <p:cNvSpPr txBox="1"/>
            <p:nvPr/>
          </p:nvSpPr>
          <p:spPr>
            <a:xfrm>
              <a:off x="0" y="3340600"/>
              <a:ext cx="21508584" cy="1644650"/>
            </a:xfrm>
            <a:prstGeom prst="rect">
              <a:avLst/>
            </a:prstGeom>
          </p:spPr>
          <p:txBody>
            <a:bodyPr lIns="0" tIns="0" rIns="0" bIns="0" rtlCol="0" anchor="t">
              <a:spAutoFit/>
            </a:bodyPr>
            <a:lstStyle/>
            <a:p>
              <a:pPr algn="ctr">
                <a:lnSpc>
                  <a:spcPts val="9600"/>
                </a:lnSpc>
              </a:pPr>
              <a:r>
                <a:rPr lang="en-US" sz="8000">
                  <a:solidFill>
                    <a:srgbClr val="FFFFFF"/>
                  </a:solidFill>
                  <a:latin typeface="Rasputin"/>
                  <a:ea typeface="Rasputin"/>
                  <a:cs typeface="Rasputin"/>
                  <a:sym typeface="Rasputin"/>
                </a:rPr>
                <a:t>Christ plus angel worship</a:t>
              </a:r>
            </a:p>
          </p:txBody>
        </p:sp>
        <p:sp>
          <p:nvSpPr>
            <p:cNvPr id="7" name="TextBox 7"/>
            <p:cNvSpPr txBox="1"/>
            <p:nvPr/>
          </p:nvSpPr>
          <p:spPr>
            <a:xfrm>
              <a:off x="0" y="8635983"/>
              <a:ext cx="21508584" cy="641986"/>
            </a:xfrm>
            <a:prstGeom prst="rect">
              <a:avLst/>
            </a:prstGeom>
          </p:spPr>
          <p:txBody>
            <a:bodyPr lIns="0" tIns="0" rIns="0" bIns="0" rtlCol="0" anchor="t">
              <a:spAutoFit/>
            </a:bodyPr>
            <a:lstStyle/>
            <a:p>
              <a:pPr algn="ctr">
                <a:lnSpc>
                  <a:spcPts val="4199"/>
                </a:lnSpc>
              </a:pPr>
              <a:r>
                <a:rPr lang="en-US" sz="2799">
                  <a:solidFill>
                    <a:srgbClr val="FFFFFF"/>
                  </a:solidFill>
                  <a:latin typeface="TT Commons Pro"/>
                  <a:ea typeface="TT Commons Pro"/>
                  <a:cs typeface="TT Commons Pro"/>
                  <a:sym typeface="TT Commons Pro"/>
                </a:rPr>
                <a:t>Verse 21</a:t>
              </a:r>
            </a:p>
          </p:txBody>
        </p:sp>
        <p:sp>
          <p:nvSpPr>
            <p:cNvPr id="8" name="TextBox 8"/>
            <p:cNvSpPr txBox="1"/>
            <p:nvPr/>
          </p:nvSpPr>
          <p:spPr>
            <a:xfrm>
              <a:off x="0" y="6954332"/>
              <a:ext cx="21508584" cy="1644650"/>
            </a:xfrm>
            <a:prstGeom prst="rect">
              <a:avLst/>
            </a:prstGeom>
          </p:spPr>
          <p:txBody>
            <a:bodyPr lIns="0" tIns="0" rIns="0" bIns="0" rtlCol="0" anchor="t">
              <a:spAutoFit/>
            </a:bodyPr>
            <a:lstStyle/>
            <a:p>
              <a:pPr algn="ctr">
                <a:lnSpc>
                  <a:spcPts val="9600"/>
                </a:lnSpc>
              </a:pPr>
              <a:r>
                <a:rPr lang="en-US" sz="8000">
                  <a:solidFill>
                    <a:srgbClr val="FFFFFF"/>
                  </a:solidFill>
                  <a:latin typeface="Rasputin"/>
                  <a:ea typeface="Rasputin"/>
                  <a:cs typeface="Rasputin"/>
                  <a:sym typeface="Rasputin"/>
                </a:rPr>
                <a:t>Christ plus holiness</a:t>
              </a:r>
            </a:p>
          </p:txBody>
        </p:sp>
      </p:grpSp>
      <p:sp>
        <p:nvSpPr>
          <p:cNvPr id="9" name="Freeform 9" descr="lined abstract shape"/>
          <p:cNvSpPr/>
          <p:nvPr/>
        </p:nvSpPr>
        <p:spPr>
          <a:xfrm rot="3595009">
            <a:off x="11667807" y="-2491199"/>
            <a:ext cx="10836480" cy="7395897"/>
          </a:xfrm>
          <a:custGeom>
            <a:avLst/>
            <a:gdLst/>
            <a:ahLst/>
            <a:cxnLst/>
            <a:rect l="l" t="t" r="r" b="b"/>
            <a:pathLst>
              <a:path w="10836480" h="7395897">
                <a:moveTo>
                  <a:pt x="0" y="0"/>
                </a:moveTo>
                <a:lnTo>
                  <a:pt x="10836479" y="0"/>
                </a:lnTo>
                <a:lnTo>
                  <a:pt x="10836479" y="7395898"/>
                </a:lnTo>
                <a:lnTo>
                  <a:pt x="0" y="7395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descr="lined abstract shape"/>
          <p:cNvSpPr/>
          <p:nvPr/>
        </p:nvSpPr>
        <p:spPr>
          <a:xfrm rot="3921556">
            <a:off x="-3704253" y="5881126"/>
            <a:ext cx="10836480" cy="7395897"/>
          </a:xfrm>
          <a:custGeom>
            <a:avLst/>
            <a:gdLst/>
            <a:ahLst/>
            <a:cxnLst/>
            <a:rect l="l" t="t" r="r" b="b"/>
            <a:pathLst>
              <a:path w="10836480" h="7395897">
                <a:moveTo>
                  <a:pt x="0" y="0"/>
                </a:moveTo>
                <a:lnTo>
                  <a:pt x="10836480" y="0"/>
                </a:lnTo>
                <a:lnTo>
                  <a:pt x="10836480" y="7395897"/>
                </a:lnTo>
                <a:lnTo>
                  <a:pt x="0" y="7395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Macintosh PowerPoint</Application>
  <PresentationFormat>Custom</PresentationFormat>
  <Paragraphs>71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TT Commons Pro</vt:lpstr>
      <vt:lpstr>Arial</vt:lpstr>
      <vt:lpstr>TT Commons Pro Bold</vt:lpstr>
      <vt:lpstr>Rasputin Light</vt:lpstr>
      <vt:lpstr>Rasputin Bold</vt:lpstr>
      <vt:lpstr>Calibri</vt:lpstr>
      <vt:lpstr>Rasputin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Back to Agenda Page</dc:title>
  <cp:lastModifiedBy>Daniel Lee</cp:lastModifiedBy>
  <cp:revision>1</cp:revision>
  <dcterms:created xsi:type="dcterms:W3CDTF">2006-08-16T00:00:00Z</dcterms:created>
  <dcterms:modified xsi:type="dcterms:W3CDTF">2025-09-13T12:03:59Z</dcterms:modified>
  <dc:identifier>DAGy2SpvF98</dc:identifier>
</cp:coreProperties>
</file>