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25499" y="1905000"/>
            <a:ext cx="10407650" cy="1320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420">
                <a:solidFill>
                  <a:srgbClr val="4C5047"/>
                </a:solidFill>
              </a:defRPr>
            </a:lvl1pPr>
          </a:lstStyle>
          <a:p>
            <a:pPr algn="l"/>
            <a:endParaRPr/>
          </a:p>
        </p:txBody>
      </p:sp>
      <p:sp>
        <p:nvSpPr>
          <p:cNvPr id="3" name="New Shape"/>
          <p:cNvSpPr>
            <a:spLocks noGrp="1"/>
          </p:cNvSpPr>
          <p:nvPr>
            <p:ph type="body" idx="1"/>
          </p:nvPr>
        </p:nvSpPr>
        <p:spPr>
          <a:xfrm>
            <a:off x="965200" y="3213100"/>
            <a:ext cx="1042035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5600">
                <a:solidFill>
                  <a:srgbClr val="4C5047"/>
                </a:solidFill>
              </a:defRPr>
            </a:lvl1pPr>
          </a:lstStyle>
          <a:p>
            <a:pPr algn="ctr"/>
            <a:endParaRPr/>
          </a:p>
        </p:txBody>
      </p:sp>
      <p:sp>
        <p:nvSpPr>
          <p:cNvPr id="4" name="New Shape"/>
          <p:cNvSpPr>
            <a:spLocks noGrp="1"/>
          </p:cNvSpPr>
          <p:nvPr>
            <p:ph type="body" idx="2"/>
          </p:nvPr>
        </p:nvSpPr>
        <p:spPr>
          <a:xfrm>
            <a:off x="882649" y="4191000"/>
            <a:ext cx="10426700" cy="508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5600">
                <a:solidFill>
                  <a:srgbClr val="4C5047"/>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endParaRP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25499" y="1905000"/>
            <a:ext cx="10407650" cy="1320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7420">
                <a:solidFill>
                  <a:srgbClr val="4C5047"/>
                </a:solidFill>
              </a:defRPr>
            </a:lvl1pPr>
          </a:lstStyle>
          <a:p>
            <a:pPr algn="ctr"/>
            <a:r>
              <a:rPr sz="5400" b="1" dirty="0">
                <a:solidFill>
                  <a:srgbClr val="4C5047"/>
                </a:solidFill>
              </a:rPr>
              <a:t>Faith and Forgiveness is Riding the Right Horse</a:t>
            </a:r>
          </a:p>
        </p:txBody>
      </p:sp>
      <p:sp>
        <p:nvSpPr>
          <p:cNvPr id="4" name="New Shape"/>
          <p:cNvSpPr>
            <a:spLocks noGrp="1"/>
          </p:cNvSpPr>
          <p:nvPr>
            <p:ph type="body" idx="2"/>
          </p:nvPr>
        </p:nvSpPr>
        <p:spPr>
          <a:xfrm>
            <a:off x="882649" y="4191000"/>
            <a:ext cx="10426700" cy="508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55000" lnSpcReduction="20000"/>
          </a:bodyPr>
          <a:lstStyle>
            <a:lvl1pPr algn="ctr">
              <a:defRPr sz="5600">
                <a:solidFill>
                  <a:srgbClr val="4C5047"/>
                </a:solidFill>
              </a:defRPr>
            </a:lvl1pPr>
          </a:lstStyle>
          <a:p>
            <a:pPr algn="ctr"/>
            <a:r>
              <a:rPr lang="en-CA" b="1" dirty="0"/>
              <a:t>Romans 3:21-31</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a:solidFill>
                  <a:srgbClr val="000000"/>
                </a:solidFill>
              </a:rPr>
              <a:t>After all, is God the God of the Jews only? Isn’t he also the God of the Gentiles? Of course he is.</a:t>
            </a: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r>
              <a:rPr sz="5693" b="0">
                <a:solidFill>
                  <a:srgbClr val="000000"/>
                </a:solidFill>
              </a:rPr>
              <a:t>Romans 3:29</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a:solidFill>
                  <a:srgbClr val="000000"/>
                </a:solidFill>
              </a:rPr>
              <a:t>There is only one God, and he makes people right with himself only by faith, whether they are Jews or Gentiles.</a:t>
            </a: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r>
              <a:rPr sz="5693" b="0">
                <a:solidFill>
                  <a:srgbClr val="000000"/>
                </a:solidFill>
              </a:rPr>
              <a:t>Romans 3:30</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4400" b="0" dirty="0">
                <a:solidFill>
                  <a:srgbClr val="000000"/>
                </a:solidFill>
              </a:rPr>
              <a:t>Well then, if we emphasize faith, does this mean that we can forget about the law? Of course not! In fact, only when we have faith do we truly fulfill the law.</a:t>
            </a: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r>
              <a:rPr sz="5693" b="0">
                <a:solidFill>
                  <a:srgbClr val="000000"/>
                </a:solidFill>
              </a:rPr>
              <a:t>Romans 3:31</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a:solidFill>
                  <a:srgbClr val="000000"/>
                </a:solidFill>
              </a:rPr>
              <a:t>A. The Law - What is 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a:solidFill>
                  <a:srgbClr val="000000"/>
                </a:solidFill>
              </a:rPr>
              <a:t>B. The Horse Called "Law"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6300">
                <a:solidFill>
                  <a:srgbClr val="000000"/>
                </a:solidFill>
              </a:defRPr>
            </a:lvl1pPr>
          </a:lstStyle>
          <a:p>
            <a:pPr algn="l"/>
            <a:r>
              <a:rPr sz="4400" b="0" dirty="0">
                <a:solidFill>
                  <a:srgbClr val="000000"/>
                </a:solidFill>
              </a:rPr>
              <a:t>No, a true Jew is one whose heart is right with God. And true circumcision is not merely obeying the letter of the law; rather, it is a change of heart produced by the Spirit. And a person with a changed heart seeks praise from God, not from people</a:t>
            </a:r>
            <a:r>
              <a:rPr sz="6300" b="0" dirty="0">
                <a:solidFill>
                  <a:srgbClr val="000000"/>
                </a:solidFill>
              </a:rPr>
              <a:t>.</a:t>
            </a: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r>
              <a:rPr sz="5693" b="0">
                <a:solidFill>
                  <a:srgbClr val="000000"/>
                </a:solidFill>
              </a:rPr>
              <a:t>Romans 2:29</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6300">
                <a:solidFill>
                  <a:srgbClr val="000000"/>
                </a:solidFill>
              </a:defRPr>
            </a:lvl1pPr>
          </a:lstStyle>
          <a:p>
            <a:pPr algn="l"/>
            <a:r>
              <a:rPr sz="3600" b="0" dirty="0">
                <a:solidFill>
                  <a:srgbClr val="000000"/>
                </a:solidFill>
              </a:rPr>
              <a:t>Well then, should we conclude that we Jews are better than others? No, not at all, for we have already shown that all people, whether Jews or Gentiles, are under the power of sin. As the Scriptures say, “No one is righteous— not even one. No one is truly wise; no one is seeking God. All have turned away; all have become useless. No one does good, not a single one.”</a:t>
            </a: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r>
              <a:rPr sz="5693" b="0">
                <a:solidFill>
                  <a:srgbClr val="000000"/>
                </a:solidFill>
              </a:rPr>
              <a:t>Romans 3:9–12</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a:solidFill>
                  <a:srgbClr val="000000"/>
                </a:solidFill>
              </a:rPr>
              <a:t>the five R’s are ruling – reconciliation, retribution, retaliation, restitution, and redistribution.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a:solidFill>
                  <a:srgbClr val="000000"/>
                </a:solidFill>
              </a:rPr>
              <a:t>“All have sinned” – all genders, all colors, all races, all religious have sinned.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a:solidFill>
                  <a:srgbClr val="000000"/>
                </a:solidFill>
              </a:rPr>
              <a:t>To claim to be righteous is to claim to be just.  It is to claim to have lived in conformity to God’s laws, God’s ways, and God’s truth 100% of the time.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4400" b="1" dirty="0">
                <a:solidFill>
                  <a:srgbClr val="000000"/>
                </a:solidFill>
              </a:rPr>
              <a:t>But now God has shown us a way to be made right with him without keeping the requirements of the law, as was promised in the writings of Moses and the prophets long ago.</a:t>
            </a: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r>
              <a:rPr sz="5693" b="0">
                <a:solidFill>
                  <a:srgbClr val="000000"/>
                </a:solidFill>
              </a:rPr>
              <a:t>Romans 3:21</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dirty="0">
                <a:solidFill>
                  <a:srgbClr val="000000"/>
                </a:solidFill>
              </a:rPr>
              <a:t>Jesus has called every human being to forgive because He forgave.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4400" b="0" dirty="0">
                <a:solidFill>
                  <a:srgbClr val="000000"/>
                </a:solidFill>
              </a:rPr>
              <a:t>Make allowance for each other’s faults, and forgive anyone who offends you. Remember, the Lord forgave you, so you must forgive others.</a:t>
            </a: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r>
              <a:rPr sz="5693" b="0">
                <a:solidFill>
                  <a:srgbClr val="000000"/>
                </a:solidFill>
              </a:rPr>
              <a:t>Colossians 3:13</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a:solidFill>
                  <a:srgbClr val="000000"/>
                </a:solidFill>
              </a:rPr>
              <a:t>Instead, be kind to each other, tenderhearted, forgiving one another, just as God through Christ has forgiven you.</a:t>
            </a: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r>
              <a:rPr sz="5693" b="0">
                <a:solidFill>
                  <a:srgbClr val="000000"/>
                </a:solidFill>
              </a:rPr>
              <a:t>Ephesians 4:32</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4400" b="0" dirty="0">
                <a:solidFill>
                  <a:srgbClr val="000000"/>
                </a:solidFill>
              </a:rPr>
              <a:t>For if you forgive others their trespasses, your heavenly Father will also forgive you, but if you do not forgive others their trespasses, neither will your Father forgive your trespasses.</a:t>
            </a: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r>
              <a:rPr sz="5693" b="0">
                <a:solidFill>
                  <a:srgbClr val="000000"/>
                </a:solidFill>
              </a:rPr>
              <a:t>Matthew 6:14–15</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dirty="0">
                <a:solidFill>
                  <a:srgbClr val="000000"/>
                </a:solidFill>
              </a:rPr>
              <a:t>Man will always “feel” less than what we are because we are living less than what we were made to be.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a:solidFill>
                  <a:srgbClr val="000000"/>
                </a:solidFill>
              </a:rPr>
              <a:t>For no one can ever be made right with God by doing what the law commands. The law simply shows us how sinful we are.</a:t>
            </a: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r>
              <a:rPr sz="5693" b="0">
                <a:solidFill>
                  <a:srgbClr val="000000"/>
                </a:solidFill>
              </a:rPr>
              <a:t>Romans 3:20</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10000"/>
          </a:bodyPr>
          <a:lstStyle>
            <a:lvl1pPr algn="l">
              <a:defRPr sz="6300">
                <a:solidFill>
                  <a:srgbClr val="000000"/>
                </a:solidFill>
              </a:defRPr>
            </a:lvl1pPr>
          </a:lstStyle>
          <a:p>
            <a:pPr algn="l"/>
            <a:r>
              <a:rPr sz="6300" b="0" dirty="0">
                <a:solidFill>
                  <a:srgbClr val="000000"/>
                </a:solidFill>
              </a:rPr>
              <a:t>One cannot legislate healing, or reconciliation, or penance that leads to salvation of it’s people.  One must forgive and be forgiven</a:t>
            </a:r>
            <a:r>
              <a:rPr sz="6300" b="0">
                <a:solidFill>
                  <a:srgbClr val="000000"/>
                </a:solidFill>
              </a:rPr>
              <a:t>. </a:t>
            </a:r>
            <a:endParaRPr sz="6300" b="0"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a:solidFill>
                  <a:srgbClr val="000000"/>
                </a:solidFill>
              </a:rPr>
              <a:t>The truth is, I will only choose to follow someone, or something, that I explicitly trust.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a:solidFill>
                  <a:srgbClr val="000000"/>
                </a:solidFill>
              </a:rPr>
              <a:t>C. The Horse called "Faith"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a:solidFill>
                  <a:srgbClr val="000000"/>
                </a:solidFill>
              </a:rPr>
              <a:t>Faith creates a right standing by a right relationship with God. (vs 23 - 26)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a:solidFill>
                  <a:srgbClr val="000000"/>
                </a:solidFill>
              </a:rPr>
              <a:t>We are made right with God by placing our faith in Jesus Christ. And this is true for everyone who believes, no matter who we are.</a:t>
            </a: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r>
              <a:rPr sz="5693" b="0">
                <a:solidFill>
                  <a:srgbClr val="000000"/>
                </a:solidFill>
              </a:rPr>
              <a:t>Romans 3:22</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a:solidFill>
                  <a:srgbClr val="000000"/>
                </a:solidFill>
              </a:rPr>
              <a:t>A government, a people, a society that does not promote and live with the love of forgiveness, is a people and a society that will never be satisfied.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a:solidFill>
                  <a:srgbClr val="000000"/>
                </a:solidFill>
              </a:rPr>
              <a:t>The truth is only by trusting in Christ can one fulfill law.</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a:solidFill>
                  <a:srgbClr val="000000"/>
                </a:solidFill>
              </a:rPr>
              <a:t>D. Which horse are you going to ride?  Which horse will you ride?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a:solidFill>
                  <a:srgbClr val="000000"/>
                </a:solidFill>
              </a:rPr>
              <a:t>For everyone has sinned; we all fall short of God’s glorious standard.</a:t>
            </a: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r>
              <a:rPr sz="5693" b="0">
                <a:solidFill>
                  <a:srgbClr val="000000"/>
                </a:solidFill>
              </a:rPr>
              <a:t>Romans 3:23</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a:solidFill>
                  <a:srgbClr val="000000"/>
                </a:solidFill>
              </a:rPr>
              <a:t>Yet God, in his grace, freely makes us right in his sight. He did this through Christ Jesus when he freed us from the penalty for our sins.</a:t>
            </a: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r>
              <a:rPr sz="5693" b="0">
                <a:solidFill>
                  <a:srgbClr val="000000"/>
                </a:solidFill>
              </a:rPr>
              <a:t>Romans 3:24</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6300">
                <a:solidFill>
                  <a:srgbClr val="000000"/>
                </a:solidFill>
              </a:defRPr>
            </a:lvl1pPr>
          </a:lstStyle>
          <a:p>
            <a:pPr algn="l"/>
            <a:r>
              <a:rPr sz="4400" b="0" dirty="0">
                <a:solidFill>
                  <a:srgbClr val="000000"/>
                </a:solidFill>
              </a:rPr>
              <a:t>For God presented Jesus as the sacrifice for sin. People are made right with God when they believe that Jesus sacrificed his life, shedding his blood. This sacrifice shows that God was being fair when he held back and did not punish those who sinned in times past,</a:t>
            </a: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r>
              <a:rPr sz="5693" b="0">
                <a:solidFill>
                  <a:srgbClr val="000000"/>
                </a:solidFill>
              </a:rPr>
              <a:t>Romans 3:25</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4400" b="0" dirty="0">
                <a:solidFill>
                  <a:srgbClr val="000000"/>
                </a:solidFill>
              </a:rPr>
              <a:t>for he was looking ahead and including them in what he would do in this present time. God did this to demonstrate his righteousness, for he himself is fair and just, and he makes sinners right in his sight when they believe in Jesus.</a:t>
            </a: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r>
              <a:rPr sz="5693" b="0">
                <a:solidFill>
                  <a:srgbClr val="000000"/>
                </a:solidFill>
              </a:rPr>
              <a:t>Romans 3:26</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4400" b="0" dirty="0">
                <a:solidFill>
                  <a:srgbClr val="000000"/>
                </a:solidFill>
              </a:rPr>
              <a:t>Can we boast, then, that we have done anything to be accepted by God? No, because our acquittal is not based on obeying the law. It is based on faith.</a:t>
            </a: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r>
              <a:rPr sz="5693" b="0">
                <a:solidFill>
                  <a:srgbClr val="000000"/>
                </a:solidFill>
              </a:rPr>
              <a:t>Romans 3:27</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143000"/>
            <a:ext cx="10795000" cy="419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300">
                <a:solidFill>
                  <a:srgbClr val="000000"/>
                </a:solidFill>
              </a:defRPr>
            </a:lvl1pPr>
          </a:lstStyle>
          <a:p>
            <a:pPr algn="l"/>
            <a:r>
              <a:rPr sz="6300" b="0">
                <a:solidFill>
                  <a:srgbClr val="000000"/>
                </a:solidFill>
              </a:rPr>
              <a:t>So we are made right with God through faith and not by obeying the law.</a:t>
            </a:r>
          </a:p>
        </p:txBody>
      </p:sp>
      <p:sp>
        <p:nvSpPr>
          <p:cNvPr id="3" name="New Shape"/>
          <p:cNvSpPr>
            <a:spLocks noGrp="1"/>
          </p:cNvSpPr>
          <p:nvPr>
            <p:ph type="body" idx="1"/>
          </p:nvPr>
        </p:nvSpPr>
        <p:spPr>
          <a:xfrm>
            <a:off x="2667000" y="253999"/>
            <a:ext cx="67945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693">
                <a:solidFill>
                  <a:srgbClr val="000000"/>
                </a:solidFill>
              </a:defRPr>
            </a:lvl1pPr>
          </a:lstStyle>
          <a:p>
            <a:pPr algn="ctr"/>
            <a:r>
              <a:rPr sz="5693" b="0">
                <a:solidFill>
                  <a:srgbClr val="000000"/>
                </a:solidFill>
              </a:rPr>
              <a:t>Romans 3:28</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926</Words>
  <Application>Microsoft Macintosh PowerPoint</Application>
  <PresentationFormat>Widescreen</PresentationFormat>
  <Paragraphs>67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Whitehouse</cp:lastModifiedBy>
  <cp:revision>1</cp:revision>
  <dcterms:modified xsi:type="dcterms:W3CDTF">2025-09-07T16:17:56Z</dcterms:modified>
</cp:coreProperties>
</file>