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92" r:id="rId2"/>
    <p:sldId id="293" r:id="rId3"/>
    <p:sldId id="256" r:id="rId4"/>
    <p:sldId id="294" r:id="rId5"/>
    <p:sldId id="301" r:id="rId6"/>
    <p:sldId id="302" r:id="rId7"/>
    <p:sldId id="303" r:id="rId8"/>
    <p:sldId id="304" r:id="rId9"/>
    <p:sldId id="295" r:id="rId10"/>
    <p:sldId id="296" r:id="rId11"/>
    <p:sldId id="297" r:id="rId12"/>
    <p:sldId id="306" r:id="rId13"/>
    <p:sldId id="284" r:id="rId14"/>
    <p:sldId id="298" r:id="rId15"/>
    <p:sldId id="305" r:id="rId16"/>
    <p:sldId id="285" r:id="rId17"/>
    <p:sldId id="299" r:id="rId18"/>
    <p:sldId id="300" r:id="rId19"/>
    <p:sldId id="307" r:id="rId20"/>
    <p:sldId id="286" r:id="rId21"/>
    <p:sldId id="291"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67684" autoAdjust="0"/>
  </p:normalViewPr>
  <p:slideViewPr>
    <p:cSldViewPr snapToGrid="0">
      <p:cViewPr varScale="1">
        <p:scale>
          <a:sx n="43" d="100"/>
          <a:sy n="43" d="100"/>
        </p:scale>
        <p:origin x="1618" y="264"/>
      </p:cViewPr>
      <p:guideLst>
        <p:guide orient="horz" pos="2160"/>
        <p:guide pos="288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r>
              <a:rPr lang="en-US" sz="1800" dirty="0">
                <a:latin typeface="Bernard MT Condensed" panose="02050806060905020404" pitchFamily="18" charset="0"/>
              </a:rPr>
              <a:t>Spiritual Maturity</a:t>
            </a:r>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r>
              <a:rPr lang="en-US" dirty="0"/>
              <a:t>June 29, 2014 PM</a:t>
            </a:r>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r>
              <a:rPr lang="en-US" dirty="0"/>
              <a:t>West Side church of Christ, Stan Cox</a:t>
            </a:r>
          </a:p>
        </p:txBody>
      </p:sp>
    </p:spTree>
    <p:extLst>
      <p:ext uri="{BB962C8B-B14F-4D97-AF65-F5344CB8AC3E}">
        <p14:creationId xmlns:p14="http://schemas.microsoft.com/office/powerpoint/2010/main" val="1443152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EC9F9B2E-98C4-4E23-A6CE-BA64D7281FEB}" type="datetimeFigureOut">
              <a:rPr lang="en-US" smtClean="0"/>
              <a:t>7/21/2025</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F9A0D328-49B3-4626-9852-E5D29F206FF6}" type="slidenum">
              <a:rPr lang="en-US" smtClean="0"/>
              <a:t>‹#›</a:t>
            </a:fld>
            <a:endParaRPr lang="en-US"/>
          </a:p>
        </p:txBody>
      </p:sp>
    </p:spTree>
    <p:extLst>
      <p:ext uri="{BB962C8B-B14F-4D97-AF65-F5344CB8AC3E}">
        <p14:creationId xmlns:p14="http://schemas.microsoft.com/office/powerpoint/2010/main" val="2563811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4</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18</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20</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5</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6</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7</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8</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9</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10</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13</a:t>
            </a:fld>
            <a:endParaRPr lang="en-US"/>
          </a:p>
        </p:txBody>
      </p:sp>
    </p:spTree>
    <p:extLst>
      <p:ext uri="{BB962C8B-B14F-4D97-AF65-F5344CB8AC3E}">
        <p14:creationId xmlns:p14="http://schemas.microsoft.com/office/powerpoint/2010/main" val="1849599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Colossians 3:5-11</a:t>
            </a:r>
            <a:r>
              <a:rPr lang="en-US" baseline="0" dirty="0"/>
              <a:t> (READ)</a:t>
            </a:r>
            <a:endParaRPr lang="en-US" dirty="0"/>
          </a:p>
        </p:txBody>
      </p:sp>
      <p:sp>
        <p:nvSpPr>
          <p:cNvPr id="4" name="Slide Number Placeholder 3"/>
          <p:cNvSpPr>
            <a:spLocks noGrp="1"/>
          </p:cNvSpPr>
          <p:nvPr>
            <p:ph type="sldNum" sz="quarter" idx="10"/>
          </p:nvPr>
        </p:nvSpPr>
        <p:spPr/>
        <p:txBody>
          <a:bodyPr/>
          <a:lstStyle/>
          <a:p>
            <a:fld id="{F9A0D328-49B3-4626-9852-E5D29F206FF6}" type="slidenum">
              <a:rPr lang="en-US" smtClean="0"/>
              <a:t>16</a:t>
            </a:fld>
            <a:endParaRPr lang="en-US"/>
          </a:p>
        </p:txBody>
      </p:sp>
    </p:spTree>
    <p:extLst>
      <p:ext uri="{BB962C8B-B14F-4D97-AF65-F5344CB8AC3E}">
        <p14:creationId xmlns:p14="http://schemas.microsoft.com/office/powerpoint/2010/main" val="1849599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DA195F-E028-4C3F-9960-A0E615A3EA78}"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1715124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DA195F-E028-4C3F-9960-A0E615A3EA78}"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342073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DA195F-E028-4C3F-9960-A0E615A3EA78}"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1420033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DA195F-E028-4C3F-9960-A0E615A3EA78}"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4149628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DA195F-E028-4C3F-9960-A0E615A3EA78}" type="datetimeFigureOut">
              <a:rPr lang="en-US" smtClean="0"/>
              <a:t>7/21/2025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2792775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DA195F-E028-4C3F-9960-A0E615A3EA78}"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145205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A195F-E028-4C3F-9960-A0E615A3EA78}" type="datetimeFigureOut">
              <a:rPr lang="en-US" smtClean="0"/>
              <a:t>7/21/2025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1004178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DA195F-E028-4C3F-9960-A0E615A3EA78}" type="datetimeFigureOut">
              <a:rPr lang="en-US" smtClean="0"/>
              <a:t>7/21/2025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91895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A195F-E028-4C3F-9960-A0E615A3EA78}" type="datetimeFigureOut">
              <a:rPr lang="en-US" smtClean="0"/>
              <a:t>7/21/2025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304714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DA195F-E028-4C3F-9960-A0E615A3EA78}"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215025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DA195F-E028-4C3F-9960-A0E615A3EA78}" type="datetimeFigureOut">
              <a:rPr lang="en-US" smtClean="0"/>
              <a:t>7/21/2025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CD8C8-8478-4514-A2D7-D6C1DCB36A41}" type="slidenum">
              <a:rPr lang="en-US" smtClean="0"/>
              <a:t>‹#›</a:t>
            </a:fld>
            <a:endParaRPr lang="en-US"/>
          </a:p>
        </p:txBody>
      </p:sp>
    </p:spTree>
    <p:extLst>
      <p:ext uri="{BB962C8B-B14F-4D97-AF65-F5344CB8AC3E}">
        <p14:creationId xmlns:p14="http://schemas.microsoft.com/office/powerpoint/2010/main" val="4330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A195F-E028-4C3F-9960-A0E615A3EA78}" type="datetimeFigureOut">
              <a:rPr lang="en-US" smtClean="0"/>
              <a:t>7/21/2025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CD8C8-8478-4514-A2D7-D6C1DCB36A41}" type="slidenum">
              <a:rPr lang="en-US" smtClean="0"/>
              <a:t>‹#›</a:t>
            </a:fld>
            <a:endParaRPr lang="en-US"/>
          </a:p>
        </p:txBody>
      </p:sp>
    </p:spTree>
    <p:extLst>
      <p:ext uri="{BB962C8B-B14F-4D97-AF65-F5344CB8AC3E}">
        <p14:creationId xmlns:p14="http://schemas.microsoft.com/office/powerpoint/2010/main" val="796856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yU8AYO9Z07Q?feature=oembed"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3845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SPIRITUAL MATURITY</a:t>
            </a:r>
          </a:p>
        </p:txBody>
      </p:sp>
      <p:sp>
        <p:nvSpPr>
          <p:cNvPr id="3" name="Content Placeholder 2"/>
          <p:cNvSpPr>
            <a:spLocks noGrp="1"/>
          </p:cNvSpPr>
          <p:nvPr>
            <p:ph idx="1"/>
          </p:nvPr>
        </p:nvSpPr>
        <p:spPr>
          <a:xfrm>
            <a:off x="484093" y="1795483"/>
            <a:ext cx="8189259" cy="4046150"/>
          </a:xfrm>
        </p:spPr>
        <p:txBody>
          <a:bodyPr>
            <a:normAutofit/>
          </a:bodyPr>
          <a:lstStyle/>
          <a:p>
            <a:r>
              <a:rPr lang="en-US" sz="4000" dirty="0"/>
              <a:t>A Mature Christian Focuses On The Purpose Rather Than The Process</a:t>
            </a:r>
            <a:br>
              <a:rPr lang="en-US" sz="4000" dirty="0"/>
            </a:br>
            <a:r>
              <a:rPr lang="en-US" sz="4000" dirty="0"/>
              <a:t>(1 Corinthians 3:3-9)</a:t>
            </a:r>
          </a:p>
          <a:p>
            <a:endParaRPr lang="en-US" sz="4000" dirty="0"/>
          </a:p>
          <a:p>
            <a:pPr marL="0" indent="0">
              <a:buNone/>
            </a:pPr>
            <a:endParaRPr lang="en-US" sz="4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2006359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99729"/>
            <a:ext cx="7886700" cy="5911703"/>
          </a:xfrm>
        </p:spPr>
        <p:txBody>
          <a:bodyPr>
            <a:normAutofit/>
          </a:bodyPr>
          <a:lstStyle/>
          <a:p>
            <a:pPr marL="0" indent="0">
              <a:buNone/>
            </a:pPr>
            <a:r>
              <a:rPr lang="en-US" sz="3600" dirty="0"/>
              <a:t>For since there is jealousy and quarreling among you, are you not worldly? Are you not acting like mere humans? For when one says, “I follow Paul,” and another, “I follow Apollos,” are you not mere human beings? </a:t>
            </a:r>
          </a:p>
          <a:p>
            <a:pPr marL="0" indent="0">
              <a:buNone/>
            </a:pPr>
            <a:r>
              <a:rPr lang="en-US" sz="3600" dirty="0"/>
              <a:t>(1 Corinthians 3:3-4)</a:t>
            </a:r>
          </a:p>
          <a:p>
            <a:pPr marL="0" indent="0">
              <a:buNone/>
            </a:pPr>
            <a:endParaRPr lang="en-US" sz="3600" dirty="0"/>
          </a:p>
        </p:txBody>
      </p:sp>
    </p:spTree>
    <p:extLst>
      <p:ext uri="{BB962C8B-B14F-4D97-AF65-F5344CB8AC3E}">
        <p14:creationId xmlns:p14="http://schemas.microsoft.com/office/powerpoint/2010/main" val="3875522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99729"/>
            <a:ext cx="7886700" cy="5911703"/>
          </a:xfrm>
        </p:spPr>
        <p:txBody>
          <a:bodyPr>
            <a:normAutofit/>
          </a:bodyPr>
          <a:lstStyle/>
          <a:p>
            <a:pPr marL="0" indent="0">
              <a:buNone/>
            </a:pPr>
            <a:r>
              <a:rPr lang="en-US" sz="3200" dirty="0"/>
              <a:t>What, after all, is Apollos? And what is Paul? Only servants, through whom you came to believe—as the Lord has assigned to each his task. I planted the seed, Apollos watered it, but God has been making it grow. So neither the one who plants nor the one who waters is anything, but only God, who makes things grow. The one who plants and the one who waters have one </a:t>
            </a:r>
            <a:r>
              <a:rPr lang="en-US" sz="3200" b="1" u="sng" dirty="0"/>
              <a:t>purpose</a:t>
            </a:r>
            <a:r>
              <a:rPr lang="en-US" sz="3200" dirty="0"/>
              <a:t>, and they will each be rewarded according to their own labor. For we are co-workers in God’s service; you are God’s field, God’s building. 	</a:t>
            </a:r>
            <a:br>
              <a:rPr lang="en-US" sz="3200" dirty="0"/>
            </a:br>
            <a:r>
              <a:rPr lang="en-US" sz="3200" dirty="0"/>
              <a:t>(1 Corinthians 3:5-9)</a:t>
            </a:r>
          </a:p>
          <a:p>
            <a:pPr marL="0" indent="0">
              <a:buNone/>
            </a:pPr>
            <a:endParaRPr lang="en-US" sz="3200" dirty="0"/>
          </a:p>
        </p:txBody>
      </p:sp>
    </p:spTree>
    <p:extLst>
      <p:ext uri="{BB962C8B-B14F-4D97-AF65-F5344CB8AC3E}">
        <p14:creationId xmlns:p14="http://schemas.microsoft.com/office/powerpoint/2010/main" val="536746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SPIRITUAL MATURITY</a:t>
            </a:r>
          </a:p>
        </p:txBody>
      </p:sp>
      <p:sp>
        <p:nvSpPr>
          <p:cNvPr id="3" name="Content Placeholder 2"/>
          <p:cNvSpPr>
            <a:spLocks noGrp="1"/>
          </p:cNvSpPr>
          <p:nvPr>
            <p:ph idx="1"/>
          </p:nvPr>
        </p:nvSpPr>
        <p:spPr>
          <a:xfrm>
            <a:off x="484093" y="2082574"/>
            <a:ext cx="8189259" cy="4046150"/>
          </a:xfrm>
        </p:spPr>
        <p:txBody>
          <a:bodyPr>
            <a:normAutofit/>
          </a:bodyPr>
          <a:lstStyle/>
          <a:p>
            <a:r>
              <a:rPr lang="en-US" sz="4000" dirty="0"/>
              <a:t>A Mature Christian Builds Their Life With Eternity In Mind</a:t>
            </a:r>
            <a:br>
              <a:rPr lang="en-US" sz="4000" dirty="0"/>
            </a:br>
            <a:r>
              <a:rPr lang="en-US" sz="4000" dirty="0"/>
              <a:t>(1 Corinthians 3:10-16)</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1110480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99729"/>
            <a:ext cx="7886700" cy="5911703"/>
          </a:xfrm>
        </p:spPr>
        <p:txBody>
          <a:bodyPr>
            <a:normAutofit/>
          </a:bodyPr>
          <a:lstStyle/>
          <a:p>
            <a:pPr marL="0" indent="0">
              <a:buNone/>
            </a:pPr>
            <a:r>
              <a:rPr lang="en-US" sz="4000" dirty="0"/>
              <a:t>By the grace God has given me, I laid the foundation as an expert builder, and someone else is building on it. </a:t>
            </a:r>
            <a:r>
              <a:rPr lang="en-US" sz="4000" b="1" u="sng" dirty="0"/>
              <a:t>But each be careful how he builds</a:t>
            </a:r>
            <a:r>
              <a:rPr lang="en-US" sz="4000" dirty="0"/>
              <a:t>. For no one can lay any foundation other than the one already laid, which is Jesus Christ.</a:t>
            </a:r>
          </a:p>
          <a:p>
            <a:pPr marL="0" indent="0">
              <a:buNone/>
            </a:pPr>
            <a:r>
              <a:rPr lang="en-US" sz="4000" dirty="0"/>
              <a:t>(1 Corinthians 3:10-11)</a:t>
            </a:r>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657848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99729"/>
            <a:ext cx="7886700" cy="5911703"/>
          </a:xfrm>
        </p:spPr>
        <p:txBody>
          <a:bodyPr>
            <a:noAutofit/>
          </a:bodyPr>
          <a:lstStyle/>
          <a:p>
            <a:pPr marL="0" indent="0">
              <a:buNone/>
            </a:pPr>
            <a:r>
              <a:rPr lang="en-US" sz="4000" dirty="0"/>
              <a:t>If anyone builds on this foundation using gold, silver, costly stones, wood, hay, or straw, their work will be shown for what it is, because the </a:t>
            </a:r>
            <a:r>
              <a:rPr lang="en-US" sz="4000" b="1" u="sng" dirty="0"/>
              <a:t>Day will bring it to light.</a:t>
            </a:r>
            <a:r>
              <a:rPr lang="en-US" sz="4000" dirty="0"/>
              <a:t> It will be revealed with fire, and the fire will test the quality of each man’s work.</a:t>
            </a:r>
          </a:p>
          <a:p>
            <a:pPr marL="0" indent="0">
              <a:buNone/>
            </a:pPr>
            <a:r>
              <a:rPr lang="en-US" sz="4000" dirty="0"/>
              <a:t>(1 Corinthians 3:12-13)</a:t>
            </a:r>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3585620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SPIRITUAL MATURITY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l="13896" r="22849"/>
          <a:stretch/>
        </p:blipFill>
        <p:spPr>
          <a:xfrm rot="5400000">
            <a:off x="550558" y="1825776"/>
            <a:ext cx="3583170" cy="4248428"/>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13896" r="22849"/>
          <a:stretch/>
        </p:blipFill>
        <p:spPr>
          <a:xfrm rot="5400000">
            <a:off x="4998977" y="1825775"/>
            <a:ext cx="3583170" cy="4248428"/>
          </a:xfrm>
          <a:prstGeom prst="rect">
            <a:avLst/>
          </a:prstGeom>
        </p:spPr>
      </p:pic>
    </p:spTree>
    <p:extLst>
      <p:ext uri="{BB962C8B-B14F-4D97-AF65-F5344CB8AC3E}">
        <p14:creationId xmlns:p14="http://schemas.microsoft.com/office/powerpoint/2010/main" val="3437930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499729"/>
            <a:ext cx="7886700" cy="5911703"/>
          </a:xfrm>
        </p:spPr>
        <p:txBody>
          <a:bodyPr>
            <a:normAutofit/>
          </a:bodyPr>
          <a:lstStyle/>
          <a:p>
            <a:pPr marL="0" indent="0">
              <a:buNone/>
            </a:pPr>
            <a:r>
              <a:rPr lang="en-US" dirty="0"/>
              <a:t>If what he has built survives, he will receive his reward. If it is burned up, he will suffer loss; he himself will be saved, but only as one escaping through the flames.</a:t>
            </a:r>
          </a:p>
          <a:p>
            <a:pPr marL="0" indent="0">
              <a:buNone/>
            </a:pPr>
            <a:r>
              <a:rPr lang="en-US" dirty="0"/>
              <a:t>(1 Corinthians 3:14-15)</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8553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SPIRITUAL MATURITY</a:t>
            </a:r>
          </a:p>
        </p:txBody>
      </p:sp>
      <p:sp>
        <p:nvSpPr>
          <p:cNvPr id="3" name="Content Placeholder 2"/>
          <p:cNvSpPr>
            <a:spLocks noGrp="1"/>
          </p:cNvSpPr>
          <p:nvPr>
            <p:ph idx="1"/>
          </p:nvPr>
        </p:nvSpPr>
        <p:spPr>
          <a:xfrm>
            <a:off x="484093" y="2082574"/>
            <a:ext cx="8189259" cy="4046150"/>
          </a:xfrm>
        </p:spPr>
        <p:txBody>
          <a:bodyPr>
            <a:normAutofit/>
          </a:bodyPr>
          <a:lstStyle/>
          <a:p>
            <a:r>
              <a:rPr lang="en-US" sz="4000" dirty="0"/>
              <a:t>God’s Ownership Of Our Lives Motivates Us To Be Wise Builders</a:t>
            </a:r>
            <a:br>
              <a:rPr lang="en-US" sz="4000" dirty="0"/>
            </a:br>
            <a:br>
              <a:rPr lang="en-US" sz="4000" dirty="0"/>
            </a:br>
            <a:r>
              <a:rPr lang="en-US" sz="4000" dirty="0"/>
              <a:t>“</a:t>
            </a:r>
            <a:r>
              <a:rPr lang="en-US" sz="4000" i="1" dirty="0"/>
              <a:t>Don’t you know that you yourselves are God’s temple and that God’s spirit lives in you?” </a:t>
            </a:r>
            <a:r>
              <a:rPr lang="en-US" sz="4000" dirty="0"/>
              <a:t>(1 Cor. 3:16)</a:t>
            </a:r>
          </a:p>
          <a:p>
            <a:pPr marL="0" indent="0">
              <a:buNone/>
            </a:pPr>
            <a:endParaRPr lang="en-US" sz="4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2962968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9374-10F6-BF44-3285-3B08463F136A}"/>
              </a:ext>
            </a:extLst>
          </p:cNvPr>
          <p:cNvSpPr>
            <a:spLocks noGrp="1"/>
          </p:cNvSpPr>
          <p:nvPr>
            <p:ph type="title"/>
          </p:nvPr>
        </p:nvSpPr>
        <p:spPr/>
        <p:txBody>
          <a:bodyPr/>
          <a:lstStyle/>
          <a:p>
            <a:r>
              <a:rPr lang="en-US" b="1" dirty="0"/>
              <a:t>THE UNSAVED CHRISTIAN – </a:t>
            </a:r>
            <a:r>
              <a:rPr lang="en-US" b="1" i="1" dirty="0"/>
              <a:t>Cultural Christianity</a:t>
            </a:r>
          </a:p>
        </p:txBody>
      </p:sp>
      <p:sp>
        <p:nvSpPr>
          <p:cNvPr id="3" name="Content Placeholder 2">
            <a:extLst>
              <a:ext uri="{FF2B5EF4-FFF2-40B4-BE49-F238E27FC236}">
                <a16:creationId xmlns:a16="http://schemas.microsoft.com/office/drawing/2014/main" id="{DF315E31-BAB7-3CCF-1439-2841FC4C4D1E}"/>
              </a:ext>
            </a:extLst>
          </p:cNvPr>
          <p:cNvSpPr>
            <a:spLocks noGrp="1"/>
          </p:cNvSpPr>
          <p:nvPr>
            <p:ph idx="1"/>
          </p:nvPr>
        </p:nvSpPr>
        <p:spPr/>
        <p:txBody>
          <a:bodyPr>
            <a:normAutofit/>
          </a:bodyPr>
          <a:lstStyle/>
          <a:p>
            <a:r>
              <a:rPr lang="en-US" sz="3600" dirty="0"/>
              <a:t>Attend Church regularly</a:t>
            </a:r>
          </a:p>
          <a:p>
            <a:r>
              <a:rPr lang="en-US" sz="3600" dirty="0"/>
              <a:t>Christian Heritage</a:t>
            </a:r>
          </a:p>
          <a:p>
            <a:r>
              <a:rPr lang="en-US" sz="3600" dirty="0"/>
              <a:t>Uphold moral standards</a:t>
            </a:r>
          </a:p>
          <a:p>
            <a:r>
              <a:rPr lang="en-US" sz="3600" dirty="0"/>
              <a:t>Identify as Christians</a:t>
            </a:r>
          </a:p>
          <a:p>
            <a:r>
              <a:rPr lang="en-US" sz="3600" dirty="0"/>
              <a:t>Align with Christian ethics</a:t>
            </a:r>
          </a:p>
          <a:p>
            <a:r>
              <a:rPr lang="en-US" sz="3600" dirty="0"/>
              <a:t>Misconception of Salvation – Good works as a means to go to Heaven</a:t>
            </a:r>
          </a:p>
        </p:txBody>
      </p:sp>
    </p:spTree>
    <p:extLst>
      <p:ext uri="{BB962C8B-B14F-4D97-AF65-F5344CB8AC3E}">
        <p14:creationId xmlns:p14="http://schemas.microsoft.com/office/powerpoint/2010/main" val="1060769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402BEC53-861C-2017-405B-5074F594203F}"/>
              </a:ext>
            </a:extLst>
          </p:cNvPr>
          <p:cNvSpPr>
            <a:spLocks noGrp="1"/>
          </p:cNvSpPr>
          <p:nvPr>
            <p:ph idx="1"/>
          </p:nvPr>
        </p:nvSpPr>
        <p:spPr>
          <a:xfrm flipH="1">
            <a:off x="11240620" y="2184213"/>
            <a:ext cx="54909" cy="128681"/>
          </a:xfrm>
        </p:spPr>
        <p:txBody>
          <a:bodyPr>
            <a:normAutofit fontScale="25000" lnSpcReduction="20000"/>
          </a:bodyPr>
          <a:lstStyle/>
          <a:p>
            <a:endParaRPr lang="en-US" dirty="0"/>
          </a:p>
        </p:txBody>
      </p:sp>
      <p:pic>
        <p:nvPicPr>
          <p:cNvPr id="11" name="Online Media 1" title="Liberty Mutual Insurance  Biberty Baby  Truth Tellers  Commercial 2025">
            <a:hlinkClick r:id="" action="ppaction://media"/>
            <a:extLst>
              <a:ext uri="{FF2B5EF4-FFF2-40B4-BE49-F238E27FC236}">
                <a16:creationId xmlns:a16="http://schemas.microsoft.com/office/drawing/2014/main" id="{E5CA7374-BC64-0DA6-0BED-BFD5DFDC96C0}"/>
              </a:ext>
            </a:extLst>
          </p:cNvPr>
          <p:cNvPicPr>
            <a:picLocks noRot="1" noChangeAspect="1"/>
          </p:cNvPicPr>
          <p:nvPr>
            <a:videoFile r:link="rId1"/>
          </p:nvPr>
        </p:nvPicPr>
        <p:blipFill>
          <a:blip r:embed="rId3"/>
          <a:stretch>
            <a:fillRect/>
          </a:stretch>
        </p:blipFill>
        <p:spPr>
          <a:xfrm>
            <a:off x="0" y="847725"/>
            <a:ext cx="9144000" cy="5162550"/>
          </a:xfrm>
          <a:prstGeom prst="rect">
            <a:avLst/>
          </a:prstGeom>
        </p:spPr>
      </p:pic>
    </p:spTree>
    <p:extLst>
      <p:ext uri="{BB962C8B-B14F-4D97-AF65-F5344CB8AC3E}">
        <p14:creationId xmlns:p14="http://schemas.microsoft.com/office/powerpoint/2010/main" val="422296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1"/>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11"/>
                                        </p:tgtEl>
                                      </p:cBhvr>
                                    </p:cmd>
                                  </p:childTnLst>
                                </p:cTn>
                              </p:par>
                            </p:childTnLst>
                          </p:cTn>
                        </p:par>
                      </p:childTnLst>
                    </p:cTn>
                  </p:par>
                </p:childTnLst>
              </p:cTn>
              <p:nextCondLst>
                <p:cond evt="onClick" delay="0">
                  <p:tgtEl>
                    <p:spTgt spid="11"/>
                  </p:tgtEl>
                </p:cond>
              </p:nextCondLst>
            </p:seq>
            <p:video>
              <p:cMediaNode vol="80000">
                <p:cTn id="12" fill="hold" display="0">
                  <p:stCondLst>
                    <p:cond delay="indefinite"/>
                  </p:stCondLst>
                </p:cTn>
                <p:tgtEl>
                  <p:spTgt spid="11"/>
                </p:tgtEl>
              </p:cMediaNode>
            </p:vide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SPIRITUAL MATURITY – Questions to Reflect On</a:t>
            </a:r>
          </a:p>
        </p:txBody>
      </p:sp>
      <p:sp>
        <p:nvSpPr>
          <p:cNvPr id="3" name="Content Placeholder 2"/>
          <p:cNvSpPr>
            <a:spLocks noGrp="1"/>
          </p:cNvSpPr>
          <p:nvPr>
            <p:ph idx="1"/>
          </p:nvPr>
        </p:nvSpPr>
        <p:spPr>
          <a:xfrm>
            <a:off x="484093" y="2167638"/>
            <a:ext cx="8189259" cy="4046150"/>
          </a:xfrm>
        </p:spPr>
        <p:txBody>
          <a:bodyPr>
            <a:normAutofit/>
          </a:bodyPr>
          <a:lstStyle/>
          <a:p>
            <a:pPr>
              <a:spcBef>
                <a:spcPts val="1800"/>
              </a:spcBef>
            </a:pPr>
            <a:r>
              <a:rPr lang="en-US" sz="3600" dirty="0"/>
              <a:t>Do I have a personal relationship with Christ?</a:t>
            </a:r>
          </a:p>
          <a:p>
            <a:pPr>
              <a:spcBef>
                <a:spcPts val="1800"/>
              </a:spcBef>
            </a:pPr>
            <a:r>
              <a:rPr lang="en-US" sz="3600" dirty="0"/>
              <a:t>What eternal causes am I engaged in?</a:t>
            </a:r>
          </a:p>
          <a:p>
            <a:pPr>
              <a:spcBef>
                <a:spcPts val="1800"/>
              </a:spcBef>
            </a:pPr>
            <a:r>
              <a:rPr lang="en-US" sz="3600" dirty="0"/>
              <a:t>What will remain for eternity once my journey on this earth is over?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0726" y="138767"/>
            <a:ext cx="1170578" cy="2116044"/>
          </a:xfrm>
          <a:prstGeom prst="rect">
            <a:avLst/>
          </a:prstGeom>
        </p:spPr>
      </p:pic>
    </p:spTree>
    <p:extLst>
      <p:ext uri="{BB962C8B-B14F-4D97-AF65-F5344CB8AC3E}">
        <p14:creationId xmlns:p14="http://schemas.microsoft.com/office/powerpoint/2010/main" val="2303459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44167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42200"/>
            <a:ext cx="9144001" cy="5197656"/>
          </a:xfrm>
          <a:prstGeom prst="rect">
            <a:avLst/>
          </a:prstGeom>
        </p:spPr>
      </p:pic>
      <p:sp>
        <p:nvSpPr>
          <p:cNvPr id="5" name="Rectangle 4"/>
          <p:cNvSpPr/>
          <p:nvPr/>
        </p:nvSpPr>
        <p:spPr>
          <a:xfrm>
            <a:off x="484094" y="367799"/>
            <a:ext cx="5620870" cy="3139321"/>
          </a:xfrm>
          <a:prstGeom prst="rect">
            <a:avLst/>
          </a:prstGeom>
          <a:noFill/>
          <a:scene3d>
            <a:camera prst="isometricOffAxis1Right"/>
            <a:lightRig rig="threePt" dir="t"/>
          </a:scene3d>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600" spc="310" dirty="0">
                <a:ln/>
                <a:solidFill>
                  <a:schemeClr val="accent6">
                    <a:lumMod val="75000"/>
                  </a:schemeClr>
                </a:solidFill>
                <a:latin typeface="Bernard MT Condensed" panose="02050806060905020404" pitchFamily="18" charset="0"/>
              </a:rPr>
              <a:t>GROWING UP OR SIMPLY GROWING OLD?</a:t>
            </a:r>
            <a:endParaRPr lang="en-US" sz="9600" cap="none" spc="310" dirty="0">
              <a:ln/>
              <a:solidFill>
                <a:schemeClr val="accent6">
                  <a:lumMod val="75000"/>
                </a:schemeClr>
              </a:solidFill>
              <a:effectLst/>
              <a:latin typeface="Bernard MT Condensed" panose="02050806060905020404" pitchFamily="18" charset="0"/>
            </a:endParaRPr>
          </a:p>
        </p:txBody>
      </p:sp>
      <p:sp>
        <p:nvSpPr>
          <p:cNvPr id="6" name="Subtitle 2">
            <a:extLst>
              <a:ext uri="{FF2B5EF4-FFF2-40B4-BE49-F238E27FC236}">
                <a16:creationId xmlns:a16="http://schemas.microsoft.com/office/drawing/2014/main" id="{4F5CBEF4-D6A8-F467-85DD-57DDF8430886}"/>
              </a:ext>
            </a:extLst>
          </p:cNvPr>
          <p:cNvSpPr txBox="1">
            <a:spLocks/>
          </p:cNvSpPr>
          <p:nvPr/>
        </p:nvSpPr>
        <p:spPr>
          <a:xfrm>
            <a:off x="1143000" y="5130102"/>
            <a:ext cx="6858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4400" dirty="0"/>
          </a:p>
          <a:p>
            <a:pPr marL="0" indent="0" algn="ctr">
              <a:buNone/>
            </a:pPr>
            <a:r>
              <a:rPr lang="en-US" sz="4400" dirty="0"/>
              <a:t>1 Corinthians 3:1-17</a:t>
            </a:r>
          </a:p>
        </p:txBody>
      </p:sp>
    </p:spTree>
    <p:extLst>
      <p:ext uri="{BB962C8B-B14F-4D97-AF65-F5344CB8AC3E}">
        <p14:creationId xmlns:p14="http://schemas.microsoft.com/office/powerpoint/2010/main" val="3776178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WHAT SPIRITUAL MATURITY IS NOT?</a:t>
            </a:r>
          </a:p>
        </p:txBody>
      </p:sp>
      <p:sp>
        <p:nvSpPr>
          <p:cNvPr id="3" name="Content Placeholder 2"/>
          <p:cNvSpPr>
            <a:spLocks noGrp="1"/>
          </p:cNvSpPr>
          <p:nvPr>
            <p:ph idx="1"/>
          </p:nvPr>
        </p:nvSpPr>
        <p:spPr>
          <a:xfrm>
            <a:off x="484093" y="2273968"/>
            <a:ext cx="8189259" cy="4046150"/>
          </a:xfrm>
        </p:spPr>
        <p:txBody>
          <a:bodyPr>
            <a:normAutofit/>
          </a:bodyPr>
          <a:lstStyle/>
          <a:p>
            <a:r>
              <a:rPr lang="en-US" sz="3600" dirty="0"/>
              <a:t>Spiritual age</a:t>
            </a:r>
          </a:p>
          <a:p>
            <a:r>
              <a:rPr lang="en-US" sz="3600" dirty="0"/>
              <a:t>Instantaneous and final</a:t>
            </a:r>
          </a:p>
          <a:p>
            <a:r>
              <a:rPr lang="en-US" sz="3600" dirty="0"/>
              <a:t>Automatic</a:t>
            </a:r>
          </a:p>
          <a:p>
            <a:r>
              <a:rPr lang="en-US" sz="3600" dirty="0"/>
              <a:t>Possession of spiritual gifts</a:t>
            </a:r>
          </a:p>
          <a:p>
            <a:r>
              <a:rPr lang="en-US" sz="3600" dirty="0"/>
              <a:t>Copying Christ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233967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WHAT IS SPIRITUAL MATURITY?</a:t>
            </a:r>
          </a:p>
        </p:txBody>
      </p:sp>
      <p:sp>
        <p:nvSpPr>
          <p:cNvPr id="3" name="Content Placeholder 2"/>
          <p:cNvSpPr>
            <a:spLocks noGrp="1"/>
          </p:cNvSpPr>
          <p:nvPr>
            <p:ph idx="1"/>
          </p:nvPr>
        </p:nvSpPr>
        <p:spPr>
          <a:xfrm>
            <a:off x="484093" y="2273968"/>
            <a:ext cx="8189259" cy="4046150"/>
          </a:xfrm>
        </p:spPr>
        <p:txBody>
          <a:bodyPr>
            <a:normAutofit/>
          </a:bodyPr>
          <a:lstStyle/>
          <a:p>
            <a:r>
              <a:rPr lang="en-US" sz="3600" dirty="0"/>
              <a:t>Spiritual Maturity Is Moving On From Being Dominated By Flesh To Being Dominated By The Spirit </a:t>
            </a:r>
            <a:br>
              <a:rPr lang="en-US" sz="3600" dirty="0"/>
            </a:br>
            <a:r>
              <a:rPr lang="en-US" sz="3600" dirty="0"/>
              <a:t>(1 Cor. 3:1)</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2514269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WHAT IS SPIRITUAL MATURITY?</a:t>
            </a:r>
          </a:p>
        </p:txBody>
      </p:sp>
      <p:sp>
        <p:nvSpPr>
          <p:cNvPr id="3" name="Content Placeholder 2"/>
          <p:cNvSpPr>
            <a:spLocks noGrp="1"/>
          </p:cNvSpPr>
          <p:nvPr>
            <p:ph idx="1"/>
          </p:nvPr>
        </p:nvSpPr>
        <p:spPr>
          <a:xfrm>
            <a:off x="484093" y="2273968"/>
            <a:ext cx="8189259" cy="4046150"/>
          </a:xfrm>
        </p:spPr>
        <p:txBody>
          <a:bodyPr>
            <a:normAutofit/>
          </a:bodyPr>
          <a:lstStyle/>
          <a:p>
            <a:r>
              <a:rPr lang="en-US" sz="3600" dirty="0"/>
              <a:t>Spiritual Maturity Is Moving On From Spiritual Infancy To Spiritual Adulthood </a:t>
            </a:r>
            <a:br>
              <a:rPr lang="en-US" sz="3600" dirty="0"/>
            </a:br>
            <a:r>
              <a:rPr lang="en-US" sz="3600" dirty="0"/>
              <a:t>(1 Cor. 3:2)</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41905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WHAT IS SPIRITUAL MATURITY?</a:t>
            </a:r>
          </a:p>
        </p:txBody>
      </p:sp>
      <p:sp>
        <p:nvSpPr>
          <p:cNvPr id="3" name="Content Placeholder 2"/>
          <p:cNvSpPr>
            <a:spLocks noGrp="1"/>
          </p:cNvSpPr>
          <p:nvPr>
            <p:ph idx="1"/>
          </p:nvPr>
        </p:nvSpPr>
        <p:spPr>
          <a:xfrm>
            <a:off x="484093" y="2273968"/>
            <a:ext cx="8189259" cy="4046150"/>
          </a:xfrm>
        </p:spPr>
        <p:txBody>
          <a:bodyPr>
            <a:normAutofit/>
          </a:bodyPr>
          <a:lstStyle/>
          <a:p>
            <a:r>
              <a:rPr lang="en-US" sz="3600" dirty="0"/>
              <a:t>Spiritual Maturity Is Moving On From Being A Student To Being A Teacher (Hebrews 5:12)</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3537982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WHAT IS SPIRITUAL MATURITY?</a:t>
            </a:r>
          </a:p>
        </p:txBody>
      </p:sp>
      <p:sp>
        <p:nvSpPr>
          <p:cNvPr id="3" name="Content Placeholder 2"/>
          <p:cNvSpPr>
            <a:spLocks noGrp="1"/>
          </p:cNvSpPr>
          <p:nvPr>
            <p:ph idx="1"/>
          </p:nvPr>
        </p:nvSpPr>
        <p:spPr>
          <a:xfrm>
            <a:off x="484093" y="2273968"/>
            <a:ext cx="8189259" cy="4046150"/>
          </a:xfrm>
        </p:spPr>
        <p:txBody>
          <a:bodyPr>
            <a:normAutofit/>
          </a:bodyPr>
          <a:lstStyle/>
          <a:p>
            <a:r>
              <a:rPr lang="en-US" sz="3600" dirty="0"/>
              <a:t>Spiritual Maturity Is When The Body (The Church) Grows In Proportion To The Head (Christ) </a:t>
            </a:r>
            <a:br>
              <a:rPr lang="en-US" sz="3600" dirty="0"/>
            </a:br>
            <a:r>
              <a:rPr lang="en-US" sz="3600" dirty="0"/>
              <a:t>(Ephesians 4:11-16)</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4205717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8" y="284444"/>
            <a:ext cx="6493514" cy="1496230"/>
          </a:xfrm>
          <a:effectLst>
            <a:outerShdw blurRad="50800" dist="38100" dir="2700000" algn="tl" rotWithShape="0">
              <a:prstClr val="black">
                <a:alpha val="80000"/>
              </a:prstClr>
            </a:outerShdw>
          </a:effectLst>
        </p:spPr>
        <p:txBody>
          <a:bodyPr>
            <a:noAutofit/>
          </a:bodyPr>
          <a:lstStyle/>
          <a:p>
            <a:r>
              <a:rPr lang="en-US" sz="5400" dirty="0">
                <a:solidFill>
                  <a:schemeClr val="accent6">
                    <a:lumMod val="75000"/>
                  </a:schemeClr>
                </a:solidFill>
                <a:latin typeface="Bernard MT Condensed" panose="02050806060905020404" pitchFamily="18" charset="0"/>
              </a:rPr>
              <a:t>SPIRITUAL MATURITY</a:t>
            </a:r>
          </a:p>
        </p:txBody>
      </p:sp>
      <p:sp>
        <p:nvSpPr>
          <p:cNvPr id="3" name="Content Placeholder 2"/>
          <p:cNvSpPr>
            <a:spLocks noGrp="1"/>
          </p:cNvSpPr>
          <p:nvPr>
            <p:ph idx="1"/>
          </p:nvPr>
        </p:nvSpPr>
        <p:spPr>
          <a:xfrm>
            <a:off x="484093" y="1954978"/>
            <a:ext cx="8189259" cy="4046150"/>
          </a:xfrm>
        </p:spPr>
        <p:txBody>
          <a:bodyPr>
            <a:normAutofit/>
          </a:bodyPr>
          <a:lstStyle/>
          <a:p>
            <a:r>
              <a:rPr lang="en-US" sz="4000" dirty="0"/>
              <a:t>Spiritual Maturity Is Determined By The Mindset In Which We Operate Our Lives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564" y="284444"/>
            <a:ext cx="2129047" cy="1101603"/>
          </a:xfrm>
          <a:prstGeom prst="rect">
            <a:avLst/>
          </a:prstGeom>
        </p:spPr>
      </p:pic>
    </p:spTree>
    <p:extLst>
      <p:ext uri="{BB962C8B-B14F-4D97-AF65-F5344CB8AC3E}">
        <p14:creationId xmlns:p14="http://schemas.microsoft.com/office/powerpoint/2010/main" val="9545991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GROWING UP OR SIMPLY GROWING OLD - BJ Sermon May 2025 (1)</Template>
  <TotalTime>751</TotalTime>
  <Words>700</Words>
  <Application>Microsoft Office PowerPoint</Application>
  <PresentationFormat>On-screen Show (4:3)</PresentationFormat>
  <Paragraphs>68</Paragraphs>
  <Slides>21</Slides>
  <Notes>11</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Bernard MT Condensed</vt:lpstr>
      <vt:lpstr>Calibri</vt:lpstr>
      <vt:lpstr>Calibri Light</vt:lpstr>
      <vt:lpstr>Office Theme</vt:lpstr>
      <vt:lpstr>PowerPoint Presentation</vt:lpstr>
      <vt:lpstr>PowerPoint Presentation</vt:lpstr>
      <vt:lpstr>PowerPoint Presentation</vt:lpstr>
      <vt:lpstr>WHAT SPIRITUAL MATURITY IS NOT?</vt:lpstr>
      <vt:lpstr>WHAT IS SPIRITUAL MATURITY?</vt:lpstr>
      <vt:lpstr>WHAT IS SPIRITUAL MATURITY?</vt:lpstr>
      <vt:lpstr>WHAT IS SPIRITUAL MATURITY?</vt:lpstr>
      <vt:lpstr>WHAT IS SPIRITUAL MATURITY?</vt:lpstr>
      <vt:lpstr>SPIRITUAL MATURITY</vt:lpstr>
      <vt:lpstr>SPIRITUAL MATURITY</vt:lpstr>
      <vt:lpstr>PowerPoint Presentation</vt:lpstr>
      <vt:lpstr>PowerPoint Presentation</vt:lpstr>
      <vt:lpstr>SPIRITUAL MATURITY</vt:lpstr>
      <vt:lpstr>PowerPoint Presentation</vt:lpstr>
      <vt:lpstr>PowerPoint Presentation</vt:lpstr>
      <vt:lpstr>SPIRITUAL MATURITY</vt:lpstr>
      <vt:lpstr>PowerPoint Presentation</vt:lpstr>
      <vt:lpstr>SPIRITUAL MATURITY</vt:lpstr>
      <vt:lpstr>THE UNSAVED CHRISTIAN – Cultural Christianity</vt:lpstr>
      <vt:lpstr>SPIRITUAL MATURITY – Questions to Reflect 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Joseph</dc:creator>
  <cp:lastModifiedBy>Ben Joseph</cp:lastModifiedBy>
  <cp:revision>11</cp:revision>
  <cp:lastPrinted>2014-06-29T13:09:44Z</cp:lastPrinted>
  <dcterms:created xsi:type="dcterms:W3CDTF">2025-05-10T01:35:42Z</dcterms:created>
  <dcterms:modified xsi:type="dcterms:W3CDTF">2025-07-21T21:49:57Z</dcterms:modified>
</cp:coreProperties>
</file>