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6"/>
  </p:notesMasterIdLst>
  <p:sldIdLst>
    <p:sldId id="484" r:id="rId3"/>
    <p:sldId id="256" r:id="rId4"/>
    <p:sldId id="520" r:id="rId5"/>
    <p:sldId id="549" r:id="rId6"/>
    <p:sldId id="550" r:id="rId7"/>
    <p:sldId id="551" r:id="rId8"/>
    <p:sldId id="552" r:id="rId9"/>
    <p:sldId id="553" r:id="rId10"/>
    <p:sldId id="521" r:id="rId11"/>
    <p:sldId id="427" r:id="rId12"/>
    <p:sldId id="357" r:id="rId13"/>
    <p:sldId id="522" r:id="rId14"/>
    <p:sldId id="438" r:id="rId15"/>
    <p:sldId id="554" r:id="rId16"/>
    <p:sldId id="387" r:id="rId17"/>
    <p:sldId id="388" r:id="rId18"/>
    <p:sldId id="390" r:id="rId19"/>
    <p:sldId id="389" r:id="rId20"/>
    <p:sldId id="526" r:id="rId21"/>
    <p:sldId id="528" r:id="rId22"/>
    <p:sldId id="295" r:id="rId23"/>
    <p:sldId id="296" r:id="rId24"/>
    <p:sldId id="530" r:id="rId25"/>
    <p:sldId id="532" r:id="rId26"/>
    <p:sldId id="555" r:id="rId27"/>
    <p:sldId id="504" r:id="rId28"/>
    <p:sldId id="575" r:id="rId29"/>
    <p:sldId id="533" r:id="rId30"/>
    <p:sldId id="558" r:id="rId31"/>
    <p:sldId id="538" r:id="rId32"/>
    <p:sldId id="559" r:id="rId33"/>
    <p:sldId id="560" r:id="rId34"/>
    <p:sldId id="561" r:id="rId35"/>
    <p:sldId id="562" r:id="rId36"/>
    <p:sldId id="537" r:id="rId37"/>
    <p:sldId id="564" r:id="rId38"/>
    <p:sldId id="539" r:id="rId39"/>
    <p:sldId id="541" r:id="rId40"/>
    <p:sldId id="542" r:id="rId41"/>
    <p:sldId id="574" r:id="rId42"/>
    <p:sldId id="543" r:id="rId43"/>
    <p:sldId id="544" r:id="rId44"/>
    <p:sldId id="545" r:id="rId45"/>
    <p:sldId id="273" r:id="rId46"/>
    <p:sldId id="513" r:id="rId47"/>
    <p:sldId id="547" r:id="rId48"/>
    <p:sldId id="569" r:id="rId49"/>
    <p:sldId id="548" r:id="rId50"/>
    <p:sldId id="570" r:id="rId51"/>
    <p:sldId id="571" r:id="rId52"/>
    <p:sldId id="572" r:id="rId53"/>
    <p:sldId id="282" r:id="rId54"/>
    <p:sldId id="57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845A3-F687-47D7-A251-964B1205A5ED}" v="35" dt="2023-12-24T19:52:43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0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C050E-9239-4C5A-8572-EAAB9D6C2499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C09EB-7C6A-4C8B-8676-BA6AA5E9A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76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09EB-7C6A-4C8B-8676-BA6AA5E9ABE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8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09EB-7C6A-4C8B-8676-BA6AA5E9ABE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181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33ABE-1442-72F1-E3D0-6A2A9D4C7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D130D-36B5-02B5-218E-831B538DA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33FAD-0480-2D36-45FB-F8FA6E75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0B8-9466-40E6-8602-F2F7718D960C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C4BF7-8DC2-D1D6-0A4C-067D7077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B5B41-44E6-8D57-3ABB-B4662137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64FF-B1BB-402D-A7B3-A93ED063C7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62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7049-2A97-69F2-E64A-9E0BC83F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26769-2EF1-A159-77B8-820D8DC6B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680A3-A55C-206B-94DD-41FA676F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0B8-9466-40E6-8602-F2F7718D960C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8B9EE-0A47-8E80-E5D4-22A86125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53F48-949B-DE30-94C3-F8B315DC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64FF-B1BB-402D-A7B3-A93ED063C7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24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BA8446-BC11-5DD6-AAD1-C13446A09A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D338-085B-3D14-E071-6873938BC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D495B-FF4B-DBC7-5C58-5E00EE1B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0B8-9466-40E6-8602-F2F7718D960C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8EF5B-DBAD-47CC-9B48-6F94212C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FAF1E-0530-B6B8-D70D-97BD34FB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64FF-B1BB-402D-A7B3-A93ED063C7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757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D4018-DFF4-12D7-5DE0-B0B2E5123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A189B-BAE3-E42F-EC49-310BE31D4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494F9-4847-38C1-7AF0-FF846F09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3AF-C5B3-45DA-AAB0-CD0F20E6504D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74229-32ED-3BDF-451B-602EE1CE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2209D-E678-7F2F-3082-F2B5F0B7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F56-8F68-4D76-9E4C-1A7FF8014E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909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F3B3-5129-E668-37BE-72392646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7F78F-E569-E236-18E2-D652819B7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81A17-8619-5222-2478-8FC75F60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3AF-C5B3-45DA-AAB0-CD0F20E6504D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3198E-E26F-85EA-6207-C6ECC02E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252E9-D6A5-61B1-2640-B4D0174A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F56-8F68-4D76-9E4C-1A7FF8014E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0931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CA8D-C27A-C3E8-9FD4-E3C6B369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7CD5E-CF52-E546-486A-646D354BD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C2EFC-ED5C-8655-FBC5-BCF5BCD2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3AF-C5B3-45DA-AAB0-CD0F20E6504D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083A6-C4B3-C30E-DBF0-9871F547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9D4A-2A8D-09C7-DE99-6CFAE3AF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F56-8F68-4D76-9E4C-1A7FF8014E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763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F1C1-9ACA-BA8F-E028-3DDCD794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98F6-FA93-2E4D-8C8A-62751EF8B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845F3-7516-35FE-660D-F58188158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35BB2-C60B-2BB8-5129-72016D13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3AF-C5B3-45DA-AAB0-CD0F20E6504D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91CFF-131E-5CFC-01F1-C8414969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BD74A-626B-15A1-5B27-B8447E75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F56-8F68-4D76-9E4C-1A7FF8014E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446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7C3B-EE72-ED6F-64D8-D43E7E76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A9B79-8F77-7021-5ADA-C48E0E57B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79256-DFFC-BDAC-FF68-6BDD22E29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19068-64F7-C29D-9805-E488D8B35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8999EC-242C-E3A3-0999-65F469A03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A3534-2E42-2F27-69C2-6579C0D6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3AF-C5B3-45DA-AAB0-CD0F20E6504D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A4191-AF9F-8AFD-56EF-940D0077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CBD1A5-E42B-0ACF-02C9-510AD2F7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F56-8F68-4D76-9E4C-1A7FF8014E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731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7408-2449-2BF4-02B6-3A6F33A6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EC983-4768-FECD-3DFE-8D835D7C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3AF-C5B3-45DA-AAB0-CD0F20E6504D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D74A5-145F-D428-2A9B-57C9425C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8DFCE-CBAC-B3E5-AAAE-9CAAC185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F56-8F68-4D76-9E4C-1A7FF8014E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205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AE9F0F-FC00-9048-07B2-3E38B1F3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3AF-C5B3-45DA-AAB0-CD0F20E6504D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74683-1CFD-C6E1-3F1E-288D87F6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E3600-4E65-D9FF-F38A-AAEE066E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F56-8F68-4D76-9E4C-1A7FF8014E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431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8FFE-E5EB-D814-5AEB-BCC187AF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2D7C3-1AD5-65F3-B900-60F9E2380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F6A76-907B-7046-5A6D-83737C136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69AAE-7C8E-9800-19E8-8FA9D78D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3AF-C5B3-45DA-AAB0-CD0F20E6504D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5A607-48B5-3F9E-705D-3220230D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1FB07-17D1-4943-5911-94CF8573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F56-8F68-4D76-9E4C-1A7FF8014E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13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275BB-D660-BA97-3D5D-995CFC12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EF552-D994-B480-D33C-A87780F4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D89E7-8845-1907-E677-14613F8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0B8-9466-40E6-8602-F2F7718D960C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3B779-5987-3A4A-B410-707B0B30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B6D89-C1B9-E19A-FA4B-8B2D8A16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64FF-B1BB-402D-A7B3-A93ED063C7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449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DBB2-7E4D-9CC4-BC3C-7794795E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19340-E5B1-7F31-419E-C6A72FB78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596F2-339F-FCEC-B684-45254BD0F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7D535-F944-717A-9AF4-D4E771BC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3AF-C5B3-45DA-AAB0-CD0F20E6504D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3031A-9796-8A25-B819-6D2FB166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2F3F7-47DE-A45A-C1D7-1620B8ED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F56-8F68-4D76-9E4C-1A7FF8014E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158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AA6D-0E0C-19E9-CDAC-D79767B4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23ACC-50FD-9113-9E05-4BBDD99F7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19FD9-ECD6-6EA4-B44C-B4EC44BB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3AF-C5B3-45DA-AAB0-CD0F20E6504D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0469-71E0-44DF-FEDA-1BDED3D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54123-9574-C704-3B5E-F3EB1D98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F56-8F68-4D76-9E4C-1A7FF8014E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3452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A9B88-9B52-F785-8017-098021389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B482E-435C-ADFD-ADFF-5BB189920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05888-CAF3-74A1-57F7-7D0D30E4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33AF-C5B3-45DA-AAB0-CD0F20E6504D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BD370-5657-450F-D40A-D11C2994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18719-834C-CB3D-93F2-F161FADC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4F56-8F68-4D76-9E4C-1A7FF8014E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18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8CB1-26E7-AB3B-D8F8-424E4AEE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F7E2-F705-0B3E-837D-E4DB1DE14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4185B-36E6-7C6D-0F84-DEAABBB7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0B8-9466-40E6-8602-F2F7718D960C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40B97-D9B5-8580-5D47-11581BD6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B3E5-C325-A5B4-51DA-DD05C5B3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64FF-B1BB-402D-A7B3-A93ED063C7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45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3D40-B940-9902-9217-0DE08F6A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2C188-C61C-2F71-5264-9993EFA2D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5A7AE-CF42-3F54-A796-1E3A92C40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4AB69-D06C-606C-FB9C-D56FD3CD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0B8-9466-40E6-8602-F2F7718D960C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64864-46F2-2171-2ED4-C11D536F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E825E-2643-5C2E-FCAE-DB9B0690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64FF-B1BB-402D-A7B3-A93ED063C7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205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AE6B-C34E-6B2C-E758-625BE9D0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5C6DA-FC7B-D1CB-9016-5AC633678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B19B4-326C-6518-C69C-0FAEE1191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6FE99-93C9-1474-FCC7-480CB39AC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41F92-455F-43BE-1D07-44E19FE8D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5BBA0-7A92-E9AA-C4D9-FC59C2FF0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0B8-9466-40E6-8602-F2F7718D960C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3F07F-1567-02A4-3450-E992529F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886BD6-BD8B-B12F-5C91-E8F6BE7E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64FF-B1BB-402D-A7B3-A93ED063C7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700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F8A7-F38C-5CF1-1969-AE7AB9AD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1C4FB-7191-DC80-4693-EED16197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0B8-9466-40E6-8602-F2F7718D960C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B454D-8E1B-87FD-EBF1-EEC6CB38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5EB7E-F026-96F5-DB8E-9BEDE136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64FF-B1BB-402D-A7B3-A93ED063C7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014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36FC8-41D7-F05F-8BBF-14116284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0B8-9466-40E6-8602-F2F7718D960C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DEFD7-1C8D-9D62-E874-F7E0B8BD4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331E-93BE-7D5B-8DD2-04EA297D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64FF-B1BB-402D-A7B3-A93ED063C7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950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2FFE-D7E5-6062-ED20-7B81776E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1E0DE-5A97-8E3A-3472-DD6E173BD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852FD-C974-B3CD-F3E2-C68B19C91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480CA-F8AB-40E4-B069-17B4490F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0B8-9466-40E6-8602-F2F7718D960C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0B3FA-9B2A-3562-C02B-5D00EE2B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77D59-EAAE-8B4C-CE76-46383C19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64FF-B1BB-402D-A7B3-A93ED063C7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77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C5D7-A26A-4202-A126-EA0084BD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3C5C16-5ADF-C1D5-8C3C-C92ECC4EF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45400-274F-7EEE-0D3A-615C9EDC5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DC30C-EEF0-2873-4D39-44FA3B16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0B8-9466-40E6-8602-F2F7718D960C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4D003-D275-83F1-97C9-346E2511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0C483-232F-0765-15DC-28E5104F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64FF-B1BB-402D-A7B3-A93ED063C7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431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DEECB-A285-EDEC-3521-2506C63F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07999-10FB-2062-3428-7FDDDA934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352D-0DA8-C521-6266-28B269087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BC0B8-9466-40E6-8602-F2F7718D960C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A26D1-A67E-7495-8367-0E8243924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B1162-2E53-193A-6F62-0F0064CF6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A64FF-B1BB-402D-A7B3-A93ED063C7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428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F98F8D-29E0-5A41-2F5D-17DE3869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14DFA-01FA-9630-EEF2-1C2EF18C5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D9D5A-F5AC-5A20-6F5E-26FB3A4BF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3AF-C5B3-45DA-AAB0-CD0F20E6504D}" type="datetimeFigureOut">
              <a:rPr lang="en-CA" smtClean="0"/>
              <a:t>2023-12-24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760AC-CA15-D685-A01C-86624C699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7F668-7792-F66C-67DD-F562FAFC9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A4F56-8F68-4D76-9E4C-1A7FF8014E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124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ray-hands-praying-hands-prayer-255849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53426&amp;picture=bible-open-to-psalm-11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1270&amp;picture=music-note-silhouett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53426&amp;picture=bible-open-to-psalm-11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uthanddave/791740846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53426&amp;picture=bible-open-to-psalm-11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yeopeningtruth.com/but-now-they-only-block-the-sun-they-rain-and-snow-on-everyon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onkey-domestic-donkey-1331503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ublicdomainpictures.net/en/view-image.php?image=53426&amp;picture=bible-open-to-psalm-11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33383&amp;picture=three-king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1270&amp;picture=music-note-silhouett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1270&amp;picture=music-note-silhouett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53426&amp;picture=bible-open-to-psalm-11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1270&amp;picture=music-note-silhouett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aybanbro66/2876749931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8423/diverse-hands-circle" TargetMode="External"/><Relationship Id="rId2" Type="http://schemas.openxmlformats.org/officeDocument/2006/relationships/image" Target="../media/image19.1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1270&amp;picture=music-note-silhouett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text-message-note-394180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C5807-9CEA-EDDC-DB75-2BBCCCA0BF12}"/>
              </a:ext>
            </a:extLst>
          </p:cNvPr>
          <p:cNvSpPr txBox="1"/>
          <p:nvPr/>
        </p:nvSpPr>
        <p:spPr>
          <a:xfrm>
            <a:off x="838200" y="176214"/>
            <a:ext cx="10515600" cy="148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a typeface="+mj-ea"/>
                <a:cs typeface="+mj-cs"/>
              </a:rPr>
              <a:t>Christmas Eve Service</a:t>
            </a:r>
          </a:p>
        </p:txBody>
      </p:sp>
      <p:pic>
        <p:nvPicPr>
          <p:cNvPr id="1026" name="Picture 2" descr="Nativity scene beneath bright star, digital art free image download">
            <a:extLst>
              <a:ext uri="{FF2B5EF4-FFF2-40B4-BE49-F238E27FC236}">
                <a16:creationId xmlns:a16="http://schemas.microsoft.com/office/drawing/2014/main" id="{A72C33B1-B1C0-1330-E80E-1A7203C16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68" y="1502734"/>
            <a:ext cx="8704290" cy="490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4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77BE9-05BC-7CC6-B5E6-060B52FC0EEA}"/>
              </a:ext>
            </a:extLst>
          </p:cNvPr>
          <p:cNvSpPr txBox="1"/>
          <p:nvPr/>
        </p:nvSpPr>
        <p:spPr>
          <a:xfrm>
            <a:off x="765242" y="1683548"/>
            <a:ext cx="6002110" cy="372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/>
              <a:t>Lighting the Advent Wreath – Light of Light Liturgy</a:t>
            </a:r>
          </a:p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/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/>
              <a:t>Read by Vicki &amp; Kevin Haberl</a:t>
            </a:r>
          </a:p>
        </p:txBody>
      </p:sp>
      <p:pic>
        <p:nvPicPr>
          <p:cNvPr id="7172" name="Picture 4" descr="blue advent candles Off 78%">
            <a:extLst>
              <a:ext uri="{FF2B5EF4-FFF2-40B4-BE49-F238E27FC236}">
                <a16:creationId xmlns:a16="http://schemas.microsoft.com/office/drawing/2014/main" id="{42B514CC-32B0-61DC-8A74-E6C791A89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7" r="25071"/>
          <a:stretch/>
        </p:blipFill>
        <p:spPr bwMode="auto">
          <a:xfrm>
            <a:off x="6940731" y="796290"/>
            <a:ext cx="43891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1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AF0CF-A90A-2FCC-FF72-618A05841DA5}"/>
              </a:ext>
            </a:extLst>
          </p:cNvPr>
          <p:cNvSpPr txBox="1"/>
          <p:nvPr/>
        </p:nvSpPr>
        <p:spPr>
          <a:xfrm>
            <a:off x="698057" y="2402532"/>
            <a:ext cx="3221377" cy="3859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ea typeface="+mj-ea"/>
                <a:cs typeface="+mj-cs"/>
              </a:rPr>
              <a:t>Opening Prayer</a:t>
            </a:r>
          </a:p>
        </p:txBody>
      </p:sp>
      <p:pic>
        <p:nvPicPr>
          <p:cNvPr id="5" name="Picture 4" descr="Close-up of a person's hands folded together">
            <a:extLst>
              <a:ext uri="{FF2B5EF4-FFF2-40B4-BE49-F238E27FC236}">
                <a16:creationId xmlns:a16="http://schemas.microsoft.com/office/drawing/2014/main" id="{5717C60F-12A9-68E2-5DC8-734DC27B2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486" r="10788" b="-2"/>
          <a:stretch/>
        </p:blipFill>
        <p:spPr>
          <a:xfrm>
            <a:off x="4617490" y="1"/>
            <a:ext cx="7574510" cy="6858000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08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D4A2AD-E2FD-4CAD-8DEF-75993D7E4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E65E5-31AD-4B0E-8D4C-6526CAAE2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65B678-A993-4BFF-AE12-E1A2FC66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21" y="0"/>
            <a:ext cx="5646974" cy="6483075"/>
            <a:chOff x="-19221" y="0"/>
            <a:chExt cx="5646974" cy="648307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65A95B7-D327-4B86-92B5-EC4B891D5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E75360-B005-450D-92A5-52D302149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436CEA-83DB-4E89-8B52-8D9168AD5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0AFA37-9373-4E36-8BDE-B16B2486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FC37ACF-96BC-C77B-2553-2AC79EF3EFDC}"/>
              </a:ext>
            </a:extLst>
          </p:cNvPr>
          <p:cNvSpPr txBox="1"/>
          <p:nvPr/>
        </p:nvSpPr>
        <p:spPr>
          <a:xfrm>
            <a:off x="919253" y="2284578"/>
            <a:ext cx="3658053" cy="21601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2"/>
                </a:solidFill>
                <a:ea typeface="+mj-ea"/>
                <a:cs typeface="+mj-cs"/>
              </a:rPr>
              <a:t>Choir Anthem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kern="1200" dirty="0">
              <a:solidFill>
                <a:schemeClr val="tx2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2"/>
                </a:solidFill>
                <a:ea typeface="+mj-ea"/>
                <a:cs typeface="+mj-cs"/>
              </a:rPr>
              <a:t>“</a:t>
            </a:r>
            <a:r>
              <a:rPr lang="en-US" sz="4800" b="1" i="1" dirty="0">
                <a:solidFill>
                  <a:schemeClr val="tx2"/>
                </a:solidFill>
                <a:ea typeface="+mj-ea"/>
                <a:cs typeface="+mj-cs"/>
              </a:rPr>
              <a:t>Carols at the Manger</a:t>
            </a:r>
            <a:r>
              <a:rPr lang="en-US" sz="4800" b="1" dirty="0">
                <a:solidFill>
                  <a:schemeClr val="tx2"/>
                </a:solidFill>
                <a:ea typeface="+mj-ea"/>
                <a:cs typeface="+mj-cs"/>
              </a:rPr>
              <a:t>”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solidFill>
                  <a:schemeClr val="tx2"/>
                </a:solidFill>
                <a:ea typeface="+mj-ea"/>
                <a:cs typeface="+mj-cs"/>
              </a:rPr>
              <a:t>arranged by Mark Shepperd</a:t>
            </a:r>
            <a:endParaRPr lang="en-US" sz="2600" b="1" kern="1200" dirty="0">
              <a:solidFill>
                <a:schemeClr val="tx2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solidFill>
                <a:schemeClr val="tx2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6146" name="Picture 2" descr="Angel Choir Painting by Sally Quillin - Fine Art America">
            <a:extLst>
              <a:ext uri="{FF2B5EF4-FFF2-40B4-BE49-F238E27FC236}">
                <a16:creationId xmlns:a16="http://schemas.microsoft.com/office/drawing/2014/main" id="{B0C3656D-C398-22EE-A4DA-7E97644CE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66" y="857692"/>
            <a:ext cx="5816174" cy="460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8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D270249-38A3-E2E7-3C02-CC6BBA64A799}"/>
              </a:ext>
            </a:extLst>
          </p:cNvPr>
          <p:cNvSpPr txBox="1"/>
          <p:nvPr/>
        </p:nvSpPr>
        <p:spPr>
          <a:xfrm>
            <a:off x="3311518" y="730811"/>
            <a:ext cx="506484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b="1" dirty="0"/>
              <a:t>Scripture: Luke 1:26-38</a:t>
            </a:r>
          </a:p>
          <a:p>
            <a:endParaRPr lang="en-CA" dirty="0"/>
          </a:p>
        </p:txBody>
      </p:sp>
      <p:pic>
        <p:nvPicPr>
          <p:cNvPr id="14" name="Picture 13" descr="A close-up of a book&#10;&#10;Description automatically generated">
            <a:extLst>
              <a:ext uri="{FF2B5EF4-FFF2-40B4-BE49-F238E27FC236}">
                <a16:creationId xmlns:a16="http://schemas.microsoft.com/office/drawing/2014/main" id="{92C51F69-A9FB-0A1A-166F-3791AF6B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95194" y="1801421"/>
            <a:ext cx="6297496" cy="3627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988820-CD60-3A11-8EF4-7D7B1667C4F0}"/>
              </a:ext>
            </a:extLst>
          </p:cNvPr>
          <p:cNvSpPr txBox="1"/>
          <p:nvPr/>
        </p:nvSpPr>
        <p:spPr>
          <a:xfrm>
            <a:off x="1013223" y="5750083"/>
            <a:ext cx="1016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Read by Bruce Larson </a:t>
            </a:r>
          </a:p>
        </p:txBody>
      </p:sp>
    </p:spTree>
    <p:extLst>
      <p:ext uri="{BB962C8B-B14F-4D97-AF65-F5344CB8AC3E}">
        <p14:creationId xmlns:p14="http://schemas.microsoft.com/office/powerpoint/2010/main" val="348312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A28312-04DB-52BE-668D-80134C86DE3C}"/>
              </a:ext>
            </a:extLst>
          </p:cNvPr>
          <p:cNvSpPr txBox="1"/>
          <p:nvPr/>
        </p:nvSpPr>
        <p:spPr>
          <a:xfrm>
            <a:off x="1342202" y="2736057"/>
            <a:ext cx="4620584" cy="631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a typeface="+mj-ea"/>
                <a:cs typeface="+mj-cs"/>
              </a:rPr>
              <a:t>Mary’s Monologue</a:t>
            </a:r>
          </a:p>
        </p:txBody>
      </p:sp>
      <p:pic>
        <p:nvPicPr>
          <p:cNvPr id="2050" name="Picture 2" descr="Jesus Christ Mother Mary Wallpapers - Wallpaper Cave">
            <a:extLst>
              <a:ext uri="{FF2B5EF4-FFF2-40B4-BE49-F238E27FC236}">
                <a16:creationId xmlns:a16="http://schemas.microsoft.com/office/drawing/2014/main" id="{089F347B-E4AE-1D7F-5115-BDD826BF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86" y="1210490"/>
            <a:ext cx="5300617" cy="39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9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ECEA-5DC5-3675-4C3E-A2ED73CF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0498"/>
          </a:xfrm>
        </p:spPr>
        <p:txBody>
          <a:bodyPr>
            <a:no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Opening Hymn</a:t>
            </a:r>
            <a:br>
              <a:rPr lang="en-CA" b="1" dirty="0">
                <a:solidFill>
                  <a:schemeClr val="bg1"/>
                </a:solidFill>
              </a:rPr>
            </a:br>
            <a:br>
              <a:rPr lang="en-CA" b="1" dirty="0">
                <a:solidFill>
                  <a:schemeClr val="bg1"/>
                </a:solidFill>
              </a:rPr>
            </a:br>
            <a:endParaRPr lang="en-CA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A musical notes and clef&#10;&#10;Description automatically generated">
            <a:extLst>
              <a:ext uri="{FF2B5EF4-FFF2-40B4-BE49-F238E27FC236}">
                <a16:creationId xmlns:a16="http://schemas.microsoft.com/office/drawing/2014/main" id="{1C27976F-0B1F-FD1A-1014-ABE4834BE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89832" y="1282763"/>
            <a:ext cx="5155391" cy="3918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ECFFC-BBF5-266F-8FCF-07D7607D7B76}"/>
              </a:ext>
            </a:extLst>
          </p:cNvPr>
          <p:cNvSpPr txBox="1"/>
          <p:nvPr/>
        </p:nvSpPr>
        <p:spPr>
          <a:xfrm>
            <a:off x="456302" y="1280374"/>
            <a:ext cx="5998285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Voices United #74: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“What Child Is This?”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E5894-88EE-CA62-A4EF-D9F0FEFDFE9E}"/>
              </a:ext>
            </a:extLst>
          </p:cNvPr>
          <p:cNvSpPr txBox="1"/>
          <p:nvPr/>
        </p:nvSpPr>
        <p:spPr>
          <a:xfrm>
            <a:off x="510988" y="5577626"/>
            <a:ext cx="615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Words: William Chatterton Dix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solidFill>
                  <a:prstClr val="black"/>
                </a:solidFill>
                <a:latin typeface="Calibri" panose="020F0502020204030204"/>
              </a:rPr>
              <a:t>Music: English Melody, attrib. John Stainer</a:t>
            </a:r>
            <a:endParaRPr kumimoji="0" lang="en-C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78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C8ECF3-0407-B8CA-9D8C-803B91352C26}"/>
              </a:ext>
            </a:extLst>
          </p:cNvPr>
          <p:cNvSpPr txBox="1"/>
          <p:nvPr/>
        </p:nvSpPr>
        <p:spPr>
          <a:xfrm>
            <a:off x="1066506" y="945850"/>
            <a:ext cx="10472503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</a:rPr>
              <a:t>1. What child is this, who laid to rest,</a:t>
            </a:r>
            <a:br>
              <a:rPr lang="en-US" sz="2800" b="1" i="0" dirty="0">
                <a:solidFill>
                  <a:srgbClr val="222222"/>
                </a:solidFill>
                <a:effectLst/>
              </a:rPr>
            </a:br>
            <a:r>
              <a:rPr lang="en-US" sz="2800" b="1" i="0" dirty="0">
                <a:solidFill>
                  <a:srgbClr val="222222"/>
                </a:solidFill>
                <a:effectLst/>
              </a:rPr>
              <a:t>on Mary's lap is sleeping?</a:t>
            </a:r>
            <a:br>
              <a:rPr lang="en-US" sz="2800" b="1" i="0" dirty="0">
                <a:solidFill>
                  <a:srgbClr val="222222"/>
                </a:solidFill>
                <a:effectLst/>
              </a:rPr>
            </a:br>
            <a:r>
              <a:rPr lang="en-US" sz="2800" b="1" i="0" dirty="0">
                <a:solidFill>
                  <a:srgbClr val="222222"/>
                </a:solidFill>
                <a:effectLst/>
              </a:rPr>
              <a:t>Whom angels greet with anthems sweet</a:t>
            </a:r>
            <a:br>
              <a:rPr lang="en-US" sz="2800" b="1" i="0" dirty="0">
                <a:solidFill>
                  <a:srgbClr val="222222"/>
                </a:solidFill>
                <a:effectLst/>
              </a:rPr>
            </a:br>
            <a:r>
              <a:rPr lang="en-US" sz="2800" b="1" i="0" dirty="0">
                <a:solidFill>
                  <a:srgbClr val="222222"/>
                </a:solidFill>
                <a:effectLst/>
              </a:rPr>
              <a:t>while shepherds watch are keeping?</a:t>
            </a:r>
            <a:br>
              <a:rPr lang="en-US" sz="2800" b="1" i="0" dirty="0">
                <a:solidFill>
                  <a:srgbClr val="222222"/>
                </a:solidFill>
                <a:effectLst/>
              </a:rPr>
            </a:br>
            <a:r>
              <a:rPr lang="en-US" sz="2800" b="1" i="0" dirty="0">
                <a:solidFill>
                  <a:srgbClr val="222222"/>
                </a:solidFill>
                <a:effectLst/>
              </a:rPr>
              <a:t>This, this is Christ the King,</a:t>
            </a:r>
            <a:br>
              <a:rPr lang="en-US" sz="2800" b="1" i="0" dirty="0">
                <a:solidFill>
                  <a:srgbClr val="222222"/>
                </a:solidFill>
                <a:effectLst/>
              </a:rPr>
            </a:br>
            <a:r>
              <a:rPr lang="en-US" sz="2800" b="1" i="0" dirty="0">
                <a:solidFill>
                  <a:srgbClr val="222222"/>
                </a:solidFill>
                <a:effectLst/>
              </a:rPr>
              <a:t>whom shepherds guard and angels sing;</a:t>
            </a:r>
            <a:br>
              <a:rPr lang="en-US" sz="2800" b="1" i="0" dirty="0">
                <a:solidFill>
                  <a:srgbClr val="222222"/>
                </a:solidFill>
                <a:effectLst/>
              </a:rPr>
            </a:br>
            <a:r>
              <a:rPr lang="en-US" sz="2800" b="1" i="0" dirty="0">
                <a:solidFill>
                  <a:srgbClr val="222222"/>
                </a:solidFill>
                <a:effectLst/>
              </a:rPr>
              <a:t>haste, haste to bring him laud,</a:t>
            </a:r>
            <a:br>
              <a:rPr lang="en-US" sz="2800" b="1" i="0" dirty="0">
                <a:solidFill>
                  <a:srgbClr val="222222"/>
                </a:solidFill>
                <a:effectLst/>
              </a:rPr>
            </a:br>
            <a:r>
              <a:rPr lang="en-US" sz="2800" b="1" i="0" dirty="0">
                <a:solidFill>
                  <a:srgbClr val="222222"/>
                </a:solidFill>
                <a:effectLst/>
              </a:rPr>
              <a:t>the babe, the Son of Mary!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922524-CEB0-C7AA-1853-545737B2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1 of 3</a:t>
            </a:r>
          </a:p>
        </p:txBody>
      </p:sp>
    </p:spTree>
    <p:extLst>
      <p:ext uri="{BB962C8B-B14F-4D97-AF65-F5344CB8AC3E}">
        <p14:creationId xmlns:p14="http://schemas.microsoft.com/office/powerpoint/2010/main" val="23449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E1268E-9B9D-E850-A36E-99A7996BC748}"/>
              </a:ext>
            </a:extLst>
          </p:cNvPr>
          <p:cNvSpPr txBox="1"/>
          <p:nvPr/>
        </p:nvSpPr>
        <p:spPr>
          <a:xfrm>
            <a:off x="1062318" y="974912"/>
            <a:ext cx="8996082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/>
              <a:t>2. Why lies he in such mean estate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where ox and ass are feeding?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Good Christian, fear; for sinners here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the silent Word is pleading.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This, this is Christ the King,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whom shepherds guard and angels sing;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haste, haste to bring him laud,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the Babe, the Son of Mary!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4973D-2E63-3399-51FC-5CE6AAE2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2 of 3</a:t>
            </a:r>
          </a:p>
        </p:txBody>
      </p:sp>
    </p:spTree>
    <p:extLst>
      <p:ext uri="{BB962C8B-B14F-4D97-AF65-F5344CB8AC3E}">
        <p14:creationId xmlns:p14="http://schemas.microsoft.com/office/powerpoint/2010/main" val="2057578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A895EA-3A3C-AB98-FA95-8CE8B29578D1}"/>
              </a:ext>
            </a:extLst>
          </p:cNvPr>
          <p:cNvSpPr txBox="1"/>
          <p:nvPr/>
        </p:nvSpPr>
        <p:spPr>
          <a:xfrm>
            <a:off x="982516" y="793376"/>
            <a:ext cx="9055933" cy="584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</a:rPr>
              <a:t>3. So bring him incense, gold, and myrrh,</a:t>
            </a:r>
            <a:br>
              <a:rPr lang="en-US" sz="2800" b="1" dirty="0"/>
            </a:br>
            <a:r>
              <a:rPr lang="en-US" sz="2800" b="1" i="0" dirty="0">
                <a:solidFill>
                  <a:srgbClr val="222222"/>
                </a:solidFill>
                <a:effectLst/>
              </a:rPr>
              <a:t>come, one and all, to own him.</a:t>
            </a:r>
            <a:br>
              <a:rPr lang="en-US" sz="2800" b="1" dirty="0"/>
            </a:br>
            <a:r>
              <a:rPr lang="en-US" sz="2800" b="1" i="0" dirty="0">
                <a:solidFill>
                  <a:srgbClr val="222222"/>
                </a:solidFill>
                <a:effectLst/>
              </a:rPr>
              <a:t>The King of </a:t>
            </a:r>
            <a:r>
              <a:rPr lang="en-US" sz="2800" b="1" dirty="0">
                <a:solidFill>
                  <a:srgbClr val="222222"/>
                </a:solidFill>
              </a:rPr>
              <a:t>K</a:t>
            </a:r>
            <a:r>
              <a:rPr lang="en-US" sz="2800" b="1" i="0" dirty="0">
                <a:solidFill>
                  <a:srgbClr val="222222"/>
                </a:solidFill>
                <a:effectLst/>
              </a:rPr>
              <a:t>ings salvation brings;</a:t>
            </a:r>
            <a:br>
              <a:rPr lang="en-US" sz="2800" b="1" dirty="0"/>
            </a:br>
            <a:r>
              <a:rPr lang="en-US" sz="2800" b="1" i="0" dirty="0">
                <a:solidFill>
                  <a:srgbClr val="222222"/>
                </a:solidFill>
                <a:effectLst/>
              </a:rPr>
              <a:t>let loving hearts enthrone him. </a:t>
            </a:r>
            <a:br>
              <a:rPr lang="en-US" sz="2800" b="1" i="0" dirty="0">
                <a:solidFill>
                  <a:srgbClr val="222222"/>
                </a:solidFill>
                <a:effectLst/>
              </a:rPr>
            </a:br>
            <a:r>
              <a:rPr lang="en-US" sz="2800" b="1" i="0" dirty="0">
                <a:solidFill>
                  <a:srgbClr val="222222"/>
                </a:solidFill>
                <a:effectLst/>
              </a:rPr>
              <a:t>This, this is Christ the King,</a:t>
            </a:r>
            <a:br>
              <a:rPr lang="en-US" sz="2800" b="1" i="0" dirty="0">
                <a:solidFill>
                  <a:srgbClr val="222222"/>
                </a:solidFill>
                <a:effectLst/>
              </a:rPr>
            </a:br>
            <a:r>
              <a:rPr lang="en-US" sz="2800" b="1" i="0" dirty="0">
                <a:solidFill>
                  <a:srgbClr val="222222"/>
                </a:solidFill>
                <a:effectLst/>
              </a:rPr>
              <a:t>whom shepherds guard and angels sing;</a:t>
            </a:r>
            <a:br>
              <a:rPr lang="en-US" sz="2800" b="1" i="0" dirty="0">
                <a:solidFill>
                  <a:srgbClr val="222222"/>
                </a:solidFill>
                <a:effectLst/>
              </a:rPr>
            </a:br>
            <a:r>
              <a:rPr lang="en-US" sz="2800" b="1" i="0" dirty="0">
                <a:solidFill>
                  <a:srgbClr val="222222"/>
                </a:solidFill>
                <a:effectLst/>
              </a:rPr>
              <a:t>haste, haste to bring him laud,</a:t>
            </a:r>
            <a:br>
              <a:rPr lang="en-US" sz="2800" b="1" i="0" dirty="0">
                <a:solidFill>
                  <a:srgbClr val="222222"/>
                </a:solidFill>
                <a:effectLst/>
              </a:rPr>
            </a:br>
            <a:r>
              <a:rPr lang="en-US" sz="2800" b="1" i="0" dirty="0">
                <a:solidFill>
                  <a:srgbClr val="222222"/>
                </a:solidFill>
                <a:effectLst/>
              </a:rPr>
              <a:t>the babe, the son of Mary!</a:t>
            </a:r>
          </a:p>
          <a:p>
            <a:pPr>
              <a:lnSpc>
                <a:spcPct val="150000"/>
              </a:lnSpc>
            </a:pPr>
            <a:endParaRPr lang="en-CA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15E9B-4E1E-F8FC-B946-2BE07C63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3 of 3</a:t>
            </a:r>
          </a:p>
        </p:txBody>
      </p:sp>
    </p:spTree>
    <p:extLst>
      <p:ext uri="{BB962C8B-B14F-4D97-AF65-F5344CB8AC3E}">
        <p14:creationId xmlns:p14="http://schemas.microsoft.com/office/powerpoint/2010/main" val="3265355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D270249-38A3-E2E7-3C02-CC6BBA64A799}"/>
              </a:ext>
            </a:extLst>
          </p:cNvPr>
          <p:cNvSpPr txBox="1"/>
          <p:nvPr/>
        </p:nvSpPr>
        <p:spPr>
          <a:xfrm>
            <a:off x="2823019" y="730811"/>
            <a:ext cx="604184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b="1" dirty="0"/>
              <a:t>Scripture: Matthew 1:18-25</a:t>
            </a:r>
          </a:p>
          <a:p>
            <a:endParaRPr lang="en-CA" dirty="0"/>
          </a:p>
        </p:txBody>
      </p:sp>
      <p:pic>
        <p:nvPicPr>
          <p:cNvPr id="14" name="Picture 13" descr="A close-up of a book&#10;&#10;Description automatically generated">
            <a:extLst>
              <a:ext uri="{FF2B5EF4-FFF2-40B4-BE49-F238E27FC236}">
                <a16:creationId xmlns:a16="http://schemas.microsoft.com/office/drawing/2014/main" id="{92C51F69-A9FB-0A1A-166F-3791AF6B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95194" y="1851285"/>
            <a:ext cx="6297496" cy="3627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6AEE6A-4E89-6C32-A0F7-E2313E64B595}"/>
              </a:ext>
            </a:extLst>
          </p:cNvPr>
          <p:cNvSpPr txBox="1"/>
          <p:nvPr/>
        </p:nvSpPr>
        <p:spPr>
          <a:xfrm>
            <a:off x="2695194" y="5786438"/>
            <a:ext cx="616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Read by Bruce Larson</a:t>
            </a:r>
          </a:p>
        </p:txBody>
      </p:sp>
    </p:spTree>
    <p:extLst>
      <p:ext uri="{BB962C8B-B14F-4D97-AF65-F5344CB8AC3E}">
        <p14:creationId xmlns:p14="http://schemas.microsoft.com/office/powerpoint/2010/main" val="215035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BEA921-599E-13C1-8D49-78B6F6A5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13" y="1443161"/>
            <a:ext cx="3221377" cy="38592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Welcome &amp; Land Acknowledgement</a:t>
            </a:r>
            <a:br>
              <a:rPr lang="en-US" sz="1900" b="1" dirty="0">
                <a:highlight>
                  <a:srgbClr val="0000FF"/>
                </a:highlight>
                <a:latin typeface="+mn-lt"/>
              </a:rPr>
            </a:br>
            <a:br>
              <a:rPr lang="en-US" sz="1900" b="1" dirty="0">
                <a:highlight>
                  <a:srgbClr val="0000FF"/>
                </a:highlight>
                <a:latin typeface="+mn-lt"/>
              </a:rPr>
            </a:br>
            <a:br>
              <a:rPr lang="en-US" sz="1900" b="1" dirty="0">
                <a:highlight>
                  <a:srgbClr val="0000FF"/>
                </a:highlight>
                <a:latin typeface="+mn-lt"/>
              </a:rPr>
            </a:br>
            <a:r>
              <a:rPr lang="en-US" sz="1900" b="1" i="0" dirty="0">
                <a:effectLst/>
                <a:latin typeface="+mn-lt"/>
              </a:rPr>
              <a:t>Squamish United Church respectfully, and whole-heartedly acknowledge that the services we operate in Squamish, BC are on the traditional, ancestral and unceded territory of the</a:t>
            </a:r>
            <a:br>
              <a:rPr lang="en-US" sz="1900" b="1" i="0" dirty="0">
                <a:effectLst/>
                <a:latin typeface="+mn-lt"/>
              </a:rPr>
            </a:br>
            <a:r>
              <a:rPr lang="en-US" sz="1900" b="1" i="0" dirty="0">
                <a:effectLst/>
                <a:latin typeface="+mn-lt"/>
              </a:rPr>
              <a:t>Skwxwú7mesh (Squamish)</a:t>
            </a:r>
            <a:br>
              <a:rPr lang="en-US" sz="1900" b="1" i="0" dirty="0">
                <a:effectLst/>
                <a:latin typeface="+mn-lt"/>
              </a:rPr>
            </a:br>
            <a:r>
              <a:rPr lang="en-US" sz="1900" b="1" i="0" dirty="0">
                <a:effectLst/>
                <a:latin typeface="+mn-lt"/>
              </a:rPr>
              <a:t>Nation.</a:t>
            </a:r>
            <a:endParaRPr lang="en-US" sz="1900" b="1" dirty="0">
              <a:highlight>
                <a:srgbClr val="0000FF"/>
              </a:highlight>
              <a:latin typeface="+mn-lt"/>
            </a:endParaRPr>
          </a:p>
        </p:txBody>
      </p:sp>
      <p:pic>
        <p:nvPicPr>
          <p:cNvPr id="4" name="Picture 3" descr="A person standing on a beach&#10;&#10;Description automatically generated">
            <a:extLst>
              <a:ext uri="{FF2B5EF4-FFF2-40B4-BE49-F238E27FC236}">
                <a16:creationId xmlns:a16="http://schemas.microsoft.com/office/drawing/2014/main" id="{98C7422D-44B6-25D0-1F06-DA0D2DC2A7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927" r="11237"/>
          <a:stretch/>
        </p:blipFill>
        <p:spPr>
          <a:xfrm>
            <a:off x="4617490" y="1"/>
            <a:ext cx="7574510" cy="6858000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21385-5E0F-72F9-7D23-D14861292A07}"/>
              </a:ext>
            </a:extLst>
          </p:cNvPr>
          <p:cNvSpPr txBox="1"/>
          <p:nvPr/>
        </p:nvSpPr>
        <p:spPr>
          <a:xfrm>
            <a:off x="10005183" y="6657946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s://www.flickr.com/photos/ruthanddave/791740846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52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C5673-75F7-DB68-18B8-0FDADBCC5516}"/>
              </a:ext>
            </a:extLst>
          </p:cNvPr>
          <p:cNvSpPr txBox="1"/>
          <p:nvPr/>
        </p:nvSpPr>
        <p:spPr>
          <a:xfrm>
            <a:off x="7380407" y="743447"/>
            <a:ext cx="397338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a typeface="+mj-ea"/>
                <a:cs typeface="+mj-cs"/>
              </a:rPr>
              <a:t>Joseph’s Monologue</a:t>
            </a:r>
          </a:p>
        </p:txBody>
      </p:sp>
      <p:pic>
        <p:nvPicPr>
          <p:cNvPr id="3074" name="Picture 2" descr="Fathers of the Bible: Joseph, the Chosen Father ⋆ Diana Leagh Matthews">
            <a:extLst>
              <a:ext uri="{FF2B5EF4-FFF2-40B4-BE49-F238E27FC236}">
                <a16:creationId xmlns:a16="http://schemas.microsoft.com/office/drawing/2014/main" id="{B5C9020B-D79A-8850-4B6E-341A36187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02" y="911815"/>
            <a:ext cx="6494235" cy="487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0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DDD9E8-1062-022A-A675-897C73EC38E6}"/>
              </a:ext>
            </a:extLst>
          </p:cNvPr>
          <p:cNvSpPr txBox="1"/>
          <p:nvPr/>
        </p:nvSpPr>
        <p:spPr>
          <a:xfrm>
            <a:off x="8319274" y="284974"/>
            <a:ext cx="3398518" cy="525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SUNG RESPONSE 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Don’t Be Afraid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MV #90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 descr="Close-up of sheet music">
            <a:extLst>
              <a:ext uri="{FF2B5EF4-FFF2-40B4-BE49-F238E27FC236}">
                <a16:creationId xmlns:a16="http://schemas.microsoft.com/office/drawing/2014/main" id="{385D7A76-BCA8-0728-1EFC-FF9F012A5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r="7102" b="1"/>
          <a:stretch/>
        </p:blipFill>
        <p:spPr>
          <a:xfrm>
            <a:off x="951882" y="965595"/>
            <a:ext cx="5632217" cy="480833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B28B30-0A01-3FCB-4D22-8C46E7DFCD05}"/>
              </a:ext>
            </a:extLst>
          </p:cNvPr>
          <p:cNvSpPr txBox="1"/>
          <p:nvPr/>
        </p:nvSpPr>
        <p:spPr>
          <a:xfrm>
            <a:off x="8027152" y="5063757"/>
            <a:ext cx="40404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Words:  John L. Bell and Graham Maule. </a:t>
            </a:r>
            <a:endParaRPr lang="en-US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Music:  John L. Bell, 1995</a:t>
            </a:r>
            <a:endParaRPr lang="en-US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 &amp; Music copyright Iona  Community, Scotland</a:t>
            </a:r>
            <a:endParaRPr lang="en-US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5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874C8A-0F72-75EF-AAF9-579D2CAA0695}"/>
              </a:ext>
            </a:extLst>
          </p:cNvPr>
          <p:cNvSpPr txBox="1"/>
          <p:nvPr/>
        </p:nvSpPr>
        <p:spPr>
          <a:xfrm>
            <a:off x="1017691" y="46007"/>
            <a:ext cx="10501532" cy="681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Don’t be afraid.</a:t>
            </a:r>
            <a:endParaRPr lang="en-US" sz="28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love is stronger,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love is stronger than your fear.</a:t>
            </a:r>
            <a:endParaRPr lang="en-US" sz="28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Don’t be afraid. My love is stronger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I have promised, promised to be always near.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Don’t be afraid.</a:t>
            </a:r>
            <a:endParaRPr lang="en-US" sz="28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love is stronger,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love is stronger than your fear.</a:t>
            </a:r>
            <a:endParaRPr lang="en-US" sz="28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Don’t be afraid. My love is stronger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I have promised, promised to be always near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D714D4-BD5C-2DC6-E307-737C526D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1 of 1</a:t>
            </a:r>
          </a:p>
        </p:txBody>
      </p:sp>
    </p:spTree>
    <p:extLst>
      <p:ext uri="{BB962C8B-B14F-4D97-AF65-F5344CB8AC3E}">
        <p14:creationId xmlns:p14="http://schemas.microsoft.com/office/powerpoint/2010/main" val="156349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D270249-38A3-E2E7-3C02-CC6BBA64A799}"/>
              </a:ext>
            </a:extLst>
          </p:cNvPr>
          <p:cNvSpPr txBox="1"/>
          <p:nvPr/>
        </p:nvSpPr>
        <p:spPr>
          <a:xfrm>
            <a:off x="3441362" y="730811"/>
            <a:ext cx="480516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b="1" dirty="0"/>
              <a:t>Scripture: Luke 2:8-16</a:t>
            </a:r>
          </a:p>
          <a:p>
            <a:endParaRPr lang="en-CA" dirty="0"/>
          </a:p>
        </p:txBody>
      </p:sp>
      <p:pic>
        <p:nvPicPr>
          <p:cNvPr id="14" name="Picture 13" descr="A close-up of a book&#10;&#10;Description automatically generated">
            <a:extLst>
              <a:ext uri="{FF2B5EF4-FFF2-40B4-BE49-F238E27FC236}">
                <a16:creationId xmlns:a16="http://schemas.microsoft.com/office/drawing/2014/main" id="{92C51F69-A9FB-0A1A-166F-3791AF6B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95194" y="1851285"/>
            <a:ext cx="6297496" cy="3627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55E121-E622-9207-DE40-BCECC2AFF304}"/>
              </a:ext>
            </a:extLst>
          </p:cNvPr>
          <p:cNvSpPr txBox="1"/>
          <p:nvPr/>
        </p:nvSpPr>
        <p:spPr>
          <a:xfrm>
            <a:off x="2695194" y="5843588"/>
            <a:ext cx="629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Read by Bruce Larson</a:t>
            </a:r>
          </a:p>
        </p:txBody>
      </p:sp>
    </p:spTree>
    <p:extLst>
      <p:ext uri="{BB962C8B-B14F-4D97-AF65-F5344CB8AC3E}">
        <p14:creationId xmlns:p14="http://schemas.microsoft.com/office/powerpoint/2010/main" val="3290776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DFC9CF-4D17-AD8B-12A9-7E2AC7F1F880}"/>
              </a:ext>
            </a:extLst>
          </p:cNvPr>
          <p:cNvSpPr txBox="1"/>
          <p:nvPr/>
        </p:nvSpPr>
        <p:spPr>
          <a:xfrm>
            <a:off x="838200" y="728662"/>
            <a:ext cx="3785513" cy="37288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a typeface="+mj-ea"/>
                <a:cs typeface="+mj-cs"/>
              </a:rPr>
              <a:t>Choir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VU #38: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“</a:t>
            </a:r>
            <a:r>
              <a:rPr lang="en-US" sz="4000" b="1" i="1" dirty="0">
                <a:ea typeface="+mj-ea"/>
                <a:cs typeface="+mj-cs"/>
              </a:rPr>
              <a:t>Angels We Have Heard on High</a:t>
            </a:r>
            <a:r>
              <a:rPr lang="en-US" sz="4000" b="1" dirty="0">
                <a:ea typeface="+mj-ea"/>
                <a:cs typeface="+mj-cs"/>
              </a:rPr>
              <a:t>”</a:t>
            </a:r>
          </a:p>
        </p:txBody>
      </p:sp>
      <p:pic>
        <p:nvPicPr>
          <p:cNvPr id="4" name="Picture 3" descr="A cloud shaped like a angel">
            <a:extLst>
              <a:ext uri="{FF2B5EF4-FFF2-40B4-BE49-F238E27FC236}">
                <a16:creationId xmlns:a16="http://schemas.microsoft.com/office/drawing/2014/main" id="{004F7F76-F020-750C-0841-925575ACE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8335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FBD3CF-47EA-218E-117B-A788030A5EF0}"/>
              </a:ext>
            </a:extLst>
          </p:cNvPr>
          <p:cNvSpPr txBox="1"/>
          <p:nvPr/>
        </p:nvSpPr>
        <p:spPr>
          <a:xfrm>
            <a:off x="9732672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s://www.eyeopeningtruth.com/but-now-they-only-block-the-sun-they-rain-and-snow-on-everyon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23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74C80C-4676-5A88-6375-70AE63F19E16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a typeface="+mj-ea"/>
                <a:cs typeface="+mj-cs"/>
              </a:rPr>
              <a:t>Donkey’s Monologue</a:t>
            </a:r>
          </a:p>
        </p:txBody>
      </p:sp>
      <p:pic>
        <p:nvPicPr>
          <p:cNvPr id="6" name="Picture 5" descr="A donkey standing in a field&#10;&#10;Description automatically generated">
            <a:extLst>
              <a:ext uri="{FF2B5EF4-FFF2-40B4-BE49-F238E27FC236}">
                <a16:creationId xmlns:a16="http://schemas.microsoft.com/office/drawing/2014/main" id="{926C225F-1037-0EF4-1414-7F2A0625A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311" r="24000" b="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10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16FA1-B27F-6568-3B1C-B69811CE0293}"/>
              </a:ext>
            </a:extLst>
          </p:cNvPr>
          <p:cNvSpPr txBox="1"/>
          <p:nvPr/>
        </p:nvSpPr>
        <p:spPr>
          <a:xfrm>
            <a:off x="700948" y="1438273"/>
            <a:ext cx="6002110" cy="149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Christmas Carol: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“</a:t>
            </a:r>
            <a:r>
              <a:rPr lang="en-US" sz="4000" b="1" i="1" dirty="0">
                <a:ea typeface="+mj-ea"/>
                <a:cs typeface="+mj-cs"/>
              </a:rPr>
              <a:t>Do We Really Believe?”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86BCC-380F-3104-65F4-9E89C1F12FBA}"/>
              </a:ext>
            </a:extLst>
          </p:cNvPr>
          <p:cNvSpPr txBox="1"/>
          <p:nvPr/>
        </p:nvSpPr>
        <p:spPr>
          <a:xfrm>
            <a:off x="765243" y="3533780"/>
            <a:ext cx="6002110" cy="3729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Composed and sung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by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Carol </a:t>
            </a:r>
            <a:r>
              <a:rPr lang="en-US" sz="3600" dirty="0" err="1"/>
              <a:t>Grolman</a:t>
            </a:r>
            <a:r>
              <a:rPr lang="en-US" sz="3600" dirty="0"/>
              <a:t>.</a:t>
            </a:r>
          </a:p>
        </p:txBody>
      </p:sp>
      <p:pic>
        <p:nvPicPr>
          <p:cNvPr id="15" name="Picture 14" descr="A landscape of frosted trees under a snowy sky">
            <a:extLst>
              <a:ext uri="{FF2B5EF4-FFF2-40B4-BE49-F238E27FC236}">
                <a16:creationId xmlns:a16="http://schemas.microsoft.com/office/drawing/2014/main" id="{414099EE-2BBE-F1AF-1ADC-86343A9F9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73" r="28633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9538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16FA1-B27F-6568-3B1C-B69811CE0293}"/>
              </a:ext>
            </a:extLst>
          </p:cNvPr>
          <p:cNvSpPr txBox="1"/>
          <p:nvPr/>
        </p:nvSpPr>
        <p:spPr>
          <a:xfrm>
            <a:off x="608385" y="954441"/>
            <a:ext cx="5253874" cy="4753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ea typeface="+mj-ea"/>
                <a:cs typeface="+mj-cs"/>
              </a:rPr>
              <a:t>Chorus: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i="1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ea typeface="+mj-ea"/>
                <a:cs typeface="+mj-cs"/>
              </a:rPr>
              <a:t>Do we really believe shepherds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ea typeface="+mj-ea"/>
                <a:cs typeface="+mj-cs"/>
              </a:rPr>
              <a:t>sat on a hill.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ea typeface="+mj-ea"/>
                <a:cs typeface="+mj-cs"/>
              </a:rPr>
              <a:t>The stars were so bright,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ea typeface="+mj-ea"/>
                <a:cs typeface="+mj-cs"/>
              </a:rPr>
              <a:t>the whole world was still.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ea typeface="+mj-ea"/>
                <a:cs typeface="+mj-cs"/>
              </a:rPr>
              <a:t>And then they suddenly heard an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ea typeface="+mj-ea"/>
                <a:cs typeface="+mj-cs"/>
              </a:rPr>
              <a:t>angel song of great joy.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ea typeface="+mj-ea"/>
                <a:cs typeface="+mj-cs"/>
              </a:rPr>
              <a:t>At the birth of a baby boy.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ea typeface="+mj-ea"/>
                <a:cs typeface="+mj-cs"/>
              </a:rPr>
              <a:t>At the birth of a baby boy.</a:t>
            </a:r>
          </a:p>
        </p:txBody>
      </p:sp>
      <p:pic>
        <p:nvPicPr>
          <p:cNvPr id="15" name="Picture 14" descr="A landscape of frosted trees under a snowy sky">
            <a:extLst>
              <a:ext uri="{FF2B5EF4-FFF2-40B4-BE49-F238E27FC236}">
                <a16:creationId xmlns:a16="http://schemas.microsoft.com/office/drawing/2014/main" id="{414099EE-2BBE-F1AF-1ADC-86343A9F9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73" r="28633" b="-1"/>
          <a:stretch/>
        </p:blipFill>
        <p:spPr>
          <a:xfrm>
            <a:off x="7137992" y="10"/>
            <a:ext cx="5054008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48338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70249-38A3-E2E7-3C02-CC6BBA64A799}"/>
              </a:ext>
            </a:extLst>
          </p:cNvPr>
          <p:cNvSpPr txBox="1"/>
          <p:nvPr/>
        </p:nvSpPr>
        <p:spPr>
          <a:xfrm>
            <a:off x="1005008" y="1213403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ea typeface="+mj-ea"/>
                <a:cs typeface="+mj-cs"/>
              </a:rPr>
              <a:t>Scripture: Matthew 2:1-12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ea typeface="+mj-ea"/>
                <a:cs typeface="+mj-cs"/>
              </a:rPr>
              <a:t>Read by Bruce Larson</a:t>
            </a:r>
            <a:endParaRPr lang="en-US" sz="3200" b="1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A gold star on a stick&#10;&#10;Description automatically generated">
            <a:extLst>
              <a:ext uri="{FF2B5EF4-FFF2-40B4-BE49-F238E27FC236}">
                <a16:creationId xmlns:a16="http://schemas.microsoft.com/office/drawing/2014/main" id="{4E579A0F-4682-B57C-1245-61F63B91C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954"/>
          <a:stretch/>
        </p:blipFill>
        <p:spPr>
          <a:xfrm>
            <a:off x="645472" y="2810967"/>
            <a:ext cx="5111479" cy="3426568"/>
          </a:xfrm>
          <a:prstGeom prst="rect">
            <a:avLst/>
          </a:prstGeom>
        </p:spPr>
      </p:pic>
      <p:pic>
        <p:nvPicPr>
          <p:cNvPr id="14" name="Picture 13" descr="A close-up of a book&#10;&#10;Description automatically generated">
            <a:extLst>
              <a:ext uri="{FF2B5EF4-FFF2-40B4-BE49-F238E27FC236}">
                <a16:creationId xmlns:a16="http://schemas.microsoft.com/office/drawing/2014/main" id="{92C51F69-A9FB-0A1A-166F-3791AF6B3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944" r="7284" b="2"/>
          <a:stretch/>
        </p:blipFill>
        <p:spPr>
          <a:xfrm>
            <a:off x="5418409" y="2924969"/>
            <a:ext cx="5111479" cy="34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02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B49C81-FC8B-981B-4418-7BE220B05F08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ea typeface="+mj-ea"/>
                <a:cs typeface="+mj-cs"/>
              </a:rPr>
              <a:t>Wise One’s Monologue</a:t>
            </a:r>
          </a:p>
        </p:txBody>
      </p:sp>
      <p:pic>
        <p:nvPicPr>
          <p:cNvPr id="9" name="Picture 8" descr="Silhouette of a person riding a camel&#10;&#10;Description automatically generated">
            <a:extLst>
              <a:ext uri="{FF2B5EF4-FFF2-40B4-BE49-F238E27FC236}">
                <a16:creationId xmlns:a16="http://schemas.microsoft.com/office/drawing/2014/main" id="{8843D25D-8257-CA17-5135-5CA09FF97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9615" y="1845426"/>
            <a:ext cx="10289717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0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E16FE-F69C-36E3-6C5C-1B9532DBD8A6}"/>
              </a:ext>
            </a:extLst>
          </p:cNvPr>
          <p:cNvSpPr txBox="1"/>
          <p:nvPr/>
        </p:nvSpPr>
        <p:spPr>
          <a:xfrm>
            <a:off x="3692577" y="793307"/>
            <a:ext cx="84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/>
              <a:t>Gathering Hymn</a:t>
            </a:r>
          </a:p>
        </p:txBody>
      </p:sp>
      <p:pic>
        <p:nvPicPr>
          <p:cNvPr id="3" name="Picture 2" descr="A musical notes and clef">
            <a:extLst>
              <a:ext uri="{FF2B5EF4-FFF2-40B4-BE49-F238E27FC236}">
                <a16:creationId xmlns:a16="http://schemas.microsoft.com/office/drawing/2014/main" id="{AEAAB33F-0E30-BA4B-9578-6146984C0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16051" y="1866161"/>
            <a:ext cx="5155391" cy="3918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1F2B34-9A04-7863-8686-7DFD80E0374B}"/>
              </a:ext>
            </a:extLst>
          </p:cNvPr>
          <p:cNvSpPr txBox="1"/>
          <p:nvPr/>
        </p:nvSpPr>
        <p:spPr>
          <a:xfrm>
            <a:off x="885826" y="2207419"/>
            <a:ext cx="5464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/>
              <a:t>Voices United #60:</a:t>
            </a:r>
          </a:p>
          <a:p>
            <a:r>
              <a:rPr lang="en-CA" sz="4000" b="1" i="1" dirty="0"/>
              <a:t>“O Come, All Ye Faithful”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67F8A-8223-6E3F-3E89-FE3021639302}"/>
              </a:ext>
            </a:extLst>
          </p:cNvPr>
          <p:cNvSpPr txBox="1"/>
          <p:nvPr/>
        </p:nvSpPr>
        <p:spPr>
          <a:xfrm>
            <a:off x="642938" y="5343525"/>
            <a:ext cx="520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Words: English translation Frederick </a:t>
            </a:r>
            <a:r>
              <a:rPr lang="en-CA" dirty="0" err="1"/>
              <a:t>Oakeley</a:t>
            </a:r>
            <a:endParaRPr lang="en-CA" dirty="0"/>
          </a:p>
          <a:p>
            <a:r>
              <a:rPr lang="en-CA" dirty="0"/>
              <a:t>Music: attrib.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540007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D693F-1CD5-1F93-3932-37E03B972B33}"/>
              </a:ext>
            </a:extLst>
          </p:cNvPr>
          <p:cNvSpPr txBox="1"/>
          <p:nvPr/>
        </p:nvSpPr>
        <p:spPr>
          <a:xfrm>
            <a:off x="629586" y="1059200"/>
            <a:ext cx="1085287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Hymn:</a:t>
            </a:r>
          </a:p>
          <a:p>
            <a:endParaRPr lang="en-US" sz="4400" b="1" dirty="0"/>
          </a:p>
          <a:p>
            <a:r>
              <a:rPr lang="en-US" sz="4400" b="1" dirty="0"/>
              <a:t>“</a:t>
            </a:r>
            <a:r>
              <a:rPr lang="en-US" sz="4400" b="1" i="1" dirty="0"/>
              <a:t>We Three Kings</a:t>
            </a:r>
            <a:r>
              <a:rPr lang="en-US" sz="4400" b="1" dirty="0"/>
              <a:t>”</a:t>
            </a:r>
          </a:p>
          <a:p>
            <a:endParaRPr lang="en-US" sz="2800" dirty="0"/>
          </a:p>
          <a:p>
            <a:endParaRPr lang="en-CA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D39F0-840E-2844-62D3-8F909FDBC024}"/>
              </a:ext>
            </a:extLst>
          </p:cNvPr>
          <p:cNvSpPr txBox="1"/>
          <p:nvPr/>
        </p:nvSpPr>
        <p:spPr>
          <a:xfrm>
            <a:off x="635794" y="5500688"/>
            <a:ext cx="57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Words: John H. Hopkins, Jr.</a:t>
            </a:r>
          </a:p>
          <a:p>
            <a:r>
              <a:rPr lang="en-US" dirty="0"/>
              <a:t>Music: Kings of Orient, irregular meter: John H. Hopkins, Jr. </a:t>
            </a:r>
            <a:endParaRPr lang="en-CA" dirty="0"/>
          </a:p>
        </p:txBody>
      </p:sp>
      <p:pic>
        <p:nvPicPr>
          <p:cNvPr id="4" name="Picture 3" descr="A musical notes and clef&#10;&#10;Description automatically generated">
            <a:extLst>
              <a:ext uri="{FF2B5EF4-FFF2-40B4-BE49-F238E27FC236}">
                <a16:creationId xmlns:a16="http://schemas.microsoft.com/office/drawing/2014/main" id="{6A6B1073-9F57-DD00-135A-5C10885FD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0307" y="1280374"/>
            <a:ext cx="5155391" cy="391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98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5B0B1B-EC20-0ACC-726A-9003E380AF2F}"/>
              </a:ext>
            </a:extLst>
          </p:cNvPr>
          <p:cNvSpPr txBox="1"/>
          <p:nvPr/>
        </p:nvSpPr>
        <p:spPr>
          <a:xfrm>
            <a:off x="1527571" y="573341"/>
            <a:ext cx="9136857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i="0" dirty="0">
                <a:effectLst/>
              </a:rPr>
              <a:t>1. We three kings of Orient are;</a:t>
            </a:r>
            <a:br>
              <a:rPr lang="en-US" sz="2800" b="1" i="0" dirty="0">
                <a:effectLst/>
              </a:rPr>
            </a:br>
            <a:r>
              <a:rPr lang="en-US" sz="2800" b="1" i="0" dirty="0">
                <a:effectLst/>
              </a:rPr>
              <a:t>bearing gifts we traverse afar,</a:t>
            </a:r>
            <a:br>
              <a:rPr lang="en-US" sz="2800" b="1" i="0" dirty="0">
                <a:effectLst/>
              </a:rPr>
            </a:br>
            <a:r>
              <a:rPr lang="en-US" sz="2800" b="1" i="0" dirty="0">
                <a:effectLst/>
              </a:rPr>
              <a:t>field and fountain, moor and mountain,</a:t>
            </a:r>
            <a:br>
              <a:rPr lang="en-US" sz="2800" b="1" i="0" dirty="0">
                <a:effectLst/>
              </a:rPr>
            </a:br>
            <a:r>
              <a:rPr lang="en-US" sz="2800" b="1" i="0" dirty="0">
                <a:effectLst/>
              </a:rPr>
              <a:t>following yonder star.</a:t>
            </a:r>
            <a:br>
              <a:rPr lang="en-US" sz="2800" b="1" i="0" dirty="0">
                <a:effectLst/>
              </a:rPr>
            </a:br>
            <a:r>
              <a:rPr lang="en-US" sz="2800" b="1" i="0" dirty="0">
                <a:effectLst/>
              </a:rPr>
              <a:t>Oh, O star of wonder, star of light,</a:t>
            </a:r>
            <a:br>
              <a:rPr lang="en-US" sz="2800" b="1" i="0" dirty="0">
                <a:effectLst/>
              </a:rPr>
            </a:br>
            <a:r>
              <a:rPr lang="en-US" sz="2800" b="1" i="0" dirty="0">
                <a:effectLst/>
              </a:rPr>
              <a:t>star with royal beauty bright,</a:t>
            </a:r>
            <a:br>
              <a:rPr lang="en-US" sz="2800" b="1" i="0" dirty="0">
                <a:effectLst/>
              </a:rPr>
            </a:br>
            <a:r>
              <a:rPr lang="en-US" sz="2800" b="1" i="0" dirty="0">
                <a:effectLst/>
              </a:rPr>
              <a:t>westward leading, still proceeding,</a:t>
            </a:r>
            <a:br>
              <a:rPr lang="en-US" sz="2800" b="1" i="0" dirty="0">
                <a:effectLst/>
              </a:rPr>
            </a:br>
            <a:r>
              <a:rPr lang="en-US" sz="2800" b="1" i="0" dirty="0">
                <a:effectLst/>
              </a:rPr>
              <a:t>guide us to thy perfect light.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08399A-FBCC-B226-CD37-5DC64CA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1 of 5</a:t>
            </a:r>
          </a:p>
        </p:txBody>
      </p:sp>
    </p:spTree>
    <p:extLst>
      <p:ext uri="{BB962C8B-B14F-4D97-AF65-F5344CB8AC3E}">
        <p14:creationId xmlns:p14="http://schemas.microsoft.com/office/powerpoint/2010/main" val="2927087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C64C93-F8CE-5B8D-B6D1-5E706E6A6674}"/>
              </a:ext>
            </a:extLst>
          </p:cNvPr>
          <p:cNvSpPr txBox="1"/>
          <p:nvPr/>
        </p:nvSpPr>
        <p:spPr>
          <a:xfrm>
            <a:off x="1790462" y="573777"/>
            <a:ext cx="6097190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effectLst/>
              </a:rPr>
              <a:t>2. Born a King on Bethlehem's plain,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gold I bring to crown him again,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King forever, ceasing never,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over us all to reign.</a:t>
            </a:r>
          </a:p>
          <a:p>
            <a:pPr>
              <a:lnSpc>
                <a:spcPct val="150000"/>
              </a:lnSpc>
            </a:pPr>
            <a:r>
              <a:rPr lang="en-US" sz="2800" b="1" i="0" dirty="0">
                <a:effectLst/>
              </a:rPr>
              <a:t>Oh, O star of wonder, star of light,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star with royal beauty bright,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westward leading, still proceeding,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guide us to thy perfect light.</a:t>
            </a:r>
            <a:endParaRPr lang="en-CA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2E87E-2DAC-17BE-64F1-532DCE1D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2 of 5</a:t>
            </a:r>
          </a:p>
        </p:txBody>
      </p:sp>
    </p:spTree>
    <p:extLst>
      <p:ext uri="{BB962C8B-B14F-4D97-AF65-F5344CB8AC3E}">
        <p14:creationId xmlns:p14="http://schemas.microsoft.com/office/powerpoint/2010/main" val="3356355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DDD62F-ADDB-8A9C-F227-1D01D7535322}"/>
              </a:ext>
            </a:extLst>
          </p:cNvPr>
          <p:cNvSpPr txBox="1"/>
          <p:nvPr/>
        </p:nvSpPr>
        <p:spPr>
          <a:xfrm>
            <a:off x="1956214" y="370773"/>
            <a:ext cx="6097190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effectLst/>
              </a:rPr>
              <a:t>3. Frankincense to offer have I;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incense owns a Deity nigh;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prayer and praising, voices raising,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worshiping God on high.</a:t>
            </a:r>
          </a:p>
          <a:p>
            <a:pPr>
              <a:lnSpc>
                <a:spcPct val="150000"/>
              </a:lnSpc>
            </a:pPr>
            <a:r>
              <a:rPr lang="en-US" sz="2800" b="1" i="0" dirty="0">
                <a:effectLst/>
              </a:rPr>
              <a:t>Oh, O star of wonder, star of light,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star with royal beauty bright,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westward leading, still proceeding,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guide us to thy perfect light.</a:t>
            </a:r>
            <a:endParaRPr lang="en-CA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FBD6D-F867-189C-01EF-9473F10E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3 of 5</a:t>
            </a:r>
          </a:p>
        </p:txBody>
      </p:sp>
    </p:spTree>
    <p:extLst>
      <p:ext uri="{BB962C8B-B14F-4D97-AF65-F5344CB8AC3E}">
        <p14:creationId xmlns:p14="http://schemas.microsoft.com/office/powerpoint/2010/main" val="223556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DFF669-5664-ED35-834C-A163294C3FCE}"/>
              </a:ext>
            </a:extLst>
          </p:cNvPr>
          <p:cNvSpPr txBox="1"/>
          <p:nvPr/>
        </p:nvSpPr>
        <p:spPr>
          <a:xfrm>
            <a:off x="1617083" y="457461"/>
            <a:ext cx="6097190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effectLst/>
              </a:rPr>
              <a:t>4. Myrrh is mine; its bitter perfume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breathes a life of gathering gloom;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sorrowing, sighing, bleeding, dying,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sealed in the stone-cold tomb.</a:t>
            </a:r>
          </a:p>
          <a:p>
            <a:pPr>
              <a:lnSpc>
                <a:spcPct val="150000"/>
              </a:lnSpc>
            </a:pPr>
            <a:r>
              <a:rPr lang="en-US" sz="2800" b="1" i="0" dirty="0">
                <a:effectLst/>
              </a:rPr>
              <a:t>Oh, O star of wonder, star of light,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star with royal beauty bright,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westward leading, still proceeding,</a:t>
            </a:r>
            <a:br>
              <a:rPr lang="en-US" sz="2800" b="1" dirty="0"/>
            </a:br>
            <a:r>
              <a:rPr lang="en-US" sz="2800" b="1" i="0" dirty="0">
                <a:effectLst/>
              </a:rPr>
              <a:t>guide us to thy perfect light.</a:t>
            </a:r>
            <a:endParaRPr lang="en-CA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A6E90-24BC-E660-195D-D5965F7C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4 of 5</a:t>
            </a:r>
          </a:p>
        </p:txBody>
      </p:sp>
    </p:spTree>
    <p:extLst>
      <p:ext uri="{BB962C8B-B14F-4D97-AF65-F5344CB8AC3E}">
        <p14:creationId xmlns:p14="http://schemas.microsoft.com/office/powerpoint/2010/main" val="4271835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D270249-38A3-E2E7-3C02-CC6BBA64A799}"/>
              </a:ext>
            </a:extLst>
          </p:cNvPr>
          <p:cNvSpPr txBox="1"/>
          <p:nvPr/>
        </p:nvSpPr>
        <p:spPr>
          <a:xfrm>
            <a:off x="3477591" y="730811"/>
            <a:ext cx="473270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b="1" dirty="0"/>
              <a:t>Scripture: Luke 2:1-7</a:t>
            </a:r>
          </a:p>
          <a:p>
            <a:pPr algn="ctr"/>
            <a:r>
              <a:rPr lang="en-CA" sz="3600" b="1" dirty="0"/>
              <a:t>Read by Bruce Larson</a:t>
            </a:r>
          </a:p>
          <a:p>
            <a:endParaRPr lang="en-CA" dirty="0"/>
          </a:p>
        </p:txBody>
      </p:sp>
      <p:pic>
        <p:nvPicPr>
          <p:cNvPr id="14" name="Picture 13" descr="A close-up of a book&#10;&#10;Description automatically generated">
            <a:extLst>
              <a:ext uri="{FF2B5EF4-FFF2-40B4-BE49-F238E27FC236}">
                <a16:creationId xmlns:a16="http://schemas.microsoft.com/office/drawing/2014/main" id="{92C51F69-A9FB-0A1A-166F-3791AF6B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95196" y="2258479"/>
            <a:ext cx="6297496" cy="36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2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F0093-8395-D414-AD4B-0645BE0E78C3}"/>
              </a:ext>
            </a:extLst>
          </p:cNvPr>
          <p:cNvSpPr txBox="1"/>
          <p:nvPr/>
        </p:nvSpPr>
        <p:spPr>
          <a:xfrm>
            <a:off x="3535981" y="185458"/>
            <a:ext cx="4899039" cy="19098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ea typeface="+mj-ea"/>
                <a:cs typeface="+mj-cs"/>
              </a:rPr>
              <a:t>Innkeeper’s Wife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ea typeface="+mj-ea"/>
                <a:cs typeface="+mj-cs"/>
              </a:rPr>
              <a:t>Monologue</a:t>
            </a:r>
          </a:p>
        </p:txBody>
      </p:sp>
      <p:pic>
        <p:nvPicPr>
          <p:cNvPr id="4098" name="Picture 2" descr="No Room in the Inn' Was Good News | Christianity Today">
            <a:extLst>
              <a:ext uri="{FF2B5EF4-FFF2-40B4-BE49-F238E27FC236}">
                <a16:creationId xmlns:a16="http://schemas.microsoft.com/office/drawing/2014/main" id="{3E71D4C3-7EC2-D32E-1E58-6C4DEEF16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66" y="2280743"/>
            <a:ext cx="7205271" cy="40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48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7DC661-6A31-7F45-5BD3-EF83FB1CE326}"/>
              </a:ext>
            </a:extLst>
          </p:cNvPr>
          <p:cNvSpPr txBox="1"/>
          <p:nvPr/>
        </p:nvSpPr>
        <p:spPr>
          <a:xfrm>
            <a:off x="836680" y="2405067"/>
            <a:ext cx="6002110" cy="3729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/>
              <a:t>Invitation to Join the Nativity Scene</a:t>
            </a:r>
          </a:p>
        </p:txBody>
      </p:sp>
      <p:pic>
        <p:nvPicPr>
          <p:cNvPr id="4" name="Picture 3" descr="A wooden table with a donkey painted on it">
            <a:extLst>
              <a:ext uri="{FF2B5EF4-FFF2-40B4-BE49-F238E27FC236}">
                <a16:creationId xmlns:a16="http://schemas.microsoft.com/office/drawing/2014/main" id="{76E649A4-F31E-D537-98AC-E97B231CA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3274" r="5619" b="-339"/>
          <a:stretch/>
        </p:blipFill>
        <p:spPr>
          <a:xfrm rot="5400000">
            <a:off x="6287344" y="932720"/>
            <a:ext cx="6453051" cy="49925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8413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ECEA-5DC5-3675-4C3E-A2ED73CF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0498"/>
          </a:xfrm>
        </p:spPr>
        <p:txBody>
          <a:bodyPr>
            <a:no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Opening Hymn</a:t>
            </a:r>
            <a:br>
              <a:rPr lang="en-CA" b="1" dirty="0">
                <a:solidFill>
                  <a:schemeClr val="bg1"/>
                </a:solidFill>
              </a:rPr>
            </a:br>
            <a:br>
              <a:rPr lang="en-CA" b="1" dirty="0">
                <a:solidFill>
                  <a:schemeClr val="bg1"/>
                </a:solidFill>
              </a:rPr>
            </a:br>
            <a:endParaRPr lang="en-CA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A musical notes and clef&#10;&#10;Description automatically generated">
            <a:extLst>
              <a:ext uri="{FF2B5EF4-FFF2-40B4-BE49-F238E27FC236}">
                <a16:creationId xmlns:a16="http://schemas.microsoft.com/office/drawing/2014/main" id="{1C27976F-0B1F-FD1A-1014-ABE4834BE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0307" y="1280374"/>
            <a:ext cx="5155391" cy="3918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ECFFC-BBF5-266F-8FCF-07D7607D7B76}"/>
              </a:ext>
            </a:extLst>
          </p:cNvPr>
          <p:cNvSpPr txBox="1"/>
          <p:nvPr/>
        </p:nvSpPr>
        <p:spPr>
          <a:xfrm>
            <a:off x="510988" y="1040531"/>
            <a:ext cx="5998285" cy="3034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Hymn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4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Voices United #69: “</a:t>
            </a:r>
            <a:r>
              <a:rPr lang="en-CA" sz="4400" b="1" i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Away in a Manger</a:t>
            </a:r>
            <a:r>
              <a:rPr lang="en-CA" sz="44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kumimoji="0" lang="en-CA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0F7062-1B5A-0326-B8E2-F93F1059004F}"/>
              </a:ext>
            </a:extLst>
          </p:cNvPr>
          <p:cNvSpPr txBox="1"/>
          <p:nvPr/>
        </p:nvSpPr>
        <p:spPr>
          <a:xfrm>
            <a:off x="659567" y="5478905"/>
            <a:ext cx="6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Words: Author unknown. Adapted by Louise Martin.</a:t>
            </a:r>
          </a:p>
          <a:p>
            <a:r>
              <a:rPr lang="en-CA" dirty="0"/>
              <a:t>Music: William James Kirkpatrick </a:t>
            </a:r>
            <a:r>
              <a:rPr lang="en-CA" baseline="-25000" dirty="0"/>
              <a:t>1895</a:t>
            </a:r>
            <a:r>
              <a:rPr lang="en-CA" dirty="0"/>
              <a:t>, arr. Desmond Hassell </a:t>
            </a:r>
            <a:r>
              <a:rPr lang="en-CA" baseline="-25000" dirty="0"/>
              <a:t>1992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729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32B4BA-3F2F-799E-18A0-0E60694F88AB}"/>
              </a:ext>
            </a:extLst>
          </p:cNvPr>
          <p:cNvSpPr txBox="1"/>
          <p:nvPr/>
        </p:nvSpPr>
        <p:spPr>
          <a:xfrm>
            <a:off x="1251679" y="1161737"/>
            <a:ext cx="957871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</a:rPr>
              <a:t>1. Away in a manger, no crib for a bed</a:t>
            </a:r>
          </a:p>
          <a:p>
            <a:pPr algn="l" rtl="0">
              <a:lnSpc>
                <a:spcPct val="15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</a:rPr>
              <a:t>The little Lord Jesus lay down his sweet head.</a:t>
            </a:r>
          </a:p>
          <a:p>
            <a:pPr algn="l" rtl="0">
              <a:lnSpc>
                <a:spcPct val="15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</a:rPr>
              <a:t>The stars in the bright sky looked down where he lay; </a:t>
            </a:r>
          </a:p>
          <a:p>
            <a:pPr algn="l" rtl="0">
              <a:lnSpc>
                <a:spcPct val="15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</a:rPr>
              <a:t>The little Lord Jesus asleep on the hay.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B243B5-0628-E572-6086-E38AF9FE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1 of 4</a:t>
            </a:r>
          </a:p>
        </p:txBody>
      </p:sp>
    </p:spTree>
    <p:extLst>
      <p:ext uri="{BB962C8B-B14F-4D97-AF65-F5344CB8AC3E}">
        <p14:creationId xmlns:p14="http://schemas.microsoft.com/office/powerpoint/2010/main" val="48198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39ED97-E66C-C009-5A2D-FD4E54E8D4D6}"/>
              </a:ext>
            </a:extLst>
          </p:cNvPr>
          <p:cNvSpPr txBox="1"/>
          <p:nvPr/>
        </p:nvSpPr>
        <p:spPr>
          <a:xfrm>
            <a:off x="1171575" y="1121569"/>
            <a:ext cx="942975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/>
              <a:t>1. O come, all ye faithful, joyful and triumphant,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O come ye, O come ye to Bethlehem: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come and behold him, born the King of angels;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O come, let us adore him, O come, let us adore him,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O come, let us adore him, Christ the Lord.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D8E21E-0C2C-026E-9664-A8C0B012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1 of 5</a:t>
            </a:r>
          </a:p>
        </p:txBody>
      </p:sp>
    </p:spTree>
    <p:extLst>
      <p:ext uri="{BB962C8B-B14F-4D97-AF65-F5344CB8AC3E}">
        <p14:creationId xmlns:p14="http://schemas.microsoft.com/office/powerpoint/2010/main" val="1084774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6BA8F-4B14-9C14-BA7B-D4FED3238FE2}"/>
              </a:ext>
            </a:extLst>
          </p:cNvPr>
          <p:cNvSpPr txBox="1"/>
          <p:nvPr/>
        </p:nvSpPr>
        <p:spPr>
          <a:xfrm>
            <a:off x="2800627" y="2675418"/>
            <a:ext cx="85010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0" i="0" dirty="0">
                <a:solidFill>
                  <a:srgbClr val="222222"/>
                </a:solidFill>
                <a:effectLst/>
              </a:rPr>
              <a:t>Verse 2 </a:t>
            </a:r>
            <a:r>
              <a:rPr lang="en-US" sz="2800" b="1" i="0" dirty="0">
                <a:solidFill>
                  <a:srgbClr val="222222"/>
                </a:solidFill>
                <a:effectLst/>
              </a:rPr>
              <a:t>Choir Only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…Away in a manger…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BC5B49-2FF4-B196-2ABD-3E1041DB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2 of 4</a:t>
            </a:r>
          </a:p>
        </p:txBody>
      </p:sp>
    </p:spTree>
    <p:extLst>
      <p:ext uri="{BB962C8B-B14F-4D97-AF65-F5344CB8AC3E}">
        <p14:creationId xmlns:p14="http://schemas.microsoft.com/office/powerpoint/2010/main" val="1198960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564084-1D90-9F09-F8E6-0A2BD1FC68C2}"/>
              </a:ext>
            </a:extLst>
          </p:cNvPr>
          <p:cNvSpPr txBox="1"/>
          <p:nvPr/>
        </p:nvSpPr>
        <p:spPr>
          <a:xfrm>
            <a:off x="2611252" y="2757149"/>
            <a:ext cx="757752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Verse 3 </a:t>
            </a:r>
            <a:r>
              <a:rPr lang="en-US" sz="2800" b="1" dirty="0"/>
              <a:t>Choir Only</a:t>
            </a:r>
            <a:r>
              <a:rPr lang="en-US" sz="2800" dirty="0"/>
              <a:t>…the cattle are lowing…</a:t>
            </a:r>
            <a:endParaRPr lang="en-C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8286EA-2A1B-36CD-5B6E-21E19576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3 of 4</a:t>
            </a:r>
          </a:p>
        </p:txBody>
      </p:sp>
    </p:spTree>
    <p:extLst>
      <p:ext uri="{BB962C8B-B14F-4D97-AF65-F5344CB8AC3E}">
        <p14:creationId xmlns:p14="http://schemas.microsoft.com/office/powerpoint/2010/main" val="3629384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105AB9-3F47-84D0-B8A2-C8B9E98E11AF}"/>
              </a:ext>
            </a:extLst>
          </p:cNvPr>
          <p:cNvSpPr txBox="1"/>
          <p:nvPr/>
        </p:nvSpPr>
        <p:spPr>
          <a:xfrm>
            <a:off x="1326630" y="1401580"/>
            <a:ext cx="9099029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</a:rPr>
              <a:t>4. Away in a manger no crib for a bed</a:t>
            </a:r>
          </a:p>
          <a:p>
            <a:pPr algn="l" rtl="0">
              <a:lnSpc>
                <a:spcPct val="15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</a:rPr>
              <a:t>The little Lord Jesus lay down his sweet head</a:t>
            </a:r>
          </a:p>
          <a:p>
            <a:pPr algn="l" rtl="0">
              <a:lnSpc>
                <a:spcPct val="15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</a:rPr>
              <a:t>The stars in the bright sky looked down where He lay</a:t>
            </a:r>
          </a:p>
          <a:p>
            <a:pPr algn="l" rtl="0">
              <a:lnSpc>
                <a:spcPct val="15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</a:rPr>
              <a:t>The little Lord Jesus asleep on the hay</a:t>
            </a:r>
            <a:br>
              <a:rPr lang="en-US" sz="2800" b="1" i="0" dirty="0">
                <a:solidFill>
                  <a:srgbClr val="222222"/>
                </a:solidFill>
                <a:effectLst/>
              </a:rPr>
            </a:br>
            <a:endParaRPr lang="en-US" sz="2800" b="1" i="0" dirty="0">
              <a:solidFill>
                <a:srgbClr val="222222"/>
              </a:solidFill>
              <a:effectLst/>
            </a:endParaRPr>
          </a:p>
          <a:p>
            <a:pPr algn="l" rtl="0">
              <a:lnSpc>
                <a:spcPct val="15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</a:rPr>
              <a:t>… the little Lord Jesus asleep on the hay.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7048C4-30D2-7A34-4E1F-A4149C80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4 of 4</a:t>
            </a:r>
          </a:p>
        </p:txBody>
      </p:sp>
    </p:spTree>
    <p:extLst>
      <p:ext uri="{BB962C8B-B14F-4D97-AF65-F5344CB8AC3E}">
        <p14:creationId xmlns:p14="http://schemas.microsoft.com/office/powerpoint/2010/main" val="3790408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D4A2AD-E2FD-4CAD-8DEF-75993D7E4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E65E5-31AD-4B0E-8D4C-6526CAAE2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65B678-A993-4BFF-AE12-E1A2FC66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21" y="0"/>
            <a:ext cx="5646974" cy="6483075"/>
            <a:chOff x="-19221" y="0"/>
            <a:chExt cx="5646974" cy="648307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65A95B7-D327-4B86-92B5-EC4B891D5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E75360-B005-450D-92A5-52D302149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436CEA-83DB-4E89-8B52-8D9168AD5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0AFA37-9373-4E36-8BDE-B16B2486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15494A-6BB0-3308-35FA-643827B0D350}"/>
              </a:ext>
            </a:extLst>
          </p:cNvPr>
          <p:cNvSpPr txBox="1"/>
          <p:nvPr/>
        </p:nvSpPr>
        <p:spPr>
          <a:xfrm>
            <a:off x="787192" y="2554050"/>
            <a:ext cx="3658053" cy="2160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2"/>
                </a:solidFill>
                <a:ea typeface="+mj-ea"/>
                <a:cs typeface="+mj-cs"/>
              </a:rPr>
              <a:t>Offering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3" descr="A basket on a table&#10;&#10;Description automatically generated">
            <a:extLst>
              <a:ext uri="{FF2B5EF4-FFF2-40B4-BE49-F238E27FC236}">
                <a16:creationId xmlns:a16="http://schemas.microsoft.com/office/drawing/2014/main" id="{700A602A-B649-53CC-8B1A-B188FAAB67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5301"/>
          <a:stretch/>
        </p:blipFill>
        <p:spPr>
          <a:xfrm>
            <a:off x="6370721" y="1537486"/>
            <a:ext cx="5031847" cy="35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19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964CF4-142A-56AF-BE3A-3D0111AF4203}"/>
              </a:ext>
            </a:extLst>
          </p:cNvPr>
          <p:cNvSpPr txBox="1"/>
          <p:nvPr/>
        </p:nvSpPr>
        <p:spPr>
          <a:xfrm>
            <a:off x="1150425" y="480307"/>
            <a:ext cx="92570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Doxology:</a:t>
            </a:r>
          </a:p>
          <a:p>
            <a:r>
              <a:rPr lang="en-US" sz="4400" b="1" i="1" dirty="0"/>
              <a:t>“In the Bleak Midwinter”</a:t>
            </a:r>
          </a:p>
          <a:p>
            <a:r>
              <a:rPr lang="en-US" sz="4400" b="1" dirty="0"/>
              <a:t>VU # 55</a:t>
            </a:r>
            <a:endParaRPr lang="en-CA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2753A-0680-B2A6-8F66-3C28B42691BB}"/>
              </a:ext>
            </a:extLst>
          </p:cNvPr>
          <p:cNvSpPr txBox="1"/>
          <p:nvPr/>
        </p:nvSpPr>
        <p:spPr>
          <a:xfrm>
            <a:off x="1213532" y="2690734"/>
            <a:ext cx="9257098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dirty="0">
                <a:solidFill>
                  <a:srgbClr val="222222"/>
                </a:solidFill>
                <a:effectLst/>
              </a:rPr>
              <a:t>What can I give him, poor as I am?</a:t>
            </a:r>
            <a:br>
              <a:rPr lang="en-US" sz="3200" b="1" dirty="0"/>
            </a:br>
            <a:r>
              <a:rPr lang="en-US" sz="3200" b="1" i="0" dirty="0">
                <a:solidFill>
                  <a:srgbClr val="222222"/>
                </a:solidFill>
                <a:effectLst/>
              </a:rPr>
              <a:t>If I were a shepherd, I would bring a lamb;</a:t>
            </a:r>
            <a:br>
              <a:rPr lang="en-US" sz="3200" b="1" dirty="0"/>
            </a:br>
            <a:r>
              <a:rPr lang="en-US" sz="3200" b="1" i="0" dirty="0">
                <a:solidFill>
                  <a:srgbClr val="222222"/>
                </a:solidFill>
                <a:effectLst/>
              </a:rPr>
              <a:t>if I were a wise one, I would do my part;</a:t>
            </a:r>
            <a:br>
              <a:rPr lang="en-US" sz="3200" b="1" dirty="0"/>
            </a:br>
            <a:r>
              <a:rPr lang="en-US" sz="3200" b="1" i="0" dirty="0">
                <a:solidFill>
                  <a:srgbClr val="222222"/>
                </a:solidFill>
                <a:effectLst/>
              </a:rPr>
              <a:t>yet what I can I give him -- give my heart.</a:t>
            </a:r>
            <a:endParaRPr lang="en-US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0104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17A39D-0C9C-3579-2743-626D206265E8}"/>
              </a:ext>
            </a:extLst>
          </p:cNvPr>
          <p:cNvSpPr txBox="1"/>
          <p:nvPr/>
        </p:nvSpPr>
        <p:spPr>
          <a:xfrm>
            <a:off x="1052010" y="2454639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600" b="1" kern="1200" dirty="0">
                <a:solidFill>
                  <a:schemeClr val="tx2"/>
                </a:solidFill>
                <a:ea typeface="+mj-ea"/>
                <a:cs typeface="+mj-cs"/>
              </a:rPr>
              <a:t>Prayers of the People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1200" b="1" dirty="0">
              <a:solidFill>
                <a:schemeClr val="tx2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1200" b="1" kern="12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4" name="Picture 3" descr="A group of people holding hands">
            <a:extLst>
              <a:ext uri="{FF2B5EF4-FFF2-40B4-BE49-F238E27FC236}">
                <a16:creationId xmlns:a16="http://schemas.microsoft.com/office/drawing/2014/main" id="{65CDF2C4-CE07-BB55-457D-4E36AC957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9341" y="1746622"/>
            <a:ext cx="5029200" cy="3356991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07774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A815B2-FD35-A6A1-073E-E32CF02DCB9B}"/>
              </a:ext>
            </a:extLst>
          </p:cNvPr>
          <p:cNvSpPr txBox="1"/>
          <p:nvPr/>
        </p:nvSpPr>
        <p:spPr>
          <a:xfrm>
            <a:off x="533936" y="535900"/>
            <a:ext cx="8611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/>
              <a:t>Prayers of the People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BC5EA-5CE2-768B-466B-8F7C4D77F2C2}"/>
              </a:ext>
            </a:extLst>
          </p:cNvPr>
          <p:cNvSpPr txBox="1"/>
          <p:nvPr/>
        </p:nvSpPr>
        <p:spPr>
          <a:xfrm>
            <a:off x="1063256" y="2428825"/>
            <a:ext cx="9377916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And so, we pray…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/>
              <a:t>All: May all the world know your love and peace, O God.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88806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83FEB0-F119-05B6-09F3-E2BB8A2AE50C}"/>
              </a:ext>
            </a:extLst>
          </p:cNvPr>
          <p:cNvSpPr txBox="1"/>
          <p:nvPr/>
        </p:nvSpPr>
        <p:spPr>
          <a:xfrm>
            <a:off x="795200" y="343427"/>
            <a:ext cx="10837069" cy="575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The Lord’s Praye</a:t>
            </a:r>
            <a:r>
              <a:rPr lang="en-US" sz="2800" dirty="0"/>
              <a:t>r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800" b="1" dirty="0"/>
              <a:t>Our Father, who art in heaven, hallowed be thy Name.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Thy Kingdom come. Thy will be done on earth, as it is in heaven.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Give us this day our daily bread and forgive us our trespasses,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as we forgive those who trespass against us.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And lead us not into temptation, but deliver us from evil.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For thine is the kingdom, the power, and the glory.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For ever and ever.  Amen. 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391386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B43A0A-9DB3-34B7-230D-650DA4CEE1C9}"/>
              </a:ext>
            </a:extLst>
          </p:cNvPr>
          <p:cNvSpPr txBox="1"/>
          <p:nvPr/>
        </p:nvSpPr>
        <p:spPr>
          <a:xfrm>
            <a:off x="441508" y="746700"/>
            <a:ext cx="70004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/>
              <a:t>Closing Hymn</a:t>
            </a:r>
          </a:p>
          <a:p>
            <a:r>
              <a:rPr lang="en-CA" sz="4400" b="1" dirty="0"/>
              <a:t>Voices United #67:</a:t>
            </a:r>
          </a:p>
          <a:p>
            <a:r>
              <a:rPr lang="en-CA" sz="4400" b="1" dirty="0"/>
              <a:t>“</a:t>
            </a:r>
            <a:r>
              <a:rPr lang="en-CA" sz="4400" b="1" i="1" dirty="0"/>
              <a:t>Silent Night, Holy Night</a:t>
            </a:r>
            <a:r>
              <a:rPr lang="en-CA" sz="4400" b="1" dirty="0"/>
              <a:t>”</a:t>
            </a:r>
          </a:p>
        </p:txBody>
      </p:sp>
      <p:pic>
        <p:nvPicPr>
          <p:cNvPr id="3" name="Picture 2" descr="A musical notes and clef&#10;&#10;Description automatically generated">
            <a:extLst>
              <a:ext uri="{FF2B5EF4-FFF2-40B4-BE49-F238E27FC236}">
                <a16:creationId xmlns:a16="http://schemas.microsoft.com/office/drawing/2014/main" id="{F23D3F16-5CB5-8074-557E-2B5C5297E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3189" y="2028594"/>
            <a:ext cx="5155391" cy="3918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6F19DE-646A-36F8-3437-9B79E4A0AC3E}"/>
              </a:ext>
            </a:extLst>
          </p:cNvPr>
          <p:cNvSpPr txBox="1"/>
          <p:nvPr/>
        </p:nvSpPr>
        <p:spPr>
          <a:xfrm>
            <a:off x="642938" y="5464969"/>
            <a:ext cx="55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Words: Joseph Mohr, English trans. John Freeman Young</a:t>
            </a:r>
          </a:p>
          <a:p>
            <a:r>
              <a:rPr lang="en-US" dirty="0"/>
              <a:t>Music: Franz Xavier Gruber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6984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A10CF4-DF9E-93B3-E3F2-44D85C9BE361}"/>
              </a:ext>
            </a:extLst>
          </p:cNvPr>
          <p:cNvSpPr txBox="1"/>
          <p:nvPr/>
        </p:nvSpPr>
        <p:spPr>
          <a:xfrm>
            <a:off x="1335881" y="1357313"/>
            <a:ext cx="9722644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/>
              <a:t>Silent night! Holy night!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All is calm, all is bright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round yon virgin mother and child.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Holy infant so tender and mild,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sleep in heavenly peace, sleep in heavenly peace. </a:t>
            </a:r>
            <a:endParaRPr lang="en-CA" sz="2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6E6083-C5E7-218E-C988-7754D4F0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1 of 3</a:t>
            </a:r>
          </a:p>
        </p:txBody>
      </p:sp>
    </p:spTree>
    <p:extLst>
      <p:ext uri="{BB962C8B-B14F-4D97-AF65-F5344CB8AC3E}">
        <p14:creationId xmlns:p14="http://schemas.microsoft.com/office/powerpoint/2010/main" val="274673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2E8FE7-0A57-A72D-0FC8-B9349E82FC0E}"/>
              </a:ext>
            </a:extLst>
          </p:cNvPr>
          <p:cNvSpPr txBox="1"/>
          <p:nvPr/>
        </p:nvSpPr>
        <p:spPr>
          <a:xfrm>
            <a:off x="1285874" y="1078706"/>
            <a:ext cx="9279731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/>
              <a:t>2. God of God, light of light,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lo, he abhors not the virgin’s womb;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very God, begotten, not created: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O come, let us adore him, O come, let us adore him,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O come, let us adore him, Christ the Lord.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9075F-62CA-110A-51E0-76F60477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2 of 5</a:t>
            </a:r>
          </a:p>
        </p:txBody>
      </p:sp>
    </p:spTree>
    <p:extLst>
      <p:ext uri="{BB962C8B-B14F-4D97-AF65-F5344CB8AC3E}">
        <p14:creationId xmlns:p14="http://schemas.microsoft.com/office/powerpoint/2010/main" val="10852145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F2F64-8E06-1EF1-913C-91D825938928}"/>
              </a:ext>
            </a:extLst>
          </p:cNvPr>
          <p:cNvSpPr txBox="1"/>
          <p:nvPr/>
        </p:nvSpPr>
        <p:spPr>
          <a:xfrm>
            <a:off x="1293019" y="1314450"/>
            <a:ext cx="9165431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2. Silent night! Holy night!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Shepherds quake at the sight: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glories stream from heaven afar,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heavenly hosts sing Hallelujah,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Christ the </a:t>
            </a:r>
            <a:r>
              <a:rPr lang="en-US" sz="2800" b="1" dirty="0" err="1"/>
              <a:t>Saviour</a:t>
            </a:r>
            <a:r>
              <a:rPr lang="en-US" sz="2800" b="1" dirty="0"/>
              <a:t> is born, Christ the </a:t>
            </a:r>
            <a:r>
              <a:rPr lang="en-US" sz="2800" b="1" dirty="0" err="1"/>
              <a:t>Saviour</a:t>
            </a:r>
            <a:r>
              <a:rPr lang="en-US" sz="2800" b="1" dirty="0"/>
              <a:t> is born. </a:t>
            </a:r>
            <a:endParaRPr lang="en-CA" sz="2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16F138-DFA3-80FC-7288-428C9009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2 of 3</a:t>
            </a:r>
          </a:p>
        </p:txBody>
      </p:sp>
    </p:spTree>
    <p:extLst>
      <p:ext uri="{BB962C8B-B14F-4D97-AF65-F5344CB8AC3E}">
        <p14:creationId xmlns:p14="http://schemas.microsoft.com/office/powerpoint/2010/main" val="5160779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39C68E-2098-134A-1426-1A957960CAAC}"/>
              </a:ext>
            </a:extLst>
          </p:cNvPr>
          <p:cNvSpPr txBox="1"/>
          <p:nvPr/>
        </p:nvSpPr>
        <p:spPr>
          <a:xfrm>
            <a:off x="1307306" y="1357313"/>
            <a:ext cx="9301163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3. Silent night! Holy night!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Son of God, love’s pure light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radiant beams from thy holy face,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with the dawn of redeeming grace,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Jesus, Lord, at thy birth, Jesus, Lord, at thy birth.</a:t>
            </a:r>
            <a:endParaRPr lang="en-CA" sz="2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8B949B-955F-7721-A77A-933155C0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3 of 3</a:t>
            </a:r>
          </a:p>
        </p:txBody>
      </p:sp>
    </p:spTree>
    <p:extLst>
      <p:ext uri="{BB962C8B-B14F-4D97-AF65-F5344CB8AC3E}">
        <p14:creationId xmlns:p14="http://schemas.microsoft.com/office/powerpoint/2010/main" val="2673189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9C83B4-CCB6-412E-B7FF-BA0CF31B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A989C-D286-48D4-B3F1-84F3CBF0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A8A89-6006-7ECA-BA99-C6919F23656D}"/>
              </a:ext>
            </a:extLst>
          </p:cNvPr>
          <p:cNvSpPr txBox="1"/>
          <p:nvPr/>
        </p:nvSpPr>
        <p:spPr>
          <a:xfrm>
            <a:off x="1807127" y="203713"/>
            <a:ext cx="7616103" cy="1405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ea typeface="+mj-ea"/>
                <a:cs typeface="+mj-cs"/>
              </a:rPr>
              <a:t>Commissioning and Benediction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925B56-689F-4DFB-8FD0-9BB9D8DE8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179493" cy="2385844"/>
            <a:chOff x="-305" y="-1"/>
            <a:chExt cx="3832880" cy="287613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233DCD-C902-4E2F-ABB5-F2498FBB5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5B7C80-EAF5-443A-8461-946150B5C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CD3602-8169-45DE-B122-457CF0F10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73D416A-6D94-4560-9975-67C1FD20E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EE5FDC-1EEC-4871-BD9E-EF321D5F8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53321" y="4487852"/>
            <a:ext cx="2747353" cy="2375262"/>
            <a:chOff x="-305" y="-4155"/>
            <a:chExt cx="2514948" cy="217433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E1D26D-7254-43D9-9405-A77E66782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8F69F4-6E29-4950-A92E-ADD768EC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0AEE0D-D2B5-4616-8383-D61A58F0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EA69949-F890-4A2C-84CB-7F0EAF6B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52014F1-1AEC-7DBE-D1CA-EABDA531B48A}"/>
              </a:ext>
            </a:extLst>
          </p:cNvPr>
          <p:cNvSpPr txBox="1"/>
          <p:nvPr/>
        </p:nvSpPr>
        <p:spPr>
          <a:xfrm>
            <a:off x="3501876" y="5531692"/>
            <a:ext cx="4950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3776">
              <a:spcAft>
                <a:spcPts val="600"/>
              </a:spcAft>
            </a:pPr>
            <a:r>
              <a:rPr lang="en-CA" sz="4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Three-fold Amen</a:t>
            </a:r>
            <a:endParaRPr lang="en-CA" sz="4400" b="1" dirty="0"/>
          </a:p>
        </p:txBody>
      </p:sp>
      <p:pic>
        <p:nvPicPr>
          <p:cNvPr id="5122" name="Picture 2" descr="Merry Christmas Everyone! - General Discussion - Adalo">
            <a:extLst>
              <a:ext uri="{FF2B5EF4-FFF2-40B4-BE49-F238E27FC236}">
                <a16:creationId xmlns:a16="http://schemas.microsoft.com/office/drawing/2014/main" id="{FA2C3346-52EC-5D22-9984-4DF278B44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40" y="1419225"/>
            <a:ext cx="72294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403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04DDCA-43D7-9294-33F5-B13F656619C5}"/>
              </a:ext>
            </a:extLst>
          </p:cNvPr>
          <p:cNvSpPr txBox="1"/>
          <p:nvPr/>
        </p:nvSpPr>
        <p:spPr>
          <a:xfrm>
            <a:off x="681726" y="179249"/>
            <a:ext cx="920115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Thank you to all our readers </a:t>
            </a:r>
          </a:p>
          <a:p>
            <a:endParaRPr lang="en-CA" sz="2000" dirty="0"/>
          </a:p>
          <a:p>
            <a:r>
              <a:rPr lang="en-CA" sz="2400" dirty="0"/>
              <a:t>Scripture Reader: Bruce Larson</a:t>
            </a:r>
          </a:p>
          <a:p>
            <a:endParaRPr lang="en-CA" sz="2400" dirty="0"/>
          </a:p>
          <a:p>
            <a:r>
              <a:rPr lang="en-CA" sz="2400" dirty="0"/>
              <a:t>2 Sheep: Vicki and Kevin Haberl</a:t>
            </a:r>
          </a:p>
          <a:p>
            <a:endParaRPr lang="en-CA" sz="2400" dirty="0"/>
          </a:p>
          <a:p>
            <a:r>
              <a:rPr lang="en-CA" sz="2400" dirty="0"/>
              <a:t>Angel Gabriel: Arlene Robinson and our Angel Choir</a:t>
            </a:r>
          </a:p>
          <a:p>
            <a:endParaRPr lang="en-CA" sz="2400" dirty="0"/>
          </a:p>
          <a:p>
            <a:r>
              <a:rPr lang="en-CA" sz="2400" dirty="0"/>
              <a:t>Joseph: Glen Van Brummelen</a:t>
            </a:r>
          </a:p>
          <a:p>
            <a:endParaRPr lang="en-CA" sz="2400" dirty="0"/>
          </a:p>
          <a:p>
            <a:r>
              <a:rPr lang="en-CA" sz="2400" dirty="0"/>
              <a:t>Donkey: Pete Spiller</a:t>
            </a:r>
          </a:p>
          <a:p>
            <a:endParaRPr lang="en-CA" sz="2400" dirty="0"/>
          </a:p>
          <a:p>
            <a:r>
              <a:rPr lang="en-CA" sz="2400" dirty="0"/>
              <a:t>Wise One: Carlotta </a:t>
            </a:r>
            <a:r>
              <a:rPr lang="en-CA" sz="2400" dirty="0" err="1"/>
              <a:t>Liechti</a:t>
            </a:r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Innkeeper’s Wife: Julie Larson</a:t>
            </a:r>
          </a:p>
          <a:p>
            <a:endParaRPr lang="en-CA" sz="2400" dirty="0"/>
          </a:p>
          <a:p>
            <a:r>
              <a:rPr lang="en-CA" sz="2400" dirty="0"/>
              <a:t>Liturgist &amp; Mary: Reverend Anita Spiller</a:t>
            </a:r>
          </a:p>
          <a:p>
            <a:endParaRPr lang="en-CA" sz="2000" dirty="0"/>
          </a:p>
        </p:txBody>
      </p:sp>
      <p:pic>
        <p:nvPicPr>
          <p:cNvPr id="4" name="Picture 3" descr="A colorful text on a black background">
            <a:extLst>
              <a:ext uri="{FF2B5EF4-FFF2-40B4-BE49-F238E27FC236}">
                <a16:creationId xmlns:a16="http://schemas.microsoft.com/office/drawing/2014/main" id="{2B67D45D-068C-83FE-07DE-E2098E4B9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7318" y="78713"/>
            <a:ext cx="56642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2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3B3C26-6580-A446-59E5-A592CE082089}"/>
              </a:ext>
            </a:extLst>
          </p:cNvPr>
          <p:cNvSpPr txBox="1"/>
          <p:nvPr/>
        </p:nvSpPr>
        <p:spPr>
          <a:xfrm>
            <a:off x="1293019" y="1000125"/>
            <a:ext cx="1005840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/>
              <a:t>3. Sing, choirs of angels, sing in exultation,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Sing, all ye citizens of heaven above;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Glory to God in the highest: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O come, let us adore him, O come, let us adore him,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O come, let us adore him, Christ the Lord.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A64901-50C6-3CFA-C28C-60F5EC6E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3 of 5</a:t>
            </a:r>
          </a:p>
        </p:txBody>
      </p:sp>
    </p:spTree>
    <p:extLst>
      <p:ext uri="{BB962C8B-B14F-4D97-AF65-F5344CB8AC3E}">
        <p14:creationId xmlns:p14="http://schemas.microsoft.com/office/powerpoint/2010/main" val="238212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60E45-723F-5AC7-A878-6D36891A6AE9}"/>
              </a:ext>
            </a:extLst>
          </p:cNvPr>
          <p:cNvSpPr txBox="1"/>
          <p:nvPr/>
        </p:nvSpPr>
        <p:spPr>
          <a:xfrm>
            <a:off x="1328738" y="1343025"/>
            <a:ext cx="9279731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/>
              <a:t>4. See how the shepherds summoned to his cradle,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leaving their flocks, draw nigh with lowly fear;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we too will thither bend our joyful footsteps;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O come, let us adore him, O come, let us adore him,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O come, let us adore him, Christ the Lord.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A6F6A5-620D-B1EA-3294-8DFDEA40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8160" y="6126347"/>
            <a:ext cx="2743200" cy="365125"/>
          </a:xfrm>
        </p:spPr>
        <p:txBody>
          <a:bodyPr/>
          <a:lstStyle/>
          <a:p>
            <a:r>
              <a:rPr lang="en-CA" sz="2000" b="1" dirty="0"/>
              <a:t>4 of 5</a:t>
            </a:r>
          </a:p>
        </p:txBody>
      </p:sp>
    </p:spTree>
    <p:extLst>
      <p:ext uri="{BB962C8B-B14F-4D97-AF65-F5344CB8AC3E}">
        <p14:creationId xmlns:p14="http://schemas.microsoft.com/office/powerpoint/2010/main" val="235846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4B2A15-5F6E-82C0-025B-5D466CC2C1D9}"/>
              </a:ext>
            </a:extLst>
          </p:cNvPr>
          <p:cNvSpPr txBox="1"/>
          <p:nvPr/>
        </p:nvSpPr>
        <p:spPr>
          <a:xfrm>
            <a:off x="1314450" y="1321594"/>
            <a:ext cx="9015413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/>
              <a:t>5. Yea, Lord, we greet thee, born this happy morning;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Jesus, to thee be glory given;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word of the Father, now in flesh appearing: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O come, let us adore him, O come, let us adore him,</a:t>
            </a:r>
          </a:p>
          <a:p>
            <a:pPr>
              <a:lnSpc>
                <a:spcPct val="150000"/>
              </a:lnSpc>
            </a:pPr>
            <a:r>
              <a:rPr lang="en-CA" sz="2800" b="1" dirty="0"/>
              <a:t>O come, let us adore him, Christ the Lord.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F00E57-53FB-C09D-C67E-ADFB17E3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z="2000" b="1" dirty="0"/>
              <a:t>5 of 5</a:t>
            </a:r>
          </a:p>
        </p:txBody>
      </p:sp>
    </p:spTree>
    <p:extLst>
      <p:ext uri="{BB962C8B-B14F-4D97-AF65-F5344CB8AC3E}">
        <p14:creationId xmlns:p14="http://schemas.microsoft.com/office/powerpoint/2010/main" val="190210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310D6E-C3D5-3464-DB4A-40AA119903DB}"/>
              </a:ext>
            </a:extLst>
          </p:cNvPr>
          <p:cNvSpPr txBox="1"/>
          <p:nvPr/>
        </p:nvSpPr>
        <p:spPr>
          <a:xfrm>
            <a:off x="361507" y="584617"/>
            <a:ext cx="11554046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Call to Worship</a:t>
            </a:r>
          </a:p>
          <a:p>
            <a:endParaRPr lang="en-US" sz="2800" dirty="0"/>
          </a:p>
          <a:p>
            <a:r>
              <a:rPr lang="en-US" sz="2800" dirty="0"/>
              <a:t>One: 	On this holiest of night,</a:t>
            </a:r>
          </a:p>
          <a:p>
            <a:r>
              <a:rPr lang="en-US" sz="2800" b="1" dirty="0"/>
              <a:t>All: 	we come, joining with the shepherds who are stunned by wonder.</a:t>
            </a:r>
          </a:p>
          <a:p>
            <a:r>
              <a:rPr lang="en-US" sz="2800" dirty="0"/>
              <a:t>One: 	On this most silent night,</a:t>
            </a:r>
          </a:p>
          <a:p>
            <a:r>
              <a:rPr lang="en-US" sz="2800" b="1" dirty="0"/>
              <a:t>All: 	we come, our hopes and dreams joining those of Mary and Joseph.</a:t>
            </a:r>
          </a:p>
          <a:p>
            <a:r>
              <a:rPr lang="en-US" sz="2800" dirty="0"/>
              <a:t>One: 	On this night of carols and candlelight,</a:t>
            </a:r>
          </a:p>
          <a:p>
            <a:r>
              <a:rPr lang="en-US" sz="2800" b="1" dirty="0"/>
              <a:t>All: 	we come, our glad songs joining with the choirs of angels over us.</a:t>
            </a:r>
          </a:p>
          <a:p>
            <a:r>
              <a:rPr lang="en-US" sz="2800" dirty="0"/>
              <a:t>One: 	Come find comfort today in this gathering of God’s people.</a:t>
            </a:r>
          </a:p>
          <a:p>
            <a:r>
              <a:rPr lang="en-US" sz="2800" b="1" dirty="0"/>
              <a:t>All: 	We come knowing that God is with us. Let us worship together.</a:t>
            </a:r>
          </a:p>
          <a:p>
            <a:endParaRPr lang="en-US" sz="2800" b="1" dirty="0"/>
          </a:p>
          <a:p>
            <a:r>
              <a:rPr lang="en-US" i="1" dirty="0"/>
              <a:t>~ revised with permission by Rev. Thom Shuman, Lectionary Liturgies. Posted on </a:t>
            </a:r>
            <a:r>
              <a:rPr lang="en-US" i="1" dirty="0" err="1"/>
              <a:t>LiturgyLink</a:t>
            </a:r>
            <a:r>
              <a:rPr lang="en-US" i="1" dirty="0"/>
              <a:t>. http://www.liturgylink.net/. 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734212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3135</TotalTime>
  <Words>1923</Words>
  <Application>Microsoft Office PowerPoint</Application>
  <PresentationFormat>Widescreen</PresentationFormat>
  <Paragraphs>235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Custom Design</vt:lpstr>
      <vt:lpstr>PowerPoint Presentation</vt:lpstr>
      <vt:lpstr>Welcome &amp; Land Acknowledgement   Squamish United Church respectfully, and whole-heartedly acknowledge that the services we operate in Squamish, BC are on the traditional, ancestral and unceded territory of the Skwxwú7mesh (Squamish) Nation.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Opening Hymn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Opening Hymn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Larson</dc:creator>
  <cp:lastModifiedBy>Sarena Jonah</cp:lastModifiedBy>
  <cp:revision>191</cp:revision>
  <dcterms:created xsi:type="dcterms:W3CDTF">2023-10-05T00:21:20Z</dcterms:created>
  <dcterms:modified xsi:type="dcterms:W3CDTF">2023-12-25T02:10:19Z</dcterms:modified>
</cp:coreProperties>
</file>