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94" r:id="rId4"/>
    <p:sldId id="293" r:id="rId5"/>
    <p:sldId id="292" r:id="rId6"/>
    <p:sldId id="291" r:id="rId7"/>
    <p:sldId id="298" r:id="rId8"/>
    <p:sldId id="296" r:id="rId9"/>
    <p:sldId id="297" r:id="rId10"/>
    <p:sldId id="260" r:id="rId11"/>
    <p:sldId id="290" r:id="rId12"/>
    <p:sldId id="258" r:id="rId13"/>
    <p:sldId id="259" r:id="rId14"/>
    <p:sldId id="299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750" normalizeH="0" baseline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750" normalizeH="0" baseline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750" normalizeH="0" baseline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750" normalizeH="0" baseline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750" normalizeH="0" baseline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750" normalizeH="0" baseline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750" normalizeH="0" baseline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750" normalizeH="0" baseline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750" normalizeH="0" baseline="0">
        <a:ln>
          <a:noFill/>
        </a:ln>
        <a:solidFill>
          <a:schemeClr val="accent2"/>
        </a:solidFill>
        <a:effectLst/>
        <a:uFillTx/>
        <a:latin typeface="Noto Sans CJK TC Bold"/>
        <a:ea typeface="Noto Sans CJK TC Bold"/>
        <a:cs typeface="Noto Sans CJK TC Bold"/>
        <a:sym typeface="Noto Sans CJK TC 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19"/>
  </p:normalViewPr>
  <p:slideViewPr>
    <p:cSldViewPr snapToGrid="0">
      <p:cViewPr varScale="1">
        <p:scale>
          <a:sx n="53" d="100"/>
          <a:sy n="53" d="100"/>
        </p:scale>
        <p:origin x="6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Cov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 descr="Image"/>
          <p:cNvPicPr>
            <a:picLocks noChangeAspect="1"/>
          </p:cNvPicPr>
          <p:nvPr/>
        </p:nvPicPr>
        <p:blipFill>
          <a:blip r:embed="rId3"/>
          <a:srcRect l="4442"/>
          <a:stretch>
            <a:fillRect/>
          </a:stretch>
        </p:blipFill>
        <p:spPr>
          <a:xfrm>
            <a:off x="1017985" y="-68140"/>
            <a:ext cx="23437730" cy="1385228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Image"/>
          <p:cNvSpPr>
            <a:spLocks noGrp="1"/>
          </p:cNvSpPr>
          <p:nvPr>
            <p:ph type="pic" idx="21"/>
          </p:nvPr>
        </p:nvSpPr>
        <p:spPr>
          <a:xfrm>
            <a:off x="645926" y="-839383"/>
            <a:ext cx="23117548" cy="154116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Rectangle"/>
          <p:cNvSpPr/>
          <p:nvPr/>
        </p:nvSpPr>
        <p:spPr>
          <a:xfrm>
            <a:off x="632258" y="632609"/>
            <a:ext cx="23119483" cy="12450782"/>
          </a:xfrm>
          <a:prstGeom prst="rect">
            <a:avLst/>
          </a:prstGeom>
          <a:solidFill>
            <a:srgbClr val="FFFFFF">
              <a:alpha val="591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2036537" y="1783055"/>
            <a:ext cx="20323626" cy="1016259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854" y="10998200"/>
            <a:ext cx="383592" cy="4445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551" y="5632450"/>
            <a:ext cx="19122898" cy="2451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Image"/>
          <p:cNvSpPr>
            <a:spLocks noGrp="1"/>
          </p:cNvSpPr>
          <p:nvPr>
            <p:ph type="pic" idx="21"/>
          </p:nvPr>
        </p:nvSpPr>
        <p:spPr>
          <a:xfrm>
            <a:off x="3987" y="-1624830"/>
            <a:ext cx="24391479" cy="169843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>
            <a:lvl1pPr>
              <a:defRPr sz="8400" spc="0">
                <a:latin typeface="Noto Sans CJK TC Medium"/>
                <a:ea typeface="Noto Sans CJK TC Medium"/>
                <a:cs typeface="Noto Sans CJK TC Medium"/>
                <a:sym typeface="Noto Sans CJK TC Medium"/>
              </a:defRPr>
            </a:lvl1pPr>
          </a:lstStyle>
          <a:p>
            <a:r>
              <a:t>Title Text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34388" y="11637942"/>
            <a:ext cx="1515225" cy="30801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"/>
          <p:cNvSpPr/>
          <p:nvPr/>
        </p:nvSpPr>
        <p:spPr>
          <a:xfrm>
            <a:off x="308667" y="320152"/>
            <a:ext cx="23766666" cy="13075696"/>
          </a:xfrm>
          <a:prstGeom prst="rect">
            <a:avLst/>
          </a:prstGeom>
          <a:ln w="6350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15" y="-68140"/>
            <a:ext cx="24527430" cy="1385228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Cov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Cov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Cov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2032980" y="3254763"/>
            <a:ext cx="20318040" cy="720647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ng Cov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241073" y="-211667"/>
            <a:ext cx="23114001" cy="1540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686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0204" y="10995397"/>
            <a:ext cx="383592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ansi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21"/>
          </p:nvPr>
        </p:nvSpPr>
        <p:spPr>
          <a:xfrm>
            <a:off x="241073" y="-211667"/>
            <a:ext cx="23114001" cy="1540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0" y="10922000"/>
            <a:ext cx="1016000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0204" y="10995397"/>
            <a:ext cx="383592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ansition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idx="21"/>
          </p:nvPr>
        </p:nvSpPr>
        <p:spPr>
          <a:xfrm>
            <a:off x="241073" y="-211667"/>
            <a:ext cx="23114001" cy="1540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686" y="10922000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0204" y="10995397"/>
            <a:ext cx="383592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yric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"/>
          <p:cNvSpPr/>
          <p:nvPr/>
        </p:nvSpPr>
        <p:spPr>
          <a:xfrm>
            <a:off x="1006506" y="1004668"/>
            <a:ext cx="23377494" cy="12711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293671" y="4065584"/>
            <a:ext cx="20072620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3037" y="11732162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yric 1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/>
        </p:nvSpPr>
        <p:spPr>
          <a:xfrm>
            <a:off x="1884612" y="0"/>
            <a:ext cx="22499388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293671" y="4065584"/>
            <a:ext cx="20072620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3037" y="11732162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yric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"/>
          <p:cNvSpPr/>
          <p:nvPr/>
        </p:nvSpPr>
        <p:spPr>
          <a:xfrm>
            <a:off x="1006506" y="1004668"/>
            <a:ext cx="23377494" cy="12711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293671" y="4065584"/>
            <a:ext cx="20065367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3037" y="11732162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yric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"/>
          <p:cNvSpPr/>
          <p:nvPr/>
        </p:nvSpPr>
        <p:spPr>
          <a:xfrm>
            <a:off x="1006506" y="1004668"/>
            <a:ext cx="23377494" cy="12711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293671" y="4065584"/>
            <a:ext cx="20072620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3037" y="11732162"/>
            <a:ext cx="1016001" cy="968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033523" y="2508958"/>
            <a:ext cx="20072619" cy="621972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>
                <a:solidFill>
                  <a:srgbClr val="FFFFFF"/>
                </a:solidFill>
              </a:defRPr>
            </a:lvl1pPr>
            <a:lvl2pPr marL="0" indent="0">
              <a:buSzTx/>
              <a:buNone/>
              <a:defRPr>
                <a:solidFill>
                  <a:srgbClr val="FFFFFF"/>
                </a:solidFill>
              </a:defRPr>
            </a:lvl2pPr>
            <a:lvl3pPr marL="0" indent="0">
              <a:buSzTx/>
              <a:buNone/>
              <a:defRPr>
                <a:solidFill>
                  <a:srgbClr val="FFFFFF"/>
                </a:solidFill>
              </a:defRPr>
            </a:lvl3pPr>
            <a:lvl4pPr marL="0" indent="0">
              <a:buSzTx/>
              <a:buNone/>
              <a:defRPr>
                <a:solidFill>
                  <a:srgbClr val="FFFFFF"/>
                </a:solidFill>
              </a:defRPr>
            </a:lvl4pPr>
            <a:lvl5pPr marL="0" indent="0">
              <a:buSz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0204" y="11799907"/>
            <a:ext cx="383592" cy="444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3854" y="13081000"/>
            <a:ext cx="383592" cy="444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 spc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200" baseline="0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200" baseline="0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200" baseline="0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200" baseline="0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200" baseline="0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200" baseline="0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200" baseline="0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200" baseline="0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0" b="0" i="0" u="none" strike="noStrike" cap="none" spc="1200" baseline="0">
          <a:solidFill>
            <a:srgbClr val="FFFFFF"/>
          </a:solidFill>
          <a:uFillTx/>
          <a:latin typeface="+mj-lt"/>
          <a:ea typeface="+mj-ea"/>
          <a:cs typeface="+mj-cs"/>
          <a:sym typeface="Noto Sans CJK TC DemiLight"/>
        </a:defRPr>
      </a:lvl9pPr>
    </p:titleStyle>
    <p:bodyStyle>
      <a:lvl1pPr marL="103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7800" b="0" i="0" u="none" strike="noStrike" cap="none" spc="156" baseline="0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1pPr>
      <a:lvl2pPr marL="1666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7800" b="0" i="0" u="none" strike="noStrike" cap="none" spc="156" baseline="0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2pPr>
      <a:lvl3pPr marL="230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7800" b="0" i="0" u="none" strike="noStrike" cap="none" spc="156" baseline="0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3pPr>
      <a:lvl4pPr marL="2936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7800" b="0" i="0" u="none" strike="noStrike" cap="none" spc="156" baseline="0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4pPr>
      <a:lvl5pPr marL="357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7800" b="0" i="0" u="none" strike="noStrike" cap="none" spc="156" baseline="0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5pPr>
      <a:lvl6pPr marL="4206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7800" b="0" i="0" u="none" strike="noStrike" cap="none" spc="156" baseline="0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6pPr>
      <a:lvl7pPr marL="484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7800" b="0" i="0" u="none" strike="noStrike" cap="none" spc="156" baseline="0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7pPr>
      <a:lvl8pPr marL="5476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7800" b="0" i="0" u="none" strike="noStrike" cap="none" spc="156" baseline="0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8pPr>
      <a:lvl9pPr marL="6111875" marR="0" indent="-1031875" algn="l" defTabSz="10541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7800" b="0" i="0" u="none" strike="noStrike" cap="none" spc="156" baseline="0">
          <a:solidFill>
            <a:srgbClr val="000000"/>
          </a:solidFill>
          <a:uFillTx/>
          <a:latin typeface="+mj-lt"/>
          <a:ea typeface="+mj-ea"/>
          <a:cs typeface="+mj-cs"/>
          <a:sym typeface="Noto Sans CJK TC Demi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Noto Sans CJK TC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ylan-mcleod-yT__lGu4NWQ-unsplash.jpg" descr="dylan-mcleod-yT__lGu4NWQ-unsplash.jpg"/>
          <p:cNvPicPr>
            <a:picLocks noChangeAspect="1"/>
          </p:cNvPicPr>
          <p:nvPr/>
        </p:nvPicPr>
        <p:blipFill>
          <a:blip r:embed="rId3"/>
          <a:srcRect l="9189" t="6941" r="13500" b="21758"/>
          <a:stretch>
            <a:fillRect/>
          </a:stretch>
        </p:blipFill>
        <p:spPr>
          <a:xfrm>
            <a:off x="1026012" y="1"/>
            <a:ext cx="22308397" cy="1371602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4"/>
          <a:srcRect l="4272" r="4272"/>
          <a:stretch>
            <a:fillRect/>
          </a:stretch>
        </p:blipFill>
        <p:spPr>
          <a:xfrm>
            <a:off x="1041808" y="1580"/>
            <a:ext cx="22300383" cy="1371284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勇敢與跟從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1560"/>
            </a:pP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勇敢與跟從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120000"/>
              </a:lnSpc>
              <a:defRPr sz="4000" spc="400"/>
            </a:pPr>
            <a:r>
              <a:t>約書亞記 14:6-15</a:t>
            </a:r>
          </a:p>
          <a:p>
            <a:pPr>
              <a:lnSpc>
                <a:spcPct val="120000"/>
              </a:lnSpc>
              <a:defRPr sz="4000" spc="400"/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陳榮基牧師 | Pastor Francis</a:t>
            </a:r>
            <a:br/>
            <a:r>
              <a:t>2025.08.17</a:t>
            </a:r>
          </a:p>
          <a:p>
            <a:pPr>
              <a:lnSpc>
                <a:spcPct val="120000"/>
              </a:lnSpc>
              <a:defRPr sz="4000" spc="400"/>
            </a:pPr>
            <a:r>
              <a:t>Re:Fresh @ BAC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1.     什麼是勇敢？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defRPr sz="8400" spc="168"/>
            </a:pPr>
            <a:endParaRPr lang="en-CA" altLang="zh-TW" dirty="0"/>
          </a:p>
          <a:p>
            <a:pPr algn="ctr">
              <a:lnSpc>
                <a:spcPct val="80000"/>
              </a:lnSpc>
              <a:defRPr sz="8400" spc="168"/>
            </a:pPr>
            <a:endParaRPr lang="en-CA" altLang="zh-TW" dirty="0"/>
          </a:p>
          <a:p>
            <a:pPr algn="ctr">
              <a:lnSpc>
                <a:spcPct val="80000"/>
              </a:lnSpc>
              <a:defRPr sz="8400" spc="168"/>
            </a:pPr>
            <a:endParaRPr lang="en-CA" altLang="zh-TW" dirty="0"/>
          </a:p>
          <a:p>
            <a:pPr algn="ctr">
              <a:lnSpc>
                <a:spcPct val="80000"/>
              </a:lnSpc>
              <a:defRPr sz="8400" spc="168"/>
            </a:pPr>
            <a:endParaRPr lang="zh-TW" altLang="en-US" dirty="0"/>
          </a:p>
          <a:p>
            <a:pPr algn="ctr"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800" spc="176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C51EF-094F-AA4B-8044-B4974258F64F}"/>
              </a:ext>
            </a:extLst>
          </p:cNvPr>
          <p:cNvSpPr txBox="1"/>
          <p:nvPr/>
        </p:nvSpPr>
        <p:spPr>
          <a:xfrm>
            <a:off x="12028377" y="7824651"/>
            <a:ext cx="10265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endParaRPr kumimoji="0" lang="en-US" sz="9600" b="0" i="0" u="none" strike="noStrike" cap="none" spc="75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Noto Sans CJK TC Bold"/>
              <a:ea typeface="Noto Sans CJK TC Bold"/>
              <a:cs typeface="Noto Sans CJK TC Bold"/>
              <a:sym typeface="Noto Sans CJK TC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78BA5-12E1-01CF-D667-9211B98C2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48" y="2293719"/>
            <a:ext cx="22763748" cy="10700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0F9B5E-DC6C-879D-C01B-CB31DB51A6AC}"/>
              </a:ext>
            </a:extLst>
          </p:cNvPr>
          <p:cNvSpPr txBox="1"/>
          <p:nvPr/>
        </p:nvSpPr>
        <p:spPr>
          <a:xfrm rot="9895004" flipV="1">
            <a:off x="3998147" y="8884414"/>
            <a:ext cx="1077279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9600" b="0" i="0" u="none" strike="noStrike" cap="none" spc="75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Noto Sans CJK TC Bold"/>
                <a:ea typeface="Noto Sans CJK TC Bold"/>
                <a:cs typeface="Noto Sans CJK TC Bold"/>
                <a:sym typeface="Noto Sans CJK TC Bold"/>
              </a:rPr>
              <a:t>迦勒的故事</a:t>
            </a:r>
            <a:endParaRPr kumimoji="0" lang="en-US" sz="9600" b="0" i="0" u="none" strike="noStrike" cap="none" spc="75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Noto Sans CJK TC Bold"/>
              <a:ea typeface="Noto Sans CJK TC Bold"/>
              <a:cs typeface="Noto Sans CJK TC Bold"/>
              <a:sym typeface="Noto Sans CJK TC Bold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D5FCE-8BFA-D85B-2C6A-EA1E0F6AC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>
            <a:extLst>
              <a:ext uri="{FF2B5EF4-FFF2-40B4-BE49-F238E27FC236}">
                <a16:creationId xmlns:a16="http://schemas.microsoft.com/office/drawing/2014/main" id="{AEEDBE35-AFCE-025D-A84F-F69346949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24 但是我的僕人迦勒，因他另有一個心志，專心跟從我，我必把他領進他去過的那地；他的子孫也必得著那地為業。">
            <a:extLst>
              <a:ext uri="{FF2B5EF4-FFF2-40B4-BE49-F238E27FC236}">
                <a16:creationId xmlns:a16="http://schemas.microsoft.com/office/drawing/2014/main" id="{97E79CF7-CDCB-D1B1-8E18-C06263D5E3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24</a:t>
            </a:r>
            <a:r>
              <a:rPr dirty="0"/>
              <a:t> </a:t>
            </a:r>
            <a:r>
              <a:rPr sz="8800" spc="176" dirty="0" err="1"/>
              <a:t>但是我的僕人迦勒，因他另有一個心志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/>
              <a:t>，</a:t>
            </a:r>
            <a:r>
              <a:rPr sz="8800" spc="176" dirty="0" err="1"/>
              <a:t>專心跟從我，我必把他領進他去過的那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地；他的子孫也必得著那地為業</a:t>
            </a:r>
            <a:r>
              <a:rPr sz="8800" spc="176" dirty="0"/>
              <a:t>。</a:t>
            </a:r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CF72BF0D-026F-28C0-7417-82CA8689C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勇敢與跟從@民數記 | Numbers 14:24 (新譯本)">
            <a:extLst>
              <a:ext uri="{FF2B5EF4-FFF2-40B4-BE49-F238E27FC236}">
                <a16:creationId xmlns:a16="http://schemas.microsoft.com/office/drawing/2014/main" id="{CD7F3E9F-6C7D-3273-7798-CE9D06D9011F}"/>
              </a:ext>
            </a:extLst>
          </p:cNvPr>
          <p:cNvSpPr txBox="1"/>
          <p:nvPr/>
        </p:nvSpPr>
        <p:spPr>
          <a:xfrm>
            <a:off x="2033523" y="1366618"/>
            <a:ext cx="12234927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@民數記 | Numbers 14:24 (新譯本)</a:t>
            </a:r>
          </a:p>
        </p:txBody>
      </p:sp>
    </p:spTree>
    <p:extLst>
      <p:ext uri="{BB962C8B-B14F-4D97-AF65-F5344CB8AC3E}">
        <p14:creationId xmlns:p14="http://schemas.microsoft.com/office/powerpoint/2010/main" val="81778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14 因此，希伯崙成了基尼洗人耶孚尼的兒子迦勒的產業，直到今日；因為他完全順從耶和華以色列的神。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14</a:t>
            </a:r>
            <a:r>
              <a:rPr dirty="0"/>
              <a:t> </a:t>
            </a:r>
            <a:r>
              <a:rPr sz="8800" spc="176" dirty="0" err="1"/>
              <a:t>因此，希伯崙成了基尼洗人耶孚尼的兒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子迦勒的產業，直到今日；因為他完全順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從耶和華以色列的神</a:t>
            </a:r>
            <a:r>
              <a:rPr sz="8800" spc="176" dirty="0"/>
              <a:t>。</a:t>
            </a:r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勇敢與跟從@約書亞記 | Joshua 14:14 (新譯本)"/>
          <p:cNvSpPr txBox="1"/>
          <p:nvPr/>
        </p:nvSpPr>
        <p:spPr>
          <a:xfrm>
            <a:off x="2033523" y="1366618"/>
            <a:ext cx="12255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14:14 (新譯本)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8 可是，與我一同上去的眾兄弟卻使人民的心驚懼，我卻完全順從耶和華我的神。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sz="8800" spc="176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8</a:t>
            </a:r>
            <a:r>
              <a:rPr sz="8800" spc="176" dirty="0"/>
              <a:t> </a:t>
            </a:r>
            <a:r>
              <a:rPr sz="8800" spc="176" dirty="0" err="1"/>
              <a:t>可是，與我一同上去的眾兄弟卻使人民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的心驚懼，我卻完全順從耶和華我的神</a:t>
            </a:r>
            <a:r>
              <a:rPr sz="8800" spc="176" dirty="0"/>
              <a:t>。</a:t>
            </a:r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勇敢與跟從@約書亞記 | Joshua 14:8 (新譯本)"/>
          <p:cNvSpPr txBox="1"/>
          <p:nvPr/>
        </p:nvSpPr>
        <p:spPr>
          <a:xfrm>
            <a:off x="2033523" y="1366618"/>
            <a:ext cx="11935842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14:8 (新譯本)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8CB800-95D3-A436-4044-C4E497C0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>
            <a:extLst>
              <a:ext uri="{FF2B5EF4-FFF2-40B4-BE49-F238E27FC236}">
                <a16:creationId xmlns:a16="http://schemas.microsoft.com/office/drawing/2014/main" id="{4064699B-2895-CF1D-7539-BEF96DB3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1.     什麼是勇敢？">
            <a:extLst>
              <a:ext uri="{FF2B5EF4-FFF2-40B4-BE49-F238E27FC236}">
                <a16:creationId xmlns:a16="http://schemas.microsoft.com/office/drawing/2014/main" id="{0E0A57E7-FB60-514A-4F4F-0AF3A3C1A9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1.</a:t>
            </a:r>
            <a:r>
              <a:t>     什麼是勇敢？</a:t>
            </a:r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800" spc="176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195" name="Image" descr="Image">
            <a:extLst>
              <a:ext uri="{FF2B5EF4-FFF2-40B4-BE49-F238E27FC236}">
                <a16:creationId xmlns:a16="http://schemas.microsoft.com/office/drawing/2014/main" id="{24580E70-6482-0F1E-2DCB-344ECC889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勇敢與跟從@約書亞記 | Joshua 14:6-15 (新譯本)">
            <a:extLst>
              <a:ext uri="{FF2B5EF4-FFF2-40B4-BE49-F238E27FC236}">
                <a16:creationId xmlns:a16="http://schemas.microsoft.com/office/drawing/2014/main" id="{AFE6A53A-15F7-A800-4549-0C76DB3770E3}"/>
              </a:ext>
            </a:extLst>
          </p:cNvPr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  <p:extLst>
      <p:ext uri="{BB962C8B-B14F-4D97-AF65-F5344CB8AC3E}">
        <p14:creationId xmlns:p14="http://schemas.microsoft.com/office/powerpoint/2010/main" val="20776436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1.     什麼是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1.</a:t>
            </a:r>
            <a:r>
              <a:rPr dirty="0"/>
              <a:t>     </a:t>
            </a:r>
            <a:r>
              <a:rPr dirty="0" err="1"/>
              <a:t>什麼是勇敢</a:t>
            </a:r>
            <a:r>
              <a:rPr dirty="0"/>
              <a:t>？</a:t>
            </a:r>
          </a:p>
          <a:p>
            <a:pPr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400" spc="168"/>
            </a:pPr>
            <a:r>
              <a:rPr dirty="0" err="1"/>
              <a:t>真正的勇氣，是願意展現脆弱</a:t>
            </a:r>
            <a:r>
              <a:rPr dirty="0"/>
              <a:t>。</a:t>
            </a:r>
          </a:p>
          <a:p>
            <a:pPr>
              <a:lnSpc>
                <a:spcPct val="80000"/>
              </a:lnSpc>
              <a:defRPr sz="8400" spc="168"/>
            </a:pPr>
            <a:r>
              <a:rPr dirty="0"/>
              <a:t>True courage is the willingness to be vulnerable. </a:t>
            </a:r>
          </a:p>
          <a:p>
            <a:pPr algn="r">
              <a:lnSpc>
                <a:spcPct val="80000"/>
              </a:lnSpc>
              <a:defRPr sz="8400" spc="168"/>
            </a:pPr>
            <a:r>
              <a:rPr dirty="0"/>
              <a:t>Dr. Brené Brown</a:t>
            </a:r>
          </a:p>
          <a:p>
            <a:pPr>
              <a:lnSpc>
                <a:spcPct val="80000"/>
              </a:lnSpc>
              <a:defRPr sz="8800" spc="176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1.     什麼是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1.</a:t>
            </a:r>
            <a:r>
              <a:rPr dirty="0"/>
              <a:t>     </a:t>
            </a:r>
            <a:r>
              <a:rPr dirty="0" err="1"/>
              <a:t>什麼是勇敢</a:t>
            </a:r>
            <a:r>
              <a:rPr dirty="0"/>
              <a:t>？</a:t>
            </a:r>
          </a:p>
          <a:p>
            <a:pPr lvl="2">
              <a:lnSpc>
                <a:spcPct val="80000"/>
              </a:lnSpc>
              <a:defRPr sz="8400" spc="168"/>
            </a:pPr>
            <a:r>
              <a:rPr dirty="0" err="1"/>
              <a:t>現代人：願意打開個心</a:t>
            </a:r>
            <a:r>
              <a:rPr sz="8800" spc="176" dirty="0" err="1"/>
              <a:t>，不怕受傷，成為脆</a:t>
            </a:r>
            <a:endParaRPr lang="en-CA" sz="8800" spc="176" dirty="0"/>
          </a:p>
          <a:p>
            <a:pPr lvl="2">
              <a:lnSpc>
                <a:spcPct val="80000"/>
              </a:lnSpc>
              <a:defRPr sz="8400" spc="168"/>
            </a:pPr>
            <a:r>
              <a:rPr sz="8800" spc="176" dirty="0" err="1"/>
              <a:t>弱，</a:t>
            </a:r>
            <a:r>
              <a:rPr dirty="0" err="1"/>
              <a:t>真誠分享內心睇法和感受</a:t>
            </a:r>
            <a:r>
              <a:rPr dirty="0"/>
              <a:t>。</a:t>
            </a:r>
          </a:p>
          <a:p>
            <a:pPr lvl="2">
              <a:lnSpc>
                <a:spcPct val="80000"/>
              </a:lnSpc>
              <a:defRPr sz="8400" spc="168"/>
            </a:pPr>
            <a:endParaRPr dirty="0"/>
          </a:p>
          <a:p>
            <a:pPr lvl="2"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800" spc="176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1.     什麼是勇敢？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1.</a:t>
            </a:r>
            <a:r>
              <a:t>     什麼是勇敢？</a:t>
            </a:r>
          </a:p>
          <a:p>
            <a:pPr lvl="2">
              <a:lnSpc>
                <a:spcPct val="80000"/>
              </a:lnSpc>
              <a:defRPr sz="8400" spc="168"/>
            </a:pPr>
            <a:endParaRPr/>
          </a:p>
          <a:p>
            <a:pPr lvl="2">
              <a:lnSpc>
                <a:spcPct val="80000"/>
              </a:lnSpc>
              <a:defRPr sz="8400" spc="168"/>
            </a:pPr>
            <a:endParaRPr/>
          </a:p>
          <a:p>
            <a:pPr lvl="2" algn="ctr"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800" spc="176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  <p:sp>
        <p:nvSpPr>
          <p:cNvPr id="212" name="Heart"/>
          <p:cNvSpPr/>
          <p:nvPr/>
        </p:nvSpPr>
        <p:spPr>
          <a:xfrm>
            <a:off x="8776810" y="5041441"/>
            <a:ext cx="7760686" cy="6858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3" name="勇氣"/>
          <p:cNvSpPr txBox="1"/>
          <p:nvPr/>
        </p:nvSpPr>
        <p:spPr>
          <a:xfrm>
            <a:off x="11330003" y="7109863"/>
            <a:ext cx="2654301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 spc="2000"/>
            </a:lvl1pPr>
          </a:lstStyle>
          <a:p>
            <a:r>
              <a:t>勇氣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1.     什麼是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1.</a:t>
            </a:r>
            <a:r>
              <a:rPr dirty="0"/>
              <a:t>     </a:t>
            </a:r>
            <a:r>
              <a:rPr dirty="0" err="1"/>
              <a:t>什麼是勇敢</a:t>
            </a:r>
            <a:r>
              <a:rPr dirty="0"/>
              <a:t>？</a:t>
            </a:r>
          </a:p>
          <a:p>
            <a:pPr lvl="2">
              <a:lnSpc>
                <a:spcPct val="80000"/>
              </a:lnSpc>
              <a:defRPr sz="8400" spc="168"/>
            </a:pPr>
            <a:r>
              <a:rPr dirty="0"/>
              <a:t>1. </a:t>
            </a:r>
            <a:r>
              <a:rPr dirty="0" err="1"/>
              <a:t>在不公義泛濫之時，仍堅持伸張公義，正</a:t>
            </a:r>
            <a:endParaRPr lang="en-CA" dirty="0"/>
          </a:p>
          <a:p>
            <a:pPr lvl="2">
              <a:lnSpc>
                <a:spcPct val="80000"/>
              </a:lnSpc>
              <a:defRPr sz="8400" spc="168"/>
            </a:pPr>
            <a:r>
              <a:rPr dirty="0" err="1"/>
              <a:t>是勇氣最真實的體現。Rabbi</a:t>
            </a:r>
            <a:r>
              <a:rPr dirty="0"/>
              <a:t> AJ Heschel   </a:t>
            </a:r>
            <a:endParaRPr sz="5100" spc="102" dirty="0"/>
          </a:p>
          <a:p>
            <a:pPr lvl="2">
              <a:lnSpc>
                <a:spcPct val="80000"/>
              </a:lnSpc>
              <a:defRPr sz="8400" spc="168"/>
            </a:pPr>
            <a:endParaRPr sz="5100" spc="102" dirty="0"/>
          </a:p>
          <a:p>
            <a:pPr lvl="2">
              <a:lnSpc>
                <a:spcPct val="80000"/>
              </a:lnSpc>
              <a:defRPr sz="8400" spc="168"/>
            </a:pPr>
            <a:endParaRPr sz="5100" spc="102" dirty="0"/>
          </a:p>
          <a:p>
            <a:pPr lvl="2">
              <a:lnSpc>
                <a:spcPct val="80000"/>
              </a:lnSpc>
              <a:defRPr sz="8400" spc="168"/>
            </a:pPr>
            <a:r>
              <a:rPr dirty="0"/>
              <a:t> </a:t>
            </a:r>
          </a:p>
          <a:p>
            <a:pPr lvl="2">
              <a:lnSpc>
                <a:spcPct val="80000"/>
              </a:lnSpc>
              <a:defRPr sz="8400" spc="168"/>
            </a:pPr>
            <a:endParaRPr dirty="0"/>
          </a:p>
          <a:p>
            <a:pPr lvl="2"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800" spc="176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.     什麼是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1.</a:t>
            </a:r>
            <a:r>
              <a:rPr dirty="0"/>
              <a:t>     </a:t>
            </a:r>
            <a:r>
              <a:rPr dirty="0" err="1"/>
              <a:t>什麼是勇敢</a:t>
            </a:r>
            <a:r>
              <a:rPr dirty="0"/>
              <a:t>？</a:t>
            </a:r>
          </a:p>
          <a:p>
            <a:pPr lvl="2">
              <a:lnSpc>
                <a:spcPct val="80000"/>
              </a:lnSpc>
              <a:defRPr sz="8400" spc="168"/>
            </a:pPr>
            <a:r>
              <a:rPr dirty="0"/>
              <a:t>1. </a:t>
            </a:r>
            <a:r>
              <a:rPr dirty="0" err="1"/>
              <a:t>在不公義泛濫之時，仍堅持伸張公義，正</a:t>
            </a:r>
            <a:endParaRPr lang="en-CA" dirty="0"/>
          </a:p>
          <a:p>
            <a:pPr lvl="2">
              <a:lnSpc>
                <a:spcPct val="80000"/>
              </a:lnSpc>
              <a:defRPr sz="8400" spc="168"/>
            </a:pPr>
            <a:r>
              <a:rPr dirty="0" err="1"/>
              <a:t>是勇氣最真實的體現。Rabbi</a:t>
            </a:r>
            <a:r>
              <a:rPr dirty="0"/>
              <a:t> AJ Heschel   </a:t>
            </a:r>
            <a:endParaRPr sz="5100" spc="102" dirty="0"/>
          </a:p>
          <a:p>
            <a:pPr lvl="2">
              <a:lnSpc>
                <a:spcPct val="80000"/>
              </a:lnSpc>
              <a:defRPr sz="8400" spc="168"/>
            </a:pPr>
            <a:endParaRPr sz="5100" spc="102" dirty="0"/>
          </a:p>
          <a:p>
            <a:pPr lvl="2">
              <a:lnSpc>
                <a:spcPct val="80000"/>
              </a:lnSpc>
              <a:defRPr sz="8400" spc="168"/>
            </a:pPr>
            <a:r>
              <a:rPr dirty="0"/>
              <a:t>2. </a:t>
            </a:r>
            <a:r>
              <a:rPr dirty="0" err="1"/>
              <a:t>真正的勇氣，不在於勝過敵人，而在於在</a:t>
            </a:r>
            <a:endParaRPr lang="en-CA" dirty="0"/>
          </a:p>
          <a:p>
            <a:pPr lvl="2">
              <a:lnSpc>
                <a:spcPct val="80000"/>
              </a:lnSpc>
              <a:defRPr sz="8400" spc="168"/>
            </a:pPr>
            <a:r>
              <a:rPr dirty="0" err="1"/>
              <a:t>誘惑與壓迫中仍忠於上帝。Rabbi</a:t>
            </a:r>
            <a:r>
              <a:rPr dirty="0"/>
              <a:t> SR Hirsch</a:t>
            </a:r>
          </a:p>
          <a:p>
            <a:pPr lvl="2">
              <a:lnSpc>
                <a:spcPct val="80000"/>
              </a:lnSpc>
              <a:defRPr sz="8400" spc="168"/>
            </a:pPr>
            <a:r>
              <a:rPr dirty="0"/>
              <a:t> </a:t>
            </a:r>
          </a:p>
          <a:p>
            <a:pPr lvl="2">
              <a:lnSpc>
                <a:spcPct val="80000"/>
              </a:lnSpc>
              <a:defRPr sz="8400" spc="168"/>
            </a:pPr>
            <a:endParaRPr dirty="0"/>
          </a:p>
          <a:p>
            <a:pPr lvl="2"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800" spc="176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24 但是我的僕人迦勒，因他另有一個心志，專心跟從我，我必把他領進他去過的那地；他的子孫也必得著那地為業。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lang="en-CA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6 </a:t>
            </a:r>
            <a:r>
              <a:rPr lang="zh-TW" altLang="en-US" sz="8800" spc="176" dirty="0"/>
              <a:t>猶大人來到吉甲約書亞那裡，基尼洗人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耶孚尼的兒子迦勒對約書亞說：“耶和華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在加低斯．巴尼亞對神人摩西所說關於你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和我的話，你是知道的。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en-US" altLang="zh-TW" sz="8800" spc="176" dirty="0">
                <a:solidFill>
                  <a:srgbClr val="FFC000"/>
                </a:solidFill>
              </a:rPr>
              <a:t>7</a:t>
            </a:r>
            <a:r>
              <a:rPr lang="en-US" altLang="zh-TW" sz="8800" spc="176" dirty="0"/>
              <a:t> </a:t>
            </a:r>
            <a:r>
              <a:rPr lang="zh-TW" altLang="en-US" sz="8800" spc="176" dirty="0"/>
              <a:t>耶和華的僕人摩西從加低斯．巴尼亞派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我去窺探這地的時候，我正四十歲；我照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著我心裡所想的向他報告。</a:t>
            </a:r>
            <a:endParaRPr sz="8000" spc="159" dirty="0"/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勇敢與跟從@民數記 | Numbers 14:24 (新譯本)"/>
          <p:cNvSpPr txBox="1"/>
          <p:nvPr/>
        </p:nvSpPr>
        <p:spPr>
          <a:xfrm>
            <a:off x="2033523" y="1440318"/>
            <a:ext cx="12599603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 dirty="0" err="1"/>
              <a:t>勇敢與跟從</a:t>
            </a:r>
            <a:r>
              <a:rPr dirty="0"/>
              <a:t>@</a:t>
            </a:r>
            <a:r>
              <a:rPr lang="en-CA" dirty="0" err="1"/>
              <a:t>約書亞記</a:t>
            </a:r>
            <a:r>
              <a:rPr dirty="0"/>
              <a:t> | </a:t>
            </a:r>
            <a:r>
              <a:rPr lang="en-CA" dirty="0"/>
              <a:t>Joshua</a:t>
            </a:r>
            <a:r>
              <a:rPr dirty="0"/>
              <a:t> 14:</a:t>
            </a:r>
            <a:r>
              <a:rPr lang="en-CA" dirty="0"/>
              <a:t>6-7</a:t>
            </a:r>
            <a:r>
              <a:rPr dirty="0"/>
              <a:t> (</a:t>
            </a:r>
            <a:r>
              <a:rPr dirty="0" err="1"/>
              <a:t>新譯本</a:t>
            </a:r>
            <a:r>
              <a:rPr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1.     什麼是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1.</a:t>
            </a:r>
            <a:r>
              <a:rPr dirty="0"/>
              <a:t>     </a:t>
            </a:r>
            <a:r>
              <a:rPr dirty="0" err="1"/>
              <a:t>什麼是勇敢</a:t>
            </a:r>
            <a:r>
              <a:rPr dirty="0"/>
              <a:t>？</a:t>
            </a:r>
          </a:p>
          <a:p>
            <a:pPr lvl="2">
              <a:lnSpc>
                <a:spcPct val="80000"/>
              </a:lnSpc>
              <a:defRPr sz="8400" spc="168"/>
            </a:pPr>
            <a:r>
              <a:rPr dirty="0" err="1"/>
              <a:t>現代人：願意打開個心</a:t>
            </a:r>
            <a:r>
              <a:rPr sz="8800" spc="176" dirty="0" err="1"/>
              <a:t>，不怕受傷，成為脆</a:t>
            </a:r>
            <a:endParaRPr lang="en-CA" sz="8800" spc="176" dirty="0"/>
          </a:p>
          <a:p>
            <a:pPr lvl="2">
              <a:lnSpc>
                <a:spcPct val="80000"/>
              </a:lnSpc>
              <a:defRPr sz="8400" spc="168"/>
            </a:pPr>
            <a:r>
              <a:rPr sz="8800" spc="176" dirty="0" err="1"/>
              <a:t>弱，</a:t>
            </a:r>
            <a:r>
              <a:rPr dirty="0" err="1"/>
              <a:t>真誠分享內心睇法和感受</a:t>
            </a:r>
            <a:r>
              <a:rPr dirty="0"/>
              <a:t>。</a:t>
            </a:r>
          </a:p>
          <a:p>
            <a:pPr lvl="2">
              <a:lnSpc>
                <a:spcPct val="80000"/>
              </a:lnSpc>
              <a:defRPr sz="8400" spc="168"/>
            </a:pPr>
            <a:endParaRPr dirty="0"/>
          </a:p>
          <a:p>
            <a:pPr lvl="2">
              <a:lnSpc>
                <a:spcPct val="80000"/>
              </a:lnSpc>
              <a:defRPr sz="8400" spc="168"/>
            </a:pPr>
            <a:r>
              <a:rPr dirty="0" err="1"/>
              <a:t>猶太人：一個堅強的心，願意持守信仰，秉</a:t>
            </a:r>
            <a:endParaRPr lang="en-CA" dirty="0"/>
          </a:p>
          <a:p>
            <a:pPr lvl="2">
              <a:lnSpc>
                <a:spcPct val="80000"/>
              </a:lnSpc>
              <a:defRPr sz="8400" spc="168"/>
            </a:pPr>
            <a:r>
              <a:rPr dirty="0" err="1"/>
              <a:t>行公義，縱然犧牲自身，亦在所不辭</a:t>
            </a:r>
            <a:r>
              <a:rPr dirty="0"/>
              <a:t>。</a:t>
            </a:r>
          </a:p>
          <a:p>
            <a:pPr lvl="2">
              <a:lnSpc>
                <a:spcPct val="80000"/>
              </a:lnSpc>
              <a:defRPr sz="8400" spc="168"/>
            </a:pPr>
            <a:endParaRPr dirty="0"/>
          </a:p>
          <a:p>
            <a:pPr lvl="2"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800" spc="176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  <p:sp>
        <p:nvSpPr>
          <p:cNvPr id="229" name="Heart"/>
          <p:cNvSpPr/>
          <p:nvPr/>
        </p:nvSpPr>
        <p:spPr>
          <a:xfrm>
            <a:off x="8776810" y="5041441"/>
            <a:ext cx="7760686" cy="6858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2600">
              <a:alpha val="286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23 你要謹守你的心，勝過謹守一切，因為生命的泉源由此而出。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23</a:t>
            </a:r>
            <a:r>
              <a:rPr dirty="0"/>
              <a:t> </a:t>
            </a:r>
            <a:r>
              <a:rPr dirty="0" err="1"/>
              <a:t>你要謹守你的心，勝過謹守一切，因為生</a:t>
            </a:r>
            <a:endParaRPr lang="en-CA" dirty="0"/>
          </a:p>
          <a:p>
            <a:pPr>
              <a:lnSpc>
                <a:spcPct val="80000"/>
              </a:lnSpc>
              <a:defRPr sz="8400" spc="168"/>
            </a:pPr>
            <a:r>
              <a:rPr dirty="0" err="1"/>
              <a:t>命的泉源由此而出</a:t>
            </a:r>
            <a:r>
              <a:rPr dirty="0"/>
              <a:t>。</a:t>
            </a:r>
          </a:p>
          <a:p>
            <a:pPr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800" spc="176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勇敢與跟從@箴言 | Proverbs 4:23 (新譯本)"/>
          <p:cNvSpPr txBox="1"/>
          <p:nvPr/>
        </p:nvSpPr>
        <p:spPr>
          <a:xfrm>
            <a:off x="2033523" y="1366618"/>
            <a:ext cx="1150759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@箴言 | Proverbs 4:23 (新譯本)</a:t>
            </a:r>
          </a:p>
        </p:txBody>
      </p:sp>
      <p:sp>
        <p:nvSpPr>
          <p:cNvPr id="235" name="Heart"/>
          <p:cNvSpPr/>
          <p:nvPr/>
        </p:nvSpPr>
        <p:spPr>
          <a:xfrm>
            <a:off x="15070656" y="5252341"/>
            <a:ext cx="8240879" cy="7282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6" name="Heart"/>
          <p:cNvSpPr/>
          <p:nvPr/>
        </p:nvSpPr>
        <p:spPr>
          <a:xfrm>
            <a:off x="7825557" y="6711318"/>
            <a:ext cx="6457158" cy="5706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7" name="Heart"/>
          <p:cNvSpPr/>
          <p:nvPr/>
        </p:nvSpPr>
        <p:spPr>
          <a:xfrm>
            <a:off x="2350966" y="8197814"/>
            <a:ext cx="4686649" cy="4141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26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1.     什麼是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1.</a:t>
            </a:r>
            <a:r>
              <a:t>     什麼是勇敢？</a:t>
            </a:r>
          </a:p>
          <a:p>
            <a:pPr>
              <a:lnSpc>
                <a:spcPct val="80000"/>
              </a:lnSpc>
              <a:defRPr sz="8400" spc="168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2.     </a:t>
            </a:r>
            <a:r>
              <a:t>為什麼我們不勇敢？</a:t>
            </a:r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800" spc="176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為什麼我們不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 dirty="0" err="1"/>
              <a:t>為什麼我們不勇敢</a:t>
            </a:r>
            <a:r>
              <a:rPr dirty="0"/>
              <a:t>？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rPr dirty="0"/>
              <a:t>1. </a:t>
            </a:r>
            <a:r>
              <a:rPr dirty="0" err="1">
                <a:solidFill>
                  <a:srgbClr val="FFFFFF"/>
                </a:solidFill>
              </a:rPr>
              <a:t>懼怕人的眼光與評價</a:t>
            </a:r>
            <a:endParaRPr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endParaRPr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endParaRPr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/>
            </a:pPr>
            <a:endParaRPr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800" spc="176"/>
            </a:pPr>
            <a:endParaRPr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為什麼我們不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t>為什麼我們不勇敢？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1. </a:t>
            </a:r>
            <a:r>
              <a:rPr>
                <a:solidFill>
                  <a:srgbClr val="FFFFFF"/>
                </a:solidFill>
              </a:rPr>
              <a:t>懼怕人的眼光與評價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2. </a:t>
            </a:r>
            <a:r>
              <a:rPr>
                <a:solidFill>
                  <a:srgbClr val="FFFFFF"/>
                </a:solidFill>
              </a:rPr>
              <a:t>對未來的不確定與焦慮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800" spc="176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為什麼我們不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t>為什麼我們不勇敢？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1. </a:t>
            </a:r>
            <a:r>
              <a:rPr>
                <a:solidFill>
                  <a:srgbClr val="FFFFFF"/>
                </a:solidFill>
              </a:rPr>
              <a:t>懼怕人的眼光與評價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2. </a:t>
            </a:r>
            <a:r>
              <a:rPr>
                <a:solidFill>
                  <a:srgbClr val="FFFFFF"/>
                </a:solidFill>
              </a:rPr>
              <a:t>對未來的不確定與焦慮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3. </a:t>
            </a:r>
            <a:r>
              <a:rPr>
                <a:solidFill>
                  <a:srgbClr val="FFFFFF"/>
                </a:solidFill>
              </a:rPr>
              <a:t>過去的傷害與失敗經歷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800" spc="176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為什麼我們不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t>為什麼我們不勇敢？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1. </a:t>
            </a:r>
            <a:r>
              <a:rPr>
                <a:solidFill>
                  <a:srgbClr val="FFFFFF"/>
                </a:solidFill>
              </a:rPr>
              <a:t>懼怕人的眼光與評價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2. </a:t>
            </a:r>
            <a:r>
              <a:rPr>
                <a:solidFill>
                  <a:srgbClr val="FFFFFF"/>
                </a:solidFill>
              </a:rPr>
              <a:t>對未來的不確定與焦慮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3. </a:t>
            </a:r>
            <a:r>
              <a:rPr>
                <a:solidFill>
                  <a:srgbClr val="FFFFFF"/>
                </a:solidFill>
              </a:rPr>
              <a:t>過去的傷害與失敗經歷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4. </a:t>
            </a:r>
            <a:r>
              <a:rPr>
                <a:solidFill>
                  <a:srgbClr val="FFFFFF"/>
                </a:solidFill>
              </a:rPr>
              <a:t>屬靈生命的冷淡與疲乏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800" spc="176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為什麼我們不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t>為什麼我們不勇敢？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1. </a:t>
            </a:r>
            <a:r>
              <a:rPr>
                <a:solidFill>
                  <a:srgbClr val="FFFFFF"/>
                </a:solidFill>
              </a:rPr>
              <a:t>懼怕人的眼光與評價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2. </a:t>
            </a:r>
            <a:r>
              <a:rPr>
                <a:solidFill>
                  <a:srgbClr val="FFFFFF"/>
                </a:solidFill>
              </a:rPr>
              <a:t>對未來的不確定與焦慮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3. </a:t>
            </a:r>
            <a:r>
              <a:rPr>
                <a:solidFill>
                  <a:srgbClr val="FFFFFF"/>
                </a:solidFill>
              </a:rPr>
              <a:t>過去的傷害與失敗經歷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4. </a:t>
            </a:r>
            <a:r>
              <a:rPr>
                <a:solidFill>
                  <a:srgbClr val="FFFFFF"/>
                </a:solidFill>
              </a:rPr>
              <a:t>屬靈生命的冷淡與疲乏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5. </a:t>
            </a:r>
            <a:r>
              <a:rPr>
                <a:solidFill>
                  <a:srgbClr val="FFFFFF"/>
                </a:solidFill>
              </a:rPr>
              <a:t>過分追求安逸與舒適的生活</a:t>
            </a:r>
          </a:p>
          <a:p>
            <a:pPr>
              <a:lnSpc>
                <a:spcPct val="80000"/>
              </a:lnSpc>
              <a:defRPr sz="8400" spc="168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400" spc="168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8800" spc="176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1.     什麼是勇敢？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1.</a:t>
            </a:r>
            <a:r>
              <a:t>     什麼是勇敢？</a:t>
            </a:r>
          </a:p>
          <a:p>
            <a:pPr>
              <a:lnSpc>
                <a:spcPct val="80000"/>
              </a:lnSpc>
              <a:defRPr sz="8400" spc="168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2.     </a:t>
            </a:r>
            <a:r>
              <a:t>為什麼我們不勇敢？</a:t>
            </a:r>
          </a:p>
          <a:p>
            <a:pPr>
              <a:lnSpc>
                <a:spcPct val="80000"/>
              </a:lnSpc>
              <a:defRPr sz="8400" spc="168"/>
            </a:pPr>
            <a:r>
              <a:rPr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3.  </a:t>
            </a:r>
            <a:r>
              <a:t>   聖經教導我們如何變得勇敢？</a:t>
            </a:r>
          </a:p>
          <a:p>
            <a:pPr>
              <a:lnSpc>
                <a:spcPct val="80000"/>
              </a:lnSpc>
              <a:defRPr sz="8800" spc="176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24 但是我的僕人迦勒，因他另有一個心志，專心跟從我，我必把他領進他去過的那地；他的子孫也必得著那地為業。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24</a:t>
            </a:r>
            <a:r>
              <a:rPr dirty="0"/>
              <a:t> </a:t>
            </a:r>
            <a:r>
              <a:rPr sz="8800" spc="176" dirty="0" err="1"/>
              <a:t>但是我的僕人迦勒，因他另有一個心志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/>
              <a:t>，</a:t>
            </a:r>
            <a:r>
              <a:rPr sz="8800" spc="176" dirty="0" err="1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專心跟從</a:t>
            </a:r>
            <a:r>
              <a:rPr sz="8800" spc="176" dirty="0" err="1"/>
              <a:t>我，我必把他領進他去過的那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地；他的子孫也必得著那地為業</a:t>
            </a:r>
            <a:r>
              <a:rPr sz="8800" spc="176" dirty="0"/>
              <a:t>。</a:t>
            </a:r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勇敢與跟從@民數記 | Numbers 14:24 (新譯本)"/>
          <p:cNvSpPr txBox="1"/>
          <p:nvPr/>
        </p:nvSpPr>
        <p:spPr>
          <a:xfrm>
            <a:off x="2033523" y="1366618"/>
            <a:ext cx="12234927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@民數記 | Numbers 14:24 (新譯本)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8AB40-9B83-D7C3-3F2F-2F6DFAC2E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>
            <a:extLst>
              <a:ext uri="{FF2B5EF4-FFF2-40B4-BE49-F238E27FC236}">
                <a16:creationId xmlns:a16="http://schemas.microsoft.com/office/drawing/2014/main" id="{AAD1D185-3B89-3D06-9B5A-620B70DEA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24 但是我的僕人迦勒，因他另有一個心志，專心跟從我，我必把他領進他去過的那地；他的子孫也必得著那地為業。">
            <a:extLst>
              <a:ext uri="{FF2B5EF4-FFF2-40B4-BE49-F238E27FC236}">
                <a16:creationId xmlns:a16="http://schemas.microsoft.com/office/drawing/2014/main" id="{1C8856B4-3D29-BDC4-F436-1030EEB4BE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lang="en-CA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8 </a:t>
            </a:r>
            <a:r>
              <a:rPr lang="zh-TW" altLang="en-US" sz="8800" spc="176" dirty="0"/>
              <a:t>可是，與我一同上去的眾兄弟卻使人民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的心驚懼，我卻完全順從耶和華我的　神。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en-US" altLang="zh-TW" sz="8800" spc="176" dirty="0">
                <a:solidFill>
                  <a:srgbClr val="FFC000"/>
                </a:solidFill>
              </a:rPr>
              <a:t>9</a:t>
            </a:r>
            <a:r>
              <a:rPr lang="en-US" altLang="zh-TW" sz="8800" spc="176" dirty="0"/>
              <a:t> </a:t>
            </a:r>
            <a:r>
              <a:rPr lang="zh-TW" altLang="en-US" sz="8800" spc="176" dirty="0"/>
              <a:t>那天摩西起誓說：‘你的腳踏過的地都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必歸你和你的子孫作產業，直到永遠，因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為你完全順從耶和華我的　神。’</a:t>
            </a:r>
            <a:endParaRPr sz="8000" spc="159" dirty="0"/>
          </a:p>
        </p:txBody>
      </p:sp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CA142211-C6FB-02D7-E6C3-AD5D73A7A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勇敢與跟從@民數記 | Numbers 14:24 (新譯本)">
            <a:extLst>
              <a:ext uri="{FF2B5EF4-FFF2-40B4-BE49-F238E27FC236}">
                <a16:creationId xmlns:a16="http://schemas.microsoft.com/office/drawing/2014/main" id="{872A3176-A29D-0C1D-825F-14CB3FA827AB}"/>
              </a:ext>
            </a:extLst>
          </p:cNvPr>
          <p:cNvSpPr txBox="1"/>
          <p:nvPr/>
        </p:nvSpPr>
        <p:spPr>
          <a:xfrm>
            <a:off x="2033523" y="1440318"/>
            <a:ext cx="12599603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 dirty="0" err="1"/>
              <a:t>勇敢與跟從</a:t>
            </a:r>
            <a:r>
              <a:rPr dirty="0"/>
              <a:t>@</a:t>
            </a:r>
            <a:r>
              <a:rPr lang="en-CA" dirty="0" err="1"/>
              <a:t>約書亞記</a:t>
            </a:r>
            <a:r>
              <a:rPr dirty="0"/>
              <a:t> | </a:t>
            </a:r>
            <a:r>
              <a:rPr lang="en-CA" dirty="0"/>
              <a:t>Joshua</a:t>
            </a:r>
            <a:r>
              <a:rPr dirty="0"/>
              <a:t> 14:</a:t>
            </a:r>
            <a:r>
              <a:rPr lang="en-CA" dirty="0"/>
              <a:t>8-9</a:t>
            </a:r>
            <a:r>
              <a:rPr dirty="0"/>
              <a:t> (</a:t>
            </a:r>
            <a:r>
              <a:rPr dirty="0" err="1"/>
              <a:t>新譯本</a:t>
            </a:r>
            <a:r>
              <a:rPr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515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11 從埃及上來二十歲及以上的人，必不得看見我對亞伯拉罕、以撒、雅各起誓應許的地，因為他們沒有專心跟從我。12 唯獨基尼洗人耶孚尼的兒子迦勒，和嫩的兒子約書亞可以看見，因為他們專心跟從耶和華。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sz="8800" spc="176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11</a:t>
            </a:r>
            <a:r>
              <a:rPr sz="8800" spc="176" dirty="0"/>
              <a:t> </a:t>
            </a:r>
            <a:r>
              <a:rPr sz="8800" spc="176" dirty="0" err="1"/>
              <a:t>從埃及上來二十歲及以上的人，必不得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看見我對亞伯拉罕、以撒、雅各起誓應許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/>
              <a:t>的地，因為他們</a:t>
            </a:r>
            <a:r>
              <a:rPr sz="8800" spc="176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沒有專心跟從</a:t>
            </a:r>
            <a:r>
              <a:rPr sz="8800" spc="176" dirty="0"/>
              <a:t>我。</a:t>
            </a:r>
            <a:r>
              <a:rPr sz="8800" spc="176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12</a:t>
            </a:r>
            <a:r>
              <a:rPr sz="8800" spc="176" dirty="0"/>
              <a:t> </a:t>
            </a:r>
            <a:r>
              <a:rPr sz="8800" spc="176" dirty="0" err="1"/>
              <a:t>唯獨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基尼洗人耶孚尼的兒子迦勒，和嫩的兒子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約書亞可以看見，因為他們</a:t>
            </a:r>
            <a:r>
              <a:rPr sz="8800" spc="176" dirty="0" err="1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專心跟從</a:t>
            </a:r>
            <a:r>
              <a:rPr sz="8800" spc="176" dirty="0" err="1"/>
              <a:t>耶和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華</a:t>
            </a:r>
            <a:r>
              <a:rPr sz="8800" spc="176" dirty="0"/>
              <a:t>。</a:t>
            </a:r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勇敢與跟從@民數記 | Numbers 32:11-12 (新譯本)"/>
          <p:cNvSpPr txBox="1"/>
          <p:nvPr/>
        </p:nvSpPr>
        <p:spPr>
          <a:xfrm>
            <a:off x="2033523" y="1366618"/>
            <a:ext cx="13110465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@民數記 | Numbers 32:11-12 (新譯本)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36 只有耶孚尼的兒子迦勒可以看見；並且我要把他踏過的地賜給他和他的子孫，因為他專心跟從了我耶和華。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sz="8800" spc="176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36</a:t>
            </a:r>
            <a:r>
              <a:rPr sz="8800" spc="176" dirty="0"/>
              <a:t> </a:t>
            </a:r>
            <a:r>
              <a:rPr sz="8800" spc="176" dirty="0" err="1"/>
              <a:t>只有耶孚尼的兒子迦勒可以看見；並且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我要把他踏過的地賜給他和他的子孫，因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為他</a:t>
            </a:r>
            <a:r>
              <a:rPr sz="8800" spc="176" dirty="0" err="1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專心跟從</a:t>
            </a:r>
            <a:r>
              <a:rPr sz="8800" spc="176" dirty="0" err="1"/>
              <a:t>了我耶和華</a:t>
            </a:r>
            <a:r>
              <a:rPr sz="8800" spc="176" dirty="0"/>
              <a:t>。</a:t>
            </a:r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勇敢與跟從@申命記 | Deutoronomy 1:36 (新譯本)"/>
          <p:cNvSpPr txBox="1"/>
          <p:nvPr/>
        </p:nvSpPr>
        <p:spPr>
          <a:xfrm>
            <a:off x="2033523" y="1366618"/>
            <a:ext cx="13178664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@申命記 | Deutoronomy 1:36 (新譯本)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8 可是，與我一同上去的眾兄弟卻使人民的心驚懼，我卻完全順從耶和華我的 神。9 那天摩西起誓說：‘你的腳踏過的地都必歸你和你的子孫作產業，直到永遠，因為你完全順從耶和華我的神。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8</a:t>
            </a:r>
            <a:r>
              <a:rPr dirty="0"/>
              <a:t> </a:t>
            </a:r>
            <a:r>
              <a:rPr sz="8800" spc="176" dirty="0" err="1"/>
              <a:t>可是，與我一同上去的眾兄弟卻使人民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的心驚懼，我卻完全順從耶和華我的</a:t>
            </a:r>
            <a:r>
              <a:rPr sz="8800" spc="176" dirty="0"/>
              <a:t>　</a:t>
            </a:r>
            <a:r>
              <a:rPr sz="8800" spc="176" dirty="0" err="1"/>
              <a:t>神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/>
              <a:t>。</a:t>
            </a:r>
            <a:endParaRPr lang="en-CA" sz="8800" spc="176" dirty="0"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r>
              <a:rPr sz="8800" spc="176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9</a:t>
            </a:r>
            <a:r>
              <a:rPr sz="8800" spc="176" dirty="0"/>
              <a:t> </a:t>
            </a:r>
            <a:r>
              <a:rPr sz="8800" spc="176" dirty="0" err="1"/>
              <a:t>那天摩西起誓說</a:t>
            </a:r>
            <a:r>
              <a:rPr sz="8800" spc="176" dirty="0"/>
              <a:t>：‘</a:t>
            </a:r>
            <a:r>
              <a:rPr sz="8800" spc="176" dirty="0" err="1"/>
              <a:t>你的腳踏過的地都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必歸你和你的子孫作產業，直到永遠，因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為你</a:t>
            </a:r>
            <a:r>
              <a:rPr sz="8800" spc="176" dirty="0" err="1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完全順從</a:t>
            </a:r>
            <a:r>
              <a:rPr sz="8800" spc="176" dirty="0" err="1"/>
              <a:t>耶和華我的神</a:t>
            </a:r>
            <a:r>
              <a:rPr sz="8800" spc="176" dirty="0"/>
              <a:t>。</a:t>
            </a:r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勇敢與跟從@約書亞記 | Joshua 14:8-9 (新譯本)"/>
          <p:cNvSpPr txBox="1"/>
          <p:nvPr/>
        </p:nvSpPr>
        <p:spPr>
          <a:xfrm>
            <a:off x="2033523" y="1366618"/>
            <a:ext cx="1249172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14:8-9 (新譯本)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14 因此，希伯崙成了基尼洗人耶孚尼的兒子迦勒的產業，直到今日；因為他完全順從耶和華以色列的神。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14</a:t>
            </a:r>
            <a:r>
              <a:rPr dirty="0"/>
              <a:t> </a:t>
            </a:r>
            <a:r>
              <a:rPr sz="8800" spc="176" dirty="0" err="1"/>
              <a:t>因此，希伯崙成了基尼洗人耶孚尼的兒</a:t>
            </a:r>
            <a:endParaRPr lang="en-CA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/>
              <a:t>子迦勒的產業，直到今日；因為他</a:t>
            </a:r>
            <a:r>
              <a:rPr sz="8800" spc="176" dirty="0" err="1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完全順</a:t>
            </a:r>
            <a:endParaRPr lang="en-CA" sz="8800" spc="176" dirty="0">
              <a:solidFill>
                <a:schemeClr val="accent4">
                  <a:hueOff val="-461056"/>
                  <a:satOff val="4338"/>
                  <a:lumOff val="-10225"/>
                </a:schemeClr>
              </a:solidFill>
            </a:endParaRPr>
          </a:p>
          <a:p>
            <a:pPr>
              <a:lnSpc>
                <a:spcPct val="80000"/>
              </a:lnSpc>
              <a:defRPr sz="9000" spc="180"/>
            </a:pPr>
            <a:r>
              <a:rPr sz="8800" spc="176" dirty="0" err="1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從</a:t>
            </a:r>
            <a:r>
              <a:rPr sz="8800" spc="176" dirty="0" err="1"/>
              <a:t>耶和華以色列的神</a:t>
            </a:r>
            <a:r>
              <a:rPr sz="8800" spc="176" dirty="0"/>
              <a:t>。</a:t>
            </a:r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勇敢與跟從@約書亞記 | Joshua 14:14 (新譯本)"/>
          <p:cNvSpPr txBox="1"/>
          <p:nvPr/>
        </p:nvSpPr>
        <p:spPr>
          <a:xfrm>
            <a:off x="2033523" y="1366618"/>
            <a:ext cx="12255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14:14 (新譯本)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迦勒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rPr dirty="0" err="1"/>
              <a:t>迦勒</a:t>
            </a:r>
            <a:endParaRPr dirty="0"/>
          </a:p>
          <a:p>
            <a:pPr lvl="3">
              <a:lnSpc>
                <a:spcPct val="80000"/>
              </a:lnSpc>
              <a:defRPr sz="9000" spc="180"/>
            </a:pPr>
            <a:r>
              <a:rPr dirty="0"/>
              <a:t>        </a:t>
            </a:r>
            <a:r>
              <a:rPr dirty="0" err="1"/>
              <a:t>專心跟從我</a:t>
            </a:r>
            <a:r>
              <a:rPr dirty="0"/>
              <a:t>... </a:t>
            </a:r>
          </a:p>
          <a:p>
            <a:pPr lvl="1">
              <a:lnSpc>
                <a:spcPct val="80000"/>
              </a:lnSpc>
              <a:defRPr sz="9000" spc="180"/>
            </a:pPr>
            <a:r>
              <a:rPr dirty="0"/>
              <a:t>        </a:t>
            </a:r>
            <a:r>
              <a:rPr sz="8800" spc="176" dirty="0" err="1"/>
              <a:t>專心跟從耶和華</a:t>
            </a:r>
            <a:r>
              <a:rPr sz="8800" spc="176" dirty="0"/>
              <a:t>... </a:t>
            </a:r>
          </a:p>
          <a:p>
            <a:pPr lvl="1">
              <a:lnSpc>
                <a:spcPct val="80000"/>
              </a:lnSpc>
              <a:defRPr sz="9000" spc="180"/>
            </a:pPr>
            <a:r>
              <a:rPr sz="8800" spc="176" dirty="0"/>
              <a:t>        </a:t>
            </a:r>
            <a:r>
              <a:rPr sz="8800" spc="176" dirty="0" err="1"/>
              <a:t>專心跟從了我耶和華</a:t>
            </a:r>
            <a:r>
              <a:rPr sz="8800" spc="176" dirty="0"/>
              <a:t>...</a:t>
            </a:r>
          </a:p>
          <a:p>
            <a:pPr lvl="1">
              <a:lnSpc>
                <a:spcPct val="80000"/>
              </a:lnSpc>
              <a:defRPr sz="9000" spc="180"/>
            </a:pPr>
            <a:r>
              <a:rPr sz="8800" spc="176" dirty="0"/>
              <a:t>        </a:t>
            </a:r>
            <a:r>
              <a:rPr sz="8800" spc="176" dirty="0" err="1"/>
              <a:t>完全順從耶和華我的神</a:t>
            </a:r>
            <a:r>
              <a:rPr sz="8800" spc="176" dirty="0"/>
              <a:t>...</a:t>
            </a:r>
          </a:p>
          <a:p>
            <a:pPr lvl="1">
              <a:lnSpc>
                <a:spcPct val="80000"/>
              </a:lnSpc>
              <a:defRPr sz="9000" spc="180"/>
            </a:pPr>
            <a:r>
              <a:rPr sz="8800" spc="176" dirty="0"/>
              <a:t>        </a:t>
            </a:r>
            <a:r>
              <a:rPr sz="8800" spc="176" dirty="0" err="1"/>
              <a:t>完全順從耶和華以色列的神</a:t>
            </a:r>
            <a:r>
              <a:rPr sz="8800" spc="176" dirty="0"/>
              <a:t>...</a:t>
            </a:r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勇敢與跟從@約書亞記 | Joshua 14:14 (新譯本)"/>
          <p:cNvSpPr txBox="1"/>
          <p:nvPr/>
        </p:nvSpPr>
        <p:spPr>
          <a:xfrm>
            <a:off x="2033523" y="1366618"/>
            <a:ext cx="12255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14:14 (新譯本)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曾湛光牧師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t>曾湛光牧師</a:t>
            </a:r>
          </a:p>
          <a:p>
            <a:pPr>
              <a:lnSpc>
                <a:spcPct val="80000"/>
              </a:lnSpc>
              <a:defRPr sz="8400" spc="168"/>
            </a:pPr>
            <a:r>
              <a:t>Pastor Nick Tsang</a:t>
            </a:r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400" spc="168"/>
            </a:pPr>
            <a:r>
              <a:t>的故事... </a:t>
            </a:r>
          </a:p>
          <a:p>
            <a:pPr>
              <a:lnSpc>
                <a:spcPct val="80000"/>
              </a:lnSpc>
              <a:defRPr sz="8800" spc="176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3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686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asted-movie.heic" descr="pasted-movie.he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232" y="-2244025"/>
            <a:ext cx="24566464" cy="19181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686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movie.heic" descr="pasted-movie.hei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091" y="-138426"/>
            <a:ext cx="24876182" cy="13992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勇敢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rPr dirty="0" err="1"/>
              <a:t>勇敢</a:t>
            </a:r>
            <a:endParaRPr dirty="0"/>
          </a:p>
          <a:p>
            <a:pPr>
              <a:lnSpc>
                <a:spcPct val="80000"/>
              </a:lnSpc>
              <a:defRPr sz="8400" spc="168"/>
            </a:pPr>
            <a:r>
              <a:rPr dirty="0" err="1"/>
              <a:t>並唔係因為心裏面冇恐懼</a:t>
            </a:r>
            <a:endParaRPr dirty="0"/>
          </a:p>
          <a:p>
            <a:pPr>
              <a:lnSpc>
                <a:spcPct val="80000"/>
              </a:lnSpc>
              <a:defRPr sz="8400" spc="168"/>
            </a:pPr>
            <a:r>
              <a:rPr dirty="0" err="1"/>
              <a:t>亦唔係因為唔知道有危險</a:t>
            </a:r>
            <a:endParaRPr dirty="0"/>
          </a:p>
          <a:p>
            <a:pPr>
              <a:lnSpc>
                <a:spcPct val="80000"/>
              </a:lnSpc>
              <a:defRPr sz="8400" spc="168"/>
            </a:pPr>
            <a:r>
              <a:rPr dirty="0" err="1"/>
              <a:t>或者唔知道</a:t>
            </a:r>
            <a:r>
              <a:rPr dirty="0"/>
              <a:t>, </a:t>
            </a:r>
            <a:r>
              <a:rPr dirty="0" err="1"/>
              <a:t>生命已經到咗盡頭</a:t>
            </a:r>
            <a:endParaRPr dirty="0"/>
          </a:p>
          <a:p>
            <a:pPr>
              <a:lnSpc>
                <a:spcPct val="80000"/>
              </a:lnSpc>
              <a:defRPr sz="8400" spc="168"/>
            </a:pPr>
            <a:endParaRPr dirty="0"/>
          </a:p>
          <a:p>
            <a:pPr>
              <a:lnSpc>
                <a:spcPct val="80000"/>
              </a:lnSpc>
              <a:defRPr sz="8800" spc="176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而係因為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t>而係因為</a:t>
            </a:r>
          </a:p>
          <a:p>
            <a:pPr>
              <a:lnSpc>
                <a:spcPct val="80000"/>
              </a:lnSpc>
              <a:defRPr sz="8400" spc="168"/>
            </a:pPr>
            <a:r>
              <a:t>認識上帝嘅信實</a:t>
            </a:r>
          </a:p>
          <a:p>
            <a:pPr>
              <a:lnSpc>
                <a:spcPct val="80000"/>
              </a:lnSpc>
              <a:defRPr sz="8400" spc="168"/>
            </a:pPr>
            <a:r>
              <a:t>相信上帝嘅能力</a:t>
            </a:r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800" spc="176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D73982-231C-0809-DEFC-92D447B8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>
            <a:extLst>
              <a:ext uri="{FF2B5EF4-FFF2-40B4-BE49-F238E27FC236}">
                <a16:creationId xmlns:a16="http://schemas.microsoft.com/office/drawing/2014/main" id="{FB803C82-C4CF-0400-6370-AFD1DB578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24 但是我的僕人迦勒，因他另有一個心志，專心跟從我，我必把他領進他去過的那地；他的子孫也必得著那地為業。">
            <a:extLst>
              <a:ext uri="{FF2B5EF4-FFF2-40B4-BE49-F238E27FC236}">
                <a16:creationId xmlns:a16="http://schemas.microsoft.com/office/drawing/2014/main" id="{A0F5424F-26E5-B397-C4ED-DADB7A0EFB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lang="en-CA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10 </a:t>
            </a:r>
            <a:r>
              <a:rPr lang="zh-TW" altLang="en-US" sz="8800" spc="176" dirty="0"/>
              <a:t>現在你看，自從耶和華對摩西說了這話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以後，耶和華照著所應許的，使我活了這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四十五年，就是以色列人在曠野行走的時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期；現在你看，我今日已經是八十五歲了。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en-US" altLang="zh-TW" sz="8800" spc="176" dirty="0">
                <a:solidFill>
                  <a:srgbClr val="FFC000"/>
                </a:solidFill>
              </a:rPr>
              <a:t>11</a:t>
            </a:r>
            <a:r>
              <a:rPr lang="en-US" altLang="zh-TW" sz="8800" spc="176" dirty="0"/>
              <a:t> </a:t>
            </a:r>
            <a:r>
              <a:rPr lang="zh-TW" altLang="en-US" sz="8800" spc="176" dirty="0"/>
              <a:t>今日我還是強壯，像摩西派我去的那天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一樣；無論是作戰，或是出入，那時我的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力量怎樣，現在我的力量還是怎樣。</a:t>
            </a: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7292552F-5261-D3EC-F802-5BB285747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勇敢與跟從@民數記 | Numbers 14:24 (新譯本)">
            <a:extLst>
              <a:ext uri="{FF2B5EF4-FFF2-40B4-BE49-F238E27FC236}">
                <a16:creationId xmlns:a16="http://schemas.microsoft.com/office/drawing/2014/main" id="{6559F9DA-AB6D-FF50-0858-CCF2DF23F292}"/>
              </a:ext>
            </a:extLst>
          </p:cNvPr>
          <p:cNvSpPr txBox="1"/>
          <p:nvPr/>
        </p:nvSpPr>
        <p:spPr>
          <a:xfrm>
            <a:off x="2033523" y="1440318"/>
            <a:ext cx="1324401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 dirty="0" err="1"/>
              <a:t>勇敢與跟從</a:t>
            </a:r>
            <a:r>
              <a:rPr dirty="0"/>
              <a:t>@</a:t>
            </a:r>
            <a:r>
              <a:rPr lang="en-CA" dirty="0" err="1"/>
              <a:t>約書亞記</a:t>
            </a:r>
            <a:r>
              <a:rPr dirty="0"/>
              <a:t> | </a:t>
            </a:r>
            <a:r>
              <a:rPr lang="en-CA" dirty="0"/>
              <a:t>Joshua</a:t>
            </a:r>
            <a:r>
              <a:rPr dirty="0"/>
              <a:t> 14:</a:t>
            </a:r>
            <a:r>
              <a:rPr lang="en-CA" dirty="0"/>
              <a:t>10-11</a:t>
            </a:r>
            <a:r>
              <a:rPr dirty="0"/>
              <a:t> (</a:t>
            </a:r>
            <a:r>
              <a:rPr dirty="0" err="1"/>
              <a:t>新譯本</a:t>
            </a:r>
            <a:r>
              <a:rPr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054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所以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t>所以</a:t>
            </a:r>
          </a:p>
          <a:p>
            <a:pPr>
              <a:lnSpc>
                <a:spcPct val="80000"/>
              </a:lnSpc>
              <a:defRPr sz="8400" spc="168"/>
            </a:pPr>
            <a:r>
              <a:t>就算心裏面有恐懼</a:t>
            </a:r>
          </a:p>
          <a:p>
            <a:pPr>
              <a:lnSpc>
                <a:spcPct val="80000"/>
              </a:lnSpc>
              <a:defRPr sz="8400" spc="168"/>
            </a:pPr>
            <a:r>
              <a:t>就算明知身犯險境</a:t>
            </a:r>
          </a:p>
          <a:p>
            <a:pPr>
              <a:lnSpc>
                <a:spcPct val="80000"/>
              </a:lnSpc>
              <a:defRPr sz="8400" spc="168"/>
            </a:pPr>
            <a:r>
              <a:t>就算確信, 生命已經到咗盡頭</a:t>
            </a:r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800" spc="176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仍然選擇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t>仍然選擇</a:t>
            </a:r>
          </a:p>
          <a:p>
            <a:pPr>
              <a:lnSpc>
                <a:spcPct val="80000"/>
              </a:lnSpc>
              <a:defRPr sz="8400" spc="168"/>
            </a:pPr>
            <a:r>
              <a:t>將自己完全交在上帝手裏</a:t>
            </a:r>
          </a:p>
          <a:p>
            <a:pPr>
              <a:lnSpc>
                <a:spcPct val="80000"/>
              </a:lnSpc>
              <a:defRPr sz="8400" spc="168"/>
            </a:pPr>
            <a:r>
              <a:t>坦然面對上帝嘅旨意</a:t>
            </a:r>
          </a:p>
          <a:p>
            <a:pPr>
              <a:lnSpc>
                <a:spcPct val="80000"/>
              </a:lnSpc>
              <a:defRPr sz="8400" spc="168"/>
            </a:pPr>
            <a:r>
              <a:t>安然接受上帝嘅安排</a:t>
            </a:r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800" spc="176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呢個…"/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8400" spc="168"/>
            </a:pPr>
            <a:r>
              <a:t>呢個</a:t>
            </a:r>
          </a:p>
          <a:p>
            <a:pPr>
              <a:lnSpc>
                <a:spcPct val="80000"/>
              </a:lnSpc>
              <a:defRPr sz="8400" spc="168"/>
            </a:pPr>
            <a:r>
              <a:t>就係勇敢</a:t>
            </a:r>
          </a:p>
          <a:p>
            <a:pPr>
              <a:lnSpc>
                <a:spcPct val="80000"/>
              </a:lnSpc>
              <a:defRPr sz="8400" spc="168"/>
            </a:pPr>
            <a:r>
              <a:t> </a:t>
            </a:r>
          </a:p>
          <a:p>
            <a:pPr>
              <a:lnSpc>
                <a:spcPct val="80000"/>
              </a:lnSpc>
              <a:defRPr sz="8400" spc="168"/>
            </a:pPr>
            <a:r>
              <a:t>呢個</a:t>
            </a:r>
          </a:p>
          <a:p>
            <a:pPr>
              <a:lnSpc>
                <a:spcPct val="80000"/>
              </a:lnSpc>
              <a:defRPr sz="8400" spc="168"/>
            </a:pPr>
            <a:r>
              <a:t>就係足以帶領我哋出死入生</a:t>
            </a:r>
          </a:p>
          <a:p>
            <a:pPr>
              <a:lnSpc>
                <a:spcPct val="80000"/>
              </a:lnSpc>
              <a:defRPr sz="8400" spc="168"/>
            </a:pPr>
            <a:r>
              <a:t>並且得着上帝喜悅同賞賜嘅勇敢</a:t>
            </a:r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400" spc="168"/>
            </a:pPr>
            <a:endParaRPr/>
          </a:p>
          <a:p>
            <a:pPr>
              <a:lnSpc>
                <a:spcPct val="80000"/>
              </a:lnSpc>
              <a:defRPr sz="8800" spc="176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  <a:p>
            <a:pPr>
              <a:lnSpc>
                <a:spcPct val="80000"/>
              </a:lnSpc>
              <a:defRPr sz="9000" spc="180"/>
            </a:pPr>
            <a:endParaRPr sz="8000" spc="159"/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勇敢與跟從@約書亞記 | Joshua 14:6-15 (新譯本)"/>
          <p:cNvSpPr txBox="1"/>
          <p:nvPr/>
        </p:nvSpPr>
        <p:spPr>
          <a:xfrm>
            <a:off x="2033523" y="1366618"/>
            <a:ext cx="1281138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/>
              <a:t>勇敢與跟從</a:t>
            </a:r>
            <a:r>
              <a:t>@約書亞記 | Joshua 14:6-15 (新譯本)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dylan-mcleod-yT__lGu4NWQ-unsplash.jpg" descr="dylan-mcleod-yT__lGu4NWQ-unsplash.jpg"/>
          <p:cNvPicPr>
            <a:picLocks noChangeAspect="1"/>
          </p:cNvPicPr>
          <p:nvPr/>
        </p:nvPicPr>
        <p:blipFill>
          <a:blip r:embed="rId3"/>
          <a:srcRect l="9189" t="6941" r="13500" b="21758"/>
          <a:stretch>
            <a:fillRect/>
          </a:stretch>
        </p:blipFill>
        <p:spPr>
          <a:xfrm>
            <a:off x="1026012" y="1"/>
            <a:ext cx="22308397" cy="1371602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41" name="Image" descr="Image"/>
          <p:cNvPicPr>
            <a:picLocks noChangeAspect="1"/>
          </p:cNvPicPr>
          <p:nvPr/>
        </p:nvPicPr>
        <p:blipFill>
          <a:blip r:embed="rId4"/>
          <a:srcRect l="4272" r="4272"/>
          <a:stretch>
            <a:fillRect/>
          </a:stretch>
        </p:blipFill>
        <p:spPr>
          <a:xfrm>
            <a:off x="1041808" y="1580"/>
            <a:ext cx="22300383" cy="1371284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勇敢與跟從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1560"/>
            </a:pP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勇敢與跟從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120000"/>
              </a:lnSpc>
              <a:defRPr sz="4000" spc="400"/>
            </a:pPr>
            <a:r>
              <a:t>約書亞記 14:6-15</a:t>
            </a:r>
          </a:p>
          <a:p>
            <a:pPr>
              <a:lnSpc>
                <a:spcPct val="120000"/>
              </a:lnSpc>
              <a:defRPr sz="4000" spc="400"/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陳榮基牧師 | Pastor Francis</a:t>
            </a:r>
            <a:br/>
            <a:r>
              <a:t>2025.08.17</a:t>
            </a:r>
          </a:p>
          <a:p>
            <a:pPr>
              <a:lnSpc>
                <a:spcPct val="120000"/>
              </a:lnSpc>
              <a:defRPr sz="4000" spc="400"/>
            </a:pPr>
            <a:r>
              <a:t>Re:Fresh @ BAC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AC6B68-B719-1782-31B7-6D90704C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>
            <a:extLst>
              <a:ext uri="{FF2B5EF4-FFF2-40B4-BE49-F238E27FC236}">
                <a16:creationId xmlns:a16="http://schemas.microsoft.com/office/drawing/2014/main" id="{9CC184FD-F93E-E039-5194-8C24AC235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24 但是我的僕人迦勒，因他另有一個心志，專心跟從我，我必把他領進他去過的那地；他的子孫也必得著那地為業。">
            <a:extLst>
              <a:ext uri="{FF2B5EF4-FFF2-40B4-BE49-F238E27FC236}">
                <a16:creationId xmlns:a16="http://schemas.microsoft.com/office/drawing/2014/main" id="{127BE738-954E-EA68-6D72-0FE4C87ACA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lang="en-CA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12 </a:t>
            </a:r>
            <a:r>
              <a:rPr lang="zh-TW" altLang="en-US" sz="8800" spc="176" dirty="0"/>
              <a:t>現在求你把耶和華那日所應許的這山地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賜給我；因為那天你也曾聽見那裡有亞衲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人，又有寬大堅固的城；也許耶和華與我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同在，我就可以把他們趕出去，正如耶和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華所應許的。”</a:t>
            </a: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AFDB7A11-ED7E-8500-ED02-A9A87615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勇敢與跟從@民數記 | Numbers 14:24 (新譯本)">
            <a:extLst>
              <a:ext uri="{FF2B5EF4-FFF2-40B4-BE49-F238E27FC236}">
                <a16:creationId xmlns:a16="http://schemas.microsoft.com/office/drawing/2014/main" id="{5955EED2-09CC-B882-DA1A-C0F92E762AB4}"/>
              </a:ext>
            </a:extLst>
          </p:cNvPr>
          <p:cNvSpPr txBox="1"/>
          <p:nvPr/>
        </p:nvSpPr>
        <p:spPr>
          <a:xfrm>
            <a:off x="2033523" y="1440318"/>
            <a:ext cx="1236075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 dirty="0" err="1"/>
              <a:t>勇敢與跟從</a:t>
            </a:r>
            <a:r>
              <a:rPr dirty="0"/>
              <a:t>@</a:t>
            </a:r>
            <a:r>
              <a:rPr lang="en-CA" dirty="0" err="1"/>
              <a:t>約書亞記</a:t>
            </a:r>
            <a:r>
              <a:rPr dirty="0"/>
              <a:t> | </a:t>
            </a:r>
            <a:r>
              <a:rPr lang="en-CA" dirty="0"/>
              <a:t>Joshua</a:t>
            </a:r>
            <a:r>
              <a:rPr dirty="0"/>
              <a:t> 14:</a:t>
            </a:r>
            <a:r>
              <a:rPr lang="en-CA" dirty="0"/>
              <a:t>12</a:t>
            </a:r>
            <a:r>
              <a:rPr dirty="0"/>
              <a:t> (</a:t>
            </a:r>
            <a:r>
              <a:rPr dirty="0" err="1"/>
              <a:t>新譯本</a:t>
            </a:r>
            <a:r>
              <a:rPr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18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850A7F-1741-4407-C82F-D849D399D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>
            <a:extLst>
              <a:ext uri="{FF2B5EF4-FFF2-40B4-BE49-F238E27FC236}">
                <a16:creationId xmlns:a16="http://schemas.microsoft.com/office/drawing/2014/main" id="{7F003392-E027-9922-3501-9F94C5FFB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24 但是我的僕人迦勒，因他另有一個心志，專心跟從我，我必把他領進他去過的那地；他的子孫也必得著那地為業。">
            <a:extLst>
              <a:ext uri="{FF2B5EF4-FFF2-40B4-BE49-F238E27FC236}">
                <a16:creationId xmlns:a16="http://schemas.microsoft.com/office/drawing/2014/main" id="{D45759E8-D0E9-64D2-8330-F4EE8DBFB2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8123" y="3194758"/>
            <a:ext cx="21298059" cy="944311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 sz="9000" spc="180"/>
            </a:pPr>
            <a:r>
              <a:rPr lang="en-CA" dirty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rPr>
              <a:t>13</a:t>
            </a:r>
            <a:r>
              <a:rPr dirty="0"/>
              <a:t> </a:t>
            </a:r>
            <a:r>
              <a:rPr lang="zh-TW" altLang="en-US" sz="8800" spc="176" dirty="0"/>
              <a:t>於是約書亞給迦勒祝福，把希伯崙賜給</a:t>
            </a:r>
            <a:r>
              <a:rPr lang="en-US" altLang="zh-TW" sz="8800" spc="176" dirty="0"/>
              <a:t>           </a:t>
            </a:r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了耶孚尼的兒子迦勒作產業。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en-US" altLang="zh-TW" sz="8800" spc="176" dirty="0">
                <a:solidFill>
                  <a:srgbClr val="FFC000"/>
                </a:solidFill>
              </a:rPr>
              <a:t>14</a:t>
            </a:r>
            <a:r>
              <a:rPr lang="en-US" altLang="zh-TW" sz="8800" spc="176" dirty="0"/>
              <a:t> </a:t>
            </a:r>
            <a:r>
              <a:rPr lang="zh-TW" altLang="en-US" sz="8800" spc="176" dirty="0"/>
              <a:t>因此，希伯崙成了基尼洗人耶孚尼的兒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子迦勒的產業，直到今日；因為他完全順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從耶和華以色列的　神。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en-US" altLang="zh-TW" sz="8800" spc="176" dirty="0">
                <a:solidFill>
                  <a:srgbClr val="FFC000"/>
                </a:solidFill>
              </a:rPr>
              <a:t>15</a:t>
            </a:r>
            <a:r>
              <a:rPr lang="en-US" altLang="zh-TW" sz="8800" spc="176" dirty="0"/>
              <a:t> </a:t>
            </a:r>
            <a:r>
              <a:rPr lang="zh-TW" altLang="en-US" sz="8800" spc="176" dirty="0"/>
              <a:t>希伯崙從前名叫基列．亞巴；亞巴是亞</a:t>
            </a:r>
            <a:endParaRPr lang="en-CA" altLang="zh-TW" sz="8800" spc="176" dirty="0"/>
          </a:p>
          <a:p>
            <a:pPr>
              <a:lnSpc>
                <a:spcPct val="80000"/>
              </a:lnSpc>
              <a:defRPr sz="9000" spc="180"/>
            </a:pPr>
            <a:r>
              <a:rPr lang="zh-TW" altLang="en-US" sz="8800" spc="176" dirty="0"/>
              <a:t>衲人中最偉大的人。全地也就止息了戰爭。</a:t>
            </a: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800" spc="176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  <a:p>
            <a:pPr>
              <a:lnSpc>
                <a:spcPct val="80000"/>
              </a:lnSpc>
              <a:defRPr sz="9000" spc="180"/>
            </a:pPr>
            <a:endParaRPr sz="8000" spc="159" dirty="0"/>
          </a:p>
        </p:txBody>
      </p:sp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9903A817-7B2E-8C19-52C0-B46156043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0290" y="11725009"/>
            <a:ext cx="1016001" cy="96823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勇敢與跟從@民數記 | Numbers 14:24 (新譯本)">
            <a:extLst>
              <a:ext uri="{FF2B5EF4-FFF2-40B4-BE49-F238E27FC236}">
                <a16:creationId xmlns:a16="http://schemas.microsoft.com/office/drawing/2014/main" id="{0E86E92D-9206-5FBC-DFC9-0E00B485CF14}"/>
              </a:ext>
            </a:extLst>
          </p:cNvPr>
          <p:cNvSpPr txBox="1"/>
          <p:nvPr/>
        </p:nvSpPr>
        <p:spPr>
          <a:xfrm>
            <a:off x="2033523" y="1440318"/>
            <a:ext cx="1324401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4400" spc="1100" dirty="0" err="1"/>
              <a:t>勇敢與跟從</a:t>
            </a:r>
            <a:r>
              <a:rPr dirty="0"/>
              <a:t>@</a:t>
            </a:r>
            <a:r>
              <a:rPr lang="en-CA" dirty="0" err="1"/>
              <a:t>約書亞記</a:t>
            </a:r>
            <a:r>
              <a:rPr dirty="0"/>
              <a:t> | </a:t>
            </a:r>
            <a:r>
              <a:rPr lang="en-CA" dirty="0"/>
              <a:t>Joshua</a:t>
            </a:r>
            <a:r>
              <a:rPr dirty="0"/>
              <a:t> 14:</a:t>
            </a:r>
            <a:r>
              <a:rPr lang="en-CA" dirty="0"/>
              <a:t>13-15</a:t>
            </a:r>
            <a:r>
              <a:rPr dirty="0"/>
              <a:t> (</a:t>
            </a:r>
            <a:r>
              <a:rPr dirty="0" err="1"/>
              <a:t>新譯本</a:t>
            </a:r>
            <a:r>
              <a:rPr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436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BE502-0791-1B3A-2C89-DB206C21A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ylan-mcleod-yT__lGu4NWQ-unsplash.jpg" descr="dylan-mcleod-yT__lGu4NWQ-unsplash.jpg">
            <a:extLst>
              <a:ext uri="{FF2B5EF4-FFF2-40B4-BE49-F238E27FC236}">
                <a16:creationId xmlns:a16="http://schemas.microsoft.com/office/drawing/2014/main" id="{C3848E4E-9763-36C0-36CD-A9AC3E9D6C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89" t="6941" r="13500" b="21758"/>
          <a:stretch>
            <a:fillRect/>
          </a:stretch>
        </p:blipFill>
        <p:spPr>
          <a:xfrm>
            <a:off x="1026012" y="1"/>
            <a:ext cx="22308397" cy="13716020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74" name="Image" descr="Image">
            <a:extLst>
              <a:ext uri="{FF2B5EF4-FFF2-40B4-BE49-F238E27FC236}">
                <a16:creationId xmlns:a16="http://schemas.microsoft.com/office/drawing/2014/main" id="{D311D479-F914-116E-7F05-071033F0D1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72" r="4272"/>
          <a:stretch>
            <a:fillRect/>
          </a:stretch>
        </p:blipFill>
        <p:spPr>
          <a:xfrm>
            <a:off x="1041808" y="1580"/>
            <a:ext cx="22300383" cy="1371284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勇敢與跟從…">
            <a:extLst>
              <a:ext uri="{FF2B5EF4-FFF2-40B4-BE49-F238E27FC236}">
                <a16:creationId xmlns:a16="http://schemas.microsoft.com/office/drawing/2014/main" id="{DEBF8F83-F3CA-F1EA-1208-EC583B278E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1560"/>
            </a:pP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勇敢與跟從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120000"/>
              </a:lnSpc>
              <a:defRPr sz="4000" spc="400"/>
            </a:pPr>
            <a:r>
              <a:t>約書亞記 14:6-15</a:t>
            </a:r>
          </a:p>
          <a:p>
            <a:pPr>
              <a:lnSpc>
                <a:spcPct val="120000"/>
              </a:lnSpc>
              <a:defRPr sz="4000" spc="400"/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陳榮基牧師 | Pastor Francis</a:t>
            </a:r>
            <a:br/>
            <a:r>
              <a:t>2025.08.17</a:t>
            </a:r>
          </a:p>
          <a:p>
            <a:pPr>
              <a:lnSpc>
                <a:spcPct val="120000"/>
              </a:lnSpc>
              <a:defRPr sz="4000" spc="400"/>
            </a:pPr>
            <a:r>
              <a:t>Re:Fresh @ BAC</a:t>
            </a:r>
          </a:p>
        </p:txBody>
      </p:sp>
      <p:pic>
        <p:nvPicPr>
          <p:cNvPr id="176" name="Image" descr="Image">
            <a:extLst>
              <a:ext uri="{FF2B5EF4-FFF2-40B4-BE49-F238E27FC236}">
                <a16:creationId xmlns:a16="http://schemas.microsoft.com/office/drawing/2014/main" id="{87DAE106-933A-75C4-5B20-4645DA28E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0" y="11724801"/>
            <a:ext cx="1016000" cy="9682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210669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cartoon of a person standing under a banner&#10;&#10;AI-generated content may be incorrect.">
            <a:extLst>
              <a:ext uri="{FF2B5EF4-FFF2-40B4-BE49-F238E27FC236}">
                <a16:creationId xmlns:a16="http://schemas.microsoft.com/office/drawing/2014/main" id="{BDD761DF-7461-D920-0EEE-60FD60B88E1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r="2070"/>
          <a:stretch>
            <a:fillRect/>
          </a:stretch>
        </p:blipFill>
        <p:spPr>
          <a:xfrm>
            <a:off x="3987" y="-1624830"/>
            <a:ext cx="24391479" cy="16984323"/>
          </a:xfrm>
          <a:noFill/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E60EFC41-8E7B-9348-E898-462E27406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980" y="3254763"/>
            <a:ext cx="20318040" cy="72064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41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F08C-528F-A401-5AFF-A54258F73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artoon of a person lying on the ground&#10;&#10;AI-generated content may be incorrect.">
            <a:extLst>
              <a:ext uri="{FF2B5EF4-FFF2-40B4-BE49-F238E27FC236}">
                <a16:creationId xmlns:a16="http://schemas.microsoft.com/office/drawing/2014/main" id="{7F0EF542-FA26-559E-A380-3D01E504DD56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12"/>
          <a:stretch>
            <a:fillRect/>
          </a:stretch>
        </p:blipFill>
        <p:spPr>
          <a:xfrm>
            <a:off x="3987" y="-1624830"/>
            <a:ext cx="24391479" cy="16984323"/>
          </a:xfrm>
          <a:noFill/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2B296328-4CE8-0018-0AF3-279E84E7A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980" y="3254763"/>
            <a:ext cx="20318040" cy="72064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51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16E7C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Noto Sans CJK TC DemiLight"/>
        <a:ea typeface="Noto Sans CJK TC DemiLight"/>
        <a:cs typeface="Noto Sans CJK TC DemiLight"/>
      </a:majorFont>
      <a:minorFont>
        <a:latin typeface="Noto Sans CJK TC Light"/>
        <a:ea typeface="Noto Sans CJK TC Light"/>
        <a:cs typeface="Noto Sans CJK TC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750" normalizeH="0" baseline="0">
            <a:ln>
              <a:noFill/>
            </a:ln>
            <a:solidFill>
              <a:schemeClr val="accent2"/>
            </a:solidFill>
            <a:effectLst/>
            <a:uFillTx/>
            <a:latin typeface="Noto Sans CJK TC Bold"/>
            <a:ea typeface="Noto Sans CJK TC Bold"/>
            <a:cs typeface="Noto Sans CJK TC Bold"/>
            <a:sym typeface="Noto Sans CJK TC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Noto Sans CJK TC DemiLight"/>
        <a:ea typeface="Noto Sans CJK TC DemiLight"/>
        <a:cs typeface="Noto Sans CJK TC DemiLight"/>
      </a:majorFont>
      <a:minorFont>
        <a:latin typeface="Noto Sans CJK TC Light"/>
        <a:ea typeface="Noto Sans CJK TC Light"/>
        <a:cs typeface="Noto Sans CJK TC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750" normalizeH="0" baseline="0">
            <a:ln>
              <a:noFill/>
            </a:ln>
            <a:solidFill>
              <a:schemeClr val="accent2"/>
            </a:solidFill>
            <a:effectLst/>
            <a:uFillTx/>
            <a:latin typeface="Noto Sans CJK TC Bold"/>
            <a:ea typeface="Noto Sans CJK TC Bold"/>
            <a:cs typeface="Noto Sans CJK TC Bold"/>
            <a:sym typeface="Noto Sans CJK TC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1131</Words>
  <Application>Microsoft Macintosh PowerPoint</Application>
  <PresentationFormat>Custom</PresentationFormat>
  <Paragraphs>307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 Unicode MS</vt:lpstr>
      <vt:lpstr>Noto Sans CJK TC Bold</vt:lpstr>
      <vt:lpstr>Noto Sans CJK TC DemiLight</vt:lpstr>
      <vt:lpstr>Noto Sans CJK TC Medium</vt:lpstr>
      <vt:lpstr>Calibri</vt:lpstr>
      <vt:lpstr>Helvetica Neue</vt:lpstr>
      <vt:lpstr>White</vt:lpstr>
      <vt:lpstr>勇敢與跟從  約書亞記 14:6-15 陳榮基牧師 | Pastor Francis 2025.08.17 Re:Fresh @ BAC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勇敢與跟從  約書亞記 14:6-15 陳榮基牧師 | Pastor Francis 2025.08.17 Re:Fresh @ BAC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勇敢與跟從  約書亞記 14:6-15 陳榮基牧師 | Pastor Francis 2025.08.17 Re:Fresh @ BAC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Francis Chan</cp:lastModifiedBy>
  <cp:revision>8</cp:revision>
  <dcterms:modified xsi:type="dcterms:W3CDTF">2025-08-17T16:42:58Z</dcterms:modified>
</cp:coreProperties>
</file>