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p:cViewPr varScale="1">
        <p:scale>
          <a:sx n="120" d="100"/>
          <a:sy n="120" d="100"/>
        </p:scale>
        <p:origin x="8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006600"/>
            <a:ext cx="10795000" cy="1346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1A7578"/>
                </a:solidFill>
              </a:defRPr>
            </a:lvl1pPr>
          </a:lstStyle>
          <a:p>
            <a:pPr algn="ctr"/>
            <a:endParaRPr/>
          </a:p>
        </p:txBody>
      </p:sp>
      <p:sp>
        <p:nvSpPr>
          <p:cNvPr id="3" name="New Shape"/>
          <p:cNvSpPr>
            <a:spLocks noGrp="1"/>
          </p:cNvSpPr>
          <p:nvPr>
            <p:ph type="body" idx="1"/>
          </p:nvPr>
        </p:nvSpPr>
        <p:spPr>
          <a:xfrm>
            <a:off x="704850" y="3460750"/>
            <a:ext cx="10775950" cy="939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620">
                <a:solidFill>
                  <a:srgbClr val="1A7578"/>
                </a:solidFill>
              </a:defRPr>
            </a:lvl1pPr>
          </a:lstStyle>
          <a:p>
            <a:pPr algn="ctr"/>
            <a:endParaRPr/>
          </a:p>
        </p:txBody>
      </p:sp>
      <p:sp>
        <p:nvSpPr>
          <p:cNvPr id="4" name="New Shape"/>
          <p:cNvSpPr>
            <a:spLocks noGrp="1"/>
          </p:cNvSpPr>
          <p:nvPr>
            <p:ph type="body" idx="2"/>
          </p:nvPr>
        </p:nvSpPr>
        <p:spPr>
          <a:xfrm>
            <a:off x="698500" y="4533900"/>
            <a:ext cx="10795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780">
                <a:solidFill>
                  <a:srgbClr val="1A7578"/>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endParaRPr/>
          </a:p>
        </p:txBody>
      </p:sp>
      <p:sp>
        <p:nvSpPr>
          <p:cNvPr id="3" name="New Shape"/>
          <p:cNvSpPr>
            <a:spLocks noGrp="1"/>
          </p:cNvSpPr>
          <p:nvPr>
            <p:ph type="body" idx="1"/>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endParaRP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1.xml"/></Relationships>
</file>

<file path=ppt/slides/_rels/slide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2.xml"/></Relationships>
</file>

<file path=ppt/slides/_rels/slide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3.xml"/></Relationships>
</file>

<file path=ppt/slides/_rels/slide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6.xml"/></Relationships>
</file>

<file path=ppt/slides/_rels/slide3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7.xml"/></Relationships>
</file>

<file path=ppt/slides/_rels/slide3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8.xml"/></Relationships>
</file>

<file path=ppt/slides/_rels/slide3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9.xml"/></Relationships>
</file>

<file path=ppt/slides/_rels/slide3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1.xml"/></Relationships>
</file>

<file path=ppt/slides/_rels/slide4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2.xml"/></Relationships>
</file>

<file path=ppt/slides/_rels/slide4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3.xml"/></Relationships>
</file>

<file path=ppt/slides/_rels/slide4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006600"/>
            <a:ext cx="10795000" cy="1346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1A7578"/>
                </a:solidFill>
              </a:defRPr>
            </a:lvl1pPr>
          </a:lstStyle>
          <a:p>
            <a:pPr algn="ctr"/>
            <a:r>
              <a:rPr sz="7513" b="1" dirty="0">
                <a:solidFill>
                  <a:srgbClr val="1A7578"/>
                </a:solidFill>
              </a:rPr>
              <a:t>Bearing Christ’s Name</a:t>
            </a:r>
          </a:p>
        </p:txBody>
      </p:sp>
      <p:sp>
        <p:nvSpPr>
          <p:cNvPr id="3" name="New Shape"/>
          <p:cNvSpPr>
            <a:spLocks noGrp="1"/>
          </p:cNvSpPr>
          <p:nvPr>
            <p:ph type="body" idx="1"/>
          </p:nvPr>
        </p:nvSpPr>
        <p:spPr>
          <a:xfrm>
            <a:off x="704850" y="3460750"/>
            <a:ext cx="10775950" cy="939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620">
                <a:solidFill>
                  <a:srgbClr val="1A7578"/>
                </a:solidFill>
              </a:defRPr>
            </a:lvl1pPr>
          </a:lstStyle>
          <a:p>
            <a:pPr algn="ctr"/>
            <a:r>
              <a:rPr lang="en-CA" b="1" dirty="0"/>
              <a:t>1 Peter 4:1-11</a:t>
            </a:r>
            <a:endParaRPr b="1" dirty="0"/>
          </a:p>
        </p:txBody>
      </p:sp>
      <p:sp>
        <p:nvSpPr>
          <p:cNvPr id="4" name="New Shape"/>
          <p:cNvSpPr>
            <a:spLocks noGrp="1"/>
          </p:cNvSpPr>
          <p:nvPr>
            <p:ph type="body" idx="2"/>
          </p:nvPr>
        </p:nvSpPr>
        <p:spPr>
          <a:xfrm>
            <a:off x="698500" y="4533900"/>
            <a:ext cx="10795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780">
                <a:solidFill>
                  <a:srgbClr val="1A7578"/>
                </a:solidFill>
              </a:defRPr>
            </a:lvl1pPr>
          </a:lstStyle>
          <a:p>
            <a:pPr algn="ct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1" dirty="0">
                <a:solidFill>
                  <a:srgbClr val="1A7578"/>
                </a:solidFill>
              </a:rPr>
              <a:t>Yet if anyone suffers as a Christian, let him not be ashamed, but let him glorify God in that name.</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4:16</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226">
                <a:solidFill>
                  <a:srgbClr val="1A7578"/>
                </a:solidFill>
              </a:defRPr>
            </a:lvl1pPr>
          </a:lstStyle>
          <a:p>
            <a:pPr algn="l"/>
            <a:r>
              <a:rPr sz="4000" b="1" dirty="0">
                <a:solidFill>
                  <a:srgbClr val="1A7578"/>
                </a:solidFill>
              </a:rPr>
              <a:t>For it is time for judgment to begin at the household of God; and if it begins with us, what will be the outcome for those who do not obey the gospel of God? And “If the righteous is scarcely saved, what will become of the ungodly and the sinner?”</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4:17–18</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0" dirty="0">
                <a:solidFill>
                  <a:srgbClr val="1A7578"/>
                </a:solidFill>
              </a:rPr>
              <a:t>Therefore let those who suffer according to God’s will entrust their souls to a faithful Creator while doing good.</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4:19</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226">
                <a:solidFill>
                  <a:srgbClr val="1A7578"/>
                </a:solidFill>
              </a:defRPr>
            </a:lvl1pPr>
          </a:lstStyle>
          <a:p>
            <a:pPr algn="l"/>
            <a:r>
              <a:rPr sz="4000" b="1" dirty="0">
                <a:solidFill>
                  <a:srgbClr val="1A7578"/>
                </a:solidFill>
              </a:rPr>
              <a:t>Since therefore Christ suffered in the flesh, arm yourselves with the same way of thinking, for whoever has suffered in the flesh has ceased from sin, so as to live for the rest of the time in the flesh no longer for human passions but for the will of God.</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4:1–2</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Arm yourself with the same intent, the same </a:t>
            </a:r>
            <a:r>
              <a:rPr sz="4400" b="1" dirty="0" err="1">
                <a:solidFill>
                  <a:srgbClr val="1A7578"/>
                </a:solidFill>
              </a:rPr>
              <a:t>thinkng</a:t>
            </a:r>
            <a:r>
              <a:rPr sz="4400" b="1" dirty="0">
                <a:solidFill>
                  <a:srgbClr val="1A7578"/>
                </a:solidFill>
              </a:rPr>
              <a:t> as of Christ (v.1-2)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A.  No longer for human passions but for the will of God.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Do we have the same intent, the same thinking as Christ?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1" dirty="0">
                <a:solidFill>
                  <a:srgbClr val="1A7578"/>
                </a:solidFill>
              </a:rPr>
              <a:t>So, whether you eat or drink, or whatever you do, do all to the glory of God.</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Corinthians 10:31</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1" dirty="0">
                <a:solidFill>
                  <a:srgbClr val="1A7578"/>
                </a:solidFill>
              </a:rPr>
              <a:t>“Behold, I am sending you out as sheep in the midst of wolves, so be wise as serpents and innocent as doves.</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Matthew 10:16</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1" dirty="0">
                <a:solidFill>
                  <a:srgbClr val="1A7578"/>
                </a:solidFill>
              </a:rPr>
              <a:t>Simple question for discernment: Is this something Jesus would have me say or do?  What would Jesus do?</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Matthew 10:6</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226">
                <a:solidFill>
                  <a:srgbClr val="1A7578"/>
                </a:solidFill>
              </a:defRPr>
            </a:lvl1pPr>
          </a:lstStyle>
          <a:p>
            <a:pPr algn="l"/>
            <a:r>
              <a:rPr sz="4000" b="1" dirty="0">
                <a:solidFill>
                  <a:srgbClr val="1A7578"/>
                </a:solidFill>
              </a:rPr>
              <a:t>Since therefore Christ suffered in the flesh, arm yourselves with the same way of thinking, for whoever has suffered in the flesh has ceased from sin, so as to live for the rest of the time in the flesh no longer for human passions but for the will of God.</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dirty="0">
                <a:solidFill>
                  <a:srgbClr val="1A7578"/>
                </a:solidFill>
              </a:rPr>
              <a:t>1 Peter 4:1–2</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B. Whoever has suffered in the flesh has ceased from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1" dirty="0">
                <a:solidFill>
                  <a:srgbClr val="1A7578"/>
                </a:solidFill>
              </a:rPr>
              <a:t>Submit yourselves therefore to God. Resist the devil, and he will flee from you.</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James 4:7</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Am I pursuing God and putting to death the passions of my flesh, my earthly person?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1" dirty="0">
                <a:solidFill>
                  <a:srgbClr val="1A7578"/>
                </a:solidFill>
              </a:rPr>
              <a:t>And those who belong to Christ Jesus have crucified the flesh with its passions and desires.</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Galatians 5:24</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Jesus had twelve He was invested in.  Who are you investing in?  Who is investing in you?</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Times have past, put aside Gentile pursuits and desires childish things of the world) (v.3-4).</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10000"/>
          </a:bodyPr>
          <a:lstStyle>
            <a:lvl1pPr algn="l">
              <a:defRPr sz="5226">
                <a:solidFill>
                  <a:srgbClr val="1A7578"/>
                </a:solidFill>
              </a:defRPr>
            </a:lvl1pPr>
          </a:lstStyle>
          <a:p>
            <a:pPr algn="l"/>
            <a:r>
              <a:rPr sz="5226" b="1" dirty="0">
                <a:solidFill>
                  <a:srgbClr val="1A7578"/>
                </a:solidFill>
              </a:rPr>
              <a:t>When I was a child, I spoke like a child, I thought like a child, I reasoned like a child. When I became a man, I put aside childish things.</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Corinthians 13:11</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HCSB</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1" dirty="0">
                <a:solidFill>
                  <a:srgbClr val="1A7578"/>
                </a:solidFill>
              </a:rPr>
              <a:t>Have you put aside the childish things?  Are you a responsible, accountable, reliable, </a:t>
            </a:r>
            <a:r>
              <a:rPr sz="5226" b="1" dirty="0" err="1">
                <a:solidFill>
                  <a:srgbClr val="1A7578"/>
                </a:solidFill>
              </a:rPr>
              <a:t>selfliss</a:t>
            </a:r>
            <a:r>
              <a:rPr sz="5226" b="1" dirty="0">
                <a:solidFill>
                  <a:srgbClr val="1A7578"/>
                </a:solidFill>
              </a:rPr>
              <a:t> follower of Christ?</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Corinthians 13:12</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106" b="1" dirty="0">
                <a:solidFill>
                  <a:srgbClr val="1A7578"/>
                </a:solidFill>
              </a:rPr>
              <a:t>Have you put aside the childish things?  Are you a responsible, accountable, reliable, </a:t>
            </a:r>
            <a:r>
              <a:rPr sz="4106" b="1" dirty="0" err="1">
                <a:solidFill>
                  <a:srgbClr val="1A7578"/>
                </a:solidFill>
              </a:rPr>
              <a:t>selfliss</a:t>
            </a:r>
            <a:r>
              <a:rPr sz="4106" b="1" dirty="0">
                <a:solidFill>
                  <a:srgbClr val="1A7578"/>
                </a:solidFill>
              </a:rPr>
              <a:t> follower of Christ?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106" b="1" u="sng" dirty="0">
                <a:solidFill>
                  <a:srgbClr val="1A7578"/>
                </a:solidFill>
              </a:rPr>
              <a:t>What are lawless idolatries?  </a:t>
            </a:r>
            <a:r>
              <a:rPr sz="4106" b="1" dirty="0">
                <a:solidFill>
                  <a:srgbClr val="1A7578"/>
                </a:solidFill>
              </a:rPr>
              <a:t>Anything that takes the place of God being number one.  Anything that takes the place of God being in control of your life, your purpose.  Anything that takes the place of His authority in your life.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226">
                <a:solidFill>
                  <a:srgbClr val="1A7578"/>
                </a:solidFill>
              </a:defRPr>
            </a:lvl1pPr>
          </a:lstStyle>
          <a:p>
            <a:pPr algn="l"/>
            <a:r>
              <a:rPr sz="4000" b="1" dirty="0">
                <a:solidFill>
                  <a:srgbClr val="1A7578"/>
                </a:solidFill>
              </a:rPr>
              <a:t>For the time that is past suffices for doing what the Gentiles want to do, living in sensuality, passions, drunkenness, orgies, drinking parties, and lawless idolatry. With respect to this they are surprised when you do not join them in the same flood of debauchery, and they malign you;</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4:3–4</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Plain and simple: Am I willing to pay the cost of bearing Christ’s name?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0" dirty="0">
                <a:solidFill>
                  <a:srgbClr val="1A7578"/>
                </a:solidFill>
              </a:rPr>
              <a:t>Have I given up my childish ways?  Or am I still living the life of a victim?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The question: is are we ready to bear Christ’s name for His glory and honor?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And after you have suffered a little while, the God of all grace, who has called you to his eternal glory in Christ, will himself restore, confirm, strengthen, and establish you.</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5:10</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All is equal, all will be judged, all have equal opportunity to respond to God, because the Gospel ha been preached to all… even the dead! (v.5-6).</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Be good stewards of God’s grace (v.8-11)</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Rejoice and do not be surprised by Christ’s sufferings (Bearing His name is weighty) (v.12-16)</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Judgement begins at home! (v.17-19)</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And I am no longer in the world, but they are in the world, and I am coming to you. Holy Father, keep them in your name, which you have given me, that they may be one, even as we are one.</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John 17:11</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a:bodyPr>
          <a:lstStyle>
            <a:lvl1pPr algn="l">
              <a:defRPr sz="5226">
                <a:solidFill>
                  <a:srgbClr val="1A7578"/>
                </a:solidFill>
              </a:defRPr>
            </a:lvl1pPr>
          </a:lstStyle>
          <a:p>
            <a:pPr algn="l"/>
            <a:r>
              <a:rPr sz="4400" b="1" dirty="0">
                <a:solidFill>
                  <a:srgbClr val="1A7578"/>
                </a:solidFill>
              </a:rPr>
              <a:t>While I was with them, I kept them in your name, which you have given me. I have guarded them, and not one of them has been lost except the son of destruction, that the Scripture might be fulfilled.</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John 17:12</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226">
                <a:solidFill>
                  <a:srgbClr val="1A7578"/>
                </a:solidFill>
              </a:defRPr>
            </a:lvl1pPr>
          </a:lstStyle>
          <a:p>
            <a:pPr algn="l"/>
            <a:r>
              <a:rPr sz="4000" b="1" dirty="0">
                <a:solidFill>
                  <a:srgbClr val="1A7578"/>
                </a:solidFill>
              </a:rPr>
              <a:t>but they will give account to him who is ready to judge the living and the dead. For this is why the gospel was preached even to those who are dead, that though judged in the flesh the way people are, they might live in the spirit the way God does.</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4:5–6</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1" dirty="0">
                <a:solidFill>
                  <a:srgbClr val="1A7578"/>
                </a:solidFill>
              </a:rPr>
              <a:t>I do not ask that you take them out of the world, but that you keep them from the evil one.</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John 17:15</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5226" b="1" dirty="0">
                <a:solidFill>
                  <a:srgbClr val="1A7578"/>
                </a:solidFill>
              </a:rPr>
              <a:t>As you sent me into the world, so I have sent them into the world.</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John 17:18</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Father, I desire that they also, whom you have given me, may be with me where I am, to see my glory that you have given me because you loved me before the foundation of the world.</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John 17:24</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730249"/>
            <a:ext cx="10795000" cy="4984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106">
                <a:solidFill>
                  <a:srgbClr val="1A7578"/>
                </a:solidFill>
              </a:defRPr>
            </a:lvl1pPr>
          </a:lstStyle>
          <a:p>
            <a:pPr algn="l"/>
            <a:r>
              <a:rPr sz="4400" b="1" dirty="0">
                <a:solidFill>
                  <a:srgbClr val="1A7578"/>
                </a:solidFill>
              </a:rPr>
              <a:t>Am I living bearing the name of Christ?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a:bodyPr>
          <a:lstStyle>
            <a:lvl1pPr algn="l">
              <a:defRPr sz="5226">
                <a:solidFill>
                  <a:srgbClr val="1A7578"/>
                </a:solidFill>
              </a:defRPr>
            </a:lvl1pPr>
          </a:lstStyle>
          <a:p>
            <a:pPr algn="l"/>
            <a:r>
              <a:rPr sz="4400" b="1" dirty="0">
                <a:solidFill>
                  <a:srgbClr val="1A7578"/>
                </a:solidFill>
              </a:rPr>
              <a:t>The end of all things is at hand; therefore be self-controlled and sober-minded for the sake of your prayers. Above all, keep loving one another earnestly, since love covers a multitude of sins.</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4:7–8</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400" b="1" dirty="0">
                <a:solidFill>
                  <a:srgbClr val="1A7578"/>
                </a:solidFill>
              </a:rPr>
              <a:t>Show hospitality to one another without grumbling. As each has received a gift, use it to serve one another, as good stewards of God’s varied grace:</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4:9–10</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226">
                <a:solidFill>
                  <a:srgbClr val="1A7578"/>
                </a:solidFill>
              </a:defRPr>
            </a:lvl1pPr>
          </a:lstStyle>
          <a:p>
            <a:pPr algn="l"/>
            <a:r>
              <a:rPr sz="4000" b="1" dirty="0">
                <a:solidFill>
                  <a:srgbClr val="1A7578"/>
                </a:solidFill>
              </a:rPr>
              <a:t>whoever speaks, as one who speaks oracles of God; whoever serves, as one who serves by the strength that God supplies—in order that in everything God may be glorified through Jesus Christ. To him belong glory and dominion forever and ever. Amen.</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4:11</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226">
                <a:solidFill>
                  <a:srgbClr val="1A7578"/>
                </a:solidFill>
              </a:defRPr>
            </a:lvl1pPr>
          </a:lstStyle>
          <a:p>
            <a:pPr algn="l"/>
            <a:r>
              <a:rPr sz="4000" b="1" dirty="0">
                <a:solidFill>
                  <a:srgbClr val="1A7578"/>
                </a:solidFill>
              </a:rPr>
              <a:t>Beloved, do not be surprised at the fiery trial when it comes upon you to test you, as though something strange were happening to you. But rejoice insofar as you share Christ’s sufferings, that you may also rejoice and be glad when his glory is revealed.</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4:12–13</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1650999"/>
            <a:ext cx="10541000" cy="3556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1A7578"/>
                </a:solidFill>
              </a:defRPr>
            </a:lvl1pPr>
          </a:lstStyle>
          <a:p>
            <a:pPr algn="l"/>
            <a:r>
              <a:rPr sz="4000" b="1" dirty="0">
                <a:solidFill>
                  <a:srgbClr val="1A7578"/>
                </a:solidFill>
              </a:rPr>
              <a:t>If you are insulted for the name of Christ, you are blessed, because the Spirit of glory and of God rests upon you. But let none of you suffer as a murderer or a thief or an evildoer or as a meddler.</a:t>
            </a:r>
          </a:p>
        </p:txBody>
      </p:sp>
      <p:sp>
        <p:nvSpPr>
          <p:cNvPr id="3" name="New Shape"/>
          <p:cNvSpPr>
            <a:spLocks noGrp="1"/>
          </p:cNvSpPr>
          <p:nvPr>
            <p:ph type="body" idx="1"/>
          </p:nvPr>
        </p:nvSpPr>
        <p:spPr>
          <a:xfrm>
            <a:off x="946150" y="850900"/>
            <a:ext cx="84074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3593">
                <a:solidFill>
                  <a:srgbClr val="1A7578"/>
                </a:solidFill>
              </a:defRPr>
            </a:lvl1pPr>
          </a:lstStyle>
          <a:p>
            <a:pPr algn="r"/>
            <a:r>
              <a:rPr sz="3593" b="0">
                <a:solidFill>
                  <a:srgbClr val="1A7578"/>
                </a:solidFill>
              </a:rPr>
              <a:t>1 Peter 4:14–15</a:t>
            </a:r>
          </a:p>
        </p:txBody>
      </p:sp>
      <p:sp>
        <p:nvSpPr>
          <p:cNvPr id="4" name="New Shape"/>
          <p:cNvSpPr>
            <a:spLocks noGrp="1"/>
          </p:cNvSpPr>
          <p:nvPr>
            <p:ph type="body" idx="2"/>
          </p:nvPr>
        </p:nvSpPr>
        <p:spPr>
          <a:xfrm>
            <a:off x="9855199" y="5607050"/>
            <a:ext cx="1587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800">
                <a:solidFill>
                  <a:srgbClr val="1A7578"/>
                </a:solidFill>
              </a:defRPr>
            </a:lvl1pPr>
          </a:lstStyle>
          <a:p>
            <a:pPr algn="r"/>
            <a:r>
              <a:rPr sz="2800" b="0">
                <a:solidFill>
                  <a:srgbClr val="1A7578"/>
                </a:solidFill>
              </a:rPr>
              <a:t>ESV</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1328</Words>
  <Application>Microsoft Macintosh PowerPoint</Application>
  <PresentationFormat>Widescreen</PresentationFormat>
  <Paragraphs>94</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Shannon Whitehouse</cp:lastModifiedBy>
  <cp:revision>1</cp:revision>
  <dcterms:modified xsi:type="dcterms:W3CDTF">2025-08-10T16:19:54Z</dcterms:modified>
</cp:coreProperties>
</file>