
<file path=[Content_Types].xml><?xml version="1.0" encoding="utf-8"?>
<Types xmlns="http://schemas.openxmlformats.org/package/2006/content-types">
  <Default Extension="bmp" ContentType="image/bmp"/>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12192000" cy="6858000"/>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58"/>
  </p:normalViewPr>
  <p:slideViewPr>
    <p:cSldViewPr snapToGrid="0">
      <p:cViewPr varScale="1">
        <p:scale>
          <a:sx n="120" d="100"/>
          <a:sy n="120" d="100"/>
        </p:scale>
        <p:origin x="80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2006600"/>
            <a:ext cx="10795000" cy="1346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1A7578"/>
                </a:solidFill>
              </a:defRPr>
            </a:lvl1pPr>
          </a:lstStyle>
          <a:p>
            <a:pPr algn="ctr"/>
            <a:endParaRPr/>
          </a:p>
        </p:txBody>
      </p:sp>
      <p:sp>
        <p:nvSpPr>
          <p:cNvPr id="3" name="New Shape"/>
          <p:cNvSpPr>
            <a:spLocks noGrp="1"/>
          </p:cNvSpPr>
          <p:nvPr>
            <p:ph type="body" idx="1"/>
          </p:nvPr>
        </p:nvSpPr>
        <p:spPr>
          <a:xfrm>
            <a:off x="704850" y="3460750"/>
            <a:ext cx="10775950" cy="939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4620">
                <a:solidFill>
                  <a:srgbClr val="1A7578"/>
                </a:solidFill>
              </a:defRPr>
            </a:lvl1pPr>
          </a:lstStyle>
          <a:p>
            <a:pPr algn="ctr"/>
            <a:endParaRPr/>
          </a:p>
        </p:txBody>
      </p:sp>
      <p:sp>
        <p:nvSpPr>
          <p:cNvPr id="4" name="New Shape"/>
          <p:cNvSpPr>
            <a:spLocks noGrp="1"/>
          </p:cNvSpPr>
          <p:nvPr>
            <p:ph type="body" idx="2"/>
          </p:nvPr>
        </p:nvSpPr>
        <p:spPr>
          <a:xfrm>
            <a:off x="698500" y="4533900"/>
            <a:ext cx="10795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780">
                <a:solidFill>
                  <a:srgbClr val="1A7578"/>
                </a:solidFill>
              </a:defRPr>
            </a:lvl1pP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ide Master">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2006600"/>
            <a:ext cx="10795000" cy="1346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a:bodyPr>
          <a:lstStyle>
            <a:lvl1pPr algn="ctr">
              <a:defRPr sz="7513">
                <a:solidFill>
                  <a:srgbClr val="1A7578"/>
                </a:solidFill>
              </a:defRPr>
            </a:lvl1pPr>
          </a:lstStyle>
          <a:p>
            <a:pPr algn="ctr"/>
            <a:r>
              <a:rPr sz="7513" b="1" dirty="0">
                <a:solidFill>
                  <a:srgbClr val="1A7578"/>
                </a:solidFill>
              </a:rPr>
              <a:t>According to Your Faith</a:t>
            </a:r>
          </a:p>
        </p:txBody>
      </p:sp>
      <p:sp>
        <p:nvSpPr>
          <p:cNvPr id="3" name="New Shape"/>
          <p:cNvSpPr>
            <a:spLocks noGrp="1"/>
          </p:cNvSpPr>
          <p:nvPr>
            <p:ph type="body" idx="1"/>
          </p:nvPr>
        </p:nvSpPr>
        <p:spPr>
          <a:xfrm>
            <a:off x="704850" y="3460750"/>
            <a:ext cx="10775950" cy="939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4620">
                <a:solidFill>
                  <a:srgbClr val="1A7578"/>
                </a:solidFill>
              </a:defRPr>
            </a:lvl1pPr>
          </a:lstStyle>
          <a:p>
            <a:pPr algn="ctr"/>
            <a:r>
              <a:rPr lang="en-CA" b="1" dirty="0"/>
              <a:t>Matthew 9:18-31</a:t>
            </a:r>
            <a:endParaRPr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r>
              <a:rPr sz="4400" b="1" dirty="0">
                <a:solidFill>
                  <a:srgbClr val="1A7578"/>
                </a:solidFill>
              </a:rPr>
              <a:t>Then he touched their eyes, saying, “According to your faith be it done to you.”</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a:solidFill>
                  <a:srgbClr val="1A7578"/>
                </a:solidFill>
              </a:rPr>
              <a:t>Matthew 9:29</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a:solidFill>
                  <a:srgbClr val="1A7578"/>
                </a:solidFill>
              </a:rPr>
              <a:t>ESV</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a:extLst>
            <a:ext uri="{FF2B5EF4-FFF2-40B4-BE49-F238E27FC236}">
              <a16:creationId xmlns:a16="http://schemas.microsoft.com/office/drawing/2014/main" id="{DCBE2737-8F0B-6CEC-2F31-12F4039CCF9A}"/>
            </a:ext>
          </a:extLst>
        </p:cNvPr>
        <p:cNvGrpSpPr/>
        <p:nvPr/>
      </p:nvGrpSpPr>
      <p:grpSpPr>
        <a:xfrm>
          <a:off x="0" y="0"/>
          <a:ext cx="0" cy="0"/>
          <a:chOff x="0" y="0"/>
          <a:chExt cx="0" cy="0"/>
        </a:xfrm>
      </p:grpSpPr>
      <p:sp>
        <p:nvSpPr>
          <p:cNvPr id="2" name="New Shape">
            <a:extLst>
              <a:ext uri="{FF2B5EF4-FFF2-40B4-BE49-F238E27FC236}">
                <a16:creationId xmlns:a16="http://schemas.microsoft.com/office/drawing/2014/main" id="{74BA85A8-A517-0BF5-04AE-B90131FDF432}"/>
              </a:ext>
            </a:extLst>
          </p:cNvPr>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ctr"/>
            <a:r>
              <a:rPr lang="en-CA" sz="4400" b="1" dirty="0">
                <a:effectLst/>
              </a:rPr>
              <a:t>According to your faith, may it be done unto you, may it be done for you.</a:t>
            </a:r>
            <a:endParaRPr sz="4400" b="1" dirty="0">
              <a:solidFill>
                <a:srgbClr val="1A7578"/>
              </a:solidFill>
            </a:endParaRPr>
          </a:p>
        </p:txBody>
      </p:sp>
      <p:sp>
        <p:nvSpPr>
          <p:cNvPr id="3" name="New Shape">
            <a:extLst>
              <a:ext uri="{FF2B5EF4-FFF2-40B4-BE49-F238E27FC236}">
                <a16:creationId xmlns:a16="http://schemas.microsoft.com/office/drawing/2014/main" id="{7A61D6B5-E1E8-733E-1704-E77342FF5545}"/>
              </a:ext>
            </a:extLst>
          </p:cNvPr>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a:solidFill>
                  <a:srgbClr val="1A7578"/>
                </a:solidFill>
              </a:rPr>
              <a:t>Matthew 9:29</a:t>
            </a:r>
          </a:p>
        </p:txBody>
      </p:sp>
      <p:sp>
        <p:nvSpPr>
          <p:cNvPr id="4" name="New Shape">
            <a:extLst>
              <a:ext uri="{FF2B5EF4-FFF2-40B4-BE49-F238E27FC236}">
                <a16:creationId xmlns:a16="http://schemas.microsoft.com/office/drawing/2014/main" id="{BFB530BE-7388-23C9-A28F-A2200F4BEF28}"/>
              </a:ext>
            </a:extLst>
          </p:cNvPr>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a:solidFill>
                  <a:srgbClr val="1A7578"/>
                </a:solidFill>
              </a:rPr>
              <a:t>ESV</a:t>
            </a:r>
          </a:p>
        </p:txBody>
      </p:sp>
    </p:spTree>
    <p:extLst>
      <p:ext uri="{BB962C8B-B14F-4D97-AF65-F5344CB8AC3E}">
        <p14:creationId xmlns:p14="http://schemas.microsoft.com/office/powerpoint/2010/main" val="2811963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r>
              <a:rPr sz="4106" b="1" dirty="0">
                <a:solidFill>
                  <a:schemeClr val="accent2"/>
                </a:solidFill>
              </a:rPr>
              <a:t>Miracle</a:t>
            </a:r>
            <a:r>
              <a:rPr sz="4106" b="1" dirty="0">
                <a:solidFill>
                  <a:srgbClr val="1A7578"/>
                </a:solidFill>
              </a:rPr>
              <a:t> - “a divine action that transcends the </a:t>
            </a:r>
            <a:r>
              <a:rPr sz="4106" b="1" dirty="0" err="1">
                <a:solidFill>
                  <a:srgbClr val="1A7578"/>
                </a:solidFill>
              </a:rPr>
              <a:t>ordianry</a:t>
            </a:r>
            <a:r>
              <a:rPr sz="4106" b="1" dirty="0">
                <a:solidFill>
                  <a:srgbClr val="1A7578"/>
                </a:solidFill>
              </a:rPr>
              <a:t> course of nature and so generates awe” (Miracles Today: The Supernatural Work of God in the Modern World, Craig S. Keener, pg.3).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r>
              <a:rPr sz="4106" b="1" dirty="0">
                <a:solidFill>
                  <a:schemeClr val="accent2"/>
                </a:solidFill>
              </a:rPr>
              <a:t>Miracle</a:t>
            </a:r>
            <a:r>
              <a:rPr sz="4106" b="1" dirty="0">
                <a:solidFill>
                  <a:srgbClr val="1A7578"/>
                </a:solidFill>
              </a:rPr>
              <a:t> -“something that you would never expect to happen on its own” (Ibid, p.3).</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r>
              <a:rPr sz="5226" b="1" dirty="0">
                <a:solidFill>
                  <a:srgbClr val="1A7578"/>
                </a:solidFill>
              </a:rPr>
              <a:t>No, in all these things we are more than conquerors through him who loved us.</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a:solidFill>
                  <a:srgbClr val="1A7578"/>
                </a:solidFill>
              </a:rPr>
              <a:t>Romans 8:37</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a:solidFill>
                  <a:srgbClr val="1A7578"/>
                </a:solidFill>
              </a:rPr>
              <a:t>ESV</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r>
              <a:rPr sz="4106" b="1" dirty="0">
                <a:solidFill>
                  <a:srgbClr val="1A7578"/>
                </a:solidFill>
              </a:rPr>
              <a:t>A </a:t>
            </a:r>
            <a:r>
              <a:rPr sz="4106" b="1" u="sng" dirty="0">
                <a:solidFill>
                  <a:schemeClr val="accent2"/>
                </a:solidFill>
              </a:rPr>
              <a:t>miracle</a:t>
            </a:r>
            <a:r>
              <a:rPr lang="en-CA" b="1" dirty="0"/>
              <a:t> -</a:t>
            </a:r>
            <a:r>
              <a:rPr sz="4106" b="1" dirty="0">
                <a:solidFill>
                  <a:srgbClr val="1A7578"/>
                </a:solidFill>
              </a:rPr>
              <a:t> a special divine action that God uses to get peoples attention and to communicate something about Himself.</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226">
                <a:solidFill>
                  <a:srgbClr val="1A7578"/>
                </a:solidFill>
              </a:defRPr>
            </a:lvl1pPr>
          </a:lstStyle>
          <a:p>
            <a:pPr algn="l"/>
            <a:r>
              <a:rPr sz="4000" b="1" dirty="0">
                <a:solidFill>
                  <a:srgbClr val="1A7578"/>
                </a:solidFill>
              </a:rPr>
              <a:t>And as Jesus passed on from there, two blind men followed him, crying aloud, “Have mercy on us, Son of David.” When he entered the house, the blind men came to him, and Jesus said to them, “Do you believe that I am able to do this?” They said to him, “Yes, Lord.”</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a:solidFill>
                  <a:srgbClr val="1A7578"/>
                </a:solidFill>
              </a:rPr>
              <a:t>Matthew 9:27–28</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a:solidFill>
                  <a:srgbClr val="1A7578"/>
                </a:solidFill>
              </a:rPr>
              <a:t>ESV</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r>
              <a:rPr sz="4400" b="1" dirty="0">
                <a:solidFill>
                  <a:srgbClr val="1A7578"/>
                </a:solidFill>
              </a:rPr>
              <a:t>Then he touched their eyes, saying, “According to your faith be it done to you.” And their eyes were opened. And Jesus sternly warned them, “See that no one knows about it.”</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a:solidFill>
                  <a:srgbClr val="1A7578"/>
                </a:solidFill>
              </a:rPr>
              <a:t>Matthew 9:29–30</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a:solidFill>
                  <a:srgbClr val="1A7578"/>
                </a:solidFill>
              </a:rPr>
              <a:t>ESV</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r>
              <a:rPr sz="5226" b="1" dirty="0">
                <a:solidFill>
                  <a:srgbClr val="1A7578"/>
                </a:solidFill>
              </a:rPr>
              <a:t>But they went away and spread his fame through all that district.</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a:solidFill>
                  <a:srgbClr val="1A7578"/>
                </a:solidFill>
              </a:rPr>
              <a:t>Matthew 9:31</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a:solidFill>
                  <a:srgbClr val="1A7578"/>
                </a:solidFill>
              </a:rPr>
              <a:t>ESV</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r>
              <a:rPr sz="4400" b="1" dirty="0">
                <a:solidFill>
                  <a:srgbClr val="1A7578"/>
                </a:solidFill>
              </a:rPr>
              <a:t>“The faith that you have, keep between yourself and God. Blessed is the one who has no reason to pass judgment on himself for what he approves.”</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a:solidFill>
                  <a:srgbClr val="1A7578"/>
                </a:solidFill>
              </a:rPr>
              <a:t>Romans 14:22</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a:solidFill>
                  <a:srgbClr val="1A7578"/>
                </a:solidFill>
              </a:rPr>
              <a:t>ESV</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
        <a:ea typeface=""/>
        <a:cs typeface=""/>
      </a:majorFont>
      <a:minorFont>
        <a:latin typeface=""/>
        <a:ea typeface=""/>
        <a:cs typeface=""/>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noFill/>
        <a:pattFill/>
        <a:grpFill/>
      </a:fillStyleLst>
      <a:lnStyleLst>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Lst>
      <a:bgFillStyleLst>
        <a:solidFill>
          <a:schemeClr val="phClr"/>
        </a:solidFill>
        <a:gradFill>
          <a:gsLst>
            <a:gs pos="0">
              <a:schemeClr val="phClr">
                <a:tint val="50000"/>
                <a:satMod val="300000"/>
              </a:schemeClr>
            </a:gs>
            <a:gs pos="0">
              <a:schemeClr val="phClr">
                <a:tint val="50000"/>
                <a:satMod val="300000"/>
              </a:schemeClr>
            </a:gs>
            <a:gs pos="0">
              <a:schemeClr val="phClr">
                <a:tint val="50000"/>
                <a:satMod val="300000"/>
              </a:schemeClr>
            </a:gs>
          </a:gsLst>
          <a:lin ang="16200000" scaled="1"/>
        </a:gradFill>
        <a:gradFill>
          <a:gsLst>
            <a:gs pos="0">
              <a:schemeClr val="phClr">
                <a:tint val="50000"/>
                <a:satMod val="300000"/>
              </a:schemeClr>
            </a:gs>
            <a:gs pos="0">
              <a:schemeClr val="phClr">
                <a:tint val="50000"/>
                <a:satMod val="30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317</Words>
  <Application>Microsoft Macintosh PowerPoint</Application>
  <PresentationFormat>Widescreen</PresentationFormat>
  <Paragraphs>26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Shannon Whitehouse</cp:lastModifiedBy>
  <cp:revision>1</cp:revision>
  <dcterms:modified xsi:type="dcterms:W3CDTF">2025-08-03T16:25:26Z</dcterms:modified>
</cp:coreProperties>
</file>