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6" r:id="rId2"/>
    <p:sldId id="284" r:id="rId3"/>
    <p:sldId id="285" r:id="rId4"/>
    <p:sldId id="287" r:id="rId5"/>
    <p:sldId id="258" r:id="rId6"/>
    <p:sldId id="282" r:id="rId7"/>
    <p:sldId id="276" r:id="rId8"/>
    <p:sldId id="283" r:id="rId9"/>
    <p:sldId id="261" r:id="rId10"/>
    <p:sldId id="260" r:id="rId11"/>
    <p:sldId id="281" r:id="rId12"/>
    <p:sldId id="265" r:id="rId13"/>
    <p:sldId id="272" r:id="rId14"/>
    <p:sldId id="288" r:id="rId15"/>
    <p:sldId id="262"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Stoddard" initials="VS" lastIdx="1" clrIdx="0">
    <p:extLst>
      <p:ext uri="{19B8F6BF-5375-455C-9EA6-DF929625EA0E}">
        <p15:presenceInfo xmlns:p15="http://schemas.microsoft.com/office/powerpoint/2012/main" userId="S-1-5-21-4251074153-1930818544-2777047993-1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0B8"/>
    <a:srgbClr val="F9F9F9"/>
    <a:srgbClr val="EEEEEE"/>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99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7-29T10:11:15.115" idx="1">
    <p:pos x="4598" y="3535"/>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DDED07B-88E7-4552-9DD9-3D3A9D9360CE}" type="datetimeFigureOut">
              <a:rPr lang="en-US" smtClean="0"/>
              <a:t>7/29/2025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4708527-23C0-4115-9602-15A24F112A23}" type="slidenum">
              <a:rPr lang="en-US" smtClean="0"/>
              <a:t>‹#›</a:t>
            </a:fld>
            <a:endParaRPr lang="en-US" dirty="0"/>
          </a:p>
        </p:txBody>
      </p:sp>
    </p:spTree>
    <p:extLst>
      <p:ext uri="{BB962C8B-B14F-4D97-AF65-F5344CB8AC3E}">
        <p14:creationId xmlns:p14="http://schemas.microsoft.com/office/powerpoint/2010/main" val="399234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08527-23C0-4115-9602-15A24F112A23}" type="slidenum">
              <a:rPr lang="en-US" smtClean="0"/>
              <a:t>6</a:t>
            </a:fld>
            <a:endParaRPr lang="en-US" dirty="0"/>
          </a:p>
        </p:txBody>
      </p:sp>
    </p:spTree>
    <p:extLst>
      <p:ext uri="{BB962C8B-B14F-4D97-AF65-F5344CB8AC3E}">
        <p14:creationId xmlns:p14="http://schemas.microsoft.com/office/powerpoint/2010/main" val="280932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BC8A0A-2B83-4A41-8BBF-15C802D83181}" type="slidenum">
              <a:rPr lang="en-US" smtClean="0"/>
              <a:t>7</a:t>
            </a:fld>
            <a:endParaRPr lang="en-US" dirty="0"/>
          </a:p>
        </p:txBody>
      </p:sp>
    </p:spTree>
    <p:extLst>
      <p:ext uri="{BB962C8B-B14F-4D97-AF65-F5344CB8AC3E}">
        <p14:creationId xmlns:p14="http://schemas.microsoft.com/office/powerpoint/2010/main" val="29415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F4A748-E0E0-41BB-99A9-F70E4C837680}" type="datetime1">
              <a:rPr lang="en-US" smtClean="0"/>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63A73-39C7-4E57-B447-14CD7D47ED34}" type="slidenum">
              <a:rPr lang="en-US" smtClean="0"/>
              <a:t>‹#›</a:t>
            </a:fld>
            <a:endParaRPr lang="en-US" dirty="0"/>
          </a:p>
        </p:txBody>
      </p:sp>
    </p:spTree>
    <p:extLst>
      <p:ext uri="{BB962C8B-B14F-4D97-AF65-F5344CB8AC3E}">
        <p14:creationId xmlns:p14="http://schemas.microsoft.com/office/powerpoint/2010/main" val="98518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23697-6199-430E-A345-8CAB925D02C6}" type="datetime1">
              <a:rPr lang="en-US" smtClean="0"/>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63A73-39C7-4E57-B447-14CD7D47ED34}" type="slidenum">
              <a:rPr lang="en-US" smtClean="0"/>
              <a:t>‹#›</a:t>
            </a:fld>
            <a:endParaRPr lang="en-US" dirty="0"/>
          </a:p>
        </p:txBody>
      </p:sp>
    </p:spTree>
    <p:extLst>
      <p:ext uri="{BB962C8B-B14F-4D97-AF65-F5344CB8AC3E}">
        <p14:creationId xmlns:p14="http://schemas.microsoft.com/office/powerpoint/2010/main" val="37874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2C278-7AC3-4B7C-A597-4E83C527BC52}" type="datetime1">
              <a:rPr lang="en-US" smtClean="0"/>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63A73-39C7-4E57-B447-14CD7D47ED34}" type="slidenum">
              <a:rPr lang="en-US" smtClean="0"/>
              <a:t>‹#›</a:t>
            </a:fld>
            <a:endParaRPr lang="en-US" dirty="0"/>
          </a:p>
        </p:txBody>
      </p:sp>
    </p:spTree>
    <p:extLst>
      <p:ext uri="{BB962C8B-B14F-4D97-AF65-F5344CB8AC3E}">
        <p14:creationId xmlns:p14="http://schemas.microsoft.com/office/powerpoint/2010/main" val="407007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217C7-FC16-4B0F-A1AB-821C6ED9C326}" type="datetime1">
              <a:rPr lang="en-US" smtClean="0"/>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63A73-39C7-4E57-B447-14CD7D47ED34}" type="slidenum">
              <a:rPr lang="en-US" smtClean="0"/>
              <a:t>‹#›</a:t>
            </a:fld>
            <a:endParaRPr lang="en-US" dirty="0"/>
          </a:p>
        </p:txBody>
      </p:sp>
    </p:spTree>
    <p:extLst>
      <p:ext uri="{BB962C8B-B14F-4D97-AF65-F5344CB8AC3E}">
        <p14:creationId xmlns:p14="http://schemas.microsoft.com/office/powerpoint/2010/main" val="262496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D8989-4E40-4A59-B1B0-2B01B31A879B}" type="datetime1">
              <a:rPr lang="en-US" smtClean="0"/>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63A73-39C7-4E57-B447-14CD7D47ED34}" type="slidenum">
              <a:rPr lang="en-US" smtClean="0"/>
              <a:t>‹#›</a:t>
            </a:fld>
            <a:endParaRPr lang="en-US" dirty="0"/>
          </a:p>
        </p:txBody>
      </p:sp>
    </p:spTree>
    <p:extLst>
      <p:ext uri="{BB962C8B-B14F-4D97-AF65-F5344CB8AC3E}">
        <p14:creationId xmlns:p14="http://schemas.microsoft.com/office/powerpoint/2010/main" val="97463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30D0F7-30D6-4579-8CF4-BCCA52170D7B}" type="datetime1">
              <a:rPr lang="en-US" smtClean="0"/>
              <a:t>7/29/2025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D63A73-39C7-4E57-B447-14CD7D47ED34}" type="slidenum">
              <a:rPr lang="en-US" smtClean="0"/>
              <a:t>‹#›</a:t>
            </a:fld>
            <a:endParaRPr lang="en-US" dirty="0"/>
          </a:p>
        </p:txBody>
      </p:sp>
    </p:spTree>
    <p:extLst>
      <p:ext uri="{BB962C8B-B14F-4D97-AF65-F5344CB8AC3E}">
        <p14:creationId xmlns:p14="http://schemas.microsoft.com/office/powerpoint/2010/main" val="235758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48D8A8-5331-4968-BDE5-11807D24F746}" type="datetime1">
              <a:rPr lang="en-US" smtClean="0"/>
              <a:t>7/29/2025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D63A73-39C7-4E57-B447-14CD7D47ED34}" type="slidenum">
              <a:rPr lang="en-US" smtClean="0"/>
              <a:t>‹#›</a:t>
            </a:fld>
            <a:endParaRPr lang="en-US" dirty="0"/>
          </a:p>
        </p:txBody>
      </p:sp>
    </p:spTree>
    <p:extLst>
      <p:ext uri="{BB962C8B-B14F-4D97-AF65-F5344CB8AC3E}">
        <p14:creationId xmlns:p14="http://schemas.microsoft.com/office/powerpoint/2010/main" val="158429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060C34-654E-4731-9778-C243AAC8B689}" type="datetime1">
              <a:rPr lang="en-US" smtClean="0"/>
              <a:t>7/29/2025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D63A73-39C7-4E57-B447-14CD7D47ED34}" type="slidenum">
              <a:rPr lang="en-US" smtClean="0"/>
              <a:t>‹#›</a:t>
            </a:fld>
            <a:endParaRPr lang="en-US" dirty="0"/>
          </a:p>
        </p:txBody>
      </p:sp>
    </p:spTree>
    <p:extLst>
      <p:ext uri="{BB962C8B-B14F-4D97-AF65-F5344CB8AC3E}">
        <p14:creationId xmlns:p14="http://schemas.microsoft.com/office/powerpoint/2010/main" val="50384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F2096-51B3-4CE7-BFC1-36A63F596DF9}" type="datetime1">
              <a:rPr lang="en-US" smtClean="0"/>
              <a:t>7/29/2025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D63A73-39C7-4E57-B447-14CD7D47ED34}" type="slidenum">
              <a:rPr lang="en-US" smtClean="0"/>
              <a:t>‹#›</a:t>
            </a:fld>
            <a:endParaRPr lang="en-US" dirty="0"/>
          </a:p>
        </p:txBody>
      </p:sp>
    </p:spTree>
    <p:extLst>
      <p:ext uri="{BB962C8B-B14F-4D97-AF65-F5344CB8AC3E}">
        <p14:creationId xmlns:p14="http://schemas.microsoft.com/office/powerpoint/2010/main" val="106511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378A3B-C93B-48DF-BDD0-5F9273BEA87E}" type="datetime1">
              <a:rPr lang="en-US" smtClean="0"/>
              <a:t>7/29/2025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D63A73-39C7-4E57-B447-14CD7D47ED34}" type="slidenum">
              <a:rPr lang="en-US" smtClean="0"/>
              <a:t>‹#›</a:t>
            </a:fld>
            <a:endParaRPr lang="en-US" dirty="0"/>
          </a:p>
        </p:txBody>
      </p:sp>
    </p:spTree>
    <p:extLst>
      <p:ext uri="{BB962C8B-B14F-4D97-AF65-F5344CB8AC3E}">
        <p14:creationId xmlns:p14="http://schemas.microsoft.com/office/powerpoint/2010/main" val="211709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A77A13-981A-4BCF-82F0-652F333CF6F3}" type="datetime1">
              <a:rPr lang="en-US" smtClean="0"/>
              <a:t>7/29/2025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D63A73-39C7-4E57-B447-14CD7D47ED34}" type="slidenum">
              <a:rPr lang="en-US" smtClean="0"/>
              <a:t>‹#›</a:t>
            </a:fld>
            <a:endParaRPr lang="en-US" dirty="0"/>
          </a:p>
        </p:txBody>
      </p:sp>
    </p:spTree>
    <p:extLst>
      <p:ext uri="{BB962C8B-B14F-4D97-AF65-F5344CB8AC3E}">
        <p14:creationId xmlns:p14="http://schemas.microsoft.com/office/powerpoint/2010/main" val="421243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C38B4-6A0E-4B18-9F3E-B59794FE923C}" type="datetime1">
              <a:rPr lang="en-US" smtClean="0"/>
              <a:t>7/29/2025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63A73-39C7-4E57-B447-14CD7D47ED34}" type="slidenum">
              <a:rPr lang="en-US" smtClean="0"/>
              <a:t>‹#›</a:t>
            </a:fld>
            <a:endParaRPr lang="en-US" dirty="0"/>
          </a:p>
        </p:txBody>
      </p:sp>
    </p:spTree>
    <p:extLst>
      <p:ext uri="{BB962C8B-B14F-4D97-AF65-F5344CB8AC3E}">
        <p14:creationId xmlns:p14="http://schemas.microsoft.com/office/powerpoint/2010/main" val="3082949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asvis.it/goal14/notizie/1305-5300/oceani-per-salvare-gli-ecosistemi-necessario-fermare-lestrazione-mineraria" TargetMode="External"/><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hyperlink" Target="https://www.rawpixel.com/search/mathematic" TargetMode="External"/><Relationship Id="rId5" Type="http://schemas.openxmlformats.org/officeDocument/2006/relationships/image" Target="../media/image2.png"/><Relationship Id="rId10" Type="http://schemas.openxmlformats.org/officeDocument/2006/relationships/image" Target="../media/image19.1"/><Relationship Id="rId4" Type="http://schemas.openxmlformats.org/officeDocument/2006/relationships/hyperlink" Target="https://freepngimg.com/png/29025-sea-clipart" TargetMode="Externa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hyperlink" Target="https://openclipart.org/detail/95431/star-by-artokem" TargetMode="External"/><Relationship Id="rId3" Type="http://schemas.openxmlformats.org/officeDocument/2006/relationships/hyperlink" Target="https://pixabay.com/pt/illustrations/borda-de-%C3%A1gua-%C3%A1gua-ondas-oceano-980279/" TargetMode="External"/><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trinitylutheran@ptd.net" TargetMode="External"/><Relationship Id="rId2" Type="http://schemas.openxmlformats.org/officeDocument/2006/relationships/hyperlink" Target="http://www.tlcdanvillepa.org/"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27691B-F7CB-14EB-4112-0A0FACDE3102}"/>
              </a:ext>
            </a:extLst>
          </p:cNvPr>
          <p:cNvPicPr>
            <a:picLocks noChangeAspect="1"/>
          </p:cNvPicPr>
          <p:nvPr/>
        </p:nvPicPr>
        <p:blipFill>
          <a:blip r:embed="rId2"/>
          <a:stretch>
            <a:fillRect/>
          </a:stretch>
        </p:blipFill>
        <p:spPr>
          <a:xfrm>
            <a:off x="489968" y="366285"/>
            <a:ext cx="8164064" cy="6125430"/>
          </a:xfrm>
          <a:prstGeom prst="rect">
            <a:avLst/>
          </a:prstGeom>
        </p:spPr>
      </p:pic>
      <p:pic>
        <p:nvPicPr>
          <p:cNvPr id="2" name="Picture 14" descr="Free School Supplies Cliparts, Download Free School Supplies Cliparts ...">
            <a:extLst>
              <a:ext uri="{FF2B5EF4-FFF2-40B4-BE49-F238E27FC236}">
                <a16:creationId xmlns:a16="http://schemas.microsoft.com/office/drawing/2014/main" id="{57DE40BC-D66D-F92B-2695-61DF5F86F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89908">
            <a:off x="762871" y="4927023"/>
            <a:ext cx="452761" cy="53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1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6000" r="-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885742-1E08-D9BB-D60B-AB248DE890C0}"/>
              </a:ext>
            </a:extLst>
          </p:cNvPr>
          <p:cNvSpPr/>
          <p:nvPr/>
        </p:nvSpPr>
        <p:spPr>
          <a:xfrm>
            <a:off x="4894729" y="260883"/>
            <a:ext cx="3620621" cy="6460593"/>
          </a:xfrm>
          <a:prstGeom prst="rect">
            <a:avLst/>
          </a:prstGeom>
          <a:solidFill>
            <a:srgbClr val="55B0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F0F19E-71B4-6F89-9245-494427447D84}"/>
              </a:ext>
            </a:extLst>
          </p:cNvPr>
          <p:cNvSpPr/>
          <p:nvPr/>
        </p:nvSpPr>
        <p:spPr>
          <a:xfrm>
            <a:off x="366186" y="201406"/>
            <a:ext cx="4012061" cy="6463804"/>
          </a:xfrm>
          <a:prstGeom prst="rect">
            <a:avLst/>
          </a:prstGeom>
          <a:gradFill flip="none" rotWithShape="1">
            <a:gsLst>
              <a:gs pos="0">
                <a:srgbClr val="55B0B8">
                  <a:shade val="30000"/>
                  <a:satMod val="115000"/>
                </a:srgbClr>
              </a:gs>
              <a:gs pos="50000">
                <a:srgbClr val="55B0B8">
                  <a:shade val="67500"/>
                  <a:satMod val="115000"/>
                </a:srgbClr>
              </a:gs>
              <a:gs pos="100000">
                <a:srgbClr val="55B0B8">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1FD5713-A662-62C8-6610-DCE3FCA44F68}"/>
              </a:ext>
            </a:extLst>
          </p:cNvPr>
          <p:cNvSpPr txBox="1"/>
          <p:nvPr/>
        </p:nvSpPr>
        <p:spPr>
          <a:xfrm>
            <a:off x="479720" y="1449794"/>
            <a:ext cx="3785480" cy="4985980"/>
          </a:xfrm>
          <a:prstGeom prst="rect">
            <a:avLst/>
          </a:prstGeom>
          <a:noFill/>
        </p:spPr>
        <p:txBody>
          <a:bodyPr wrap="square">
            <a:spAutoFit/>
          </a:bodyPr>
          <a:lstStyle/>
          <a:p>
            <a:endParaRPr lang="en-US" sz="1400" b="1" i="1" u="sng" dirty="0">
              <a:solidFill>
                <a:schemeClr val="bg1"/>
              </a:solidFill>
              <a:latin typeface="Times New Roman" panose="02020603050405020304" pitchFamily="18" charset="0"/>
              <a:cs typeface="Times New Roman" panose="02020603050405020304" pitchFamily="18" charset="0"/>
            </a:endParaRPr>
          </a:p>
          <a:p>
            <a:r>
              <a:rPr lang="en-US" sz="1400" b="1" i="1" u="sng" dirty="0">
                <a:solidFill>
                  <a:schemeClr val="bg1"/>
                </a:solidFill>
                <a:latin typeface="Times New Roman" panose="02020603050405020304" pitchFamily="18" charset="0"/>
                <a:cs typeface="Times New Roman" panose="02020603050405020304" pitchFamily="18" charset="0"/>
              </a:rPr>
              <a:t>INCOME:</a:t>
            </a:r>
            <a:endParaRPr lang="en-US" sz="1200" dirty="0">
              <a:solidFill>
                <a:schemeClr val="bg1"/>
              </a:solidFill>
              <a:latin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cs typeface="Times New Roman" panose="02020603050405020304" pitchFamily="18" charset="0"/>
              </a:rPr>
              <a:t>Contribution Income    		 $              11,811.44</a:t>
            </a:r>
          </a:p>
          <a:p>
            <a:r>
              <a:rPr lang="en-US" sz="1200" dirty="0">
                <a:solidFill>
                  <a:schemeClr val="bg1"/>
                </a:solidFill>
                <a:latin typeface="Times New Roman" panose="02020603050405020304" pitchFamily="18" charset="0"/>
                <a:cs typeface="Times New Roman" panose="02020603050405020304" pitchFamily="18" charset="0"/>
              </a:rPr>
              <a:t>Interest Income	    		 $	       3,084.62	    </a:t>
            </a:r>
          </a:p>
          <a:p>
            <a:r>
              <a:rPr lang="en-US" sz="1400" b="1" i="1" dirty="0">
                <a:solidFill>
                  <a:schemeClr val="bg1"/>
                </a:solidFill>
                <a:latin typeface="Times New Roman" panose="02020603050405020304" pitchFamily="18" charset="0"/>
                <a:cs typeface="Times New Roman" panose="02020603050405020304" pitchFamily="18" charset="0"/>
              </a:rPr>
              <a:t>TOTAL INCOME:	   	 </a:t>
            </a:r>
            <a:r>
              <a:rPr lang="en-US" sz="1200" u="dbl" dirty="0">
                <a:solidFill>
                  <a:schemeClr val="bg1"/>
                </a:solidFill>
                <a:latin typeface="Times New Roman" panose="02020603050405020304" pitchFamily="18" charset="0"/>
                <a:cs typeface="Times New Roman" panose="02020603050405020304" pitchFamily="18" charset="0"/>
              </a:rPr>
              <a:t>$             14,896.06</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sz="1400" b="1" i="1" u="sng" dirty="0">
                <a:solidFill>
                  <a:schemeClr val="bg1"/>
                </a:solidFill>
                <a:latin typeface="Times New Roman" panose="02020603050405020304" pitchFamily="18" charset="0"/>
                <a:cs typeface="Times New Roman" panose="02020603050405020304" pitchFamily="18" charset="0"/>
              </a:rPr>
              <a:t>EXPENSES:</a:t>
            </a:r>
          </a:p>
          <a:p>
            <a:r>
              <a:rPr lang="en-US" sz="1200" dirty="0">
                <a:solidFill>
                  <a:schemeClr val="bg1"/>
                </a:solidFill>
                <a:latin typeface="Times New Roman" panose="02020603050405020304" pitchFamily="18" charset="0"/>
                <a:cs typeface="Times New Roman" panose="02020603050405020304" pitchFamily="18" charset="0"/>
              </a:rPr>
              <a:t>Pastor 	Compensation 	   	$                 8,725.96</a:t>
            </a:r>
          </a:p>
          <a:p>
            <a:r>
              <a:rPr lang="en-US" sz="1200" dirty="0">
                <a:solidFill>
                  <a:schemeClr val="bg1"/>
                </a:solidFill>
                <a:latin typeface="Times New Roman" panose="02020603050405020304" pitchFamily="18" charset="0"/>
                <a:cs typeface="Times New Roman" panose="02020603050405020304" pitchFamily="18" charset="0"/>
              </a:rPr>
              <a:t>Staff Compensation			$	       3,475.62</a:t>
            </a:r>
          </a:p>
          <a:p>
            <a:r>
              <a:rPr lang="en-US" sz="1200" dirty="0">
                <a:solidFill>
                  <a:schemeClr val="bg1"/>
                </a:solidFill>
                <a:latin typeface="Times New Roman" panose="02020603050405020304" pitchFamily="18" charset="0"/>
                <a:cs typeface="Times New Roman" panose="02020603050405020304" pitchFamily="18" charset="0"/>
              </a:rPr>
              <a:t>Parish Administration	     		$	          375.65</a:t>
            </a:r>
          </a:p>
          <a:p>
            <a:r>
              <a:rPr lang="en-US" sz="1200" dirty="0">
                <a:solidFill>
                  <a:schemeClr val="bg1"/>
                </a:solidFill>
                <a:latin typeface="Times New Roman" panose="02020603050405020304" pitchFamily="18" charset="0"/>
                <a:cs typeface="Times New Roman" panose="02020603050405020304" pitchFamily="18" charset="0"/>
              </a:rPr>
              <a:t>Church Property	     		$                 3,380.13</a:t>
            </a:r>
          </a:p>
          <a:p>
            <a:r>
              <a:rPr lang="en-US" sz="1200" dirty="0">
                <a:solidFill>
                  <a:schemeClr val="bg1"/>
                </a:solidFill>
                <a:latin typeface="Times New Roman" panose="02020603050405020304" pitchFamily="18" charset="0"/>
                <a:cs typeface="Times New Roman" panose="02020603050405020304" pitchFamily="18" charset="0"/>
              </a:rPr>
              <a:t>Cemetery Maintenance		$                        0.00 Education &amp; Outreach	    	$                        0.00</a:t>
            </a:r>
          </a:p>
          <a:p>
            <a:r>
              <a:rPr lang="en-US" sz="1200" dirty="0">
                <a:solidFill>
                  <a:schemeClr val="bg1"/>
                </a:solidFill>
                <a:latin typeface="Times New Roman" panose="02020603050405020304" pitchFamily="18" charset="0"/>
                <a:cs typeface="Times New Roman" panose="02020603050405020304" pitchFamily="18" charset="0"/>
              </a:rPr>
              <a:t>Music &amp; Worship			$                    480.00</a:t>
            </a:r>
          </a:p>
          <a:p>
            <a:r>
              <a:rPr lang="en-US" sz="1200" dirty="0">
                <a:solidFill>
                  <a:schemeClr val="bg1"/>
                </a:solidFill>
                <a:latin typeface="Times New Roman" panose="02020603050405020304" pitchFamily="18" charset="0"/>
                <a:cs typeface="Times New Roman" panose="02020603050405020304" pitchFamily="18" charset="0"/>
              </a:rPr>
              <a:t>Evangelism				$                        0.00</a:t>
            </a:r>
          </a:p>
          <a:p>
            <a:r>
              <a:rPr lang="en-US" sz="1200" dirty="0">
                <a:solidFill>
                  <a:schemeClr val="bg1"/>
                </a:solidFill>
                <a:latin typeface="Times New Roman" panose="02020603050405020304" pitchFamily="18" charset="0"/>
                <a:cs typeface="Times New Roman" panose="02020603050405020304" pitchFamily="18" charset="0"/>
              </a:rPr>
              <a:t>Conventions &amp; Seminars		$		  0.00</a:t>
            </a:r>
          </a:p>
          <a:p>
            <a:r>
              <a:rPr lang="en-US" sz="1200" dirty="0">
                <a:solidFill>
                  <a:schemeClr val="bg1"/>
                </a:solidFill>
                <a:latin typeface="Times New Roman" panose="02020603050405020304" pitchFamily="18" charset="0"/>
                <a:cs typeface="Times New Roman" panose="02020603050405020304" pitchFamily="18" charset="0"/>
              </a:rPr>
              <a:t>Ministry Expense	     		$                        0.00</a:t>
            </a:r>
          </a:p>
          <a:p>
            <a:r>
              <a:rPr lang="en-US" sz="1200" dirty="0">
                <a:solidFill>
                  <a:schemeClr val="bg1"/>
                </a:solidFill>
                <a:latin typeface="Times New Roman" panose="02020603050405020304" pitchFamily="18" charset="0"/>
                <a:cs typeface="Times New Roman" panose="02020603050405020304" pitchFamily="18" charset="0"/>
              </a:rPr>
              <a:t>Transfer of Funds			$                        0.00</a:t>
            </a:r>
          </a:p>
          <a:p>
            <a:r>
              <a:rPr lang="en-US" sz="1400" b="1" i="1" dirty="0">
                <a:solidFill>
                  <a:schemeClr val="bg1"/>
                </a:solidFill>
                <a:latin typeface="Times New Roman" panose="02020603050405020304" pitchFamily="18" charset="0"/>
                <a:cs typeface="Times New Roman" panose="02020603050405020304" pitchFamily="18" charset="0"/>
              </a:rPr>
              <a:t>TOTAL EXPENSES:</a:t>
            </a:r>
            <a:r>
              <a:rPr lang="en-US" sz="1400" b="1" dirty="0">
                <a:solidFill>
                  <a:schemeClr val="bg1"/>
                </a:solidFill>
                <a:latin typeface="Times New Roman" panose="02020603050405020304" pitchFamily="18" charset="0"/>
                <a:cs typeface="Times New Roman" panose="02020603050405020304" pitchFamily="18" charset="0"/>
              </a:rPr>
              <a:t>	   	</a:t>
            </a:r>
            <a:r>
              <a:rPr lang="en-US" sz="1200" u="dbl" dirty="0">
                <a:solidFill>
                  <a:schemeClr val="bg1"/>
                </a:solidFill>
                <a:latin typeface="Times New Roman" panose="02020603050405020304" pitchFamily="18" charset="0"/>
                <a:cs typeface="Times New Roman" panose="02020603050405020304" pitchFamily="18" charset="0"/>
              </a:rPr>
              <a:t>$               16,437.36</a:t>
            </a:r>
            <a:endParaRPr lang="en-US" sz="1200" b="1" u="dbl" dirty="0">
              <a:solidFill>
                <a:schemeClr val="bg1"/>
              </a:solidFill>
              <a:latin typeface="Times New Roman" panose="02020603050405020304" pitchFamily="18" charset="0"/>
              <a:cs typeface="Times New Roman" panose="02020603050405020304" pitchFamily="18" charset="0"/>
            </a:endParaRPr>
          </a:p>
          <a:p>
            <a:endParaRPr lang="en-US" sz="1400" u="dbl" dirty="0">
              <a:solidFill>
                <a:schemeClr val="bg1"/>
              </a:solidFill>
              <a:latin typeface="Times New Roman" panose="02020603050405020304" pitchFamily="18" charset="0"/>
              <a:cs typeface="Times New Roman" panose="02020603050405020304" pitchFamily="18" charset="0"/>
            </a:endParaRPr>
          </a:p>
          <a:p>
            <a:r>
              <a:rPr lang="en-US" sz="1400" b="1" i="1" dirty="0">
                <a:solidFill>
                  <a:schemeClr val="bg1"/>
                </a:solidFill>
                <a:latin typeface="Times New Roman" panose="02020603050405020304" pitchFamily="18" charset="0"/>
                <a:cs typeface="Times New Roman" panose="02020603050405020304" pitchFamily="18" charset="0"/>
              </a:rPr>
              <a:t>MONTHLY TOTAL:		</a:t>
            </a:r>
            <a:r>
              <a:rPr lang="en-US" sz="1200" b="1" u="sng" dirty="0">
                <a:solidFill>
                  <a:schemeClr val="bg1"/>
                </a:solidFill>
                <a:latin typeface="Times New Roman" panose="02020603050405020304" pitchFamily="18" charset="0"/>
                <a:cs typeface="Times New Roman" panose="02020603050405020304" pitchFamily="18" charset="0"/>
              </a:rPr>
              <a:t>$                </a:t>
            </a:r>
            <a:r>
              <a:rPr lang="en-US" sz="1200" b="1" u="sng" dirty="0">
                <a:solidFill>
                  <a:srgbClr val="C00000"/>
                </a:solidFill>
                <a:latin typeface="Times New Roman" panose="02020603050405020304" pitchFamily="18" charset="0"/>
                <a:cs typeface="Times New Roman" panose="02020603050405020304" pitchFamily="18" charset="0"/>
              </a:rPr>
              <a:t>-1,541.30</a:t>
            </a:r>
          </a:p>
          <a:p>
            <a:endParaRPr lang="en-US" sz="1400" b="1" i="1" dirty="0">
              <a:solidFill>
                <a:schemeClr val="bg1"/>
              </a:solidFill>
              <a:latin typeface="Times New Roman" panose="02020603050405020304" pitchFamily="18" charset="0"/>
              <a:cs typeface="Times New Roman" panose="02020603050405020304" pitchFamily="18" charset="0"/>
            </a:endParaRPr>
          </a:p>
          <a:p>
            <a:r>
              <a:rPr lang="en-US" sz="1400" b="1" i="1" dirty="0">
                <a:solidFill>
                  <a:schemeClr val="bg1"/>
                </a:solidFill>
                <a:latin typeface="Times New Roman" panose="02020603050405020304" pitchFamily="18" charset="0"/>
                <a:cs typeface="Times New Roman" panose="02020603050405020304" pitchFamily="18" charset="0"/>
              </a:rPr>
              <a:t>NET LOSS/SURPLUS</a:t>
            </a:r>
          </a:p>
          <a:p>
            <a:r>
              <a:rPr lang="en-US" sz="1400" b="1" i="1" dirty="0">
                <a:solidFill>
                  <a:schemeClr val="bg1"/>
                </a:solidFill>
                <a:latin typeface="Times New Roman" panose="02020603050405020304" pitchFamily="18" charset="0"/>
                <a:cs typeface="Times New Roman" panose="02020603050405020304" pitchFamily="18" charset="0"/>
              </a:rPr>
              <a:t>YTD ACTUAL</a:t>
            </a:r>
            <a:r>
              <a:rPr lang="en-US" sz="1400" i="1" dirty="0">
                <a:solidFill>
                  <a:schemeClr val="bg1"/>
                </a:solidFill>
                <a:latin typeface="Times New Roman" panose="02020603050405020304" pitchFamily="18" charset="0"/>
                <a:cs typeface="Times New Roman" panose="02020603050405020304" pitchFamily="18" charset="0"/>
              </a:rPr>
              <a:t>:	    		</a:t>
            </a:r>
            <a:r>
              <a:rPr lang="en-US" sz="1200" b="1" u="sng" dirty="0">
                <a:solidFill>
                  <a:schemeClr val="bg1"/>
                </a:solidFill>
                <a:latin typeface="Times New Roman" panose="02020603050405020304" pitchFamily="18" charset="0"/>
                <a:cs typeface="Times New Roman" panose="02020603050405020304" pitchFamily="18" charset="0"/>
              </a:rPr>
              <a:t>$            </a:t>
            </a:r>
            <a:r>
              <a:rPr lang="en-US" sz="1200" b="1" u="sng" dirty="0">
                <a:solidFill>
                  <a:srgbClr val="C00000"/>
                </a:solidFill>
                <a:latin typeface="Times New Roman" panose="02020603050405020304" pitchFamily="18" charset="0"/>
                <a:cs typeface="Times New Roman" panose="02020603050405020304" pitchFamily="18" charset="0"/>
              </a:rPr>
              <a:t>-$18,820.44</a:t>
            </a:r>
          </a:p>
        </p:txBody>
      </p:sp>
      <p:sp>
        <p:nvSpPr>
          <p:cNvPr id="6" name="TextBox 5">
            <a:extLst>
              <a:ext uri="{FF2B5EF4-FFF2-40B4-BE49-F238E27FC236}">
                <a16:creationId xmlns:a16="http://schemas.microsoft.com/office/drawing/2014/main" id="{58BFE525-90C2-C1CF-06F2-E1397F869671}"/>
              </a:ext>
            </a:extLst>
          </p:cNvPr>
          <p:cNvSpPr txBox="1"/>
          <p:nvPr/>
        </p:nvSpPr>
        <p:spPr>
          <a:xfrm>
            <a:off x="1526902" y="722548"/>
            <a:ext cx="1691115" cy="681226"/>
          </a:xfrm>
          <a:prstGeom prst="rect">
            <a:avLst/>
          </a:prstGeom>
          <a:noFill/>
        </p:spPr>
        <p:txBody>
          <a:bodyPr wrap="none" rtlCol="0">
            <a:prstTxWarp prst="textArchUp">
              <a:avLst>
                <a:gd name="adj" fmla="val 11813955"/>
              </a:avLst>
            </a:prstTxWarp>
            <a:spAutoFit/>
          </a:bodyPr>
          <a:lstStyle/>
          <a:p>
            <a:pPr algn="ctr"/>
            <a:r>
              <a:rPr lang="en-US" sz="5400" b="1" dirty="0">
                <a:solidFill>
                  <a:schemeClr val="bg1"/>
                </a:solidFill>
                <a:latin typeface="Garamond" panose="02020404030301010803" pitchFamily="18" charset="0"/>
              </a:rPr>
              <a:t>JUNE 2025</a:t>
            </a:r>
          </a:p>
        </p:txBody>
      </p:sp>
      <p:sp>
        <p:nvSpPr>
          <p:cNvPr id="4" name="TextBox 3">
            <a:extLst>
              <a:ext uri="{FF2B5EF4-FFF2-40B4-BE49-F238E27FC236}">
                <a16:creationId xmlns:a16="http://schemas.microsoft.com/office/drawing/2014/main" id="{EB924443-0F07-A0B1-1FA0-C114F20D91D8}"/>
              </a:ext>
            </a:extLst>
          </p:cNvPr>
          <p:cNvSpPr txBox="1"/>
          <p:nvPr/>
        </p:nvSpPr>
        <p:spPr>
          <a:xfrm>
            <a:off x="1132788" y="1160692"/>
            <a:ext cx="2479344" cy="338554"/>
          </a:xfrm>
          <a:prstGeom prst="rect">
            <a:avLst/>
          </a:prstGeom>
          <a:noFill/>
        </p:spPr>
        <p:txBody>
          <a:bodyPr wrap="square" rtlCol="0">
            <a:spAutoFit/>
          </a:bodyPr>
          <a:lstStyle/>
          <a:p>
            <a:pPr algn="ctr"/>
            <a:r>
              <a:rPr lang="en-US" sz="1600" b="1" dirty="0">
                <a:solidFill>
                  <a:schemeClr val="bg1"/>
                </a:solidFill>
                <a:latin typeface="Garamond" panose="02020404030301010803" pitchFamily="18" charset="0"/>
              </a:rPr>
              <a:t>CURRENT  ACCOUNT</a:t>
            </a:r>
          </a:p>
        </p:txBody>
      </p:sp>
      <p:sp>
        <p:nvSpPr>
          <p:cNvPr id="5" name="TextBox 4">
            <a:extLst>
              <a:ext uri="{FF2B5EF4-FFF2-40B4-BE49-F238E27FC236}">
                <a16:creationId xmlns:a16="http://schemas.microsoft.com/office/drawing/2014/main" id="{87ED62AC-839B-61DD-6486-8F25F256309D}"/>
              </a:ext>
            </a:extLst>
          </p:cNvPr>
          <p:cNvSpPr txBox="1"/>
          <p:nvPr/>
        </p:nvSpPr>
        <p:spPr>
          <a:xfrm>
            <a:off x="5039027" y="722548"/>
            <a:ext cx="3326039" cy="4832092"/>
          </a:xfrm>
          <a:prstGeom prst="rect">
            <a:avLst/>
          </a:prstGeom>
          <a:noFill/>
        </p:spPr>
        <p:txBody>
          <a:bodyPr wrap="none" rtlCol="0">
            <a:spAutoFit/>
          </a:bodyPr>
          <a:lstStyle/>
          <a:p>
            <a:r>
              <a:rPr lang="en-US" sz="1400" dirty="0">
                <a:solidFill>
                  <a:schemeClr val="bg1"/>
                </a:solidFill>
                <a:latin typeface="Garamond" panose="02020404030301010803" pitchFamily="18" charset="0"/>
              </a:rPr>
              <a:t>Aug 1		Megan Fitzpatrick</a:t>
            </a:r>
          </a:p>
          <a:p>
            <a:r>
              <a:rPr lang="en-US" sz="1400" dirty="0">
                <a:solidFill>
                  <a:schemeClr val="bg1"/>
                </a:solidFill>
                <a:latin typeface="Garamond" panose="02020404030301010803" pitchFamily="18" charset="0"/>
              </a:rPr>
              <a:t>Aug 2		Sara Tessarvich, Madison Payne</a:t>
            </a:r>
          </a:p>
          <a:p>
            <a:r>
              <a:rPr lang="en-US" sz="1400" dirty="0">
                <a:solidFill>
                  <a:schemeClr val="bg1"/>
                </a:solidFill>
                <a:latin typeface="Garamond" panose="02020404030301010803" pitchFamily="18" charset="0"/>
              </a:rPr>
              <a:t>Aug 5		Hannah Semiclose, 	Beth Mertz</a:t>
            </a:r>
          </a:p>
          <a:p>
            <a:r>
              <a:rPr lang="en-US" sz="1400" dirty="0">
                <a:solidFill>
                  <a:schemeClr val="bg1"/>
                </a:solidFill>
                <a:latin typeface="Garamond" panose="02020404030301010803" pitchFamily="18" charset="0"/>
              </a:rPr>
              <a:t>Aug 6		Kate Siats</a:t>
            </a:r>
          </a:p>
          <a:p>
            <a:r>
              <a:rPr lang="en-US" sz="1400" dirty="0">
                <a:solidFill>
                  <a:schemeClr val="bg1"/>
                </a:solidFill>
                <a:latin typeface="Garamond" panose="02020404030301010803" pitchFamily="18" charset="0"/>
              </a:rPr>
              <a:t>Aug 8		Joe Muscato, Gail Hendrickson</a:t>
            </a:r>
          </a:p>
          <a:p>
            <a:r>
              <a:rPr lang="en-US" sz="1400" dirty="0">
                <a:solidFill>
                  <a:schemeClr val="bg1"/>
                </a:solidFill>
                <a:latin typeface="Garamond" panose="02020404030301010803" pitchFamily="18" charset="0"/>
              </a:rPr>
              <a:t>		Wendy Weader, Gail Summers</a:t>
            </a:r>
          </a:p>
          <a:p>
            <a:r>
              <a:rPr lang="en-US" sz="1400" dirty="0">
                <a:solidFill>
                  <a:schemeClr val="bg1"/>
                </a:solidFill>
                <a:latin typeface="Garamond" panose="02020404030301010803" pitchFamily="18" charset="0"/>
              </a:rPr>
              <a:t>Aug 10	Delores Madden, Vickie Lecher</a:t>
            </a:r>
          </a:p>
          <a:p>
            <a:r>
              <a:rPr lang="en-US" sz="1400" dirty="0">
                <a:solidFill>
                  <a:schemeClr val="bg1"/>
                </a:solidFill>
                <a:latin typeface="Garamond" panose="02020404030301010803" pitchFamily="18" charset="0"/>
              </a:rPr>
              <a:t>Aug 11	Jodi Hendrickson</a:t>
            </a:r>
          </a:p>
          <a:p>
            <a:r>
              <a:rPr lang="en-US" sz="1400" dirty="0">
                <a:solidFill>
                  <a:schemeClr val="bg1"/>
                </a:solidFill>
                <a:latin typeface="Garamond" panose="02020404030301010803" pitchFamily="18" charset="0"/>
              </a:rPr>
              <a:t>Aug 14	Griffin Reber</a:t>
            </a:r>
          </a:p>
          <a:p>
            <a:r>
              <a:rPr lang="en-US" sz="1400" dirty="0">
                <a:solidFill>
                  <a:schemeClr val="bg1"/>
                </a:solidFill>
                <a:latin typeface="Garamond" panose="02020404030301010803" pitchFamily="18" charset="0"/>
              </a:rPr>
              <a:t>Aug 17	Brett Payne</a:t>
            </a:r>
          </a:p>
          <a:p>
            <a:r>
              <a:rPr lang="en-US" sz="1400" dirty="0">
                <a:solidFill>
                  <a:schemeClr val="bg1"/>
                </a:solidFill>
                <a:latin typeface="Garamond" panose="02020404030301010803" pitchFamily="18" charset="0"/>
              </a:rPr>
              <a:t>Aug 20	Cathy Burger-Gray</a:t>
            </a:r>
          </a:p>
          <a:p>
            <a:r>
              <a:rPr lang="en-US" sz="1400" dirty="0">
                <a:solidFill>
                  <a:schemeClr val="bg1"/>
                </a:solidFill>
                <a:latin typeface="Garamond" panose="02020404030301010803" pitchFamily="18" charset="0"/>
              </a:rPr>
              <a:t>Aug 21	Becky Frey, Robin Santucci</a:t>
            </a:r>
          </a:p>
          <a:p>
            <a:r>
              <a:rPr lang="en-US" sz="1400" dirty="0">
                <a:solidFill>
                  <a:schemeClr val="bg1"/>
                </a:solidFill>
                <a:latin typeface="Garamond" panose="02020404030301010803" pitchFamily="18" charset="0"/>
              </a:rPr>
              <a:t>Aug 22	Carly Legg, Wayne Tessarvich</a:t>
            </a:r>
          </a:p>
          <a:p>
            <a:r>
              <a:rPr lang="en-US" sz="1400" dirty="0">
                <a:solidFill>
                  <a:schemeClr val="bg1"/>
                </a:solidFill>
                <a:latin typeface="Garamond" panose="02020404030301010803" pitchFamily="18" charset="0"/>
              </a:rPr>
              <a:t>		Erin Hayes</a:t>
            </a:r>
          </a:p>
          <a:p>
            <a:r>
              <a:rPr lang="en-US" sz="1400" dirty="0">
                <a:solidFill>
                  <a:schemeClr val="bg1"/>
                </a:solidFill>
                <a:latin typeface="Garamond" panose="02020404030301010803" pitchFamily="18" charset="0"/>
              </a:rPr>
              <a:t>Aug 24	Bonnie Smith, Yvonne Burger</a:t>
            </a:r>
          </a:p>
          <a:p>
            <a:r>
              <a:rPr lang="en-US" sz="1400" dirty="0">
                <a:solidFill>
                  <a:schemeClr val="bg1"/>
                </a:solidFill>
                <a:latin typeface="Garamond" panose="02020404030301010803" pitchFamily="18" charset="0"/>
              </a:rPr>
              <a:t>		Sarah Swartzlander</a:t>
            </a:r>
          </a:p>
          <a:p>
            <a:r>
              <a:rPr lang="en-US" sz="1400" dirty="0">
                <a:solidFill>
                  <a:schemeClr val="bg1"/>
                </a:solidFill>
                <a:latin typeface="Garamond" panose="02020404030301010803" pitchFamily="18" charset="0"/>
              </a:rPr>
              <a:t>Aug 26	David Martin</a:t>
            </a:r>
          </a:p>
          <a:p>
            <a:r>
              <a:rPr lang="en-US" sz="1400" dirty="0">
                <a:solidFill>
                  <a:schemeClr val="bg1"/>
                </a:solidFill>
                <a:latin typeface="Garamond" panose="02020404030301010803" pitchFamily="18" charset="0"/>
              </a:rPr>
              <a:t>Aug 28	Julia Hayes</a:t>
            </a:r>
          </a:p>
          <a:p>
            <a:r>
              <a:rPr lang="en-US" sz="1400" dirty="0">
                <a:solidFill>
                  <a:schemeClr val="bg1"/>
                </a:solidFill>
                <a:latin typeface="Garamond" panose="02020404030301010803" pitchFamily="18" charset="0"/>
              </a:rPr>
              <a:t>Aug 29	Barbara Criswell</a:t>
            </a:r>
          </a:p>
          <a:p>
            <a:r>
              <a:rPr lang="en-US" sz="1400" dirty="0">
                <a:solidFill>
                  <a:schemeClr val="bg1"/>
                </a:solidFill>
                <a:latin typeface="Garamond" panose="02020404030301010803" pitchFamily="18" charset="0"/>
              </a:rPr>
              <a:t>Aug 30 	Craig Santucci</a:t>
            </a:r>
          </a:p>
          <a:p>
            <a:r>
              <a:rPr lang="en-US" sz="1400" dirty="0">
                <a:solidFill>
                  <a:schemeClr val="bg1"/>
                </a:solidFill>
                <a:latin typeface="Garamond" panose="02020404030301010803" pitchFamily="18" charset="0"/>
              </a:rPr>
              <a:t>Aug 31	Amber Lehman		</a:t>
            </a:r>
          </a:p>
          <a:p>
            <a:endParaRPr lang="en-US" sz="1400" dirty="0">
              <a:solidFill>
                <a:schemeClr val="bg1"/>
              </a:solidFill>
              <a:latin typeface="Garamond" panose="02020404030301010803" pitchFamily="18" charset="0"/>
            </a:endParaRPr>
          </a:p>
        </p:txBody>
      </p:sp>
      <p:sp>
        <p:nvSpPr>
          <p:cNvPr id="8" name="TextBox 7">
            <a:extLst>
              <a:ext uri="{FF2B5EF4-FFF2-40B4-BE49-F238E27FC236}">
                <a16:creationId xmlns:a16="http://schemas.microsoft.com/office/drawing/2014/main" id="{1AB65C98-F097-983A-CC60-7A338349AF63}"/>
              </a:ext>
            </a:extLst>
          </p:cNvPr>
          <p:cNvSpPr txBox="1"/>
          <p:nvPr/>
        </p:nvSpPr>
        <p:spPr>
          <a:xfrm>
            <a:off x="5133828" y="260883"/>
            <a:ext cx="3136435" cy="461665"/>
          </a:xfrm>
          <a:prstGeom prst="rect">
            <a:avLst/>
          </a:prstGeom>
          <a:noFill/>
        </p:spPr>
        <p:txBody>
          <a:bodyPr wrap="none" rtlCol="0">
            <a:spAutoFit/>
          </a:bodyPr>
          <a:lstStyle/>
          <a:p>
            <a:pPr algn="ctr"/>
            <a:r>
              <a:rPr lang="en-US" sz="2400" dirty="0">
                <a:ln w="0"/>
                <a:solidFill>
                  <a:srgbClr val="F9F9F9"/>
                </a:solidFill>
                <a:effectLst>
                  <a:outerShdw blurRad="38100" dist="25400" dir="5400000" algn="ctr" rotWithShape="0">
                    <a:srgbClr val="6E747A">
                      <a:alpha val="43000"/>
                    </a:srgbClr>
                  </a:outerShdw>
                </a:effectLst>
                <a:latin typeface="Garamond" panose="02020404030301010803" pitchFamily="18" charset="0"/>
              </a:rPr>
              <a:t>AUGUST BIRTHDAYS</a:t>
            </a:r>
          </a:p>
        </p:txBody>
      </p:sp>
      <p:pic>
        <p:nvPicPr>
          <p:cNvPr id="3" name="Picture 14" descr="Free School Supplies Cliparts, Download Free School Supplies Cliparts ...">
            <a:extLst>
              <a:ext uri="{FF2B5EF4-FFF2-40B4-BE49-F238E27FC236}">
                <a16:creationId xmlns:a16="http://schemas.microsoft.com/office/drawing/2014/main" id="{56066C72-AAFE-BA35-EDFF-D1EC94370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46363">
            <a:off x="7671415" y="4769146"/>
            <a:ext cx="563671" cy="6632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CCDC7A08-6CAB-0CF3-822F-60898F04A1CF}"/>
              </a:ext>
            </a:extLst>
          </p:cNvPr>
          <p:cNvSpPr>
            <a:spLocks noGrp="1"/>
          </p:cNvSpPr>
          <p:nvPr>
            <p:ph type="sldNum" sz="quarter" idx="12"/>
          </p:nvPr>
        </p:nvSpPr>
        <p:spPr/>
        <p:txBody>
          <a:bodyPr/>
          <a:lstStyle/>
          <a:p>
            <a:fld id="{70D63A73-39C7-4E57-B447-14CD7D47ED34}" type="slidenum">
              <a:rPr lang="en-US" smtClean="0"/>
              <a:t>10</a:t>
            </a:fld>
            <a:endParaRPr lang="en-US" dirty="0"/>
          </a:p>
        </p:txBody>
      </p:sp>
      <p:pic>
        <p:nvPicPr>
          <p:cNvPr id="16" name="Picture 15">
            <a:extLst>
              <a:ext uri="{FF2B5EF4-FFF2-40B4-BE49-F238E27FC236}">
                <a16:creationId xmlns:a16="http://schemas.microsoft.com/office/drawing/2014/main" id="{DD152F7D-EE32-EE65-F398-7CDF37367A04}"/>
              </a:ext>
            </a:extLst>
          </p:cNvPr>
          <p:cNvPicPr>
            <a:picLocks noChangeAspect="1"/>
          </p:cNvPicPr>
          <p:nvPr/>
        </p:nvPicPr>
        <p:blipFill>
          <a:blip r:embed="rId5"/>
          <a:srcRect t="3984" b="3471"/>
          <a:stretch>
            <a:fillRect/>
          </a:stretch>
        </p:blipFill>
        <p:spPr>
          <a:xfrm>
            <a:off x="5413923" y="5229845"/>
            <a:ext cx="2576244" cy="1491631"/>
          </a:xfrm>
          <a:prstGeom prst="rect">
            <a:avLst/>
          </a:prstGeom>
        </p:spPr>
      </p:pic>
    </p:spTree>
    <p:extLst>
      <p:ext uri="{BB962C8B-B14F-4D97-AF65-F5344CB8AC3E}">
        <p14:creationId xmlns:p14="http://schemas.microsoft.com/office/powerpoint/2010/main" val="3523212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80">
          <a:fgClr>
            <a:srgbClr val="55B0B8"/>
          </a:fgClr>
          <a:bgClr>
            <a:schemeClr val="bg1"/>
          </a:bgClr>
        </a:pattFill>
        <a:effectLst/>
      </p:bgPr>
    </p:bg>
    <p:spTree>
      <p:nvGrpSpPr>
        <p:cNvPr id="1" name=""/>
        <p:cNvGrpSpPr/>
        <p:nvPr/>
      </p:nvGrpSpPr>
      <p:grpSpPr>
        <a:xfrm>
          <a:off x="0" y="0"/>
          <a:ext cx="0" cy="0"/>
          <a:chOff x="0" y="0"/>
          <a:chExt cx="0" cy="0"/>
        </a:xfrm>
      </p:grpSpPr>
      <p:pic>
        <p:nvPicPr>
          <p:cNvPr id="1026" name="Picture 2" descr="Announcements clipart - Clipground">
            <a:extLst>
              <a:ext uri="{FF2B5EF4-FFF2-40B4-BE49-F238E27FC236}">
                <a16:creationId xmlns:a16="http://schemas.microsoft.com/office/drawing/2014/main" id="{CE47F3D7-694E-7E21-6BFA-A0C777C13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099" y="104653"/>
            <a:ext cx="3266175" cy="1048465"/>
          </a:xfrm>
          <a:prstGeom prst="rect">
            <a:avLst/>
          </a:prstGeom>
          <a:blipFill>
            <a:blip r:embed="rId3">
              <a:extLst>
                <a:ext uri="{837473B0-CC2E-450A-ABE3-18F120FF3D39}">
                  <a1611:picAttrSrcUrl xmlns:a1611="http://schemas.microsoft.com/office/drawing/2016/11/main" r:id="rId4"/>
                </a:ext>
              </a:extLst>
            </a:blip>
            <a:stretch>
              <a:fillRect/>
            </a:stretch>
          </a:blipFill>
        </p:spPr>
      </p:pic>
      <p:pic>
        <p:nvPicPr>
          <p:cNvPr id="8" name="Picture 14" descr="Free School Supplies Cliparts, Download Free School Supplies Cliparts ...">
            <a:extLst>
              <a:ext uri="{FF2B5EF4-FFF2-40B4-BE49-F238E27FC236}">
                <a16:creationId xmlns:a16="http://schemas.microsoft.com/office/drawing/2014/main" id="{D6AF9836-5734-6C94-D31E-CE792F5C32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717" y="16699"/>
            <a:ext cx="563671" cy="6632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7D2CF4F-C7C7-FE74-3153-3394E43CBC56}"/>
              </a:ext>
            </a:extLst>
          </p:cNvPr>
          <p:cNvPicPr>
            <a:picLocks noChangeAspect="1"/>
          </p:cNvPicPr>
          <p:nvPr/>
        </p:nvPicPr>
        <p:blipFill>
          <a:blip r:embed="rId6"/>
          <a:stretch>
            <a:fillRect/>
          </a:stretch>
        </p:blipFill>
        <p:spPr>
          <a:xfrm>
            <a:off x="422012" y="3866124"/>
            <a:ext cx="2163791" cy="1838758"/>
          </a:xfrm>
          <a:prstGeom prst="rect">
            <a:avLst/>
          </a:prstGeom>
        </p:spPr>
      </p:pic>
      <p:pic>
        <p:nvPicPr>
          <p:cNvPr id="2" name="Picture 1">
            <a:extLst>
              <a:ext uri="{FF2B5EF4-FFF2-40B4-BE49-F238E27FC236}">
                <a16:creationId xmlns:a16="http://schemas.microsoft.com/office/drawing/2014/main" id="{0962DEC2-D718-1B80-8F31-89FA8CFEE2B3}"/>
              </a:ext>
            </a:extLst>
          </p:cNvPr>
          <p:cNvPicPr>
            <a:picLocks noChangeAspect="1"/>
          </p:cNvPicPr>
          <p:nvPr/>
        </p:nvPicPr>
        <p:blipFill rotWithShape="1">
          <a:blip r:embed="rId7">
            <a:extLst>
              <a:ext uri="{28A0092B-C50C-407E-A947-70E740481C1C}">
                <a14:useLocalDpi xmlns:a14="http://schemas.microsoft.com/office/drawing/2010/main" val="0"/>
              </a:ext>
            </a:extLst>
          </a:blip>
          <a:srcRect b="5048"/>
          <a:stretch>
            <a:fillRect/>
          </a:stretch>
        </p:blipFill>
        <p:spPr bwMode="auto">
          <a:xfrm>
            <a:off x="5128610" y="3866124"/>
            <a:ext cx="1987346" cy="2585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F85A25D7-C693-2084-910A-26F0B5F2C6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4071" y="3866124"/>
            <a:ext cx="2348508" cy="2813930"/>
          </a:xfrm>
          <a:prstGeom prst="rect">
            <a:avLst/>
          </a:prstGeom>
        </p:spPr>
      </p:pic>
      <p:sp>
        <p:nvSpPr>
          <p:cNvPr id="7" name="Slide Number Placeholder 6">
            <a:extLst>
              <a:ext uri="{FF2B5EF4-FFF2-40B4-BE49-F238E27FC236}">
                <a16:creationId xmlns:a16="http://schemas.microsoft.com/office/drawing/2014/main" id="{A2FA4DCD-C947-9918-9641-C2BA4BA72DD7}"/>
              </a:ext>
            </a:extLst>
          </p:cNvPr>
          <p:cNvSpPr>
            <a:spLocks noGrp="1"/>
          </p:cNvSpPr>
          <p:nvPr>
            <p:ph type="sldNum" sz="quarter" idx="12"/>
          </p:nvPr>
        </p:nvSpPr>
        <p:spPr/>
        <p:txBody>
          <a:bodyPr/>
          <a:lstStyle/>
          <a:p>
            <a:fld id="{70D63A73-39C7-4E57-B447-14CD7D47ED34}" type="slidenum">
              <a:rPr lang="en-US" smtClean="0"/>
              <a:t>11</a:t>
            </a:fld>
            <a:endParaRPr lang="en-US" dirty="0"/>
          </a:p>
        </p:txBody>
      </p:sp>
      <p:pic>
        <p:nvPicPr>
          <p:cNvPr id="10" name="Picture 9">
            <a:extLst>
              <a:ext uri="{FF2B5EF4-FFF2-40B4-BE49-F238E27FC236}">
                <a16:creationId xmlns:a16="http://schemas.microsoft.com/office/drawing/2014/main" id="{A73D6F27-C1FF-BC38-C0E9-BE0E2964119C}"/>
              </a:ext>
            </a:extLst>
          </p:cNvPr>
          <p:cNvPicPr>
            <a:picLocks noChangeAspect="1"/>
          </p:cNvPicPr>
          <p:nvPr/>
        </p:nvPicPr>
        <p:blipFill>
          <a:blip r:embed="rId9"/>
          <a:stretch>
            <a:fillRect/>
          </a:stretch>
        </p:blipFill>
        <p:spPr>
          <a:xfrm>
            <a:off x="404717" y="1235177"/>
            <a:ext cx="4616960" cy="246006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DE380437-B483-98C9-F5AD-E4B7AC6E8AFD}"/>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238137" y="3429000"/>
            <a:ext cx="1790020" cy="1790020"/>
          </a:xfrm>
          <a:prstGeom prst="rect">
            <a:avLst/>
          </a:prstGeom>
        </p:spPr>
      </p:pic>
      <p:pic>
        <p:nvPicPr>
          <p:cNvPr id="4" name="Picture 3">
            <a:extLst>
              <a:ext uri="{FF2B5EF4-FFF2-40B4-BE49-F238E27FC236}">
                <a16:creationId xmlns:a16="http://schemas.microsoft.com/office/drawing/2014/main" id="{9235A33E-CADF-3386-F140-CB632AC7FF89}"/>
              </a:ext>
            </a:extLst>
          </p:cNvPr>
          <p:cNvPicPr>
            <a:picLocks noChangeAspect="1"/>
          </p:cNvPicPr>
          <p:nvPr/>
        </p:nvPicPr>
        <p:blipFill>
          <a:blip r:embed="rId12"/>
          <a:stretch>
            <a:fillRect/>
          </a:stretch>
        </p:blipFill>
        <p:spPr>
          <a:xfrm>
            <a:off x="5289777" y="275706"/>
            <a:ext cx="3738380" cy="302683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858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84A0B1-7792-1109-D8C1-7FC0D25BB71E}"/>
              </a:ext>
            </a:extLst>
          </p:cNvPr>
          <p:cNvSpPr txBox="1"/>
          <p:nvPr/>
        </p:nvSpPr>
        <p:spPr>
          <a:xfrm>
            <a:off x="3041324" y="5410939"/>
            <a:ext cx="1926360" cy="1169551"/>
          </a:xfrm>
          <a:prstGeom prst="rect">
            <a:avLst/>
          </a:prstGeom>
          <a:noFill/>
        </p:spPr>
        <p:txBody>
          <a:bodyPr wrap="none" rtlCol="0">
            <a:spAutoFit/>
          </a:bodyPr>
          <a:lstStyle/>
          <a:p>
            <a:pPr algn="ctr"/>
            <a:r>
              <a:rPr lang="en-US" sz="1400" dirty="0">
                <a:latin typeface="Garamond" panose="02020404030301010803" pitchFamily="18" charset="0"/>
              </a:rPr>
              <a:t>Can you find the scissors</a:t>
            </a:r>
          </a:p>
          <a:p>
            <a:pPr algn="ctr"/>
            <a:endParaRPr lang="en-US" sz="1400" dirty="0">
              <a:latin typeface="Garamond" panose="02020404030301010803" pitchFamily="18" charset="0"/>
            </a:endParaRPr>
          </a:p>
          <a:p>
            <a:pPr algn="ctr"/>
            <a:endParaRPr lang="en-US" sz="1400" dirty="0">
              <a:latin typeface="Garamond" panose="02020404030301010803" pitchFamily="18" charset="0"/>
            </a:endParaRPr>
          </a:p>
          <a:p>
            <a:pPr algn="ctr"/>
            <a:endParaRPr lang="en-US" sz="1400" dirty="0">
              <a:latin typeface="Garamond" panose="02020404030301010803" pitchFamily="18" charset="0"/>
            </a:endParaRPr>
          </a:p>
          <a:p>
            <a:pPr algn="ctr"/>
            <a:r>
              <a:rPr lang="en-US" sz="1400" dirty="0">
                <a:latin typeface="Garamond" panose="02020404030301010803" pitchFamily="18" charset="0"/>
              </a:rPr>
              <a:t>on each page?</a:t>
            </a:r>
          </a:p>
        </p:txBody>
      </p:sp>
      <p:pic>
        <p:nvPicPr>
          <p:cNvPr id="1038" name="Picture 14" descr="Free School Supplies Cliparts, Download Free School Supplies Cliparts ...">
            <a:extLst>
              <a:ext uri="{FF2B5EF4-FFF2-40B4-BE49-F238E27FC236}">
                <a16:creationId xmlns:a16="http://schemas.microsoft.com/office/drawing/2014/main" id="{59424F13-3587-36C4-E20B-9A100A712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2668" y="5702750"/>
            <a:ext cx="563671" cy="585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436359D-F9D4-DD45-0076-902D27E8FC12}"/>
              </a:ext>
            </a:extLst>
          </p:cNvPr>
          <p:cNvPicPr>
            <a:picLocks noChangeAspect="1"/>
          </p:cNvPicPr>
          <p:nvPr/>
        </p:nvPicPr>
        <p:blipFill>
          <a:blip r:embed="rId3"/>
          <a:stretch>
            <a:fillRect/>
          </a:stretch>
        </p:blipFill>
        <p:spPr>
          <a:xfrm>
            <a:off x="320877" y="2199951"/>
            <a:ext cx="2266950" cy="3133725"/>
          </a:xfrm>
          <a:prstGeom prst="rect">
            <a:avLst/>
          </a:prstGeom>
        </p:spPr>
      </p:pic>
      <p:pic>
        <p:nvPicPr>
          <p:cNvPr id="13" name="Picture 12">
            <a:extLst>
              <a:ext uri="{FF2B5EF4-FFF2-40B4-BE49-F238E27FC236}">
                <a16:creationId xmlns:a16="http://schemas.microsoft.com/office/drawing/2014/main" id="{11885BB1-815F-0455-CAE1-C338129FBC9C}"/>
              </a:ext>
            </a:extLst>
          </p:cNvPr>
          <p:cNvPicPr>
            <a:picLocks noChangeAspect="1"/>
          </p:cNvPicPr>
          <p:nvPr/>
        </p:nvPicPr>
        <p:blipFill>
          <a:blip r:embed="rId4"/>
          <a:stretch>
            <a:fillRect/>
          </a:stretch>
        </p:blipFill>
        <p:spPr>
          <a:xfrm>
            <a:off x="233362" y="180975"/>
            <a:ext cx="8677275" cy="6496050"/>
          </a:xfrm>
          <a:prstGeom prst="rect">
            <a:avLst/>
          </a:prstGeom>
        </p:spPr>
      </p:pic>
      <p:sp>
        <p:nvSpPr>
          <p:cNvPr id="2" name="Slide Number Placeholder 1">
            <a:extLst>
              <a:ext uri="{FF2B5EF4-FFF2-40B4-BE49-F238E27FC236}">
                <a16:creationId xmlns:a16="http://schemas.microsoft.com/office/drawing/2014/main" id="{0B10E84E-B708-0512-E16B-C6969AF3A79E}"/>
              </a:ext>
            </a:extLst>
          </p:cNvPr>
          <p:cNvSpPr>
            <a:spLocks noGrp="1"/>
          </p:cNvSpPr>
          <p:nvPr>
            <p:ph type="sldNum" sz="quarter" idx="12"/>
          </p:nvPr>
        </p:nvSpPr>
        <p:spPr/>
        <p:txBody>
          <a:bodyPr/>
          <a:lstStyle/>
          <a:p>
            <a:fld id="{70D63A73-39C7-4E57-B447-14CD7D47ED34}" type="slidenum">
              <a:rPr lang="en-US" smtClean="0"/>
              <a:t>12</a:t>
            </a:fld>
            <a:endParaRPr lang="en-US" dirty="0"/>
          </a:p>
        </p:txBody>
      </p:sp>
    </p:spTree>
    <p:extLst>
      <p:ext uri="{BB962C8B-B14F-4D97-AF65-F5344CB8AC3E}">
        <p14:creationId xmlns:p14="http://schemas.microsoft.com/office/powerpoint/2010/main" val="32742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6B74D3-B646-69F3-ADD3-64214ED5AAAA}"/>
              </a:ext>
            </a:extLst>
          </p:cNvPr>
          <p:cNvPicPr>
            <a:picLocks noChangeAspect="1"/>
          </p:cNvPicPr>
          <p:nvPr/>
        </p:nvPicPr>
        <p:blipFill>
          <a:blip r:embed="rId2"/>
          <a:stretch>
            <a:fillRect/>
          </a:stretch>
        </p:blipFill>
        <p:spPr>
          <a:xfrm>
            <a:off x="313867" y="1721574"/>
            <a:ext cx="4124325" cy="3600450"/>
          </a:xfrm>
          <a:prstGeom prst="rect">
            <a:avLst/>
          </a:prstGeom>
        </p:spPr>
      </p:pic>
      <p:pic>
        <p:nvPicPr>
          <p:cNvPr id="9" name="Picture 8">
            <a:extLst>
              <a:ext uri="{FF2B5EF4-FFF2-40B4-BE49-F238E27FC236}">
                <a16:creationId xmlns:a16="http://schemas.microsoft.com/office/drawing/2014/main" id="{212444C6-891A-FA2F-20F0-8F3320512BEE}"/>
              </a:ext>
            </a:extLst>
          </p:cNvPr>
          <p:cNvPicPr>
            <a:picLocks noChangeAspect="1"/>
          </p:cNvPicPr>
          <p:nvPr/>
        </p:nvPicPr>
        <p:blipFill>
          <a:blip r:embed="rId3"/>
          <a:srcRect t="31906"/>
          <a:stretch>
            <a:fillRect/>
          </a:stretch>
        </p:blipFill>
        <p:spPr>
          <a:xfrm>
            <a:off x="589075" y="5515184"/>
            <a:ext cx="3130669" cy="483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ED8990A2-DB87-D2A1-4161-EE2BF1D4F584}"/>
              </a:ext>
            </a:extLst>
          </p:cNvPr>
          <p:cNvPicPr>
            <a:picLocks noChangeAspect="1"/>
          </p:cNvPicPr>
          <p:nvPr/>
        </p:nvPicPr>
        <p:blipFill>
          <a:blip r:embed="rId4"/>
          <a:stretch>
            <a:fillRect/>
          </a:stretch>
        </p:blipFill>
        <p:spPr>
          <a:xfrm>
            <a:off x="223837" y="70485"/>
            <a:ext cx="8696325" cy="6534150"/>
          </a:xfrm>
          <a:prstGeom prst="rect">
            <a:avLst/>
          </a:prstGeom>
        </p:spPr>
      </p:pic>
      <p:sp>
        <p:nvSpPr>
          <p:cNvPr id="2" name="Slide Number Placeholder 1">
            <a:extLst>
              <a:ext uri="{FF2B5EF4-FFF2-40B4-BE49-F238E27FC236}">
                <a16:creationId xmlns:a16="http://schemas.microsoft.com/office/drawing/2014/main" id="{2B6B551D-E4DE-5668-B80C-D9F31EE687C3}"/>
              </a:ext>
            </a:extLst>
          </p:cNvPr>
          <p:cNvSpPr>
            <a:spLocks noGrp="1"/>
          </p:cNvSpPr>
          <p:nvPr>
            <p:ph type="sldNum" sz="quarter" idx="12"/>
          </p:nvPr>
        </p:nvSpPr>
        <p:spPr/>
        <p:txBody>
          <a:bodyPr/>
          <a:lstStyle/>
          <a:p>
            <a:fld id="{70D63A73-39C7-4E57-B447-14CD7D47ED34}" type="slidenum">
              <a:rPr lang="en-US" smtClean="0"/>
              <a:t>13</a:t>
            </a:fld>
            <a:endParaRPr lang="en-US" dirty="0"/>
          </a:p>
        </p:txBody>
      </p:sp>
    </p:spTree>
    <p:extLst>
      <p:ext uri="{BB962C8B-B14F-4D97-AF65-F5344CB8AC3E}">
        <p14:creationId xmlns:p14="http://schemas.microsoft.com/office/powerpoint/2010/main" val="168897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0F766-D9F9-DDE2-94E4-8948F9E3B35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F276E26-6A3A-96DA-7974-85A0B17E0C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536" t="72318" r="42787"/>
          <a:stretch>
            <a:fillRect/>
          </a:stretch>
        </p:blipFill>
        <p:spPr>
          <a:xfrm>
            <a:off x="0" y="5602942"/>
            <a:ext cx="3904992" cy="1364637"/>
          </a:xfrm>
          <a:prstGeom prst="rect">
            <a:avLst/>
          </a:prstGeom>
        </p:spPr>
      </p:pic>
      <p:pic>
        <p:nvPicPr>
          <p:cNvPr id="8" name="Picture 14" descr="Free School Supplies Cliparts, Download Free School Supplies Cliparts ...">
            <a:extLst>
              <a:ext uri="{FF2B5EF4-FFF2-40B4-BE49-F238E27FC236}">
                <a16:creationId xmlns:a16="http://schemas.microsoft.com/office/drawing/2014/main" id="{4434CA45-4A76-82AF-4E41-2FB608B18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069" y="120035"/>
            <a:ext cx="431062" cy="5071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BA5ECBF-7D57-BA8E-4204-0C7E401220EB}"/>
              </a:ext>
            </a:extLst>
          </p:cNvPr>
          <p:cNvPicPr>
            <a:picLocks noChangeAspect="1"/>
          </p:cNvPicPr>
          <p:nvPr/>
        </p:nvPicPr>
        <p:blipFill>
          <a:blip r:embed="rId5"/>
          <a:srcRect l="2312" t="2574" r="3463" b="2076"/>
          <a:stretch>
            <a:fillRect/>
          </a:stretch>
        </p:blipFill>
        <p:spPr>
          <a:xfrm>
            <a:off x="160017" y="221227"/>
            <a:ext cx="4398915" cy="5598904"/>
          </a:xfrm>
          <a:prstGeom prst="rect">
            <a:avLst/>
          </a:prstGeom>
        </p:spPr>
      </p:pic>
      <p:pic>
        <p:nvPicPr>
          <p:cNvPr id="3" name="Picture 2">
            <a:extLst>
              <a:ext uri="{FF2B5EF4-FFF2-40B4-BE49-F238E27FC236}">
                <a16:creationId xmlns:a16="http://schemas.microsoft.com/office/drawing/2014/main" id="{68C05904-49BB-54A7-81C9-249C9F2DF0F4}"/>
              </a:ext>
            </a:extLst>
          </p:cNvPr>
          <p:cNvPicPr>
            <a:picLocks noChangeAspect="1"/>
          </p:cNvPicPr>
          <p:nvPr/>
        </p:nvPicPr>
        <p:blipFill>
          <a:blip r:embed="rId6"/>
          <a:stretch>
            <a:fillRect/>
          </a:stretch>
        </p:blipFill>
        <p:spPr>
          <a:xfrm>
            <a:off x="5016131" y="0"/>
            <a:ext cx="3901704" cy="6443565"/>
          </a:xfrm>
          <a:prstGeom prst="rect">
            <a:avLst/>
          </a:prstGeom>
        </p:spPr>
      </p:pic>
      <p:cxnSp>
        <p:nvCxnSpPr>
          <p:cNvPr id="5" name="Straight Connector 4">
            <a:extLst>
              <a:ext uri="{FF2B5EF4-FFF2-40B4-BE49-F238E27FC236}">
                <a16:creationId xmlns:a16="http://schemas.microsoft.com/office/drawing/2014/main" id="{ED0264DF-DF52-69F2-8D43-1D1144239D89}"/>
              </a:ext>
            </a:extLst>
          </p:cNvPr>
          <p:cNvCxnSpPr>
            <a:cxnSpLocks/>
          </p:cNvCxnSpPr>
          <p:nvPr/>
        </p:nvCxnSpPr>
        <p:spPr>
          <a:xfrm>
            <a:off x="4800600" y="66963"/>
            <a:ext cx="0" cy="6791037"/>
          </a:xfrm>
          <a:prstGeom prst="line">
            <a:avLst/>
          </a:prstGeom>
          <a:ln w="76200">
            <a:prstDash val="sysDash"/>
          </a:ln>
        </p:spPr>
        <p:style>
          <a:lnRef idx="1">
            <a:schemeClr val="accent6"/>
          </a:lnRef>
          <a:fillRef idx="0">
            <a:schemeClr val="accent6"/>
          </a:fillRef>
          <a:effectRef idx="0">
            <a:schemeClr val="accent6"/>
          </a:effectRef>
          <a:fontRef idx="minor">
            <a:schemeClr val="tx1"/>
          </a:fontRef>
        </p:style>
      </p:cxnSp>
      <p:sp>
        <p:nvSpPr>
          <p:cNvPr id="10" name="Slide Number Placeholder 9">
            <a:extLst>
              <a:ext uri="{FF2B5EF4-FFF2-40B4-BE49-F238E27FC236}">
                <a16:creationId xmlns:a16="http://schemas.microsoft.com/office/drawing/2014/main" id="{254483F4-FFBA-A5DA-2869-508A801712A6}"/>
              </a:ext>
            </a:extLst>
          </p:cNvPr>
          <p:cNvSpPr>
            <a:spLocks noGrp="1"/>
          </p:cNvSpPr>
          <p:nvPr>
            <p:ph type="sldNum" sz="quarter" idx="12"/>
          </p:nvPr>
        </p:nvSpPr>
        <p:spPr/>
        <p:txBody>
          <a:bodyPr/>
          <a:lstStyle/>
          <a:p>
            <a:fld id="{70D63A73-39C7-4E57-B447-14CD7D47ED34}" type="slidenum">
              <a:rPr lang="en-US" smtClean="0"/>
              <a:t>14</a:t>
            </a:fld>
            <a:endParaRPr lang="en-US" dirty="0"/>
          </a:p>
        </p:txBody>
      </p:sp>
      <p:pic>
        <p:nvPicPr>
          <p:cNvPr id="9" name="Picture 8">
            <a:extLst>
              <a:ext uri="{FF2B5EF4-FFF2-40B4-BE49-F238E27FC236}">
                <a16:creationId xmlns:a16="http://schemas.microsoft.com/office/drawing/2014/main" id="{5C5CED30-C3A8-A7DF-D176-0E7B0D1A528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85598" y="300861"/>
            <a:ext cx="502543" cy="478044"/>
          </a:xfrm>
          <a:prstGeom prst="rect">
            <a:avLst/>
          </a:prstGeom>
        </p:spPr>
      </p:pic>
      <p:pic>
        <p:nvPicPr>
          <p:cNvPr id="11" name="Picture 10">
            <a:extLst>
              <a:ext uri="{FF2B5EF4-FFF2-40B4-BE49-F238E27FC236}">
                <a16:creationId xmlns:a16="http://schemas.microsoft.com/office/drawing/2014/main" id="{CCF0517F-2155-430E-B8C1-C8328128942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271598" y="300861"/>
            <a:ext cx="502543" cy="478044"/>
          </a:xfrm>
          <a:prstGeom prst="rect">
            <a:avLst/>
          </a:prstGeom>
        </p:spPr>
      </p:pic>
      <p:pic>
        <p:nvPicPr>
          <p:cNvPr id="13" name="Picture 12">
            <a:extLst>
              <a:ext uri="{FF2B5EF4-FFF2-40B4-BE49-F238E27FC236}">
                <a16:creationId xmlns:a16="http://schemas.microsoft.com/office/drawing/2014/main" id="{0C3982F8-EAE2-94B0-DE8E-70FAA1433FD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536" t="72318" r="76846"/>
          <a:stretch>
            <a:fillRect/>
          </a:stretch>
        </p:blipFill>
        <p:spPr>
          <a:xfrm>
            <a:off x="3374936" y="5602942"/>
            <a:ext cx="1380145" cy="1364637"/>
          </a:xfrm>
          <a:prstGeom prst="rect">
            <a:avLst/>
          </a:prstGeom>
        </p:spPr>
      </p:pic>
    </p:spTree>
    <p:extLst>
      <p:ext uri="{BB962C8B-B14F-4D97-AF65-F5344CB8AC3E}">
        <p14:creationId xmlns:p14="http://schemas.microsoft.com/office/powerpoint/2010/main" val="52191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BC98FE-A882-501D-DAA6-CB91364CC727}"/>
              </a:ext>
            </a:extLst>
          </p:cNvPr>
          <p:cNvPicPr>
            <a:picLocks noChangeAspect="1"/>
          </p:cNvPicPr>
          <p:nvPr/>
        </p:nvPicPr>
        <p:blipFill>
          <a:blip r:embed="rId2"/>
          <a:stretch>
            <a:fillRect/>
          </a:stretch>
        </p:blipFill>
        <p:spPr>
          <a:xfrm>
            <a:off x="0" y="0"/>
            <a:ext cx="9145775" cy="6856670"/>
          </a:xfrm>
          <a:prstGeom prst="rect">
            <a:avLst/>
          </a:prstGeom>
        </p:spPr>
      </p:pic>
      <p:pic>
        <p:nvPicPr>
          <p:cNvPr id="2" name="Picture 14" descr="Free School Supplies Cliparts, Download Free School Supplies Cliparts ...">
            <a:extLst>
              <a:ext uri="{FF2B5EF4-FFF2-40B4-BE49-F238E27FC236}">
                <a16:creationId xmlns:a16="http://schemas.microsoft.com/office/drawing/2014/main" id="{101EEB77-F664-69CE-BD37-9A051990B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99519">
            <a:off x="7813851" y="6265990"/>
            <a:ext cx="563671" cy="66321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C22DCBB-ED52-9345-461B-B3C5E8232739}"/>
              </a:ext>
            </a:extLst>
          </p:cNvPr>
          <p:cNvSpPr>
            <a:spLocks noGrp="1"/>
          </p:cNvSpPr>
          <p:nvPr>
            <p:ph type="sldNum" sz="quarter" idx="12"/>
          </p:nvPr>
        </p:nvSpPr>
        <p:spPr/>
        <p:txBody>
          <a:bodyPr/>
          <a:lstStyle/>
          <a:p>
            <a:fld id="{70D63A73-39C7-4E57-B447-14CD7D47ED34}" type="slidenum">
              <a:rPr lang="en-US" smtClean="0"/>
              <a:t>15</a:t>
            </a:fld>
            <a:endParaRPr lang="en-US" dirty="0"/>
          </a:p>
        </p:txBody>
      </p:sp>
    </p:spTree>
    <p:extLst>
      <p:ext uri="{BB962C8B-B14F-4D97-AF65-F5344CB8AC3E}">
        <p14:creationId xmlns:p14="http://schemas.microsoft.com/office/powerpoint/2010/main" val="124307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3B0EC-782D-A316-04FA-45C2BD6766D8}"/>
              </a:ext>
            </a:extLst>
          </p:cNvPr>
          <p:cNvPicPr>
            <a:picLocks noChangeAspect="1"/>
          </p:cNvPicPr>
          <p:nvPr/>
        </p:nvPicPr>
        <p:blipFill>
          <a:blip r:embed="rId2"/>
          <a:stretch>
            <a:fillRect/>
          </a:stretch>
        </p:blipFill>
        <p:spPr>
          <a:xfrm>
            <a:off x="214312" y="147637"/>
            <a:ext cx="8715375" cy="6562725"/>
          </a:xfrm>
          <a:prstGeom prst="rect">
            <a:avLst/>
          </a:prstGeom>
        </p:spPr>
      </p:pic>
      <p:pic>
        <p:nvPicPr>
          <p:cNvPr id="3" name="Picture 14" descr="Free School Supplies Cliparts, Download Free School Supplies Cliparts ...">
            <a:extLst>
              <a:ext uri="{FF2B5EF4-FFF2-40B4-BE49-F238E27FC236}">
                <a16:creationId xmlns:a16="http://schemas.microsoft.com/office/drawing/2014/main" id="{E2B00631-1011-6A82-EB35-DF453E54D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37" y="3258105"/>
            <a:ext cx="427080" cy="502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AB1148B-0FA6-5CE2-F37E-8B069009D349}"/>
              </a:ext>
            </a:extLst>
          </p:cNvPr>
          <p:cNvSpPr>
            <a:spLocks noGrp="1"/>
          </p:cNvSpPr>
          <p:nvPr>
            <p:ph type="sldNum" sz="quarter" idx="12"/>
          </p:nvPr>
        </p:nvSpPr>
        <p:spPr>
          <a:xfrm>
            <a:off x="6649974" y="6237479"/>
            <a:ext cx="2057400" cy="365125"/>
          </a:xfrm>
        </p:spPr>
        <p:txBody>
          <a:bodyPr/>
          <a:lstStyle/>
          <a:p>
            <a:fld id="{70D63A73-39C7-4E57-B447-14CD7D47ED34}" type="slidenum">
              <a:rPr lang="en-US" smtClean="0"/>
              <a:t>2</a:t>
            </a:fld>
            <a:endParaRPr lang="en-US" dirty="0"/>
          </a:p>
        </p:txBody>
      </p:sp>
    </p:spTree>
    <p:extLst>
      <p:ext uri="{BB962C8B-B14F-4D97-AF65-F5344CB8AC3E}">
        <p14:creationId xmlns:p14="http://schemas.microsoft.com/office/powerpoint/2010/main" val="109838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463BB-AD1E-3209-8EC9-D6452FB4A294}"/>
              </a:ext>
            </a:extLst>
          </p:cNvPr>
          <p:cNvSpPr txBox="1"/>
          <p:nvPr/>
        </p:nvSpPr>
        <p:spPr>
          <a:xfrm>
            <a:off x="717663" y="2311065"/>
            <a:ext cx="4267147" cy="3263907"/>
          </a:xfrm>
          <a:prstGeom prst="rect">
            <a:avLst/>
          </a:prstGeom>
          <a:noFill/>
        </p:spPr>
        <p:txBody>
          <a:bodyPr wrap="square">
            <a:spAutoFit/>
          </a:bodyPr>
          <a:lstStyle/>
          <a:p>
            <a:pPr marL="0" marR="0" indent="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2000"/>
              </a:lnSpc>
              <a:spcBef>
                <a:spcPts val="0"/>
              </a:spcBef>
              <a:spcAft>
                <a:spcPts val="900"/>
              </a:spcAft>
            </a:pPr>
            <a:r>
              <a:rPr lang="en-US" sz="1200" b="1"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Pastoral Emergencies: </a:t>
            </a:r>
            <a:r>
              <a:rPr lang="en-US" sz="12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The Pastor’s emergency number is his personal phone number as published in the member directory.  Please be sure to add this number to your speed dial on your home phone, on your cell phone, or both. Pastor can receive text messages, also. Please contact the pastor directly when there is an urgent pastoral need (an emergency visit to the hospital, accident, coping situations, family death).  Please let the pastor know when there is a change in residence (such as from assisted living to the hospital, even if temporary).  </a:t>
            </a:r>
          </a:p>
          <a:p>
            <a:pPr marL="0" marR="0" indent="0" algn="ctr">
              <a:lnSpc>
                <a:spcPct val="112000"/>
              </a:lnSpc>
              <a:spcBef>
                <a:spcPts val="0"/>
              </a:spcBef>
            </a:pPr>
            <a:r>
              <a:rPr lang="en-US" sz="1200" i="1"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We currently are not advised by area hospitals of when </a:t>
            </a:r>
          </a:p>
          <a:p>
            <a:pPr marL="0" marR="0" indent="0" algn="ctr">
              <a:lnSpc>
                <a:spcPct val="112000"/>
              </a:lnSpc>
              <a:spcBef>
                <a:spcPts val="0"/>
              </a:spcBef>
            </a:pPr>
            <a:r>
              <a:rPr lang="en-US" sz="1200" i="1"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our members and member relatives are admitted, so we depend very heavily on the contact you make to the pastor and/or to the church office.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2000"/>
              </a:lnSpc>
              <a:spcBef>
                <a:spcPts val="0"/>
              </a:spcBef>
            </a:pPr>
            <a:r>
              <a:rPr lang="en-US" sz="12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Remember!  All </a:t>
            </a:r>
            <a:r>
              <a:rPr lang="en-US" sz="1200" b="1"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medical</a:t>
            </a:r>
            <a:r>
              <a:rPr lang="en-US" sz="12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emergencies require you to </a:t>
            </a:r>
          </a:p>
          <a:p>
            <a:pPr marL="0" marR="0" indent="0" algn="ctr">
              <a:lnSpc>
                <a:spcPct val="112000"/>
              </a:lnSpc>
              <a:spcBef>
                <a:spcPts val="0"/>
              </a:spcBef>
            </a:pPr>
            <a:r>
              <a:rPr lang="en-US" sz="1200" b="1"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call 9-1-1</a:t>
            </a:r>
            <a:r>
              <a:rPr lang="en-US" sz="12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236E790-E99F-9DC3-8523-9150F90F70CD}"/>
              </a:ext>
            </a:extLst>
          </p:cNvPr>
          <p:cNvSpPr txBox="1"/>
          <p:nvPr/>
        </p:nvSpPr>
        <p:spPr>
          <a:xfrm>
            <a:off x="4984810" y="115051"/>
            <a:ext cx="4211273" cy="6370975"/>
          </a:xfrm>
          <a:prstGeom prst="rect">
            <a:avLst/>
          </a:prstGeom>
          <a:noFill/>
        </p:spPr>
        <p:txBody>
          <a:bodyPr wrap="square">
            <a:spAutoFit/>
          </a:bodyPr>
          <a:lstStyle/>
          <a:p>
            <a:pPr marL="0" marR="0" indent="0" algn="ctr">
              <a:spcBef>
                <a:spcPts val="0"/>
              </a:spcBef>
              <a:spcAft>
                <a:spcPts val="0"/>
              </a:spcAft>
            </a:pPr>
            <a:r>
              <a:rPr lang="en-US" sz="14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Food Insecurity: Montour County </a:t>
            </a:r>
          </a:p>
          <a:p>
            <a:pPr marL="0" marR="0" indent="0" algn="ctr">
              <a:spcBef>
                <a:spcPts val="0"/>
              </a:spcBef>
              <a:spcAft>
                <a:spcPts val="0"/>
              </a:spcAft>
            </a:pPr>
            <a:r>
              <a:rPr lang="en-US" sz="14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Human Relations Department </a:t>
            </a:r>
          </a:p>
          <a:p>
            <a:pPr marL="0"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waiving applications for all county residents.  </a:t>
            </a:r>
          </a:p>
          <a:p>
            <a:pPr marL="0"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CALL 570-271-3028 and they'll advise options.</a:t>
            </a:r>
            <a:b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2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211 – system</a:t>
            </a:r>
          </a:p>
          <a:p>
            <a:pPr marL="0" marR="0" indent="0" algn="ctr">
              <a:spcBef>
                <a:spcPts val="0"/>
              </a:spcBef>
              <a:spcAft>
                <a:spcPts val="0"/>
              </a:spcAft>
            </a:pPr>
            <a:r>
              <a:rPr lang="en-US" sz="12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is up and running in PA, this is the first stop for</a:t>
            </a:r>
          </a:p>
          <a:p>
            <a:pPr marL="0"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referrals for individuals to agencies for assistance. </a:t>
            </a:r>
            <a:b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2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National Suicide Prevention </a:t>
            </a:r>
          </a:p>
          <a:p>
            <a:pPr marL="338455"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Hotline: 1-800-273-TALK (8255)</a:t>
            </a:r>
            <a:b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Nacional de Prevencion del Suicidio: </a:t>
            </a:r>
          </a:p>
          <a:p>
            <a:pPr marL="338455"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1-888-628-9454</a:t>
            </a:r>
            <a:b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Crisis Text line: Text "PA" to 741-741</a:t>
            </a:r>
            <a:b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2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Veterans Crisis Line: </a:t>
            </a:r>
          </a:p>
          <a:p>
            <a:pPr marL="338455"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1-800-985-5990</a:t>
            </a:r>
            <a:b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2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Disaster Distress Helpline: </a:t>
            </a:r>
          </a:p>
          <a:p>
            <a:pPr marL="338455"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1-800-985-5990</a:t>
            </a:r>
            <a:b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Get Help Now Hotline </a:t>
            </a:r>
          </a:p>
          <a:p>
            <a:pPr marL="338455"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(for </a:t>
            </a:r>
            <a:r>
              <a:rPr lang="en-US" sz="12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substance</a:t>
            </a: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abuse disorders): </a:t>
            </a:r>
          </a:p>
          <a:p>
            <a:pPr marL="338455"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1-800-662-4357</a:t>
            </a:r>
            <a:b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2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PA Sexual Assault Helpline: </a:t>
            </a:r>
          </a:p>
          <a:p>
            <a:pPr marL="338455"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1-888-772-7227</a:t>
            </a:r>
          </a:p>
          <a:p>
            <a:pPr marL="338455" marR="0" indent="0" algn="ctr">
              <a:spcBef>
                <a:spcPts val="0"/>
              </a:spcBef>
              <a:spcAft>
                <a:spcPts val="0"/>
              </a:spcAft>
            </a:pPr>
            <a:r>
              <a:rPr lang="en-US" sz="12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Columbia-Montour Crisis Hotline </a:t>
            </a:r>
          </a:p>
          <a:p>
            <a:pPr marL="338455" marR="0" indent="0" algn="ctr">
              <a:spcBef>
                <a:spcPts val="0"/>
              </a:spcBef>
              <a:spcAft>
                <a:spcPts val="0"/>
              </a:spcAft>
            </a:pPr>
            <a:r>
              <a:rPr lang="en-US" sz="12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(Women's Center): </a:t>
            </a:r>
          </a:p>
          <a:p>
            <a:pPr marL="338455"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1-800-544-8293</a:t>
            </a:r>
          </a:p>
          <a:p>
            <a:pPr marL="338455" marR="0" indent="0" algn="ctr">
              <a:spcBef>
                <a:spcPts val="0"/>
              </a:spcBef>
              <a:spcAft>
                <a:spcPts val="0"/>
              </a:spcAft>
            </a:pPr>
            <a:r>
              <a:rPr lang="en-US" sz="12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National Domestic Violence Hotline: </a:t>
            </a:r>
          </a:p>
          <a:p>
            <a:pPr marL="338455"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1-800-799-7233</a:t>
            </a:r>
            <a:b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2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Geisinger Coronavirus Hotline: </a:t>
            </a:r>
          </a:p>
          <a:p>
            <a:pPr marL="338455"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570-284-3657</a:t>
            </a:r>
            <a:b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2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LGBT National Hotline: </a:t>
            </a:r>
          </a:p>
          <a:p>
            <a:pPr marL="338455"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1-888-843-4564</a:t>
            </a:r>
          </a:p>
          <a:p>
            <a:pPr marL="338455" marR="0" indent="0" algn="ctr">
              <a:spcBef>
                <a:spcPts val="0"/>
              </a:spcBef>
              <a:spcAft>
                <a:spcPts val="0"/>
              </a:spcAft>
            </a:pPr>
            <a:r>
              <a:rPr lang="en-US" sz="12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The Trevor Project </a:t>
            </a:r>
          </a:p>
          <a:p>
            <a:pPr marL="338455"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(suicide prevention, crisis intervention for LGBT youth) </a:t>
            </a:r>
          </a:p>
          <a:p>
            <a:pPr marL="338455" marR="0" indent="0" algn="ctr">
              <a:spcBef>
                <a:spcPts val="0"/>
              </a:spcBef>
              <a:spcAft>
                <a:spcPts val="0"/>
              </a:spcAft>
            </a:pPr>
            <a:r>
              <a:rPr lang="en-US"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1-866-488-7386</a:t>
            </a:r>
          </a:p>
          <a:p>
            <a:pPr marL="338455" marR="0" indent="0" algn="ctr">
              <a:spcBef>
                <a:spcPts val="0"/>
              </a:spcBef>
              <a:spcAft>
                <a:spcPts val="0"/>
              </a:spcAft>
            </a:pPr>
            <a:r>
              <a:rPr lang="en-US" sz="12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PA Mental Health Line </a:t>
            </a:r>
            <a:r>
              <a:rPr lang="en-US" sz="12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9-8-8</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C321A06-4D93-3370-7505-DBE3ADD9ECAD}"/>
              </a:ext>
            </a:extLst>
          </p:cNvPr>
          <p:cNvPicPr>
            <a:picLocks noChangeAspect="1"/>
          </p:cNvPicPr>
          <p:nvPr/>
        </p:nvPicPr>
        <p:blipFill>
          <a:blip r:embed="rId2"/>
          <a:stretch>
            <a:fillRect/>
          </a:stretch>
        </p:blipFill>
        <p:spPr>
          <a:xfrm>
            <a:off x="204787" y="115051"/>
            <a:ext cx="8734425" cy="6543675"/>
          </a:xfrm>
          <a:prstGeom prst="rect">
            <a:avLst/>
          </a:prstGeom>
        </p:spPr>
      </p:pic>
      <p:pic>
        <p:nvPicPr>
          <p:cNvPr id="6" name="Picture 14" descr="Free School Supplies Cliparts, Download Free School Supplies Cliparts ...">
            <a:extLst>
              <a:ext uri="{FF2B5EF4-FFF2-40B4-BE49-F238E27FC236}">
                <a16:creationId xmlns:a16="http://schemas.microsoft.com/office/drawing/2014/main" id="{DC70704C-4645-1EFE-681D-235651566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65645" flipH="1" flipV="1">
            <a:off x="7620245" y="4417424"/>
            <a:ext cx="415769" cy="48919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A8B7A61-98D2-69C5-DFC0-2225AAB58F53}"/>
              </a:ext>
            </a:extLst>
          </p:cNvPr>
          <p:cNvSpPr>
            <a:spLocks noGrp="1"/>
          </p:cNvSpPr>
          <p:nvPr>
            <p:ph type="sldNum" sz="quarter" idx="12"/>
          </p:nvPr>
        </p:nvSpPr>
        <p:spPr>
          <a:xfrm>
            <a:off x="6695694" y="6293601"/>
            <a:ext cx="2057400" cy="365125"/>
          </a:xfrm>
        </p:spPr>
        <p:txBody>
          <a:bodyPr/>
          <a:lstStyle/>
          <a:p>
            <a:fld id="{70D63A73-39C7-4E57-B447-14CD7D47ED34}"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155462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E403A6-BA5F-2649-E074-60CC9008D09B}"/>
              </a:ext>
            </a:extLst>
          </p:cNvPr>
          <p:cNvPicPr>
            <a:picLocks noChangeAspect="1"/>
          </p:cNvPicPr>
          <p:nvPr/>
        </p:nvPicPr>
        <p:blipFill>
          <a:blip r:embed="rId2"/>
          <a:stretch>
            <a:fillRect/>
          </a:stretch>
        </p:blipFill>
        <p:spPr>
          <a:xfrm>
            <a:off x="332530" y="244445"/>
            <a:ext cx="8478940" cy="6369110"/>
          </a:xfrm>
          <a:prstGeom prst="rect">
            <a:avLst/>
          </a:prstGeom>
        </p:spPr>
      </p:pic>
      <p:pic>
        <p:nvPicPr>
          <p:cNvPr id="4" name="Picture 14" descr="Free School Supplies Cliparts, Download Free School Supplies Cliparts ...">
            <a:extLst>
              <a:ext uri="{FF2B5EF4-FFF2-40B4-BE49-F238E27FC236}">
                <a16:creationId xmlns:a16="http://schemas.microsoft.com/office/drawing/2014/main" id="{16C133F9-B921-6017-AEA9-04C90A84A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523" y="1539598"/>
            <a:ext cx="329298" cy="3874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497BCD5-6615-904D-3FC6-1F7C66AD5CF3}"/>
              </a:ext>
            </a:extLst>
          </p:cNvPr>
          <p:cNvSpPr>
            <a:spLocks noGrp="1"/>
          </p:cNvSpPr>
          <p:nvPr>
            <p:ph type="sldNum" sz="quarter" idx="12"/>
          </p:nvPr>
        </p:nvSpPr>
        <p:spPr/>
        <p:txBody>
          <a:bodyPr/>
          <a:lstStyle/>
          <a:p>
            <a:fld id="{70D63A73-39C7-4E57-B447-14CD7D47ED34}"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117449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28B765-4ECA-9AD0-9F2C-83BA96211CB8}"/>
              </a:ext>
            </a:extLst>
          </p:cNvPr>
          <p:cNvSpPr txBox="1"/>
          <p:nvPr/>
        </p:nvSpPr>
        <p:spPr>
          <a:xfrm>
            <a:off x="4570526" y="1229147"/>
            <a:ext cx="2329643" cy="1569660"/>
          </a:xfrm>
          <a:prstGeom prst="rect">
            <a:avLst/>
          </a:prstGeom>
          <a:noFill/>
        </p:spPr>
        <p:txBody>
          <a:bodyPr wrap="square" rtlCol="0">
            <a:spAutoFit/>
          </a:bodyPr>
          <a:lstStyle/>
          <a:p>
            <a:pPr algn="ctr"/>
            <a:r>
              <a:rPr lang="en-US" sz="1600" dirty="0">
                <a:latin typeface="Garamond" panose="02020404030301010803" pitchFamily="18" charset="0"/>
              </a:rPr>
              <a:t>Victoria Stoddard</a:t>
            </a:r>
          </a:p>
          <a:p>
            <a:pPr algn="ctr"/>
            <a:r>
              <a:rPr lang="en-US" sz="1600" dirty="0">
                <a:latin typeface="Garamond" panose="02020404030301010803" pitchFamily="18" charset="0"/>
              </a:rPr>
              <a:t>Admin. </a:t>
            </a:r>
          </a:p>
          <a:p>
            <a:pPr algn="ctr"/>
            <a:r>
              <a:rPr lang="en-US" sz="1600" dirty="0">
                <a:latin typeface="Garamond" panose="02020404030301010803" pitchFamily="18" charset="0"/>
              </a:rPr>
              <a:t>Assistant</a:t>
            </a:r>
          </a:p>
          <a:p>
            <a:pPr algn="ctr"/>
            <a:endParaRPr lang="en-US" sz="1600" dirty="0">
              <a:latin typeface="Garamond" panose="02020404030301010803" pitchFamily="18" charset="0"/>
            </a:endParaRPr>
          </a:p>
          <a:p>
            <a:pPr algn="ctr"/>
            <a:r>
              <a:rPr lang="en-US" sz="1600" dirty="0">
                <a:latin typeface="Garamond" panose="02020404030301010803" pitchFamily="18" charset="0"/>
              </a:rPr>
              <a:t>Gary Kurtz </a:t>
            </a:r>
          </a:p>
          <a:p>
            <a:pPr algn="ctr"/>
            <a:r>
              <a:rPr lang="en-US" sz="1600" dirty="0">
                <a:latin typeface="Garamond" panose="02020404030301010803" pitchFamily="18" charset="0"/>
              </a:rPr>
              <a:t>  Treasurer</a:t>
            </a:r>
          </a:p>
        </p:txBody>
      </p:sp>
      <p:sp>
        <p:nvSpPr>
          <p:cNvPr id="6" name="TextBox 5">
            <a:extLst>
              <a:ext uri="{FF2B5EF4-FFF2-40B4-BE49-F238E27FC236}">
                <a16:creationId xmlns:a16="http://schemas.microsoft.com/office/drawing/2014/main" id="{10B08710-908E-FACA-33F7-E37B83FF89D6}"/>
              </a:ext>
            </a:extLst>
          </p:cNvPr>
          <p:cNvSpPr txBox="1"/>
          <p:nvPr/>
        </p:nvSpPr>
        <p:spPr>
          <a:xfrm>
            <a:off x="2175029" y="263656"/>
            <a:ext cx="5717218" cy="646331"/>
          </a:xfrm>
          <a:prstGeom prst="rect">
            <a:avLst/>
          </a:prstGeom>
          <a:noFill/>
        </p:spPr>
        <p:txBody>
          <a:bodyPr wrap="square">
            <a:spAutoFit/>
          </a:bodyPr>
          <a:lstStyle/>
          <a:p>
            <a:pPr algn="ctr"/>
            <a:r>
              <a:rPr lang="en-US" sz="3600" b="1" u="sng" dirty="0">
                <a:latin typeface="Garamond" panose="02020404030301010803" pitchFamily="18" charset="0"/>
              </a:rPr>
              <a:t>CHURCH STAFF</a:t>
            </a:r>
          </a:p>
        </p:txBody>
      </p:sp>
      <p:sp>
        <p:nvSpPr>
          <p:cNvPr id="8" name="TextBox 7">
            <a:extLst>
              <a:ext uri="{FF2B5EF4-FFF2-40B4-BE49-F238E27FC236}">
                <a16:creationId xmlns:a16="http://schemas.microsoft.com/office/drawing/2014/main" id="{50169072-E427-7948-DD2B-689888943473}"/>
              </a:ext>
            </a:extLst>
          </p:cNvPr>
          <p:cNvSpPr txBox="1"/>
          <p:nvPr/>
        </p:nvSpPr>
        <p:spPr>
          <a:xfrm>
            <a:off x="934374" y="1275313"/>
            <a:ext cx="1844336" cy="830997"/>
          </a:xfrm>
          <a:prstGeom prst="rect">
            <a:avLst/>
          </a:prstGeom>
          <a:noFill/>
        </p:spPr>
        <p:txBody>
          <a:bodyPr wrap="square">
            <a:spAutoFit/>
          </a:bodyPr>
          <a:lstStyle/>
          <a:p>
            <a:pPr algn="ctr"/>
            <a:r>
              <a:rPr lang="en-US" sz="1600" dirty="0">
                <a:latin typeface="Garamond" panose="02020404030301010803" pitchFamily="18" charset="0"/>
              </a:rPr>
              <a:t>Rev. </a:t>
            </a:r>
          </a:p>
          <a:p>
            <a:pPr algn="ctr"/>
            <a:r>
              <a:rPr lang="en-US" sz="1600" dirty="0">
                <a:latin typeface="Garamond" panose="02020404030301010803" pitchFamily="18" charset="0"/>
              </a:rPr>
              <a:t>Trevor J. Hahn</a:t>
            </a:r>
          </a:p>
          <a:p>
            <a:pPr algn="ctr"/>
            <a:r>
              <a:rPr lang="en-US" sz="1600" dirty="0">
                <a:latin typeface="Garamond" panose="02020404030301010803" pitchFamily="18" charset="0"/>
              </a:rPr>
              <a:t>Pastor</a:t>
            </a:r>
          </a:p>
        </p:txBody>
      </p:sp>
      <p:sp>
        <p:nvSpPr>
          <p:cNvPr id="10" name="TextBox 9">
            <a:extLst>
              <a:ext uri="{FF2B5EF4-FFF2-40B4-BE49-F238E27FC236}">
                <a16:creationId xmlns:a16="http://schemas.microsoft.com/office/drawing/2014/main" id="{A0EF2F08-0DB4-7B02-E846-8A56E8FD304F}"/>
              </a:ext>
            </a:extLst>
          </p:cNvPr>
          <p:cNvSpPr txBox="1"/>
          <p:nvPr/>
        </p:nvSpPr>
        <p:spPr>
          <a:xfrm>
            <a:off x="2550856" y="1444590"/>
            <a:ext cx="2329644" cy="1323439"/>
          </a:xfrm>
          <a:prstGeom prst="rect">
            <a:avLst/>
          </a:prstGeom>
          <a:noFill/>
        </p:spPr>
        <p:txBody>
          <a:bodyPr wrap="square">
            <a:spAutoFit/>
          </a:bodyPr>
          <a:lstStyle/>
          <a:p>
            <a:pPr algn="ctr"/>
            <a:r>
              <a:rPr lang="en-US" sz="1600" dirty="0">
                <a:latin typeface="Garamond" panose="02020404030301010803" pitchFamily="18" charset="0"/>
              </a:rPr>
              <a:t>Ed Haas  </a:t>
            </a:r>
          </a:p>
          <a:p>
            <a:pPr algn="ctr"/>
            <a:r>
              <a:rPr lang="en-US" sz="1600" dirty="0">
                <a:latin typeface="Garamond" panose="02020404030301010803" pitchFamily="18" charset="0"/>
              </a:rPr>
              <a:t>Custodian</a:t>
            </a:r>
          </a:p>
          <a:p>
            <a:pPr algn="ctr"/>
            <a:endParaRPr lang="en-US" sz="1600" dirty="0">
              <a:latin typeface="Garamond" panose="02020404030301010803" pitchFamily="18" charset="0"/>
            </a:endParaRPr>
          </a:p>
          <a:p>
            <a:pPr algn="ctr"/>
            <a:r>
              <a:rPr lang="en-US" sz="1600" dirty="0">
                <a:latin typeface="Garamond" panose="02020404030301010803" pitchFamily="18" charset="0"/>
              </a:rPr>
              <a:t>Carol Payne </a:t>
            </a:r>
          </a:p>
          <a:p>
            <a:pPr algn="ctr"/>
            <a:r>
              <a:rPr lang="en-US" sz="1600" dirty="0">
                <a:latin typeface="Garamond" panose="02020404030301010803" pitchFamily="18" charset="0"/>
              </a:rPr>
              <a:t>Organist </a:t>
            </a:r>
          </a:p>
        </p:txBody>
      </p:sp>
      <p:sp>
        <p:nvSpPr>
          <p:cNvPr id="11" name="TextBox 10">
            <a:extLst>
              <a:ext uri="{FF2B5EF4-FFF2-40B4-BE49-F238E27FC236}">
                <a16:creationId xmlns:a16="http://schemas.microsoft.com/office/drawing/2014/main" id="{FD829B22-9181-A269-B75F-29E8A954F8B8}"/>
              </a:ext>
            </a:extLst>
          </p:cNvPr>
          <p:cNvSpPr txBox="1"/>
          <p:nvPr/>
        </p:nvSpPr>
        <p:spPr>
          <a:xfrm>
            <a:off x="3317765" y="4428524"/>
            <a:ext cx="2810310" cy="984885"/>
          </a:xfrm>
          <a:prstGeom prst="rect">
            <a:avLst/>
          </a:prstGeom>
          <a:noFill/>
        </p:spPr>
        <p:txBody>
          <a:bodyPr wrap="square">
            <a:spAutoFit/>
          </a:bodyPr>
          <a:lstStyle/>
          <a:p>
            <a:pPr algn="ctr"/>
            <a:r>
              <a:rPr lang="en-US" sz="1600" b="1" i="1" u="sng" dirty="0">
                <a:latin typeface="Garamond" panose="02020404030301010803" pitchFamily="18" charset="0"/>
              </a:rPr>
              <a:t>MAILING ADDRESS:</a:t>
            </a:r>
          </a:p>
          <a:p>
            <a:pPr algn="ctr"/>
            <a:r>
              <a:rPr lang="en-US" sz="1400" dirty="0">
                <a:latin typeface="Garamond" panose="02020404030301010803" pitchFamily="18" charset="0"/>
              </a:rPr>
              <a:t>Trinity Lutheran Church</a:t>
            </a:r>
          </a:p>
          <a:p>
            <a:pPr algn="ctr"/>
            <a:r>
              <a:rPr lang="en-US" sz="1400" dirty="0">
                <a:latin typeface="Garamond" panose="02020404030301010803" pitchFamily="18" charset="0"/>
              </a:rPr>
              <a:t>P.O. BOX 417</a:t>
            </a:r>
          </a:p>
          <a:p>
            <a:pPr algn="ctr"/>
            <a:r>
              <a:rPr lang="en-US" sz="1400" dirty="0">
                <a:latin typeface="Garamond" panose="02020404030301010803" pitchFamily="18" charset="0"/>
              </a:rPr>
              <a:t>Danville, PA  17821</a:t>
            </a:r>
            <a:endParaRPr lang="en-US" sz="1400" dirty="0"/>
          </a:p>
        </p:txBody>
      </p:sp>
      <p:sp>
        <p:nvSpPr>
          <p:cNvPr id="12" name="TextBox 11">
            <a:extLst>
              <a:ext uri="{FF2B5EF4-FFF2-40B4-BE49-F238E27FC236}">
                <a16:creationId xmlns:a16="http://schemas.microsoft.com/office/drawing/2014/main" id="{356BDC47-5869-6AEB-0693-A6AB858B61CA}"/>
              </a:ext>
            </a:extLst>
          </p:cNvPr>
          <p:cNvSpPr txBox="1"/>
          <p:nvPr/>
        </p:nvSpPr>
        <p:spPr>
          <a:xfrm>
            <a:off x="6851342" y="1173643"/>
            <a:ext cx="1922762" cy="1369606"/>
          </a:xfrm>
          <a:prstGeom prst="rect">
            <a:avLst/>
          </a:prstGeom>
          <a:noFill/>
        </p:spPr>
        <p:txBody>
          <a:bodyPr wrap="square">
            <a:spAutoFit/>
          </a:bodyPr>
          <a:lstStyle/>
          <a:p>
            <a:pPr algn="ctr"/>
            <a:r>
              <a:rPr lang="en-US" sz="1400" b="1" dirty="0">
                <a:latin typeface="Garamond" panose="02020404030301010803" pitchFamily="18" charset="0"/>
              </a:rPr>
              <a:t>CHURCH OFFICE </a:t>
            </a:r>
          </a:p>
          <a:p>
            <a:pPr algn="ctr"/>
            <a:r>
              <a:rPr lang="en-US" sz="1400" b="1" dirty="0">
                <a:latin typeface="Garamond" panose="02020404030301010803" pitchFamily="18" charset="0"/>
              </a:rPr>
              <a:t> HOURS</a:t>
            </a:r>
          </a:p>
          <a:p>
            <a:r>
              <a:rPr lang="en-US" sz="1100" dirty="0">
                <a:latin typeface="Garamond" panose="02020404030301010803" pitchFamily="18" charset="0"/>
              </a:rPr>
              <a:t>    Mon      9:00 AM – 1:00 </a:t>
            </a:r>
            <a:r>
              <a:rPr lang="en-US" sz="1050" dirty="0">
                <a:latin typeface="Garamond" panose="02020404030301010803" pitchFamily="18" charset="0"/>
              </a:rPr>
              <a:t>PM</a:t>
            </a:r>
          </a:p>
          <a:p>
            <a:r>
              <a:rPr lang="en-US" sz="1100" dirty="0">
                <a:latin typeface="Garamond" panose="02020404030301010803" pitchFamily="18" charset="0"/>
              </a:rPr>
              <a:t>    Tues      9:00 AM – 1:00 </a:t>
            </a:r>
            <a:r>
              <a:rPr lang="en-US" sz="1050" dirty="0">
                <a:latin typeface="Garamond" panose="02020404030301010803" pitchFamily="18" charset="0"/>
              </a:rPr>
              <a:t>PM</a:t>
            </a:r>
          </a:p>
          <a:p>
            <a:r>
              <a:rPr lang="en-US" sz="1100" dirty="0">
                <a:latin typeface="Garamond" panose="02020404030301010803" pitchFamily="18" charset="0"/>
              </a:rPr>
              <a:t>    Wed      9:00 AM – 1:00 </a:t>
            </a:r>
            <a:r>
              <a:rPr lang="en-US" sz="1050" dirty="0">
                <a:latin typeface="Garamond" panose="02020404030301010803" pitchFamily="18" charset="0"/>
              </a:rPr>
              <a:t>PM</a:t>
            </a:r>
          </a:p>
          <a:p>
            <a:r>
              <a:rPr lang="en-US" sz="1100" dirty="0">
                <a:latin typeface="Garamond" panose="02020404030301010803" pitchFamily="18" charset="0"/>
              </a:rPr>
              <a:t>    Thurs    9:00 AM – 1:00 </a:t>
            </a:r>
            <a:r>
              <a:rPr lang="en-US" sz="1050" dirty="0">
                <a:latin typeface="Garamond" panose="02020404030301010803" pitchFamily="18" charset="0"/>
              </a:rPr>
              <a:t>PM  </a:t>
            </a:r>
            <a:r>
              <a:rPr lang="en-US" sz="1100" dirty="0">
                <a:latin typeface="Garamond" panose="02020404030301010803" pitchFamily="18" charset="0"/>
              </a:rPr>
              <a:t>   </a:t>
            </a:r>
          </a:p>
          <a:p>
            <a:r>
              <a:rPr lang="en-US" sz="1100" dirty="0">
                <a:latin typeface="Garamond" panose="02020404030301010803" pitchFamily="18" charset="0"/>
              </a:rPr>
              <a:t>    Fri 	          CLOSED</a:t>
            </a:r>
            <a:endParaRPr lang="en-US" sz="1100" dirty="0"/>
          </a:p>
        </p:txBody>
      </p:sp>
      <p:sp>
        <p:nvSpPr>
          <p:cNvPr id="13" name="TextBox 12">
            <a:extLst>
              <a:ext uri="{FF2B5EF4-FFF2-40B4-BE49-F238E27FC236}">
                <a16:creationId xmlns:a16="http://schemas.microsoft.com/office/drawing/2014/main" id="{3D2D6B50-3CD2-7031-C6EF-DDD6E20011F8}"/>
              </a:ext>
            </a:extLst>
          </p:cNvPr>
          <p:cNvSpPr txBox="1"/>
          <p:nvPr/>
        </p:nvSpPr>
        <p:spPr>
          <a:xfrm>
            <a:off x="465710" y="3777436"/>
            <a:ext cx="1937655" cy="553998"/>
          </a:xfrm>
          <a:prstGeom prst="rect">
            <a:avLst/>
          </a:prstGeom>
          <a:noFill/>
        </p:spPr>
        <p:txBody>
          <a:bodyPr wrap="square">
            <a:spAutoFit/>
          </a:bodyPr>
          <a:lstStyle/>
          <a:p>
            <a:pPr algn="ctr"/>
            <a:r>
              <a:rPr lang="en-US" sz="1600" b="1" i="1" u="sng" dirty="0">
                <a:latin typeface="Garamond" panose="02020404030301010803" pitchFamily="18" charset="0"/>
              </a:rPr>
              <a:t>WEBSITE</a:t>
            </a:r>
          </a:p>
          <a:p>
            <a:pPr algn="ctr"/>
            <a:r>
              <a:rPr lang="en-US" sz="1400" dirty="0">
                <a:latin typeface="Garamond" panose="02020404030301010803" pitchFamily="18" charset="0"/>
                <a:hlinkClick r:id="rId2">
                  <a:extLst>
                    <a:ext uri="{A12FA001-AC4F-418D-AE19-62706E023703}">
                      <ahyp:hlinkClr xmlns:ahyp="http://schemas.microsoft.com/office/drawing/2018/hyperlinkcolor" val="tx"/>
                    </a:ext>
                  </a:extLst>
                </a:hlinkClick>
              </a:rPr>
              <a:t>www.tlcdanvillepa.org</a:t>
            </a:r>
            <a:endParaRPr lang="en-US" sz="1400" dirty="0">
              <a:latin typeface="Garamond" panose="02020404030301010803" pitchFamily="18" charset="0"/>
            </a:endParaRPr>
          </a:p>
        </p:txBody>
      </p:sp>
      <p:sp>
        <p:nvSpPr>
          <p:cNvPr id="14" name="TextBox 13">
            <a:extLst>
              <a:ext uri="{FF2B5EF4-FFF2-40B4-BE49-F238E27FC236}">
                <a16:creationId xmlns:a16="http://schemas.microsoft.com/office/drawing/2014/main" id="{B9448ACE-8A34-9FB4-3B32-743EC596F495}"/>
              </a:ext>
            </a:extLst>
          </p:cNvPr>
          <p:cNvSpPr txBox="1"/>
          <p:nvPr/>
        </p:nvSpPr>
        <p:spPr>
          <a:xfrm>
            <a:off x="7319962" y="3716892"/>
            <a:ext cx="1824038" cy="553998"/>
          </a:xfrm>
          <a:prstGeom prst="rect">
            <a:avLst/>
          </a:prstGeom>
          <a:noFill/>
        </p:spPr>
        <p:txBody>
          <a:bodyPr wrap="square">
            <a:spAutoFit/>
          </a:bodyPr>
          <a:lstStyle/>
          <a:p>
            <a:pPr algn="ctr"/>
            <a:r>
              <a:rPr lang="en-US" sz="1600" b="1" i="1" u="sng" dirty="0">
                <a:latin typeface="Garamond" panose="02020404030301010803" pitchFamily="18" charset="0"/>
              </a:rPr>
              <a:t>EMAIL</a:t>
            </a:r>
            <a:r>
              <a:rPr lang="en-US" sz="1600" b="1" u="sng" dirty="0">
                <a:latin typeface="Garamond" panose="02020404030301010803" pitchFamily="18" charset="0"/>
              </a:rPr>
              <a:t> </a:t>
            </a:r>
          </a:p>
          <a:p>
            <a:pPr algn="ctr"/>
            <a:r>
              <a:rPr lang="en-US" sz="1400" dirty="0">
                <a:latin typeface="Garamond" panose="02020404030301010803" pitchFamily="18" charset="0"/>
                <a:hlinkClick r:id="rId3">
                  <a:extLst>
                    <a:ext uri="{A12FA001-AC4F-418D-AE19-62706E023703}">
                      <ahyp:hlinkClr xmlns:ahyp="http://schemas.microsoft.com/office/drawing/2018/hyperlinkcolor" val="tx"/>
                    </a:ext>
                  </a:extLst>
                </a:hlinkClick>
              </a:rPr>
              <a:t>trinitylutheran@ptd.net</a:t>
            </a:r>
            <a:endParaRPr lang="en-US" sz="1400" dirty="0">
              <a:latin typeface="Garamond" panose="02020404030301010803" pitchFamily="18" charset="0"/>
            </a:endParaRPr>
          </a:p>
        </p:txBody>
      </p:sp>
      <p:pic>
        <p:nvPicPr>
          <p:cNvPr id="2" name="Picture 14" descr="Free School Supplies Cliparts, Download Free School Supplies Cliparts ...">
            <a:extLst>
              <a:ext uri="{FF2B5EF4-FFF2-40B4-BE49-F238E27FC236}">
                <a16:creationId xmlns:a16="http://schemas.microsoft.com/office/drawing/2014/main" id="{01E646A0-86D6-B28F-916C-12F4DAC20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828" y="5352750"/>
            <a:ext cx="563671" cy="663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36F88F-CAA5-92FE-E931-00B077BB3F0E}"/>
              </a:ext>
            </a:extLst>
          </p:cNvPr>
          <p:cNvSpPr txBox="1"/>
          <p:nvPr/>
        </p:nvSpPr>
        <p:spPr>
          <a:xfrm>
            <a:off x="3256507" y="5803060"/>
            <a:ext cx="2810310" cy="984885"/>
          </a:xfrm>
          <a:prstGeom prst="rect">
            <a:avLst/>
          </a:prstGeom>
          <a:noFill/>
        </p:spPr>
        <p:txBody>
          <a:bodyPr wrap="square">
            <a:spAutoFit/>
          </a:bodyPr>
          <a:lstStyle/>
          <a:p>
            <a:pPr algn="ctr"/>
            <a:r>
              <a:rPr lang="en-US" sz="1600" b="1" i="1" u="sng" dirty="0">
                <a:latin typeface="Garamond" panose="02020404030301010803" pitchFamily="18" charset="0"/>
              </a:rPr>
              <a:t>GPS ADDRESS:</a:t>
            </a:r>
          </a:p>
          <a:p>
            <a:pPr algn="ctr"/>
            <a:r>
              <a:rPr lang="en-US" sz="1400" dirty="0">
                <a:latin typeface="Garamond" panose="02020404030301010803" pitchFamily="18" charset="0"/>
              </a:rPr>
              <a:t>Trinity Lutheran Church</a:t>
            </a:r>
          </a:p>
          <a:p>
            <a:pPr algn="ctr"/>
            <a:r>
              <a:rPr lang="en-US" sz="1400" dirty="0">
                <a:latin typeface="Garamond" panose="02020404030301010803" pitchFamily="18" charset="0"/>
              </a:rPr>
              <a:t>241 East Market Street</a:t>
            </a:r>
          </a:p>
          <a:p>
            <a:pPr algn="ctr"/>
            <a:r>
              <a:rPr lang="en-US" sz="1400" dirty="0">
                <a:latin typeface="Garamond" panose="02020404030301010803" pitchFamily="18" charset="0"/>
              </a:rPr>
              <a:t>Danville, PA  17821</a:t>
            </a:r>
            <a:endParaRPr lang="en-US" sz="1400" dirty="0"/>
          </a:p>
        </p:txBody>
      </p:sp>
      <p:pic>
        <p:nvPicPr>
          <p:cNvPr id="7" name="Picture 6">
            <a:extLst>
              <a:ext uri="{FF2B5EF4-FFF2-40B4-BE49-F238E27FC236}">
                <a16:creationId xmlns:a16="http://schemas.microsoft.com/office/drawing/2014/main" id="{3A283D23-A94D-176D-D29B-B1BF66E8E9E2}"/>
              </a:ext>
            </a:extLst>
          </p:cNvPr>
          <p:cNvPicPr>
            <a:picLocks noChangeAspect="1"/>
          </p:cNvPicPr>
          <p:nvPr/>
        </p:nvPicPr>
        <p:blipFill>
          <a:blip r:embed="rId5"/>
          <a:stretch>
            <a:fillRect/>
          </a:stretch>
        </p:blipFill>
        <p:spPr>
          <a:xfrm>
            <a:off x="219075" y="166687"/>
            <a:ext cx="8705850" cy="6524625"/>
          </a:xfrm>
          <a:prstGeom prst="rect">
            <a:avLst/>
          </a:prstGeom>
        </p:spPr>
      </p:pic>
      <p:pic>
        <p:nvPicPr>
          <p:cNvPr id="9" name="Picture 8" descr="Free School Supplies Cliparts, Download Free School Supplies Cliparts ...">
            <a:extLst>
              <a:ext uri="{FF2B5EF4-FFF2-40B4-BE49-F238E27FC236}">
                <a16:creationId xmlns:a16="http://schemas.microsoft.com/office/drawing/2014/main" id="{0B5CF98D-B741-2BA4-CF65-2F987A6D4E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61400" flipH="1">
            <a:off x="610885" y="891544"/>
            <a:ext cx="479517" cy="56419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47DD188-D26B-E774-D510-68A53CB19E08}"/>
              </a:ext>
            </a:extLst>
          </p:cNvPr>
          <p:cNvSpPr>
            <a:spLocks noGrp="1"/>
          </p:cNvSpPr>
          <p:nvPr>
            <p:ph type="sldNum" sz="quarter" idx="12"/>
          </p:nvPr>
        </p:nvSpPr>
        <p:spPr/>
        <p:txBody>
          <a:bodyPr/>
          <a:lstStyle/>
          <a:p>
            <a:fld id="{70D63A73-39C7-4E57-B447-14CD7D47ED34}"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208982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862EC2-0A60-6EEB-4CF2-3F726982B4E8}"/>
              </a:ext>
            </a:extLst>
          </p:cNvPr>
          <p:cNvPicPr>
            <a:picLocks noChangeAspect="1"/>
          </p:cNvPicPr>
          <p:nvPr/>
        </p:nvPicPr>
        <p:blipFill>
          <a:blip r:embed="rId3"/>
          <a:stretch>
            <a:fillRect/>
          </a:stretch>
        </p:blipFill>
        <p:spPr>
          <a:xfrm>
            <a:off x="214312" y="171450"/>
            <a:ext cx="8715375" cy="6532113"/>
          </a:xfrm>
          <a:prstGeom prst="rect">
            <a:avLst/>
          </a:prstGeom>
        </p:spPr>
      </p:pic>
      <p:pic>
        <p:nvPicPr>
          <p:cNvPr id="6" name="Picture 14" descr="Free School Supplies Cliparts, Download Free School Supplies Cliparts ...">
            <a:extLst>
              <a:ext uri="{FF2B5EF4-FFF2-40B4-BE49-F238E27FC236}">
                <a16:creationId xmlns:a16="http://schemas.microsoft.com/office/drawing/2014/main" id="{8A0CFC76-96E2-28CF-2497-A2F0BA4A60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38600">
            <a:off x="4039248" y="3057451"/>
            <a:ext cx="435820" cy="51278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5E5F2BA-F7FD-ADE9-5A95-08B83BD21C41}"/>
              </a:ext>
            </a:extLst>
          </p:cNvPr>
          <p:cNvSpPr>
            <a:spLocks noGrp="1"/>
          </p:cNvSpPr>
          <p:nvPr>
            <p:ph type="sldNum" sz="quarter" idx="12"/>
          </p:nvPr>
        </p:nvSpPr>
        <p:spPr/>
        <p:txBody>
          <a:bodyPr/>
          <a:lstStyle/>
          <a:p>
            <a:fld id="{70D63A73-39C7-4E57-B447-14CD7D47ED34}"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168339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E544BE8-2B15-2C28-24D8-1D0524907AF9}"/>
              </a:ext>
            </a:extLst>
          </p:cNvPr>
          <p:cNvPicPr>
            <a:picLocks noChangeAspect="1"/>
          </p:cNvPicPr>
          <p:nvPr/>
        </p:nvPicPr>
        <p:blipFill>
          <a:blip r:embed="rId3"/>
          <a:stretch>
            <a:fillRect/>
          </a:stretch>
        </p:blipFill>
        <p:spPr>
          <a:xfrm>
            <a:off x="175755" y="135646"/>
            <a:ext cx="8768220" cy="6568527"/>
          </a:xfrm>
          <a:prstGeom prst="rect">
            <a:avLst/>
          </a:prstGeom>
        </p:spPr>
      </p:pic>
      <p:pic>
        <p:nvPicPr>
          <p:cNvPr id="18" name="Picture 17" descr="Free School Supplies Cliparts, Download Free School Supplies Cliparts ...">
            <a:extLst>
              <a:ext uri="{FF2B5EF4-FFF2-40B4-BE49-F238E27FC236}">
                <a16:creationId xmlns:a16="http://schemas.microsoft.com/office/drawing/2014/main" id="{12E47B3E-B12C-B3C4-42EB-B8E0617FE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61400" flipH="1">
            <a:off x="8543392" y="2383947"/>
            <a:ext cx="347553" cy="408930"/>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5F5468EC-DDE9-6F29-B42B-4A33AC326DD7}"/>
              </a:ext>
            </a:extLst>
          </p:cNvPr>
          <p:cNvSpPr>
            <a:spLocks noGrp="1"/>
          </p:cNvSpPr>
          <p:nvPr>
            <p:ph type="sldNum" sz="quarter" idx="12"/>
          </p:nvPr>
        </p:nvSpPr>
        <p:spPr>
          <a:xfrm>
            <a:off x="6511535" y="6268335"/>
            <a:ext cx="2057400" cy="365125"/>
          </a:xfrm>
        </p:spPr>
        <p:txBody>
          <a:bodyPr/>
          <a:lstStyle/>
          <a:p>
            <a:fld id="{70D63A73-39C7-4E57-B447-14CD7D47ED34}"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54049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D2EB19-6BC5-3897-AA45-578BB0963F5F}"/>
              </a:ext>
            </a:extLst>
          </p:cNvPr>
          <p:cNvPicPr>
            <a:picLocks noChangeAspect="1"/>
          </p:cNvPicPr>
          <p:nvPr/>
        </p:nvPicPr>
        <p:blipFill>
          <a:blip r:embed="rId2"/>
          <a:stretch>
            <a:fillRect/>
          </a:stretch>
        </p:blipFill>
        <p:spPr>
          <a:xfrm>
            <a:off x="200025" y="147637"/>
            <a:ext cx="8743950" cy="6562725"/>
          </a:xfrm>
          <a:prstGeom prst="rect">
            <a:avLst/>
          </a:prstGeom>
        </p:spPr>
      </p:pic>
      <p:pic>
        <p:nvPicPr>
          <p:cNvPr id="3" name="Picture 14" descr="Free School Supplies Cliparts, Download Free School Supplies Cliparts ...">
            <a:extLst>
              <a:ext uri="{FF2B5EF4-FFF2-40B4-BE49-F238E27FC236}">
                <a16:creationId xmlns:a16="http://schemas.microsoft.com/office/drawing/2014/main" id="{05479C5F-94C7-879E-B70A-7BAD75724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329" y="6047149"/>
            <a:ext cx="563671" cy="6632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B567AFE-26D7-0C44-38D2-C025F1F017B3}"/>
              </a:ext>
            </a:extLst>
          </p:cNvPr>
          <p:cNvSpPr>
            <a:spLocks noGrp="1"/>
          </p:cNvSpPr>
          <p:nvPr>
            <p:ph type="sldNum" sz="quarter" idx="12"/>
          </p:nvPr>
        </p:nvSpPr>
        <p:spPr/>
        <p:txBody>
          <a:bodyPr/>
          <a:lstStyle/>
          <a:p>
            <a:fld id="{70D63A73-39C7-4E57-B447-14CD7D47ED34}"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31284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937422-5DB5-1E43-E262-522BD8AE6250}"/>
              </a:ext>
            </a:extLst>
          </p:cNvPr>
          <p:cNvSpPr txBox="1"/>
          <p:nvPr/>
        </p:nvSpPr>
        <p:spPr>
          <a:xfrm>
            <a:off x="450460" y="539899"/>
            <a:ext cx="3669180" cy="553998"/>
          </a:xfrm>
          <a:prstGeom prst="rect">
            <a:avLst/>
          </a:prstGeom>
          <a:noFill/>
        </p:spPr>
        <p:txBody>
          <a:bodyPr wrap="square">
            <a:spAutoFit/>
          </a:bodyPr>
          <a:lstStyle/>
          <a:p>
            <a:pPr algn="ctr"/>
            <a:r>
              <a:rPr lang="en-US" sz="3000" i="1" u="sng" dirty="0">
                <a:latin typeface="Garamond" panose="02020404030301010803" pitchFamily="18" charset="0"/>
              </a:rPr>
              <a:t>Thoughts &amp; Prayers</a:t>
            </a:r>
          </a:p>
        </p:txBody>
      </p:sp>
      <p:sp>
        <p:nvSpPr>
          <p:cNvPr id="2" name="TextBox 1">
            <a:extLst>
              <a:ext uri="{FF2B5EF4-FFF2-40B4-BE49-F238E27FC236}">
                <a16:creationId xmlns:a16="http://schemas.microsoft.com/office/drawing/2014/main" id="{18AB07D8-1777-AD75-C10A-03503DDF6A15}"/>
              </a:ext>
            </a:extLst>
          </p:cNvPr>
          <p:cNvSpPr txBox="1"/>
          <p:nvPr/>
        </p:nvSpPr>
        <p:spPr>
          <a:xfrm>
            <a:off x="804966" y="1152351"/>
            <a:ext cx="3612235" cy="2031325"/>
          </a:xfrm>
          <a:prstGeom prst="rect">
            <a:avLst/>
          </a:prstGeom>
          <a:noFill/>
        </p:spPr>
        <p:txBody>
          <a:bodyPr wrap="square">
            <a:spAutoFit/>
          </a:bodyPr>
          <a:lstStyle/>
          <a:p>
            <a:r>
              <a:rPr lang="en-US" dirty="0"/>
              <a:t>Rhonda Brouse, Patricia Cornelison, Jerris Cutchall, Robert Derr, Ed Harvey, Sterl Latsha, Diane Locke, Dottie Myers, Doug Stine, Randi Spayd, Brian, Sue, Mike, Shirley Cotes, The Sisters of Christian Charity</a:t>
            </a:r>
          </a:p>
        </p:txBody>
      </p:sp>
      <p:sp>
        <p:nvSpPr>
          <p:cNvPr id="4" name="TextBox 3">
            <a:extLst>
              <a:ext uri="{FF2B5EF4-FFF2-40B4-BE49-F238E27FC236}">
                <a16:creationId xmlns:a16="http://schemas.microsoft.com/office/drawing/2014/main" id="{CA088E3B-459D-E687-76A5-D8E27F6AEBFC}"/>
              </a:ext>
            </a:extLst>
          </p:cNvPr>
          <p:cNvSpPr txBox="1"/>
          <p:nvPr/>
        </p:nvSpPr>
        <p:spPr>
          <a:xfrm>
            <a:off x="1445348" y="4702938"/>
            <a:ext cx="2818954" cy="1692771"/>
          </a:xfrm>
          <a:prstGeom prst="rect">
            <a:avLst/>
          </a:prstGeom>
          <a:noFill/>
        </p:spPr>
        <p:txBody>
          <a:bodyPr wrap="square">
            <a:spAutoFit/>
          </a:bodyPr>
          <a:lstStyle/>
          <a:p>
            <a:pPr algn="ctr"/>
            <a:r>
              <a:rPr lang="en-US" sz="2400" i="1" u="sng" dirty="0">
                <a:latin typeface="Garamond" panose="02020404030301010803" pitchFamily="18" charset="0"/>
              </a:rPr>
              <a:t>Serving in Our Military</a:t>
            </a:r>
          </a:p>
          <a:p>
            <a:pPr algn="ctr"/>
            <a:r>
              <a:rPr lang="en-US" sz="1600" dirty="0">
                <a:latin typeface="Garamond" panose="02020404030301010803" pitchFamily="18" charset="0"/>
              </a:rPr>
              <a:t>Jason Lee </a:t>
            </a:r>
          </a:p>
          <a:p>
            <a:pPr algn="ctr"/>
            <a:r>
              <a:rPr lang="en-US" sz="1600" dirty="0">
                <a:latin typeface="Garamond" panose="02020404030301010803" pitchFamily="18" charset="0"/>
              </a:rPr>
              <a:t>Nicole Lee</a:t>
            </a:r>
          </a:p>
          <a:p>
            <a:pPr algn="ctr"/>
            <a:r>
              <a:rPr lang="en-US" sz="1600" dirty="0">
                <a:latin typeface="Garamond" panose="02020404030301010803" pitchFamily="18" charset="0"/>
              </a:rPr>
              <a:t>Casey Reber</a:t>
            </a:r>
          </a:p>
          <a:p>
            <a:pPr algn="ctr"/>
            <a:r>
              <a:rPr lang="en-US" sz="1600" dirty="0">
                <a:latin typeface="Garamond" panose="02020404030301010803" pitchFamily="18" charset="0"/>
              </a:rPr>
              <a:t>Aaron Warntz</a:t>
            </a:r>
          </a:p>
          <a:p>
            <a:pPr algn="ctr"/>
            <a:r>
              <a:rPr lang="en-US" sz="1600" dirty="0">
                <a:latin typeface="Garamond" panose="02020404030301010803" pitchFamily="18" charset="0"/>
              </a:rPr>
              <a:t>Kurt Wimble</a:t>
            </a:r>
            <a:endParaRPr lang="en-US" sz="1600" dirty="0"/>
          </a:p>
        </p:txBody>
      </p:sp>
      <p:sp>
        <p:nvSpPr>
          <p:cNvPr id="12" name="TextBox 11">
            <a:extLst>
              <a:ext uri="{FF2B5EF4-FFF2-40B4-BE49-F238E27FC236}">
                <a16:creationId xmlns:a16="http://schemas.microsoft.com/office/drawing/2014/main" id="{7BD8FC94-B1EC-C302-1375-8C34DE0FC0B4}"/>
              </a:ext>
            </a:extLst>
          </p:cNvPr>
          <p:cNvSpPr txBox="1"/>
          <p:nvPr/>
        </p:nvSpPr>
        <p:spPr>
          <a:xfrm>
            <a:off x="4570100" y="1193924"/>
            <a:ext cx="4170944" cy="2092881"/>
          </a:xfrm>
          <a:prstGeom prst="rect">
            <a:avLst/>
          </a:prstGeom>
          <a:noFill/>
        </p:spPr>
        <p:txBody>
          <a:bodyPr wrap="square">
            <a:spAutoFit/>
          </a:bodyPr>
          <a:lstStyle/>
          <a:p>
            <a:pPr algn="ctr"/>
            <a:r>
              <a:rPr lang="en-US" sz="2000" b="1" i="1" u="sng" dirty="0">
                <a:latin typeface="Garamond" panose="02020404030301010803" pitchFamily="18" charset="0"/>
              </a:rPr>
              <a:t>August Altar Flowers</a:t>
            </a:r>
          </a:p>
          <a:p>
            <a:r>
              <a:rPr lang="en-US" dirty="0">
                <a:latin typeface="Garamond" panose="02020404030301010803" pitchFamily="18" charset="0"/>
              </a:rPr>
              <a:t>Aug 3</a:t>
            </a:r>
          </a:p>
          <a:p>
            <a:r>
              <a:rPr lang="en-US" dirty="0">
                <a:latin typeface="Garamond" panose="02020404030301010803" pitchFamily="18" charset="0"/>
              </a:rPr>
              <a:t>Aug 10</a:t>
            </a:r>
          </a:p>
          <a:p>
            <a:r>
              <a:rPr lang="en-US" dirty="0">
                <a:latin typeface="Garamond" panose="02020404030301010803" pitchFamily="18" charset="0"/>
              </a:rPr>
              <a:t>Aug 17</a:t>
            </a:r>
          </a:p>
          <a:p>
            <a:r>
              <a:rPr lang="en-US" dirty="0">
                <a:latin typeface="Garamond" panose="02020404030301010803" pitchFamily="18" charset="0"/>
              </a:rPr>
              <a:t>Aug 24</a:t>
            </a:r>
          </a:p>
          <a:p>
            <a:r>
              <a:rPr lang="en-US" dirty="0">
                <a:latin typeface="Garamond" panose="02020404030301010803" pitchFamily="18" charset="0"/>
              </a:rPr>
              <a:t>Aug 31</a:t>
            </a:r>
          </a:p>
          <a:p>
            <a:endParaRPr lang="en-US" sz="2000" b="1" i="1" u="sng" dirty="0">
              <a:latin typeface="Garamond" panose="02020404030301010803" pitchFamily="18" charset="0"/>
            </a:endParaRPr>
          </a:p>
        </p:txBody>
      </p:sp>
      <p:sp>
        <p:nvSpPr>
          <p:cNvPr id="5" name="TextBox 4">
            <a:extLst>
              <a:ext uri="{FF2B5EF4-FFF2-40B4-BE49-F238E27FC236}">
                <a16:creationId xmlns:a16="http://schemas.microsoft.com/office/drawing/2014/main" id="{47B8775C-13F0-1197-5C9B-A9032DB033A7}"/>
              </a:ext>
            </a:extLst>
          </p:cNvPr>
          <p:cNvSpPr txBox="1"/>
          <p:nvPr/>
        </p:nvSpPr>
        <p:spPr>
          <a:xfrm>
            <a:off x="4570100" y="3559230"/>
            <a:ext cx="4303972" cy="1785104"/>
          </a:xfrm>
          <a:prstGeom prst="rect">
            <a:avLst/>
          </a:prstGeom>
          <a:noFill/>
        </p:spPr>
        <p:txBody>
          <a:bodyPr wrap="square">
            <a:spAutoFit/>
          </a:bodyPr>
          <a:lstStyle/>
          <a:p>
            <a:pPr algn="ctr"/>
            <a:r>
              <a:rPr lang="en-US" sz="2000" b="1" i="1" u="sng" dirty="0">
                <a:latin typeface="Garamond" panose="02020404030301010803" pitchFamily="18" charset="0"/>
              </a:rPr>
              <a:t>August Bulletins</a:t>
            </a:r>
          </a:p>
          <a:p>
            <a:r>
              <a:rPr lang="en-US" dirty="0">
                <a:latin typeface="Garamond" panose="02020404030301010803" pitchFamily="18" charset="0"/>
              </a:rPr>
              <a:t>Aug 3</a:t>
            </a:r>
          </a:p>
          <a:p>
            <a:r>
              <a:rPr lang="en-US" dirty="0">
                <a:latin typeface="Garamond" panose="02020404030301010803" pitchFamily="18" charset="0"/>
              </a:rPr>
              <a:t>Aug 10</a:t>
            </a:r>
          </a:p>
          <a:p>
            <a:r>
              <a:rPr lang="en-US" dirty="0">
                <a:latin typeface="Garamond" panose="02020404030301010803" pitchFamily="18" charset="0"/>
              </a:rPr>
              <a:t>Aug 17</a:t>
            </a:r>
          </a:p>
          <a:p>
            <a:r>
              <a:rPr lang="en-US" dirty="0">
                <a:latin typeface="Garamond" panose="02020404030301010803" pitchFamily="18" charset="0"/>
              </a:rPr>
              <a:t>Aug 24</a:t>
            </a:r>
          </a:p>
          <a:p>
            <a:r>
              <a:rPr lang="en-US" dirty="0">
                <a:latin typeface="Garamond" panose="02020404030301010803" pitchFamily="18" charset="0"/>
              </a:rPr>
              <a:t>Aug 31</a:t>
            </a:r>
          </a:p>
        </p:txBody>
      </p:sp>
      <p:sp>
        <p:nvSpPr>
          <p:cNvPr id="6" name="TextBox 5">
            <a:extLst>
              <a:ext uri="{FF2B5EF4-FFF2-40B4-BE49-F238E27FC236}">
                <a16:creationId xmlns:a16="http://schemas.microsoft.com/office/drawing/2014/main" id="{17E51C39-C3B2-384E-8D39-F5146400559A}"/>
              </a:ext>
            </a:extLst>
          </p:cNvPr>
          <p:cNvSpPr txBox="1"/>
          <p:nvPr/>
        </p:nvSpPr>
        <p:spPr>
          <a:xfrm>
            <a:off x="748021" y="3606889"/>
            <a:ext cx="3669180" cy="461665"/>
          </a:xfrm>
          <a:prstGeom prst="rect">
            <a:avLst/>
          </a:prstGeom>
          <a:noFill/>
        </p:spPr>
        <p:txBody>
          <a:bodyPr wrap="square">
            <a:spAutoFit/>
          </a:bodyPr>
          <a:lstStyle/>
          <a:p>
            <a:pPr algn="ctr"/>
            <a:r>
              <a:rPr lang="en-US" sz="2400" i="1" u="sng" dirty="0">
                <a:latin typeface="Garamond" panose="02020404030301010803" pitchFamily="18" charset="0"/>
              </a:rPr>
              <a:t>Family &amp; Friends of:</a:t>
            </a:r>
          </a:p>
        </p:txBody>
      </p:sp>
      <p:sp>
        <p:nvSpPr>
          <p:cNvPr id="11" name="Slide Number Placeholder 10">
            <a:extLst>
              <a:ext uri="{FF2B5EF4-FFF2-40B4-BE49-F238E27FC236}">
                <a16:creationId xmlns:a16="http://schemas.microsoft.com/office/drawing/2014/main" id="{8075B8BA-A2A0-6645-D910-A9017EAA8512}"/>
              </a:ext>
            </a:extLst>
          </p:cNvPr>
          <p:cNvSpPr>
            <a:spLocks noGrp="1"/>
          </p:cNvSpPr>
          <p:nvPr>
            <p:ph type="sldNum" sz="quarter" idx="12"/>
          </p:nvPr>
        </p:nvSpPr>
        <p:spPr>
          <a:xfrm>
            <a:off x="6304104" y="6105894"/>
            <a:ext cx="2057400" cy="365125"/>
          </a:xfrm>
        </p:spPr>
        <p:txBody>
          <a:bodyPr/>
          <a:lstStyle/>
          <a:p>
            <a:fld id="{70D63A73-39C7-4E57-B447-14CD7D47ED34}" type="slidenum">
              <a:rPr lang="en-US" smtClean="0">
                <a:solidFill>
                  <a:schemeClr val="bg1"/>
                </a:solidFill>
              </a:rPr>
              <a:t>9</a:t>
            </a:fld>
            <a:endParaRPr lang="en-US" dirty="0">
              <a:solidFill>
                <a:schemeClr val="bg1"/>
              </a:solidFill>
            </a:endParaRPr>
          </a:p>
        </p:txBody>
      </p:sp>
      <p:pic>
        <p:nvPicPr>
          <p:cNvPr id="9" name="Picture 8">
            <a:extLst>
              <a:ext uri="{FF2B5EF4-FFF2-40B4-BE49-F238E27FC236}">
                <a16:creationId xmlns:a16="http://schemas.microsoft.com/office/drawing/2014/main" id="{30623541-B5BF-5219-95D0-E529E3BEC2EA}"/>
              </a:ext>
            </a:extLst>
          </p:cNvPr>
          <p:cNvPicPr>
            <a:picLocks noChangeAspect="1"/>
          </p:cNvPicPr>
          <p:nvPr/>
        </p:nvPicPr>
        <p:blipFill>
          <a:blip r:embed="rId2"/>
          <a:stretch>
            <a:fillRect/>
          </a:stretch>
        </p:blipFill>
        <p:spPr>
          <a:xfrm>
            <a:off x="489968" y="356759"/>
            <a:ext cx="8164064" cy="6144482"/>
          </a:xfrm>
          <a:prstGeom prst="rect">
            <a:avLst/>
          </a:prstGeom>
        </p:spPr>
      </p:pic>
      <p:pic>
        <p:nvPicPr>
          <p:cNvPr id="8" name="Picture 14" descr="Free School Supplies Cliparts, Download Free School Supplies Cliparts ...">
            <a:extLst>
              <a:ext uri="{FF2B5EF4-FFF2-40B4-BE49-F238E27FC236}">
                <a16:creationId xmlns:a16="http://schemas.microsoft.com/office/drawing/2014/main" id="{4A613A43-743D-E8DA-658E-05BCF196E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98770">
            <a:off x="8087154" y="5497944"/>
            <a:ext cx="386144" cy="45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575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9649</TotalTime>
  <Words>821</Words>
  <Application>Microsoft Office PowerPoint</Application>
  <PresentationFormat>On-screen Show (4:3)</PresentationFormat>
  <Paragraphs>153</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Donna Devans</dc:creator>
  <cp:lastModifiedBy>Victoria Stoddard</cp:lastModifiedBy>
  <cp:revision>49</cp:revision>
  <cp:lastPrinted>2024-07-30T16:07:11Z</cp:lastPrinted>
  <dcterms:created xsi:type="dcterms:W3CDTF">2024-07-01T13:22:11Z</dcterms:created>
  <dcterms:modified xsi:type="dcterms:W3CDTF">2025-07-29T16:37:35Z</dcterms:modified>
</cp:coreProperties>
</file>