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71" r:id="rId3"/>
    <p:sldId id="633" r:id="rId4"/>
    <p:sldId id="372" r:id="rId5"/>
    <p:sldId id="257" r:id="rId6"/>
    <p:sldId id="626" r:id="rId7"/>
    <p:sldId id="614" r:id="rId8"/>
    <p:sldId id="258" r:id="rId9"/>
    <p:sldId id="627" r:id="rId10"/>
    <p:sldId id="628" r:id="rId11"/>
    <p:sldId id="629" r:id="rId12"/>
    <p:sldId id="617" r:id="rId13"/>
    <p:sldId id="619" r:id="rId14"/>
    <p:sldId id="259" r:id="rId15"/>
    <p:sldId id="624" r:id="rId16"/>
    <p:sldId id="620" r:id="rId17"/>
    <p:sldId id="621" r:id="rId18"/>
    <p:sldId id="618" r:id="rId19"/>
    <p:sldId id="622" r:id="rId20"/>
    <p:sldId id="623" r:id="rId21"/>
    <p:sldId id="625" r:id="rId22"/>
    <p:sldId id="631" r:id="rId23"/>
    <p:sldId id="630" r:id="rId24"/>
    <p:sldId id="632" r:id="rId25"/>
    <p:sldId id="369" r:id="rId26"/>
    <p:sldId id="370"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791A-ECE5-7BBC-1BB8-B1066F6F14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45121DE-4778-356D-2F7A-A7090F89C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3F13570-7313-9AEC-80F9-3B573798B4FF}"/>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5" name="Footer Placeholder 4">
            <a:extLst>
              <a:ext uri="{FF2B5EF4-FFF2-40B4-BE49-F238E27FC236}">
                <a16:creationId xmlns:a16="http://schemas.microsoft.com/office/drawing/2014/main" id="{57C889EC-E891-2E54-1225-080E290B868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50A3E2E-B5E5-3AB9-630C-29193408BDAB}"/>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37416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2D41-33A3-7018-0E87-8CDE79E5372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01266B6-8DD2-4CE9-FF61-D60DC0E48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493D6AD-7713-9A8C-39A5-BC9418876053}"/>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5" name="Footer Placeholder 4">
            <a:extLst>
              <a:ext uri="{FF2B5EF4-FFF2-40B4-BE49-F238E27FC236}">
                <a16:creationId xmlns:a16="http://schemas.microsoft.com/office/drawing/2014/main" id="{F249E2D1-3014-8A37-536B-171D41476C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561D90-DDAC-1095-AD2C-C06254ED4090}"/>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168200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DBBB6-DDC7-5874-9D30-60C5C0F245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EF84F4A-3042-BBE1-B8EE-97B2A3B91D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337FA6-F7F3-6B15-E441-8FE46CD9AFD8}"/>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5" name="Footer Placeholder 4">
            <a:extLst>
              <a:ext uri="{FF2B5EF4-FFF2-40B4-BE49-F238E27FC236}">
                <a16:creationId xmlns:a16="http://schemas.microsoft.com/office/drawing/2014/main" id="{74459F49-6190-6F3C-1C0E-238F15ED53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6B68E92-4415-343B-974A-384E20B69B21}"/>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24192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4854" y="365126"/>
            <a:ext cx="9472529" cy="877266"/>
          </a:xfrm>
        </p:spPr>
        <p:txBody>
          <a:bodyPr>
            <a:normAutofit/>
          </a:bodyPr>
          <a:lstStyle>
            <a:lvl1pPr>
              <a:defRPr sz="4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2384854" y="1379987"/>
            <a:ext cx="9472530" cy="5112887"/>
          </a:xfrm>
        </p:spPr>
        <p:txBody>
          <a:bodyPr>
            <a:normAutofit/>
          </a:bodyPr>
          <a:lstStyle>
            <a:lvl1pPr marL="0" marR="0" indent="0" algn="l" defTabSz="914446" rtl="0" eaLnBrk="1" fontAlgn="auto" latinLnBrk="0" hangingPunct="1">
              <a:lnSpc>
                <a:spcPct val="90000"/>
              </a:lnSpc>
              <a:spcBef>
                <a:spcPts val="1000"/>
              </a:spcBef>
              <a:spcAft>
                <a:spcPts val="0"/>
              </a:spcAft>
              <a:buClrTx/>
              <a:buSzTx/>
              <a:buFont typeface="Arial"/>
              <a:buNone/>
              <a:tabLst/>
              <a:defRPr sz="36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600">
                <a:latin typeface="Open Sans" panose="020B0606030504020204" pitchFamily="34" charset="0"/>
                <a:ea typeface="Open Sans" panose="020B0606030504020204" pitchFamily="34" charset="0"/>
                <a:cs typeface="Open Sans" panose="020B0606030504020204" pitchFamily="34" charset="0"/>
              </a:defRPr>
            </a:lvl3pPr>
            <a:lvl4pPr>
              <a:defRPr sz="3600">
                <a:latin typeface="Open Sans" panose="020B0606030504020204" pitchFamily="34" charset="0"/>
                <a:ea typeface="Open Sans" panose="020B0606030504020204" pitchFamily="34" charset="0"/>
                <a:cs typeface="Open Sans" panose="020B0606030504020204" pitchFamily="34" charset="0"/>
              </a:defRPr>
            </a:lvl4pPr>
            <a:lvl5pPr>
              <a:defRPr sz="3600">
                <a:latin typeface="Open Sans" panose="020B0606030504020204" pitchFamily="34" charset="0"/>
                <a:ea typeface="Open Sans" panose="020B0606030504020204" pitchFamily="34" charset="0"/>
                <a:cs typeface="Open Sans" panose="020B0606030504020204" pitchFamily="34" charset="0"/>
              </a:defRPr>
            </a:lvl5pPr>
          </a:lstStyle>
          <a:p>
            <a:pPr marL="228611" marR="0" lvl="0" indent="-228611" algn="l" defTabSz="914446" rtl="0" eaLnBrk="1" fontAlgn="auto" latinLnBrk="0" hangingPunct="1">
              <a:lnSpc>
                <a:spcPct val="90000"/>
              </a:lnSpc>
              <a:spcBef>
                <a:spcPts val="100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565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48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357" y="604966"/>
            <a:ext cx="10515600" cy="1325563"/>
          </a:xfrm>
        </p:spPr>
        <p:txBody>
          <a:bodyPr>
            <a:noAutofit/>
          </a:bodyPr>
          <a:lstStyle>
            <a:lvl1pPr>
              <a:defRPr sz="8800">
                <a:solidFill>
                  <a:srgbClr val="ECA726"/>
                </a:solidFill>
                <a:latin typeface="Candelion Regular" charset="0"/>
                <a:ea typeface="Candelion Regular" charset="0"/>
                <a:cs typeface="Candelion Regular" charset="0"/>
              </a:defRPr>
            </a:lvl1pPr>
          </a:lstStyle>
          <a:p>
            <a:r>
              <a:rPr lang="en-US" dirty="0"/>
              <a:t>Click to edit Master title style</a:t>
            </a:r>
          </a:p>
        </p:txBody>
      </p:sp>
      <p:sp>
        <p:nvSpPr>
          <p:cNvPr id="7" name="Content Placeholder 6"/>
          <p:cNvSpPr>
            <a:spLocks noGrp="1"/>
          </p:cNvSpPr>
          <p:nvPr>
            <p:ph sz="quarter" idx="13"/>
          </p:nvPr>
        </p:nvSpPr>
        <p:spPr>
          <a:xfrm>
            <a:off x="598357" y="2038479"/>
            <a:ext cx="10515600" cy="4332341"/>
          </a:xfrm>
        </p:spPr>
        <p:txBody>
          <a:bodyPr>
            <a:normAutofit/>
          </a:bodyPr>
          <a:lstStyle>
            <a:lvl1pPr marL="0" indent="0">
              <a:buNone/>
              <a:defRPr sz="3200">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804320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40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57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615F0-1340-A749-8652-E6B32DF3C4BB}"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073724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4615F0-1340-A749-8652-E6B32DF3C4BB}"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5086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615F0-1340-A749-8652-E6B32DF3C4BB}"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332966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40F5-A287-7691-6585-04054143BF4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5D3C255-FC73-DDAB-B077-2D676FF2A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0EBB53-27CE-1F16-AE0A-F2B1A0F7E3A8}"/>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5" name="Footer Placeholder 4">
            <a:extLst>
              <a:ext uri="{FF2B5EF4-FFF2-40B4-BE49-F238E27FC236}">
                <a16:creationId xmlns:a16="http://schemas.microsoft.com/office/drawing/2014/main" id="{CB7C2FE6-AA16-06B8-6C59-48F62CAB2CE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145EAE-FCCC-64EE-70AC-F33609919EF1}"/>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4160709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615F0-1340-A749-8652-E6B32DF3C4BB}"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0385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615F0-1340-A749-8652-E6B32DF3C4BB}"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216793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15F0-1340-A749-8652-E6B32DF3C4BB}"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3918689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15F0-1340-A749-8652-E6B32DF3C4BB}"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66960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1946-E6C4-C7D8-295A-9020F90FD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F3F2B9C-B882-3A32-3A49-600C80F5FB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9C90BA-D221-7C00-5848-6C3090D1D73A}"/>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5" name="Footer Placeholder 4">
            <a:extLst>
              <a:ext uri="{FF2B5EF4-FFF2-40B4-BE49-F238E27FC236}">
                <a16:creationId xmlns:a16="http://schemas.microsoft.com/office/drawing/2014/main" id="{58ADA9B4-1BED-AA34-C57E-51A6B86AD8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403165-BA79-CE6A-A1C8-9F7834B03B6A}"/>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12670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05B2-F126-EA6E-0375-9E096C255E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30A846-D477-7488-1A0B-5F5D0FDDA3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4EC7FCA-08C1-2D71-F9AF-ECC80118EE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A14F02E-2927-EB12-5642-16BB462CD790}"/>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6" name="Footer Placeholder 5">
            <a:extLst>
              <a:ext uri="{FF2B5EF4-FFF2-40B4-BE49-F238E27FC236}">
                <a16:creationId xmlns:a16="http://schemas.microsoft.com/office/drawing/2014/main" id="{CA4CBB3A-7F62-F556-B269-1B24985126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DF3AC3D-C5C1-D98A-9854-1006B119A06B}"/>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81791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C31F-EADF-417B-BAC5-6D4ED1E916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776CB1-5B64-FC3C-B155-6035773B4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C27767-BDFF-67C8-6BA1-8E10BC26B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6D51233-72D8-365C-C7EF-B3E62340F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023E4-BA17-4EA3-91CE-93C6F82375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19EA471-6B34-B51C-E66D-39C0AFB5F91D}"/>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8" name="Footer Placeholder 7">
            <a:extLst>
              <a:ext uri="{FF2B5EF4-FFF2-40B4-BE49-F238E27FC236}">
                <a16:creationId xmlns:a16="http://schemas.microsoft.com/office/drawing/2014/main" id="{36EC20D2-7997-80C7-26AC-0543B907B0F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1B35107-12C0-D8D5-5B4A-0B5D36E5081D}"/>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3390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B0D3-D6C1-7134-701E-8FFE37C702D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C8655E4-310D-AC3E-2241-90F23F6AE112}"/>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4" name="Footer Placeholder 3">
            <a:extLst>
              <a:ext uri="{FF2B5EF4-FFF2-40B4-BE49-F238E27FC236}">
                <a16:creationId xmlns:a16="http://schemas.microsoft.com/office/drawing/2014/main" id="{27E6F351-246F-DA3E-4A21-618D70AEFE1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2023094-2610-4406-10D6-409F55DA54A4}"/>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67998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C5AEC-BF4D-AE58-1757-724ADBFFD7F5}"/>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3" name="Footer Placeholder 2">
            <a:extLst>
              <a:ext uri="{FF2B5EF4-FFF2-40B4-BE49-F238E27FC236}">
                <a16:creationId xmlns:a16="http://schemas.microsoft.com/office/drawing/2014/main" id="{4C1F42F8-D792-837E-0988-8DF84D2518C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AEBA15D-D6DC-ECA2-FDFF-37BF97886788}"/>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93641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7BBA-FC9B-AE30-73E2-50CD88E27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034E206-C22E-041B-50EA-3AAFDBFC5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8E7CB5B-F16D-2186-E519-E2688CD80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F7D67-E1A6-386B-9284-68434D86981D}"/>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6" name="Footer Placeholder 5">
            <a:extLst>
              <a:ext uri="{FF2B5EF4-FFF2-40B4-BE49-F238E27FC236}">
                <a16:creationId xmlns:a16="http://schemas.microsoft.com/office/drawing/2014/main" id="{91B3A5A7-C671-D45D-05CC-279D3F1DC9A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57954F6-454C-C7D7-F6B2-76BA22EEFE08}"/>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84359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3FF4-9A8E-083D-139F-B402EFB42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7E71AF6-7B9C-9C4D-8E7E-74271C2A3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E3D4653-1F56-2BB4-5265-9489EA027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74180-CDF2-C441-16A3-8C9886856744}"/>
              </a:ext>
            </a:extLst>
          </p:cNvPr>
          <p:cNvSpPr>
            <a:spLocks noGrp="1"/>
          </p:cNvSpPr>
          <p:nvPr>
            <p:ph type="dt" sz="half" idx="10"/>
          </p:nvPr>
        </p:nvSpPr>
        <p:spPr/>
        <p:txBody>
          <a:bodyPr/>
          <a:lstStyle/>
          <a:p>
            <a:fld id="{99F4C342-347C-4E22-B1B3-8E53DD32F659}" type="datetimeFigureOut">
              <a:rPr lang="en-AU" smtClean="0"/>
              <a:t>18/07/2025</a:t>
            </a:fld>
            <a:endParaRPr lang="en-AU"/>
          </a:p>
        </p:txBody>
      </p:sp>
      <p:sp>
        <p:nvSpPr>
          <p:cNvPr id="6" name="Footer Placeholder 5">
            <a:extLst>
              <a:ext uri="{FF2B5EF4-FFF2-40B4-BE49-F238E27FC236}">
                <a16:creationId xmlns:a16="http://schemas.microsoft.com/office/drawing/2014/main" id="{2D3F1C5A-E574-D308-9F65-78FCAEEEA0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DBF64A-71EE-4C0C-8F65-F5C418108212}"/>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252279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AE4480-618E-A191-916F-82857594A3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31B6A6-D56C-8F2D-E46B-56B740976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78B009-AEF1-8967-0D00-391919610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F4C342-347C-4E22-B1B3-8E53DD32F659}" type="datetimeFigureOut">
              <a:rPr lang="en-AU" smtClean="0"/>
              <a:t>18/07/2025</a:t>
            </a:fld>
            <a:endParaRPr lang="en-AU"/>
          </a:p>
        </p:txBody>
      </p:sp>
      <p:sp>
        <p:nvSpPr>
          <p:cNvPr id="5" name="Footer Placeholder 4">
            <a:extLst>
              <a:ext uri="{FF2B5EF4-FFF2-40B4-BE49-F238E27FC236}">
                <a16:creationId xmlns:a16="http://schemas.microsoft.com/office/drawing/2014/main" id="{5202C5F6-0CF8-FB30-B465-6A11525D3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40EDE38-B4D3-2CDE-47AA-2007DAB17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BD01FF-EBF7-43BD-A4B2-6EB4A46C106E}" type="slidenum">
              <a:rPr lang="en-AU" smtClean="0"/>
              <a:t>‹#›</a:t>
            </a:fld>
            <a:endParaRPr lang="en-AU"/>
          </a:p>
        </p:txBody>
      </p:sp>
    </p:spTree>
    <p:extLst>
      <p:ext uri="{BB962C8B-B14F-4D97-AF65-F5344CB8AC3E}">
        <p14:creationId xmlns:p14="http://schemas.microsoft.com/office/powerpoint/2010/main" val="423342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615F0-1340-A749-8652-E6B32DF3C4BB}" type="datetimeFigureOut">
              <a:rPr lang="en-US" smtClean="0"/>
              <a:t>7/18/2025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BC4CE-E9C5-D746-82E9-EA47C05D1297}" type="slidenum">
              <a:rPr lang="en-US" smtClean="0"/>
              <a:t>‹#›</a:t>
            </a:fld>
            <a:endParaRPr lang="en-US"/>
          </a:p>
        </p:txBody>
      </p:sp>
    </p:spTree>
    <p:extLst>
      <p:ext uri="{BB962C8B-B14F-4D97-AF65-F5344CB8AC3E}">
        <p14:creationId xmlns:p14="http://schemas.microsoft.com/office/powerpoint/2010/main" val="443230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60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FD68E-2227-9F17-73B5-12F5F737A598}"/>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85EB106E-B68D-8B8D-8F9E-9F787C328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61EF1AF-C5A9-5A9B-DA2F-E07247D77D24}"/>
              </a:ext>
            </a:extLst>
          </p:cNvPr>
          <p:cNvSpPr txBox="1"/>
          <p:nvPr/>
        </p:nvSpPr>
        <p:spPr>
          <a:xfrm>
            <a:off x="3034480" y="1887793"/>
            <a:ext cx="8089491" cy="3970318"/>
          </a:xfrm>
          <a:prstGeom prst="rect">
            <a:avLst/>
          </a:prstGeom>
          <a:noFill/>
        </p:spPr>
        <p:txBody>
          <a:bodyPr wrap="square">
            <a:spAutoFit/>
          </a:bodyPr>
          <a:lstStyle/>
          <a:p>
            <a:pPr algn="just"/>
            <a:r>
              <a:rPr lang="en-US" sz="3600" dirty="0">
                <a:latin typeface="Open Sans" panose="020B0606030504020204" pitchFamily="34" charset="0"/>
                <a:ea typeface="Open Sans" panose="020B0606030504020204" pitchFamily="34" charset="0"/>
                <a:cs typeface="Open Sans" panose="020B0606030504020204" pitchFamily="34" charset="0"/>
              </a:rPr>
              <a:t>I pray because I can't help myself. I pray because I'm helpless. I pray because the need flows out of me all the time, waking and sleeping. It doesn't change God. It changes me...</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r"/>
            <a:r>
              <a:rPr lang="en-US" sz="3600" dirty="0">
                <a:latin typeface="Open Sans" panose="020B0606030504020204" pitchFamily="34" charset="0"/>
                <a:ea typeface="Open Sans" panose="020B0606030504020204" pitchFamily="34" charset="0"/>
                <a:cs typeface="Open Sans" panose="020B0606030504020204" pitchFamily="34" charset="0"/>
              </a:rPr>
              <a:t>- C.S. LEWIS</a:t>
            </a:r>
            <a:endParaRPr lang="en-US" sz="3600" dirty="0"/>
          </a:p>
        </p:txBody>
      </p:sp>
      <p:sp>
        <p:nvSpPr>
          <p:cNvPr id="2" name="TextBox 1">
            <a:extLst>
              <a:ext uri="{FF2B5EF4-FFF2-40B4-BE49-F238E27FC236}">
                <a16:creationId xmlns:a16="http://schemas.microsoft.com/office/drawing/2014/main" id="{62763D0B-36B8-C95C-F2BC-440B673F3AF0}"/>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099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141C-CE8B-4387-89ED-03E10E48F58C}"/>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CBB3CA07-1DF5-1641-1FF4-C6F7A0219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6B71AB2-84F2-7D45-FDD1-F932707708F0}"/>
              </a:ext>
            </a:extLst>
          </p:cNvPr>
          <p:cNvSpPr txBox="1"/>
          <p:nvPr/>
        </p:nvSpPr>
        <p:spPr>
          <a:xfrm>
            <a:off x="2904202" y="1002891"/>
            <a:ext cx="8350046" cy="5509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priority of prayer is found in one way or another on almost every page of the Bible and in every chapter of church history. It is neither a peripheral theme nor an optional extra for the desperate and the devout. It does not belong to some other time in history, nor to some other type of person more spiritual or disciplined or experienced than you and me.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PETE GREIG</a:t>
            </a: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D1B53836-A66C-69F1-D441-B68652351A2F}"/>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9794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A724C-FF12-485E-C5AF-777B569679AA}"/>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E275982E-0292-73C3-A493-E298C4A17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EF542C-6D91-5570-CE1C-56247128144D}"/>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9790D84-CDFA-A7A4-AF89-7442A229339E}"/>
              </a:ext>
            </a:extLst>
          </p:cNvPr>
          <p:cNvSpPr txBox="1"/>
          <p:nvPr/>
        </p:nvSpPr>
        <p:spPr>
          <a:xfrm>
            <a:off x="2669457" y="545690"/>
            <a:ext cx="8657303" cy="6124754"/>
          </a:xfrm>
          <a:prstGeom prst="rect">
            <a:avLst/>
          </a:prstGeom>
          <a:noFill/>
        </p:spPr>
        <p:txBody>
          <a:bodyPr wrap="square">
            <a:spAutoFit/>
          </a:bodyPr>
          <a:lstStyle/>
          <a:p>
            <a:pPr algn="just"/>
            <a:r>
              <a:rPr lang="en-US" sz="3200" dirty="0">
                <a:latin typeface="Open Sans" panose="020B0606030504020204" pitchFamily="34" charset="0"/>
                <a:ea typeface="Open Sans" panose="020B0606030504020204" pitchFamily="34" charset="0"/>
                <a:cs typeface="Open Sans" panose="020B0606030504020204" pitchFamily="34" charset="0"/>
              </a:rPr>
              <a:t>Prayer is nothing at all unless it is a matter of vast and all-consuming importance for each one of us.</a:t>
            </a:r>
          </a:p>
          <a:p>
            <a:pPr algn="just"/>
            <a:endParaRPr lang="en-US" sz="32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3200" dirty="0">
                <a:latin typeface="Open Sans" panose="020B0606030504020204" pitchFamily="34" charset="0"/>
                <a:ea typeface="Open Sans" panose="020B0606030504020204" pitchFamily="34" charset="0"/>
                <a:cs typeface="Open Sans" panose="020B0606030504020204" pitchFamily="34" charset="0"/>
              </a:rPr>
              <a:t>“Prayer is more than a lighted candle,” insists the theologian George A. Buttrick. “It is the contagion of health. It is the pulse of Life.” A real relationship with God means walking with him daily, like Adam and Eve in the Garden of Eden. </a:t>
            </a:r>
          </a:p>
          <a:p>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r"/>
            <a:r>
              <a:rPr lang="en-US" sz="3600" dirty="0">
                <a:latin typeface="Open Sans" panose="020B0606030504020204" pitchFamily="34" charset="0"/>
                <a:ea typeface="Open Sans" panose="020B0606030504020204" pitchFamily="34" charset="0"/>
                <a:cs typeface="Open Sans" panose="020B0606030504020204" pitchFamily="34" charset="0"/>
              </a:rPr>
              <a:t>- PETE GREIG</a:t>
            </a:r>
            <a:endParaRPr lang="en-US" sz="3600" dirty="0"/>
          </a:p>
        </p:txBody>
      </p:sp>
      <p:sp>
        <p:nvSpPr>
          <p:cNvPr id="4" name="TextBox 3">
            <a:extLst>
              <a:ext uri="{FF2B5EF4-FFF2-40B4-BE49-F238E27FC236}">
                <a16:creationId xmlns:a16="http://schemas.microsoft.com/office/drawing/2014/main" id="{1484C8DE-19CD-4403-CB7A-A496ED0B9BDB}"/>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269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6310-ED09-DFB2-F0B7-2D1AF1A167C8}"/>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09773E31-A817-31AB-5A94-7857DBA6A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831B67-1E2A-4104-9FDC-F74405374218}"/>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E8E0E175-7277-6719-3FB8-330B9E710456}"/>
              </a:ext>
            </a:extLst>
          </p:cNvPr>
          <p:cNvSpPr txBox="1"/>
          <p:nvPr/>
        </p:nvSpPr>
        <p:spPr>
          <a:xfrm>
            <a:off x="3020963" y="850833"/>
            <a:ext cx="8207511" cy="5632311"/>
          </a:xfrm>
          <a:prstGeom prst="rect">
            <a:avLst/>
          </a:prstGeom>
          <a:noFill/>
        </p:spPr>
        <p:txBody>
          <a:bodyPr wrap="square">
            <a:spAutoFit/>
          </a:bodyPr>
          <a:lstStyle/>
          <a:p>
            <a:pPr algn="just"/>
            <a:r>
              <a:rPr kumimoji="0" lang="en-US" sz="360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rPr>
              <a:t>It means talking with him intimately, like Moses, with whom “the Lord would speak … face to face, as one speaks to a friend.” And it means listening attentively to his voice because, as Jesus said, “My sheep listen to my voice; I know them, and they follow me.”</a:t>
            </a:r>
          </a:p>
          <a:p>
            <a:pPr algn="r"/>
            <a:r>
              <a:rPr lang="en-US" sz="3600" dirty="0">
                <a:solidFill>
                  <a:prstClr val="black"/>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p>
          <a:p>
            <a:pPr algn="r"/>
            <a:r>
              <a:rPr lang="en-US" sz="3600" dirty="0">
                <a:solidFill>
                  <a:prstClr val="black"/>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PETE GREIG</a:t>
            </a:r>
            <a:endParaRPr kumimoji="0" lang="en-US" sz="360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FE37A080-8227-7702-2A1D-DBD68EA41EDD}"/>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844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E1BB4-348A-E525-688B-ADF3C26B785B}"/>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710EBEEA-A741-1A18-C6FC-E70811EDB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3BAF264-A199-F24E-133C-E2D774918474}"/>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8672E676-4626-E675-7F74-2FBE24C97188}"/>
              </a:ext>
            </a:extLst>
          </p:cNvPr>
          <p:cNvSpPr txBox="1"/>
          <p:nvPr/>
        </p:nvSpPr>
        <p:spPr>
          <a:xfrm>
            <a:off x="3020963" y="859065"/>
            <a:ext cx="8320784" cy="5139869"/>
          </a:xfrm>
          <a:prstGeom prst="rect">
            <a:avLst/>
          </a:prstGeom>
          <a:noFill/>
        </p:spPr>
        <p:txBody>
          <a:bodyPr wrap="square">
            <a:spAutoFit/>
          </a:bodyPr>
          <a:lstStyle/>
          <a:p>
            <a:pPr algn="just"/>
            <a:r>
              <a:rPr lang="en-US" sz="4000" b="1" dirty="0">
                <a:latin typeface="Open Sans" panose="020B0606030504020204" pitchFamily="34" charset="0"/>
                <a:ea typeface="Open Sans" panose="020B0606030504020204" pitchFamily="34" charset="0"/>
                <a:cs typeface="Open Sans" panose="020B0606030504020204" pitchFamily="34" charset="0"/>
              </a:rPr>
              <a:t>2 Corinthians 5:14 -15</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3600" dirty="0">
                <a:latin typeface="Open Sans" panose="020B0606030504020204" pitchFamily="34" charset="0"/>
                <a:ea typeface="Open Sans" panose="020B0606030504020204" pitchFamily="34" charset="0"/>
                <a:cs typeface="Open Sans" panose="020B0606030504020204" pitchFamily="34" charset="0"/>
              </a:rPr>
              <a:t>For Christ’s love compels us, because we are convinced that one died for all, and therefore all died. And he died for all, that those who live should no longer live for themselves but for him who died for them and was raised again.</a:t>
            </a:r>
          </a:p>
        </p:txBody>
      </p:sp>
      <p:sp>
        <p:nvSpPr>
          <p:cNvPr id="4" name="TextBox 3">
            <a:extLst>
              <a:ext uri="{FF2B5EF4-FFF2-40B4-BE49-F238E27FC236}">
                <a16:creationId xmlns:a16="http://schemas.microsoft.com/office/drawing/2014/main" id="{359F9C01-83EC-F544-A9B7-4CE446983877}"/>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849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E6BBD-4528-5D9D-4796-38AA1B0EC8E4}"/>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94D14ECA-4242-F0D1-FC87-FCF0DD647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AC2DE0-DDD0-DE82-6604-7466977B9578}"/>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4D0579B-3E24-470A-AC5A-76B0D8BD531D}"/>
              </a:ext>
            </a:extLst>
          </p:cNvPr>
          <p:cNvSpPr txBox="1"/>
          <p:nvPr/>
        </p:nvSpPr>
        <p:spPr>
          <a:xfrm>
            <a:off x="2799735" y="687057"/>
            <a:ext cx="8558980" cy="5693866"/>
          </a:xfrm>
          <a:prstGeom prst="rect">
            <a:avLst/>
          </a:prstGeom>
          <a:noFill/>
        </p:spPr>
        <p:txBody>
          <a:bodyPr wrap="square">
            <a:spAutoFit/>
          </a:bodyPr>
          <a:lstStyle/>
          <a:p>
            <a:pPr algn="just"/>
            <a:r>
              <a:rPr lang="en-US" sz="4000" b="1" dirty="0">
                <a:latin typeface="Open Sans" panose="020B0606030504020204" pitchFamily="34" charset="0"/>
                <a:ea typeface="Open Sans" panose="020B0606030504020204" pitchFamily="34" charset="0"/>
                <a:cs typeface="Open Sans" panose="020B0606030504020204" pitchFamily="34" charset="0"/>
              </a:rPr>
              <a:t>Exodus 2:23-24</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3600" dirty="0">
                <a:latin typeface="Open Sans" panose="020B0606030504020204" pitchFamily="34" charset="0"/>
                <a:ea typeface="Open Sans" panose="020B0606030504020204" pitchFamily="34" charset="0"/>
                <a:cs typeface="Open Sans" panose="020B0606030504020204" pitchFamily="34" charset="0"/>
              </a:rPr>
              <a:t>During that long period, the king of Egypt died. The Israelites groaned in their slavery and cried out, and their cry for help because of their slavery went up to God. God heard their groaning and he remembered his covenant with Abraham, with Isaac and with Jacob.</a:t>
            </a:r>
          </a:p>
        </p:txBody>
      </p:sp>
      <p:sp>
        <p:nvSpPr>
          <p:cNvPr id="4" name="TextBox 3">
            <a:extLst>
              <a:ext uri="{FF2B5EF4-FFF2-40B4-BE49-F238E27FC236}">
                <a16:creationId xmlns:a16="http://schemas.microsoft.com/office/drawing/2014/main" id="{867CC889-AB36-3C2F-FEA3-CAE785ABF0E3}"/>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463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6BD70-80F9-AC32-815C-B2976CA5363F}"/>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04EBD142-66EA-8961-CD74-FB57FCC81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77"/>
            <a:ext cx="12192000" cy="6858000"/>
          </a:xfrm>
          <a:prstGeom prst="rect">
            <a:avLst/>
          </a:prstGeom>
        </p:spPr>
      </p:pic>
      <p:sp>
        <p:nvSpPr>
          <p:cNvPr id="2" name="Title 1">
            <a:extLst>
              <a:ext uri="{FF2B5EF4-FFF2-40B4-BE49-F238E27FC236}">
                <a16:creationId xmlns:a16="http://schemas.microsoft.com/office/drawing/2014/main" id="{2271DED4-AC0E-DCF2-5B62-4ACC183C257E}"/>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6C6C646C-45C7-3B1C-12B7-01720AB40792}"/>
              </a:ext>
            </a:extLst>
          </p:cNvPr>
          <p:cNvSpPr txBox="1"/>
          <p:nvPr/>
        </p:nvSpPr>
        <p:spPr>
          <a:xfrm>
            <a:off x="2863645" y="305068"/>
            <a:ext cx="8431161" cy="6247864"/>
          </a:xfrm>
          <a:prstGeom prst="rect">
            <a:avLst/>
          </a:prstGeom>
          <a:noFill/>
        </p:spPr>
        <p:txBody>
          <a:bodyPr wrap="square">
            <a:spAutoFit/>
          </a:bodyPr>
          <a:lstStyle/>
          <a:p>
            <a:pPr algn="just"/>
            <a:r>
              <a:rPr lang="en-US" sz="4000" b="1" dirty="0">
                <a:latin typeface="Open Sans" panose="020B0606030504020204" pitchFamily="34" charset="0"/>
                <a:ea typeface="Open Sans" panose="020B0606030504020204" pitchFamily="34" charset="0"/>
                <a:cs typeface="Open Sans" panose="020B0606030504020204" pitchFamily="34" charset="0"/>
              </a:rPr>
              <a:t>Ephesians 3:14-19</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3600" dirty="0">
                <a:latin typeface="Open Sans" panose="020B0606030504020204" pitchFamily="34" charset="0"/>
                <a:ea typeface="Open Sans" panose="020B0606030504020204" pitchFamily="34" charset="0"/>
                <a:cs typeface="Open Sans" panose="020B0606030504020204" pitchFamily="34" charset="0"/>
              </a:rPr>
              <a:t>For this reason I kneel before the Father, from whom every family in heaven and on earth derives its name. I pray that out of his glorious riches he may strengthen you with power through his Spirit in your inner being, so that Christ may dwell in your hearts through faith. And I pray that you, being rooted and established in love…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A9B6012C-B43B-2577-ED6A-A196159C4DCE}"/>
              </a:ext>
            </a:extLst>
          </p:cNvPr>
          <p:cNvSpPr txBox="1"/>
          <p:nvPr/>
        </p:nvSpPr>
        <p:spPr>
          <a:xfrm>
            <a:off x="78658" y="5352194"/>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7052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52DCF-A88E-B979-C0DA-79834F1DEF1B}"/>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EFC99138-9869-8377-4DE3-A53BF052C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016CD3-98DA-30C2-8BB6-DE21F4E5F910}"/>
              </a:ext>
            </a:extLst>
          </p:cNvPr>
          <p:cNvSpPr txBox="1"/>
          <p:nvPr/>
        </p:nvSpPr>
        <p:spPr>
          <a:xfrm>
            <a:off x="3007255" y="889843"/>
            <a:ext cx="8339171" cy="5078313"/>
          </a:xfrm>
          <a:prstGeom prst="rect">
            <a:avLst/>
          </a:prstGeom>
          <a:noFill/>
        </p:spPr>
        <p:txBody>
          <a:bodyPr wrap="square">
            <a:spAutoFit/>
          </a:bodyPr>
          <a:lstStyle/>
          <a:p>
            <a:pPr algn="just">
              <a:defRPr/>
            </a:pPr>
            <a:r>
              <a:rPr lang="en-US" sz="3600" b="1" dirty="0">
                <a:latin typeface="Open Sans" panose="020B0606030504020204" pitchFamily="34" charset="0"/>
                <a:ea typeface="Open Sans" panose="020B0606030504020204" pitchFamily="34" charset="0"/>
                <a:cs typeface="Open Sans" panose="020B0606030504020204" pitchFamily="34" charset="0"/>
              </a:rPr>
              <a:t>Ephesians 3:14-19 continued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may have power, together with all the Lord’s holy people, to grasp how wide and long and high and deep is the love of Christ, and to know this love that surpasses knowledge—that you may be filled to the measure of all the fullness of God.</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663576D4-CFE7-C524-638F-A5CCA620A931}"/>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026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EDFB-E673-609B-FE1E-7A228A0A1917}"/>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93B2322B-2E5F-2471-3E8B-B308AA95A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14EC40-9F93-790B-3F1C-6A8A0425C293}"/>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63F5B2EA-D11E-0DC5-10B4-25EF3C1274F0}"/>
              </a:ext>
            </a:extLst>
          </p:cNvPr>
          <p:cNvSpPr txBox="1"/>
          <p:nvPr/>
        </p:nvSpPr>
        <p:spPr>
          <a:xfrm>
            <a:off x="2939845" y="582067"/>
            <a:ext cx="8426245" cy="5693866"/>
          </a:xfrm>
          <a:prstGeom prst="rect">
            <a:avLst/>
          </a:prstGeom>
          <a:noFill/>
        </p:spPr>
        <p:txBody>
          <a:bodyPr wrap="square">
            <a:spAutoFit/>
          </a:bodyPr>
          <a:lstStyle/>
          <a:p>
            <a:pPr algn="just"/>
            <a:r>
              <a:rPr lang="en-US" sz="4000" b="1" dirty="0">
                <a:latin typeface="Open Sans" panose="020B0606030504020204" pitchFamily="34" charset="0"/>
                <a:ea typeface="Open Sans" panose="020B0606030504020204" pitchFamily="34" charset="0"/>
                <a:cs typeface="Open Sans" panose="020B0606030504020204" pitchFamily="34" charset="0"/>
              </a:rPr>
              <a:t>Romans 8:22–27</a:t>
            </a:r>
          </a:p>
          <a:p>
            <a:pPr algn="just"/>
            <a:endParaRPr lang="en-US" sz="36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3200" dirty="0">
                <a:latin typeface="Open Sans" panose="020B0606030504020204" pitchFamily="34" charset="0"/>
                <a:ea typeface="Open Sans" panose="020B0606030504020204" pitchFamily="34" charset="0"/>
                <a:cs typeface="Open Sans" panose="020B0606030504020204" pitchFamily="34" charset="0"/>
              </a:rPr>
              <a:t>We know that the whole creation has been groaning as in the pains of childbirth right up to the present time. Not only so, but we ourselves, who have the </a:t>
            </a:r>
            <a:r>
              <a:rPr lang="en-US" sz="3200" dirty="0" err="1">
                <a:latin typeface="Open Sans" panose="020B0606030504020204" pitchFamily="34" charset="0"/>
                <a:ea typeface="Open Sans" panose="020B0606030504020204" pitchFamily="34" charset="0"/>
                <a:cs typeface="Open Sans" panose="020B0606030504020204" pitchFamily="34" charset="0"/>
              </a:rPr>
              <a:t>firstfruits</a:t>
            </a:r>
            <a:r>
              <a:rPr lang="en-US" sz="3200" dirty="0">
                <a:latin typeface="Open Sans" panose="020B0606030504020204" pitchFamily="34" charset="0"/>
                <a:ea typeface="Open Sans" panose="020B0606030504020204" pitchFamily="34" charset="0"/>
                <a:cs typeface="Open Sans" panose="020B0606030504020204" pitchFamily="34" charset="0"/>
              </a:rPr>
              <a:t> of the Spirit, groan inwardly as we wait eagerly for our adoption to sonship, the redemption of our bodies. For in this hope we were saved. But hope that is seen is no hope at all. Who hopes for what they already have? </a:t>
            </a:r>
            <a:endParaRPr lang="en-AU"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5DF6CCBF-E9A2-496C-4347-4061D24B28BC}"/>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137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EBEFA-0B26-F11D-A817-A2BFB368A13F}"/>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400D4707-83C7-E957-11C6-E57EABDBF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1E2153-528D-3E0A-CD86-CE76B82819FE}"/>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A3B2B45-6F7E-8261-8561-5F9998DD9572}"/>
              </a:ext>
            </a:extLst>
          </p:cNvPr>
          <p:cNvSpPr txBox="1"/>
          <p:nvPr/>
        </p:nvSpPr>
        <p:spPr>
          <a:xfrm>
            <a:off x="2885768" y="687057"/>
            <a:ext cx="8539316" cy="5632311"/>
          </a:xfrm>
          <a:prstGeom prst="rect">
            <a:avLst/>
          </a:prstGeom>
          <a:noFill/>
        </p:spPr>
        <p:txBody>
          <a:bodyPr wrap="square">
            <a:spAutoFit/>
          </a:bodyPr>
          <a:lstStyle/>
          <a:p>
            <a:pPr algn="just"/>
            <a:r>
              <a:rPr lang="en-US" sz="4000" b="1" dirty="0">
                <a:latin typeface="Open Sans" panose="020B0606030504020204" pitchFamily="34" charset="0"/>
                <a:ea typeface="Open Sans" panose="020B0606030504020204" pitchFamily="34" charset="0"/>
                <a:cs typeface="Open Sans" panose="020B0606030504020204" pitchFamily="34" charset="0"/>
              </a:rPr>
              <a:t>Romans 8:22–27 continued</a:t>
            </a:r>
          </a:p>
          <a:p>
            <a:pPr algn="just"/>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3200" dirty="0">
                <a:latin typeface="Open Sans" panose="020B0606030504020204" pitchFamily="34" charset="0"/>
                <a:ea typeface="Open Sans" panose="020B0606030504020204" pitchFamily="34" charset="0"/>
                <a:cs typeface="Open Sans" panose="020B0606030504020204" pitchFamily="34" charset="0"/>
              </a:rPr>
              <a:t>But if we hope for what we do not yet have, we wait for it patiently. In the same way, the Spirit helps us in our weakness. We do not know what we ought to pray for, but the Spirit himself intercedes for us through wordless groans. And he who searches our hearts knows the mind of the Spirit, because the Spirit intercedes for God’s people in accordance with the will of God.</a:t>
            </a:r>
            <a:endParaRPr lang="en-AU"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4CB14F86-814C-F306-13A3-974A4DDD12AE}"/>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010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circles&#10;&#10;AI-generated content may be incorrect.">
            <a:extLst>
              <a:ext uri="{FF2B5EF4-FFF2-40B4-BE49-F238E27FC236}">
                <a16:creationId xmlns:a16="http://schemas.microsoft.com/office/drawing/2014/main" id="{1145798F-2B0D-872D-231D-9E9489241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88192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33D2E-A27F-3F80-AAD7-3FF377BCA062}"/>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B3919CCF-24A1-109D-72DF-78C569205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9AC9CF-59F4-343A-7544-A226BF2FE602}"/>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D06B48B-E79C-A18A-BF25-1922E060B139}"/>
              </a:ext>
            </a:extLst>
          </p:cNvPr>
          <p:cNvSpPr txBox="1"/>
          <p:nvPr/>
        </p:nvSpPr>
        <p:spPr>
          <a:xfrm>
            <a:off x="2655518" y="300625"/>
            <a:ext cx="8855901" cy="646331"/>
          </a:xfrm>
          <a:prstGeom prst="rect">
            <a:avLst/>
          </a:prstGeom>
          <a:noFill/>
        </p:spPr>
        <p:txBody>
          <a:bodyPr wrap="square">
            <a:spAutoFit/>
          </a:bodyPr>
          <a:lstStyle/>
          <a:p>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12DE9E60-7651-B071-88AC-4ECDE9A52B9A}"/>
              </a:ext>
            </a:extLst>
          </p:cNvPr>
          <p:cNvSpPr txBox="1"/>
          <p:nvPr/>
        </p:nvSpPr>
        <p:spPr>
          <a:xfrm>
            <a:off x="3198479" y="1083435"/>
            <a:ext cx="7764489" cy="4093428"/>
          </a:xfrm>
          <a:prstGeom prst="rect">
            <a:avLst/>
          </a:prstGeom>
          <a:noFill/>
        </p:spPr>
        <p:txBody>
          <a:bodyPr wrap="square">
            <a:spAutoFit/>
          </a:bodyPr>
          <a:lstStyle/>
          <a:p>
            <a:pPr algn="just"/>
            <a:r>
              <a:rPr lang="en-US" sz="4400" b="1" dirty="0">
                <a:latin typeface="Open Sans" panose="020B0606030504020204" pitchFamily="34" charset="0"/>
                <a:ea typeface="Open Sans" panose="020B0606030504020204" pitchFamily="34" charset="0"/>
                <a:cs typeface="Open Sans" panose="020B0606030504020204" pitchFamily="34" charset="0"/>
              </a:rPr>
              <a:t>John 14:13–14</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3600" dirty="0">
                <a:latin typeface="Open Sans" panose="020B0606030504020204" pitchFamily="34" charset="0"/>
                <a:ea typeface="Open Sans" panose="020B0606030504020204" pitchFamily="34" charset="0"/>
                <a:cs typeface="Open Sans" panose="020B0606030504020204" pitchFamily="34" charset="0"/>
              </a:rPr>
              <a:t>And I will do whatever you ask in my name, so that the Father may be glorified in the Son. You may ask me for anything in my name, and I will do it.</a:t>
            </a:r>
          </a:p>
        </p:txBody>
      </p:sp>
      <p:sp>
        <p:nvSpPr>
          <p:cNvPr id="4" name="TextBox 3">
            <a:extLst>
              <a:ext uri="{FF2B5EF4-FFF2-40B4-BE49-F238E27FC236}">
                <a16:creationId xmlns:a16="http://schemas.microsoft.com/office/drawing/2014/main" id="{D428493F-0CB8-DF32-8D14-C47376749351}"/>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183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44103-2882-F050-10B0-8E87D12C4420}"/>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4CB875CC-EFA7-BE4F-D8C2-1D19517BE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D8695C-2D1C-7B4F-09DC-5B0E48668C92}"/>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8A6BF5ED-0E01-4C14-D0C5-3460834A8ABC}"/>
              </a:ext>
            </a:extLst>
          </p:cNvPr>
          <p:cNvSpPr txBox="1"/>
          <p:nvPr/>
        </p:nvSpPr>
        <p:spPr>
          <a:xfrm>
            <a:off x="2655518" y="300625"/>
            <a:ext cx="8855901" cy="646331"/>
          </a:xfrm>
          <a:prstGeom prst="rect">
            <a:avLst/>
          </a:prstGeom>
          <a:noFill/>
        </p:spPr>
        <p:txBody>
          <a:bodyPr wrap="square">
            <a:spAutoFit/>
          </a:bodyPr>
          <a:lstStyle/>
          <a:p>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7B12C784-5356-5247-FFEB-6A543E42A29D}"/>
              </a:ext>
            </a:extLst>
          </p:cNvPr>
          <p:cNvSpPr txBox="1"/>
          <p:nvPr/>
        </p:nvSpPr>
        <p:spPr>
          <a:xfrm>
            <a:off x="2530258" y="212943"/>
            <a:ext cx="9101303" cy="6186309"/>
          </a:xfrm>
          <a:prstGeom prst="rect">
            <a:avLst/>
          </a:prstGeom>
          <a:noFill/>
        </p:spPr>
        <p:txBody>
          <a:bodyPr wrap="square">
            <a:spAutoFit/>
          </a:bodyPr>
          <a:lstStyle/>
          <a:p>
            <a:pPr algn="just"/>
            <a:r>
              <a:rPr lang="en-US" sz="3600" dirty="0">
                <a:latin typeface="Open Sans" panose="020B0606030504020204" pitchFamily="34" charset="0"/>
                <a:ea typeface="Open Sans" panose="020B0606030504020204" pitchFamily="34" charset="0"/>
                <a:cs typeface="Open Sans" panose="020B0606030504020204" pitchFamily="34" charset="0"/>
              </a:rPr>
              <a:t>You can build every program without presence, preach thousands of sermons without surrender, and gather crowds without His glory.</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3600" dirty="0">
                <a:latin typeface="Open Sans" panose="020B0606030504020204" pitchFamily="34" charset="0"/>
                <a:ea typeface="Open Sans" panose="020B0606030504020204" pitchFamily="34" charset="0"/>
                <a:cs typeface="Open Sans" panose="020B0606030504020204" pitchFamily="34" charset="0"/>
              </a:rPr>
              <a:t> But the moment a people pray in true communion with God, the kingdom of darkness shakes. The enemy doesn’t fear our lights, our logos, or our livestreams. He fears our intercession. Because where there is prayer, there is real power.</a:t>
            </a:r>
          </a:p>
        </p:txBody>
      </p:sp>
      <p:sp>
        <p:nvSpPr>
          <p:cNvPr id="4" name="TextBox 3">
            <a:extLst>
              <a:ext uri="{FF2B5EF4-FFF2-40B4-BE49-F238E27FC236}">
                <a16:creationId xmlns:a16="http://schemas.microsoft.com/office/drawing/2014/main" id="{E6FEC173-4427-D83C-6FAE-90E087614F95}"/>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113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DCA9F-1C83-CB86-FF2B-E38B5F912E4E}"/>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4527E3B6-FBD5-D7A9-8F7F-FEE91EC86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B010E3-3610-E109-8FBB-B033C3740B32}"/>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9C410EA-D9AC-81E3-2B8C-B31CFFBFEF93}"/>
              </a:ext>
            </a:extLst>
          </p:cNvPr>
          <p:cNvSpPr txBox="1"/>
          <p:nvPr/>
        </p:nvSpPr>
        <p:spPr>
          <a:xfrm>
            <a:off x="2655518" y="300625"/>
            <a:ext cx="8855901" cy="646331"/>
          </a:xfrm>
          <a:prstGeom prst="rect">
            <a:avLst/>
          </a:prstGeom>
          <a:noFill/>
        </p:spPr>
        <p:txBody>
          <a:bodyPr wrap="square">
            <a:spAutoFit/>
          </a:bodyPr>
          <a:lstStyle/>
          <a:p>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3557B428-A8DC-7EF3-477C-025EF9670D9D}"/>
              </a:ext>
            </a:extLst>
          </p:cNvPr>
          <p:cNvSpPr txBox="1"/>
          <p:nvPr/>
        </p:nvSpPr>
        <p:spPr>
          <a:xfrm>
            <a:off x="2831892" y="1353517"/>
            <a:ext cx="8503151" cy="5078313"/>
          </a:xfrm>
          <a:prstGeom prst="rect">
            <a:avLst/>
          </a:prstGeom>
          <a:noFill/>
        </p:spPr>
        <p:txBody>
          <a:bodyPr wrap="square">
            <a:spAutoFit/>
          </a:bodyPr>
          <a:lstStyle/>
          <a:p>
            <a:pPr algn="just"/>
            <a:r>
              <a:rPr lang="en-US" sz="3600" dirty="0">
                <a:latin typeface="Open Sans" panose="020B0606030504020204" pitchFamily="34" charset="0"/>
                <a:ea typeface="Open Sans" panose="020B0606030504020204" pitchFamily="34" charset="0"/>
                <a:cs typeface="Open Sans" panose="020B0606030504020204" pitchFamily="34" charset="0"/>
              </a:rPr>
              <a:t>We also know that God’s nature is love. He does not love us any more when we do everything right and he does not love us any less when we do everything wrong. He just loves us; that’s who he is. Prayer is keeping company with the God who loves us.</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r"/>
            <a:r>
              <a:rPr lang="en-US" sz="3600" dirty="0">
                <a:latin typeface="Open Sans" panose="020B0606030504020204" pitchFamily="34" charset="0"/>
                <a:ea typeface="Open Sans" panose="020B0606030504020204" pitchFamily="34" charset="0"/>
                <a:cs typeface="Open Sans" panose="020B0606030504020204" pitchFamily="34" charset="0"/>
              </a:rPr>
              <a:t>				- TREVOR MILLER</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7F388655-33FD-2760-0E15-BD6C6F9717EC}"/>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5024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D72AD-C08D-9B00-DC45-1E0D12CBBB65}"/>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D3120CC9-C2AC-D441-6131-9C16DF041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7D8007-43D1-407E-CD46-0C261FD6736B}"/>
              </a:ext>
            </a:extLst>
          </p:cNvPr>
          <p:cNvSpPr txBox="1">
            <a:spLocks/>
          </p:cNvSpPr>
          <p:nvPr/>
        </p:nvSpPr>
        <p:spPr>
          <a:xfrm>
            <a:off x="3020963" y="687057"/>
            <a:ext cx="7942005" cy="32755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51EF75DF-689B-8325-7A67-9F05260DE684}"/>
              </a:ext>
            </a:extLst>
          </p:cNvPr>
          <p:cNvSpPr txBox="1"/>
          <p:nvPr/>
        </p:nvSpPr>
        <p:spPr>
          <a:xfrm>
            <a:off x="2655518" y="300625"/>
            <a:ext cx="8855901" cy="646331"/>
          </a:xfrm>
          <a:prstGeom prst="rect">
            <a:avLst/>
          </a:prstGeom>
          <a:noFill/>
        </p:spPr>
        <p:txBody>
          <a:bodyPr wrap="square">
            <a:spAutoFit/>
          </a:bodyPr>
          <a:lstStyle/>
          <a:p>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FBDA61EF-29EB-8D0B-0F20-E21511A853E0}"/>
              </a:ext>
            </a:extLst>
          </p:cNvPr>
          <p:cNvSpPr txBox="1"/>
          <p:nvPr/>
        </p:nvSpPr>
        <p:spPr>
          <a:xfrm>
            <a:off x="2705623" y="544262"/>
            <a:ext cx="8906004" cy="646331"/>
          </a:xfrm>
          <a:prstGeom prst="rect">
            <a:avLst/>
          </a:prstGeom>
          <a:noFill/>
        </p:spPr>
        <p:txBody>
          <a:bodyPr wrap="square">
            <a:spAutoFit/>
          </a:bodyPr>
          <a:lstStyle/>
          <a:p>
            <a:endParaRPr lang="en-US" sz="3600" dirty="0"/>
          </a:p>
        </p:txBody>
      </p:sp>
      <p:pic>
        <p:nvPicPr>
          <p:cNvPr id="4" name="Picture 3">
            <a:extLst>
              <a:ext uri="{FF2B5EF4-FFF2-40B4-BE49-F238E27FC236}">
                <a16:creationId xmlns:a16="http://schemas.microsoft.com/office/drawing/2014/main" id="{3BCAA7CB-1265-31CD-594D-1B4A94AFF237}"/>
              </a:ext>
            </a:extLst>
          </p:cNvPr>
          <p:cNvPicPr>
            <a:picLocks noChangeAspect="1"/>
          </p:cNvPicPr>
          <p:nvPr/>
        </p:nvPicPr>
        <p:blipFill>
          <a:blip r:embed="rId3"/>
          <a:stretch>
            <a:fillRect/>
          </a:stretch>
        </p:blipFill>
        <p:spPr>
          <a:xfrm>
            <a:off x="2395233" y="946956"/>
            <a:ext cx="9484713" cy="4952399"/>
          </a:xfrm>
          <a:prstGeom prst="rect">
            <a:avLst/>
          </a:prstGeom>
        </p:spPr>
      </p:pic>
      <p:sp>
        <p:nvSpPr>
          <p:cNvPr id="5" name="TextBox 4">
            <a:extLst>
              <a:ext uri="{FF2B5EF4-FFF2-40B4-BE49-F238E27FC236}">
                <a16:creationId xmlns:a16="http://schemas.microsoft.com/office/drawing/2014/main" id="{042251C2-6AFE-B4F0-C572-058F53BE77C1}"/>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5767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881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694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24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50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ght light in the sky&#10;&#10;AI-generated content may be incorrect.">
            <a:extLst>
              <a:ext uri="{FF2B5EF4-FFF2-40B4-BE49-F238E27FC236}">
                <a16:creationId xmlns:a16="http://schemas.microsoft.com/office/drawing/2014/main" id="{27C1E0F1-FAA3-5B63-CB35-5D5A67FA0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2910375-8E82-36E8-4F8E-C6AC415610D4}"/>
              </a:ext>
            </a:extLst>
          </p:cNvPr>
          <p:cNvSpPr/>
          <p:nvPr/>
        </p:nvSpPr>
        <p:spPr>
          <a:xfrm>
            <a:off x="1091381" y="3429000"/>
            <a:ext cx="5624051" cy="1378974"/>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2DF4120-24C2-1540-BA75-42AD77833FE7}"/>
              </a:ext>
            </a:extLst>
          </p:cNvPr>
          <p:cNvSpPr txBox="1"/>
          <p:nvPr/>
        </p:nvSpPr>
        <p:spPr>
          <a:xfrm>
            <a:off x="1091380" y="3602052"/>
            <a:ext cx="5378246" cy="101566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latin typeface="Open Sans" panose="020B0606030504020204" pitchFamily="34" charset="0"/>
                <a:ea typeface="Open Sans" panose="020B0606030504020204" pitchFamily="34" charset="0"/>
                <a:cs typeface="Open Sans" panose="020B0606030504020204" pitchFamily="34" charset="0"/>
              </a:rPr>
              <a:t>Compelled by Love</a:t>
            </a:r>
            <a:endParaRPr lang="en-US" sz="32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Robyn Christie</a:t>
            </a:r>
          </a:p>
        </p:txBody>
      </p:sp>
    </p:spTree>
    <p:extLst>
      <p:ext uri="{BB962C8B-B14F-4D97-AF65-F5344CB8AC3E}">
        <p14:creationId xmlns:p14="http://schemas.microsoft.com/office/powerpoint/2010/main" val="183344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E70C8-88A5-822D-6166-21EB54E7682E}"/>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6B88DD5E-0025-199D-934F-9B9CB03B7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24DD15E-8732-6409-0C62-6B2FE4EFE4FE}"/>
              </a:ext>
            </a:extLst>
          </p:cNvPr>
          <p:cNvSpPr txBox="1"/>
          <p:nvPr/>
        </p:nvSpPr>
        <p:spPr>
          <a:xfrm>
            <a:off x="2969341" y="934319"/>
            <a:ext cx="8367253" cy="4708981"/>
          </a:xfrm>
          <a:prstGeom prst="rect">
            <a:avLst/>
          </a:prstGeom>
          <a:noFill/>
        </p:spPr>
        <p:txBody>
          <a:bodyPr wrap="square">
            <a:spAutoFit/>
          </a:bodyPr>
          <a:lstStyle/>
          <a:p>
            <a:pPr algn="just"/>
            <a:r>
              <a:rPr lang="en-US" sz="4800" b="1" dirty="0">
                <a:latin typeface="Open Sans" panose="020B0606030504020204" pitchFamily="34" charset="0"/>
                <a:ea typeface="Open Sans" panose="020B0606030504020204" pitchFamily="34" charset="0"/>
                <a:cs typeface="Open Sans" panose="020B0606030504020204" pitchFamily="34" charset="0"/>
              </a:rPr>
              <a:t>Revelation 5:8</a:t>
            </a:r>
          </a:p>
          <a:p>
            <a:pPr algn="just"/>
            <a:endParaRPr lang="en-US" sz="36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3600" dirty="0">
                <a:latin typeface="Open Sans" panose="020B0606030504020204" pitchFamily="34" charset="0"/>
                <a:ea typeface="Open Sans" panose="020B0606030504020204" pitchFamily="34" charset="0"/>
                <a:cs typeface="Open Sans" panose="020B0606030504020204" pitchFamily="34" charset="0"/>
              </a:rPr>
              <a:t>And when he had taken it, the four living creatures and the twenty-four elders fell down before the Lamb. Each one had a harp and they were holding golden bowls full of incense, which are the prayers of God’s people.</a:t>
            </a:r>
          </a:p>
        </p:txBody>
      </p:sp>
      <p:sp>
        <p:nvSpPr>
          <p:cNvPr id="2" name="TextBox 1">
            <a:extLst>
              <a:ext uri="{FF2B5EF4-FFF2-40B4-BE49-F238E27FC236}">
                <a16:creationId xmlns:a16="http://schemas.microsoft.com/office/drawing/2014/main" id="{EFF82FAD-E8A4-AA20-0A63-2B56EC6F4E50}"/>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204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8C235-978A-A2F2-0C3E-82A3FD787C09}"/>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5E92830A-076E-F7E1-2F95-9CCF94ED1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 y="0"/>
            <a:ext cx="12192000" cy="6858000"/>
          </a:xfrm>
          <a:prstGeom prst="rect">
            <a:avLst/>
          </a:prstGeom>
        </p:spPr>
      </p:pic>
      <p:sp>
        <p:nvSpPr>
          <p:cNvPr id="2" name="Title 1">
            <a:extLst>
              <a:ext uri="{FF2B5EF4-FFF2-40B4-BE49-F238E27FC236}">
                <a16:creationId xmlns:a16="http://schemas.microsoft.com/office/drawing/2014/main" id="{E4227461-F923-FFA4-5985-95DB3271248F}"/>
              </a:ext>
            </a:extLst>
          </p:cNvPr>
          <p:cNvSpPr txBox="1">
            <a:spLocks/>
          </p:cNvSpPr>
          <p:nvPr/>
        </p:nvSpPr>
        <p:spPr>
          <a:xfrm>
            <a:off x="2991465" y="981997"/>
            <a:ext cx="8040329"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AU" sz="5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BDCA0B0C-7009-9263-6C35-E4E4C3C09ED5}"/>
              </a:ext>
            </a:extLst>
          </p:cNvPr>
          <p:cNvSpPr txBox="1"/>
          <p:nvPr/>
        </p:nvSpPr>
        <p:spPr>
          <a:xfrm>
            <a:off x="2864789" y="634181"/>
            <a:ext cx="8421329" cy="5755422"/>
          </a:xfrm>
          <a:prstGeom prst="rect">
            <a:avLst/>
          </a:prstGeom>
          <a:noFill/>
        </p:spPr>
        <p:txBody>
          <a:bodyPr wrap="square">
            <a:spAutoFit/>
          </a:bodyPr>
          <a:lstStyle/>
          <a:p>
            <a:pPr algn="just"/>
            <a:r>
              <a:rPr lang="en-US" sz="4000" b="1" dirty="0">
                <a:latin typeface="Open Sans" panose="020B0606030504020204" pitchFamily="34" charset="0"/>
                <a:ea typeface="Open Sans" panose="020B0606030504020204" pitchFamily="34" charset="0"/>
                <a:cs typeface="Open Sans" panose="020B0606030504020204" pitchFamily="34" charset="0"/>
              </a:rPr>
              <a:t>Colossians 4:2</a:t>
            </a:r>
          </a:p>
          <a:p>
            <a:pPr algn="just"/>
            <a:endParaRPr lang="en-US" sz="36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3600" dirty="0">
                <a:latin typeface="Open Sans" panose="020B0606030504020204" pitchFamily="34" charset="0"/>
                <a:ea typeface="Open Sans" panose="020B0606030504020204" pitchFamily="34" charset="0"/>
                <a:cs typeface="Open Sans" panose="020B0606030504020204" pitchFamily="34" charset="0"/>
              </a:rPr>
              <a:t>Devote yourselves to prayer, being watchful and thankful.</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4000" b="1" dirty="0">
                <a:latin typeface="Open Sans" panose="020B0606030504020204" pitchFamily="34" charset="0"/>
                <a:ea typeface="Open Sans" panose="020B0606030504020204" pitchFamily="34" charset="0"/>
                <a:cs typeface="Open Sans" panose="020B0606030504020204" pitchFamily="34" charset="0"/>
              </a:rPr>
              <a:t>1 Thess 5:16-18</a:t>
            </a:r>
          </a:p>
          <a:p>
            <a:pPr algn="just"/>
            <a:endParaRPr lang="en-US" sz="36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3600" dirty="0">
                <a:latin typeface="Open Sans" panose="020B0606030504020204" pitchFamily="34" charset="0"/>
                <a:ea typeface="Open Sans" panose="020B0606030504020204" pitchFamily="34" charset="0"/>
                <a:cs typeface="Open Sans" panose="020B0606030504020204" pitchFamily="34" charset="0"/>
              </a:rPr>
              <a:t>Rejoice always, pray continually, give thanks in all circumstances; for this is God’s will for you in Christ Jesus.</a:t>
            </a:r>
          </a:p>
        </p:txBody>
      </p:sp>
      <p:sp>
        <p:nvSpPr>
          <p:cNvPr id="4" name="TextBox 3">
            <a:extLst>
              <a:ext uri="{FF2B5EF4-FFF2-40B4-BE49-F238E27FC236}">
                <a16:creationId xmlns:a16="http://schemas.microsoft.com/office/drawing/2014/main" id="{6F523287-47EF-2A55-73C0-6B8A6FF9AEF8}"/>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588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BC21387F-3925-06E7-99B8-D1268834D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FC1CFBC-E603-A61E-3197-2E3AB380F2E1}"/>
              </a:ext>
            </a:extLst>
          </p:cNvPr>
          <p:cNvSpPr txBox="1"/>
          <p:nvPr/>
        </p:nvSpPr>
        <p:spPr>
          <a:xfrm>
            <a:off x="2891912" y="612844"/>
            <a:ext cx="8374626" cy="5632311"/>
          </a:xfrm>
          <a:prstGeom prst="rect">
            <a:avLst/>
          </a:prstGeom>
          <a:noFill/>
        </p:spPr>
        <p:txBody>
          <a:bodyPr wrap="square">
            <a:spAutoFit/>
          </a:bodyPr>
          <a:lstStyle/>
          <a:p>
            <a:pPr algn="just"/>
            <a:r>
              <a:rPr lang="en-US" sz="3600" b="1" dirty="0">
                <a:latin typeface="Open Sans" panose="020B0606030504020204" pitchFamily="34" charset="0"/>
                <a:ea typeface="Open Sans" panose="020B0606030504020204" pitchFamily="34" charset="0"/>
                <a:cs typeface="Open Sans" panose="020B0606030504020204" pitchFamily="34" charset="0"/>
              </a:rPr>
              <a:t>Philippians 4:4-7</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3200" dirty="0">
                <a:latin typeface="Open Sans" panose="020B0606030504020204" pitchFamily="34" charset="0"/>
                <a:ea typeface="Open Sans" panose="020B0606030504020204" pitchFamily="34" charset="0"/>
                <a:cs typeface="Open Sans" panose="020B0606030504020204" pitchFamily="34" charset="0"/>
              </a:rPr>
              <a:t>Rejoice in the Lord always. I will say it again: Rejoice! Let your gentleness be evident to all. The Lord is near. Do not be anxious about anything, but in every situation, by prayer and petition, with thanksgiving, present your requests to God. And the peace of God, which transcends all understanding, will guard your hearts and your minds in Christ Jesus.</a:t>
            </a:r>
          </a:p>
        </p:txBody>
      </p:sp>
      <p:sp>
        <p:nvSpPr>
          <p:cNvPr id="2" name="TextBox 1">
            <a:extLst>
              <a:ext uri="{FF2B5EF4-FFF2-40B4-BE49-F238E27FC236}">
                <a16:creationId xmlns:a16="http://schemas.microsoft.com/office/drawing/2014/main" id="{A9200ECD-CE1B-9390-C91C-620D2DE985A0}"/>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811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7496-4762-3E2C-0E51-6509B0BDFF1E}"/>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C522FC32-BB5D-FB37-DD6E-06312EB0E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6E74E63-5742-FCC3-23F3-420CD886A58F}"/>
              </a:ext>
            </a:extLst>
          </p:cNvPr>
          <p:cNvSpPr txBox="1"/>
          <p:nvPr/>
        </p:nvSpPr>
        <p:spPr>
          <a:xfrm>
            <a:off x="2955822" y="1312606"/>
            <a:ext cx="8246807" cy="5078313"/>
          </a:xfrm>
          <a:prstGeom prst="rect">
            <a:avLst/>
          </a:prstGeom>
          <a:noFill/>
        </p:spPr>
        <p:txBody>
          <a:bodyPr wrap="square">
            <a:spAutoFit/>
          </a:bodyPr>
          <a:lstStyle/>
          <a:p>
            <a:pPr algn="just"/>
            <a:r>
              <a:rPr lang="en-US" sz="3600" dirty="0">
                <a:latin typeface="Open Sans" panose="020B0606030504020204" pitchFamily="34" charset="0"/>
                <a:ea typeface="Open Sans" panose="020B0606030504020204" pitchFamily="34" charset="0"/>
                <a:cs typeface="Open Sans" panose="020B0606030504020204" pitchFamily="34" charset="0"/>
              </a:rPr>
              <a:t>…one quarter of those who describe themselves as “non religious” admit that, in fact they take part in some spiritual activity each month, typically prayer… It is no exaggeration to say that to be human is to pray.</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marL="571500" indent="-571500" algn="r">
              <a:buFontTx/>
              <a:buChar char="-"/>
            </a:pPr>
            <a:r>
              <a:rPr lang="en-US" sz="3600" dirty="0">
                <a:latin typeface="Open Sans" panose="020B0606030504020204" pitchFamily="34" charset="0"/>
                <a:ea typeface="Open Sans" panose="020B0606030504020204" pitchFamily="34" charset="0"/>
                <a:cs typeface="Open Sans" panose="020B0606030504020204" pitchFamily="34" charset="0"/>
              </a:rPr>
              <a:t>PETE GREIG</a:t>
            </a:r>
          </a:p>
          <a:p>
            <a:pPr algn="r"/>
            <a:r>
              <a:rPr lang="en-US" sz="3600" i="1" dirty="0">
                <a:latin typeface="Open Sans" panose="020B0606030504020204" pitchFamily="34" charset="0"/>
                <a:ea typeface="Open Sans" panose="020B0606030504020204" pitchFamily="34" charset="0"/>
                <a:cs typeface="Open Sans" panose="020B0606030504020204" pitchFamily="34" charset="0"/>
              </a:rPr>
              <a:t>How To Pray</a:t>
            </a:r>
          </a:p>
        </p:txBody>
      </p:sp>
      <p:sp>
        <p:nvSpPr>
          <p:cNvPr id="2" name="TextBox 1">
            <a:extLst>
              <a:ext uri="{FF2B5EF4-FFF2-40B4-BE49-F238E27FC236}">
                <a16:creationId xmlns:a16="http://schemas.microsoft.com/office/drawing/2014/main" id="{26801C99-C704-75C3-601D-9718035804BA}"/>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520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DFDC7-8E26-86AC-6246-6E40CC54D8DA}"/>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DDD0A23F-C636-6C72-0441-2885BF496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73D70DF-A47B-E2C0-8883-88B191C5C43F}"/>
              </a:ext>
            </a:extLst>
          </p:cNvPr>
          <p:cNvSpPr txBox="1"/>
          <p:nvPr/>
        </p:nvSpPr>
        <p:spPr>
          <a:xfrm>
            <a:off x="2993922" y="894735"/>
            <a:ext cx="8170606" cy="5570756"/>
          </a:xfrm>
          <a:prstGeom prst="rect">
            <a:avLst/>
          </a:prstGeom>
          <a:noFill/>
        </p:spPr>
        <p:txBody>
          <a:bodyPr wrap="square">
            <a:spAutoFit/>
          </a:bodyPr>
          <a:lstStyle/>
          <a:p>
            <a:pPr algn="just"/>
            <a:r>
              <a:rPr lang="en-US" sz="3200" dirty="0">
                <a:latin typeface="Open Sans" panose="020B0606030504020204" pitchFamily="34" charset="0"/>
                <a:ea typeface="Open Sans" panose="020B0606030504020204" pitchFamily="34" charset="0"/>
                <a:cs typeface="Open Sans" panose="020B0606030504020204" pitchFamily="34" charset="0"/>
              </a:rPr>
              <a:t>Now, we must not think of prayer as a flat, dull, one-dimensional experience. Far from it! Prayer is a dance, a love feast, a wrestling match, a high, hilarious party… I could continue adding metaphors for some time. Prayer is so rich and varied and </a:t>
            </a:r>
            <a:r>
              <a:rPr lang="en-US" sz="3200" dirty="0" err="1">
                <a:latin typeface="Open Sans" panose="020B0606030504020204" pitchFamily="34" charset="0"/>
                <a:ea typeface="Open Sans" panose="020B0606030504020204" pitchFamily="34" charset="0"/>
                <a:cs typeface="Open Sans" panose="020B0606030504020204" pitchFamily="34" charset="0"/>
              </a:rPr>
              <a:t>individualised</a:t>
            </a:r>
            <a:r>
              <a:rPr lang="en-US" sz="3200" dirty="0">
                <a:latin typeface="Open Sans" panose="020B0606030504020204" pitchFamily="34" charset="0"/>
                <a:ea typeface="Open Sans" panose="020B0606030504020204" pitchFamily="34" charset="0"/>
                <a:cs typeface="Open Sans" panose="020B0606030504020204" pitchFamily="34" charset="0"/>
              </a:rPr>
              <a:t> a reality…. The heart of God is open wide to receive us; we are welcome to come home.	</a:t>
            </a:r>
          </a:p>
          <a:p>
            <a:pPr algn="just"/>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r"/>
            <a:r>
              <a:rPr lang="en-US" sz="3200" dirty="0">
                <a:latin typeface="Open Sans" panose="020B0606030504020204" pitchFamily="34" charset="0"/>
                <a:ea typeface="Open Sans" panose="020B0606030504020204" pitchFamily="34" charset="0"/>
                <a:cs typeface="Open Sans" panose="020B0606030504020204" pitchFamily="34" charset="0"/>
              </a:rPr>
              <a:t>- RICHARD FOSTER</a:t>
            </a:r>
          </a:p>
        </p:txBody>
      </p:sp>
      <p:sp>
        <p:nvSpPr>
          <p:cNvPr id="2" name="TextBox 1">
            <a:extLst>
              <a:ext uri="{FF2B5EF4-FFF2-40B4-BE49-F238E27FC236}">
                <a16:creationId xmlns:a16="http://schemas.microsoft.com/office/drawing/2014/main" id="{708CD532-3C71-D92B-04A1-2BA6F373B878}"/>
              </a:ext>
            </a:extLst>
          </p:cNvPr>
          <p:cNvSpPr txBox="1"/>
          <p:nvPr/>
        </p:nvSpPr>
        <p:spPr>
          <a:xfrm>
            <a:off x="78658" y="5381690"/>
            <a:ext cx="1887793" cy="400110"/>
          </a:xfrm>
          <a:prstGeom prst="rect">
            <a:avLst/>
          </a:prstGeom>
          <a:solidFill>
            <a:schemeClr val="accent2">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Open Sans" panose="020B0606030504020204" pitchFamily="34" charset="0"/>
                <a:ea typeface="Open Sans" panose="020B0606030504020204" pitchFamily="34" charset="0"/>
                <a:cs typeface="Open Sans" panose="020B0606030504020204" pitchFamily="34" charset="0"/>
              </a:rPr>
              <a:t>Compelled</a:t>
            </a:r>
            <a:endParaRPr kumimoji="0" lang="en-US" sz="2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2490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1159</Words>
  <Application>Microsoft Office PowerPoint</Application>
  <PresentationFormat>Widescreen</PresentationFormat>
  <Paragraphs>83</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Aptos</vt:lpstr>
      <vt:lpstr>Aptos Display</vt:lpstr>
      <vt:lpstr>Arial</vt:lpstr>
      <vt:lpstr>Calibri</vt:lpstr>
      <vt:lpstr>Calibri Light</vt:lpstr>
      <vt:lpstr>Candelion Regular</vt:lpstr>
      <vt:lpstr>Open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Michael Christie</cp:lastModifiedBy>
  <cp:revision>8</cp:revision>
  <dcterms:created xsi:type="dcterms:W3CDTF">2025-04-15T04:52:21Z</dcterms:created>
  <dcterms:modified xsi:type="dcterms:W3CDTF">2025-07-18T09:16:45Z</dcterms:modified>
</cp:coreProperties>
</file>