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4" r:id="rId6"/>
    <p:sldId id="265" r:id="rId7"/>
    <p:sldId id="266" r:id="rId8"/>
    <p:sldId id="267" r:id="rId9"/>
    <p:sldId id="268" r:id="rId10"/>
    <p:sldId id="269" r:id="rId11"/>
    <p:sldId id="270" r:id="rId12"/>
    <p:sldId id="278" r:id="rId13"/>
    <p:sldId id="277" r:id="rId14"/>
    <p:sldId id="276" r:id="rId15"/>
    <p:sldId id="279" r:id="rId16"/>
    <p:sldId id="271" r:id="rId17"/>
    <p:sldId id="282" r:id="rId18"/>
    <p:sldId id="280" r:id="rId19"/>
    <p:sldId id="272" r:id="rId20"/>
    <p:sldId id="286" r:id="rId21"/>
    <p:sldId id="283" r:id="rId22"/>
    <p:sldId id="284" r:id="rId23"/>
    <p:sldId id="263" r:id="rId24"/>
    <p:sldId id="287" r:id="rId25"/>
    <p:sldId id="273"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98B"/>
    <a:srgbClr val="E9A120"/>
    <a:srgbClr val="FDFCC0"/>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4" d="100"/>
          <a:sy n="94" d="100"/>
        </p:scale>
        <p:origin x="165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997003" y="5513209"/>
            <a:ext cx="4884995" cy="432934"/>
          </a:xfrm>
        </p:spPr>
        <p:txBody>
          <a:bodyPr>
            <a:noAutofit/>
          </a:bodyPr>
          <a:lstStyle>
            <a:lvl1pPr>
              <a:defRPr sz="28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607423" y="5434453"/>
            <a:ext cx="3702249" cy="520700"/>
          </a:xfrm>
        </p:spPr>
        <p:txBody>
          <a:bodyPr>
            <a:normAutofit/>
          </a:bodyPr>
          <a:lstStyle>
            <a:lvl1pPr>
              <a:defRPr sz="1600"/>
            </a:lvl1pPr>
          </a:lstStyle>
          <a:p>
            <a:pPr lvl="0"/>
            <a:r>
              <a:rPr lang="en-US" dirty="0"/>
              <a:t>Add Your Subtitle</a:t>
            </a:r>
          </a:p>
        </p:txBody>
      </p:sp>
      <p:sp>
        <p:nvSpPr>
          <p:cNvPr id="6" name="Title 1"/>
          <p:cNvSpPr>
            <a:spLocks noGrp="1"/>
          </p:cNvSpPr>
          <p:nvPr>
            <p:ph type="title" hasCustomPrompt="1"/>
          </p:nvPr>
        </p:nvSpPr>
        <p:spPr>
          <a:xfrm>
            <a:off x="582013" y="1312227"/>
            <a:ext cx="7776809" cy="4046632"/>
          </a:xfrm>
        </p:spPr>
        <p:txBody>
          <a:bodyPr>
            <a:normAutofit/>
          </a:bodyPr>
          <a:lstStyle>
            <a:lvl1pPr>
              <a:defRPr sz="96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503733"/>
            <a:ext cx="8211824" cy="411396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503733"/>
            <a:ext cx="8211824" cy="411396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503733"/>
            <a:ext cx="8211824" cy="411396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042257" y="4617695"/>
            <a:ext cx="3160402" cy="1741921"/>
          </a:xfrm>
        </p:spPr>
        <p:txBody>
          <a:bodyPr>
            <a:normAutofit/>
          </a:bodyPr>
          <a:lstStyle>
            <a:lvl1pPr>
              <a:defRPr sz="3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7/1/2025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EDEDE"/>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EDEDE"/>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EDEDE"/>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EDEDE"/>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EDEDE"/>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EDEDE"/>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01AF9-B235-4C8B-B4A6-0905A849162D}"/>
              </a:ext>
            </a:extLst>
          </p:cNvPr>
          <p:cNvSpPr>
            <a:spLocks noGrp="1"/>
          </p:cNvSpPr>
          <p:nvPr>
            <p:ph type="body" sz="quarter" idx="13"/>
          </p:nvPr>
        </p:nvSpPr>
        <p:spPr/>
        <p:txBody>
          <a:bodyPr/>
          <a:lstStyle/>
          <a:p>
            <a:endParaRPr lang="en-US"/>
          </a:p>
        </p:txBody>
      </p:sp>
      <p:pic>
        <p:nvPicPr>
          <p:cNvPr id="5" name="Picture 4" descr="A sign with red and blue rays&#10;&#10;AI-generated content may be incorrect.">
            <a:extLst>
              <a:ext uri="{FF2B5EF4-FFF2-40B4-BE49-F238E27FC236}">
                <a16:creationId xmlns:a16="http://schemas.microsoft.com/office/drawing/2014/main" id="{3ED4CD3B-7FE6-7BF8-7B85-BD7D7AE36A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0" i="0" dirty="0">
                <a:solidFill>
                  <a:srgbClr val="000000"/>
                </a:solidFill>
                <a:effectLst/>
                <a:latin typeface="system-ui"/>
              </a:rPr>
              <a:t> </a:t>
            </a:r>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15 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And having disarmed the powers and authorities, </a:t>
            </a: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he made a public spectacle of them, </a:t>
            </a:r>
          </a:p>
          <a:p>
            <a:r>
              <a:rPr lang="en-US" sz="4000" b="1" i="0" dirty="0">
                <a:solidFill>
                  <a:schemeClr val="tx1"/>
                </a:solidFill>
                <a:effectLst>
                  <a:outerShdw blurRad="38100" dist="38100" dir="2700000" algn="tl">
                    <a:srgbClr val="000000">
                      <a:alpha val="43137"/>
                    </a:srgbClr>
                  </a:outerShdw>
                </a:effectLst>
                <a:latin typeface="Georgia" panose="02040502050405020303" pitchFamily="18" charset="0"/>
              </a:rPr>
              <a:t>triumphing over them </a:t>
            </a:r>
          </a:p>
          <a:p>
            <a:r>
              <a:rPr lang="en-US" sz="4000" b="1" i="0" dirty="0">
                <a:solidFill>
                  <a:schemeClr val="tx1"/>
                </a:solidFill>
                <a:effectLst>
                  <a:outerShdw blurRad="38100" dist="38100" dir="2700000" algn="tl">
                    <a:srgbClr val="000000">
                      <a:alpha val="43137"/>
                    </a:srgbClr>
                  </a:outerShdw>
                </a:effectLst>
                <a:latin typeface="Georgia" panose="02040502050405020303" pitchFamily="18" charset="0"/>
              </a:rPr>
              <a:t>by the cross.</a:t>
            </a:r>
            <a:endParaRPr lang="en-US" sz="40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6-15 NIV </a:t>
            </a:r>
          </a:p>
        </p:txBody>
      </p:sp>
    </p:spTree>
    <p:extLst>
      <p:ext uri="{BB962C8B-B14F-4D97-AF65-F5344CB8AC3E}">
        <p14:creationId xmlns:p14="http://schemas.microsoft.com/office/powerpoint/2010/main" val="245592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4400" dirty="0">
                <a:solidFill>
                  <a:srgbClr val="F5D98B"/>
                </a:solidFill>
                <a:effectLst>
                  <a:outerShdw blurRad="38100" dist="38100" dir="2700000" algn="tl">
                    <a:srgbClr val="000000">
                      <a:alpha val="43137"/>
                    </a:srgbClr>
                  </a:outerShdw>
                </a:effectLst>
                <a:latin typeface="Georgia" panose="02040502050405020303" pitchFamily="18" charset="0"/>
              </a:rPr>
              <a:t>Satan is Defeated </a:t>
            </a:r>
          </a:p>
          <a:p>
            <a:r>
              <a:rPr lang="en-US" sz="4400" dirty="0">
                <a:solidFill>
                  <a:srgbClr val="F5D98B"/>
                </a:solidFill>
                <a:effectLst>
                  <a:outerShdw blurRad="38100" dist="38100" dir="2700000" algn="tl">
                    <a:srgbClr val="000000">
                      <a:alpha val="43137"/>
                    </a:srgbClr>
                  </a:outerShdw>
                </a:effectLst>
                <a:latin typeface="Georgia" panose="02040502050405020303" pitchFamily="18" charset="0"/>
              </a:rPr>
              <a:t>Through the Cross</a:t>
            </a:r>
          </a:p>
        </p:txBody>
      </p:sp>
      <p:sp>
        <p:nvSpPr>
          <p:cNvPr id="6" name="Title 5"/>
          <p:cNvSpPr>
            <a:spLocks noGrp="1"/>
          </p:cNvSpPr>
          <p:nvPr>
            <p:ph type="title"/>
          </p:nvPr>
        </p:nvSpPr>
        <p:spPr>
          <a:xfrm>
            <a:off x="3061800" y="5035546"/>
            <a:ext cx="2257564" cy="1365380"/>
          </a:xfrm>
        </p:spPr>
        <p:txBody>
          <a:bodyPr/>
          <a:lstStyle/>
          <a:p>
            <a:r>
              <a:rPr lang="en-US" i="1" dirty="0">
                <a:solidFill>
                  <a:srgbClr val="F5D98B"/>
                </a:solidFill>
                <a:effectLst>
                  <a:outerShdw blurRad="38100" dist="38100" dir="2700000" algn="tl">
                    <a:srgbClr val="000000">
                      <a:alpha val="43137"/>
                    </a:srgbClr>
                  </a:outerShdw>
                </a:effectLst>
                <a:latin typeface="Amasis MT Pro Black" panose="02040A04050005020304" pitchFamily="18" charset="0"/>
              </a:rPr>
              <a:t>Victory</a:t>
            </a:r>
          </a:p>
        </p:txBody>
      </p:sp>
    </p:spTree>
    <p:extLst>
      <p:ext uri="{BB962C8B-B14F-4D97-AF65-F5344CB8AC3E}">
        <p14:creationId xmlns:p14="http://schemas.microsoft.com/office/powerpoint/2010/main" val="219332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0" i="0" dirty="0">
                <a:solidFill>
                  <a:srgbClr val="000000"/>
                </a:solidFill>
                <a:effectLst/>
                <a:latin typeface="system-ui"/>
              </a:rPr>
              <a:t> </a:t>
            </a:r>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14 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having canceled the charge of our legal indebtedness, which stood against us and condemned us;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he has taken it away,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nailing it to the cross. </a:t>
            </a:r>
            <a:endParaRPr lang="en-US"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14 NIV </a:t>
            </a:r>
          </a:p>
        </p:txBody>
      </p:sp>
    </p:spTree>
    <p:extLst>
      <p:ext uri="{BB962C8B-B14F-4D97-AF65-F5344CB8AC3E}">
        <p14:creationId xmlns:p14="http://schemas.microsoft.com/office/powerpoint/2010/main" val="377693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27 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Let me illustrate this further. </a:t>
            </a: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Who is powerful enough to enter the house of a strong man and plunder his goods?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Only someone even stronger—</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someone who could tie him up and then plunder his house.</a:t>
            </a:r>
            <a:endParaRPr lang="en-US" sz="40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1064378" y="5606614"/>
            <a:ext cx="8159750" cy="990253"/>
          </a:xfrm>
        </p:spPr>
        <p:txBody>
          <a:bodyPr>
            <a:normAutofit/>
          </a:bodyPr>
          <a:lstStyle/>
          <a:p>
            <a:r>
              <a:rPr lang="en-US" sz="3600" dirty="0">
                <a:solidFill>
                  <a:srgbClr val="F5D98B"/>
                </a:solidFill>
                <a:latin typeface="Georgia" panose="02040502050405020303" pitchFamily="18" charset="0"/>
              </a:rPr>
              <a:t>Mark 3:27 NLT </a:t>
            </a:r>
          </a:p>
        </p:txBody>
      </p:sp>
    </p:spTree>
    <p:extLst>
      <p:ext uri="{BB962C8B-B14F-4D97-AF65-F5344CB8AC3E}">
        <p14:creationId xmlns:p14="http://schemas.microsoft.com/office/powerpoint/2010/main" val="264967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1" i="0" baseline="30000" dirty="0">
                <a:solidFill>
                  <a:schemeClr val="tx1"/>
                </a:solidFill>
                <a:effectLst/>
                <a:latin typeface="Georgia" panose="02040502050405020303" pitchFamily="18" charset="0"/>
              </a:rPr>
              <a:t>12 </a:t>
            </a:r>
            <a:r>
              <a:rPr lang="en-US" b="0" i="0" dirty="0">
                <a:solidFill>
                  <a:schemeClr val="tx1"/>
                </a:solidFill>
                <a:effectLst/>
                <a:latin typeface="Georgia" panose="02040502050405020303" pitchFamily="18" charset="0"/>
              </a:rPr>
              <a:t>For our struggle is not against flesh and blood, but against the rulers, against the authorities,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against the powers of this dark world and against the spiritual forces of evil </a:t>
            </a:r>
          </a:p>
          <a:p>
            <a:r>
              <a:rPr lang="en-US" b="0" i="0" dirty="0">
                <a:solidFill>
                  <a:schemeClr val="tx1"/>
                </a:solidFill>
                <a:effectLst/>
                <a:latin typeface="Georgia" panose="02040502050405020303" pitchFamily="18" charset="0"/>
              </a:rPr>
              <a:t>in the heavenly realms.</a:t>
            </a:r>
            <a:endParaRPr lang="en-US" sz="40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734440" y="5493493"/>
            <a:ext cx="8159750" cy="990253"/>
          </a:xfrm>
        </p:spPr>
        <p:txBody>
          <a:bodyPr>
            <a:normAutofit/>
          </a:bodyPr>
          <a:lstStyle/>
          <a:p>
            <a:r>
              <a:rPr lang="en-US" sz="3600" dirty="0">
                <a:solidFill>
                  <a:srgbClr val="F5D98B"/>
                </a:solidFill>
                <a:latin typeface="Georgia" panose="02040502050405020303" pitchFamily="18" charset="0"/>
              </a:rPr>
              <a:t>Ephesians 6:12 NIV </a:t>
            </a:r>
          </a:p>
        </p:txBody>
      </p:sp>
    </p:spTree>
    <p:extLst>
      <p:ext uri="{BB962C8B-B14F-4D97-AF65-F5344CB8AC3E}">
        <p14:creationId xmlns:p14="http://schemas.microsoft.com/office/powerpoint/2010/main" val="388063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29"/>
            <a:ext cx="6330099" cy="5282789"/>
          </a:xfrm>
        </p:spPr>
        <p:txBody>
          <a:bodyPr>
            <a:normAutofit fontScale="85000" lnSpcReduction="20000"/>
          </a:bodyPr>
          <a:lstStyle/>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13</a:t>
            </a:r>
            <a:r>
              <a:rPr lang="en-US" b="1" i="0" baseline="30000" dirty="0">
                <a:solidFill>
                  <a:srgbClr val="F5D98B"/>
                </a:solidFill>
                <a:effectLst>
                  <a:outerShdw blurRad="38100" dist="38100" dir="2700000" algn="tl">
                    <a:srgbClr val="000000">
                      <a:alpha val="43137"/>
                    </a:srgbClr>
                  </a:outerShdw>
                </a:effectLst>
                <a:latin typeface="Georgia" panose="02040502050405020303" pitchFamily="18" charset="0"/>
              </a:rPr>
              <a:t> </a:t>
            </a:r>
            <a:r>
              <a:rPr lang="en-US" b="1" i="0" dirty="0">
                <a:solidFill>
                  <a:srgbClr val="F5D98B"/>
                </a:solidFill>
                <a:effectLst>
                  <a:outerShdw blurRad="38100" dist="38100" dir="2700000" algn="tl">
                    <a:srgbClr val="000000">
                      <a:alpha val="43137"/>
                    </a:srgbClr>
                  </a:outerShdw>
                </a:effectLst>
                <a:latin typeface="Georgia" panose="02040502050405020303" pitchFamily="18" charset="0"/>
              </a:rPr>
              <a:t>Therefore put on the full armor of God, </a:t>
            </a: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so that when the day of evil comes, you may be able to stand your ground, and after you have done everything, to stand. </a:t>
            </a:r>
          </a:p>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14 </a:t>
            </a:r>
            <a:r>
              <a:rPr lang="en-US" b="1" i="0" dirty="0">
                <a:solidFill>
                  <a:srgbClr val="F5D98B"/>
                </a:solidFill>
                <a:effectLst>
                  <a:outerShdw blurRad="38100" dist="38100" dir="2700000" algn="tl">
                    <a:srgbClr val="000000">
                      <a:alpha val="43137"/>
                    </a:srgbClr>
                  </a:outerShdw>
                </a:effectLst>
                <a:latin typeface="Georgia" panose="02040502050405020303" pitchFamily="18" charset="0"/>
              </a:rPr>
              <a:t>Stand firm then,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with the belt of truth buckled around your waist, with the breastplate of righteousness in place, </a:t>
            </a:r>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15 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and with your feet fitted with the readiness that comes from the gospel of peace. </a:t>
            </a:r>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16 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In addition to all this, </a:t>
            </a:r>
          </a:p>
          <a:p>
            <a:r>
              <a:rPr lang="en-US" b="1" i="0" dirty="0">
                <a:solidFill>
                  <a:srgbClr val="F5D98B"/>
                </a:solidFill>
                <a:effectLst>
                  <a:outerShdw blurRad="38100" dist="38100" dir="2700000" algn="tl">
                    <a:srgbClr val="000000">
                      <a:alpha val="43137"/>
                    </a:srgbClr>
                  </a:outerShdw>
                </a:effectLst>
                <a:latin typeface="Georgia" panose="02040502050405020303" pitchFamily="18" charset="0"/>
              </a:rPr>
              <a:t>take up the shield of faith,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with which you can extinguish all the flaming arrows of the evil one. </a:t>
            </a:r>
            <a:endParaRPr lang="en-US" sz="40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1955211" y="5976606"/>
            <a:ext cx="6830571" cy="639127"/>
          </a:xfrm>
        </p:spPr>
        <p:txBody>
          <a:bodyPr>
            <a:normAutofit lnSpcReduction="10000"/>
          </a:bodyPr>
          <a:lstStyle/>
          <a:p>
            <a:r>
              <a:rPr lang="en-US" sz="3600" dirty="0">
                <a:solidFill>
                  <a:srgbClr val="F5D98B"/>
                </a:solidFill>
                <a:latin typeface="Georgia" panose="02040502050405020303" pitchFamily="18" charset="0"/>
              </a:rPr>
              <a:t>Ephesians 6:13-16 NIV </a:t>
            </a:r>
          </a:p>
        </p:txBody>
      </p:sp>
    </p:spTree>
    <p:extLst>
      <p:ext uri="{BB962C8B-B14F-4D97-AF65-F5344CB8AC3E}">
        <p14:creationId xmlns:p14="http://schemas.microsoft.com/office/powerpoint/2010/main" val="112426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4400" dirty="0">
                <a:solidFill>
                  <a:srgbClr val="F5D98B"/>
                </a:solidFill>
                <a:effectLst>
                  <a:outerShdw blurRad="38100" dist="38100" dir="2700000" algn="tl">
                    <a:srgbClr val="000000">
                      <a:alpha val="43137"/>
                    </a:srgbClr>
                  </a:outerShdw>
                </a:effectLst>
                <a:latin typeface="Georgia" panose="02040502050405020303" pitchFamily="18" charset="0"/>
              </a:rPr>
              <a:t>The Cross Eradicates </a:t>
            </a:r>
          </a:p>
          <a:p>
            <a:r>
              <a:rPr lang="en-US" sz="4400" b="1" i="1" dirty="0">
                <a:solidFill>
                  <a:srgbClr val="F5D98B"/>
                </a:solidFill>
                <a:latin typeface="Georgia" panose="02040502050405020303" pitchFamily="18" charset="0"/>
              </a:rPr>
              <a:t>Guilt</a:t>
            </a:r>
          </a:p>
        </p:txBody>
      </p:sp>
      <p:sp>
        <p:nvSpPr>
          <p:cNvPr id="6" name="Title 5"/>
          <p:cNvSpPr>
            <a:spLocks noGrp="1"/>
          </p:cNvSpPr>
          <p:nvPr>
            <p:ph type="title"/>
          </p:nvPr>
        </p:nvSpPr>
        <p:spPr>
          <a:xfrm>
            <a:off x="3061800" y="5035546"/>
            <a:ext cx="2257564" cy="1365380"/>
          </a:xfrm>
        </p:spPr>
        <p:txBody>
          <a:bodyPr/>
          <a:lstStyle/>
          <a:p>
            <a:r>
              <a:rPr lang="en-US" i="1" dirty="0">
                <a:solidFill>
                  <a:srgbClr val="F5D98B"/>
                </a:solidFill>
                <a:effectLst>
                  <a:outerShdw blurRad="38100" dist="38100" dir="2700000" algn="tl">
                    <a:srgbClr val="000000">
                      <a:alpha val="43137"/>
                    </a:srgbClr>
                  </a:outerShdw>
                </a:effectLst>
                <a:latin typeface="Amasis MT Pro Black" panose="02040A04050005020304" pitchFamily="18" charset="0"/>
              </a:rPr>
              <a:t>Victory</a:t>
            </a:r>
          </a:p>
        </p:txBody>
      </p:sp>
    </p:spTree>
    <p:extLst>
      <p:ext uri="{BB962C8B-B14F-4D97-AF65-F5344CB8AC3E}">
        <p14:creationId xmlns:p14="http://schemas.microsoft.com/office/powerpoint/2010/main" val="114661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29"/>
            <a:ext cx="6330099" cy="5282789"/>
          </a:xfrm>
        </p:spPr>
        <p:txBody>
          <a:bodyPr>
            <a:normAutofit/>
          </a:bodyPr>
          <a:lstStyle/>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a:t>
            </a:r>
            <a:r>
              <a:rPr lang="en-US" b="0" i="0" dirty="0">
                <a:solidFill>
                  <a:srgbClr val="F5D98B"/>
                </a:solidFill>
                <a:effectLst>
                  <a:outerShdw blurRad="38100" dist="38100" dir="2700000" algn="tl">
                    <a:srgbClr val="000000">
                      <a:alpha val="43137"/>
                    </a:srgbClr>
                  </a:outerShdw>
                </a:effectLst>
                <a:latin typeface="Georgia" panose="02040502050405020303" pitchFamily="18" charset="0"/>
              </a:rPr>
              <a:t>Now have come the salvation </a:t>
            </a:r>
          </a:p>
          <a:p>
            <a:r>
              <a:rPr lang="en-US" b="0" i="0" dirty="0">
                <a:solidFill>
                  <a:srgbClr val="F5D98B"/>
                </a:solidFill>
                <a:effectLst>
                  <a:outerShdw blurRad="38100" dist="38100" dir="2700000" algn="tl">
                    <a:srgbClr val="000000">
                      <a:alpha val="43137"/>
                    </a:srgbClr>
                  </a:outerShdw>
                </a:effectLst>
                <a:latin typeface="Georgia" panose="02040502050405020303" pitchFamily="18" charset="0"/>
              </a:rPr>
              <a:t>and the power</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    and the kingdom of our God,</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    and </a:t>
            </a:r>
            <a:r>
              <a:rPr lang="en-US" b="0" i="0" dirty="0">
                <a:solidFill>
                  <a:srgbClr val="F5D98B"/>
                </a:solidFill>
                <a:effectLst>
                  <a:outerShdw blurRad="38100" dist="38100" dir="2700000" algn="tl">
                    <a:srgbClr val="000000">
                      <a:alpha val="43137"/>
                    </a:srgbClr>
                  </a:outerShdw>
                </a:effectLst>
                <a:latin typeface="Georgia" panose="02040502050405020303" pitchFamily="18" charset="0"/>
              </a:rPr>
              <a:t>the authority of his Messiah</a:t>
            </a:r>
            <a:r>
              <a:rPr lang="en-US" b="0" i="0" dirty="0">
                <a:solidFill>
                  <a:schemeClr val="tx1"/>
                </a:solidFill>
                <a:effectLst>
                  <a:outerShdw blurRad="38100" dist="38100" dir="2700000" algn="tl">
                    <a:srgbClr val="000000">
                      <a:alpha val="43137"/>
                    </a:srgbClr>
                  </a:outerShdw>
                </a:effectLst>
                <a:latin typeface="system-ui"/>
              </a:rPr>
              <a:t>.</a:t>
            </a:r>
            <a:endParaRPr lang="en-US" b="0" i="0" dirty="0">
              <a:solidFill>
                <a:schemeClr val="tx1"/>
              </a:solidFill>
              <a:effectLst>
                <a:outerShdw blurRad="38100" dist="38100" dir="2700000" algn="tl">
                  <a:srgbClr val="000000">
                    <a:alpha val="43137"/>
                  </a:srgbClr>
                </a:outerShdw>
              </a:effectLst>
              <a:latin typeface="Georgia" panose="02040502050405020303" pitchFamily="18" charset="0"/>
            </a:endParaRP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For </a:t>
            </a:r>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the accuser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of our brothers and sisters,</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    who accuses them before our God day and night,</a:t>
            </a:r>
            <a:br>
              <a:rPr lang="en-US" dirty="0">
                <a:solidFill>
                  <a:schemeClr val="tx1"/>
                </a:solidFill>
                <a:effectLst>
                  <a:outerShdw blurRad="38100" dist="38100" dir="2700000" algn="tl">
                    <a:srgbClr val="000000">
                      <a:alpha val="43137"/>
                    </a:srgbClr>
                  </a:outerShdw>
                </a:effectLst>
                <a:latin typeface="Georgia" panose="02040502050405020303" pitchFamily="18" charset="0"/>
              </a:rPr>
            </a:b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 has been hurled down.</a:t>
            </a:r>
            <a:endParaRPr lang="en-US" sz="40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1955211" y="5976606"/>
            <a:ext cx="6830571" cy="639127"/>
          </a:xfrm>
        </p:spPr>
        <p:txBody>
          <a:bodyPr>
            <a:normAutofit lnSpcReduction="10000"/>
          </a:bodyPr>
          <a:lstStyle/>
          <a:p>
            <a:r>
              <a:rPr lang="en-US" sz="3600" dirty="0">
                <a:solidFill>
                  <a:srgbClr val="F5D98B"/>
                </a:solidFill>
                <a:latin typeface="Georgia" panose="02040502050405020303" pitchFamily="18" charset="0"/>
              </a:rPr>
              <a:t>Revelation 12:10 NIV </a:t>
            </a:r>
          </a:p>
        </p:txBody>
      </p:sp>
    </p:spTree>
    <p:extLst>
      <p:ext uri="{BB962C8B-B14F-4D97-AF65-F5344CB8AC3E}">
        <p14:creationId xmlns:p14="http://schemas.microsoft.com/office/powerpoint/2010/main" val="269032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29"/>
            <a:ext cx="6330099" cy="5282789"/>
          </a:xfrm>
        </p:spPr>
        <p:txBody>
          <a:bodyPr>
            <a:normAutofit/>
          </a:bodyPr>
          <a:lstStyle/>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13 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When you were dead in your sins and in the uncircumcision of your flesh, God made you alive </a:t>
            </a: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with Christ.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He forgave us all our sins,</a:t>
            </a:r>
            <a:endParaRPr lang="en-US" sz="40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1955211" y="5976606"/>
            <a:ext cx="6830571" cy="639127"/>
          </a:xfrm>
        </p:spPr>
        <p:txBody>
          <a:bodyPr>
            <a:normAutofit lnSpcReduction="10000"/>
          </a:bodyPr>
          <a:lstStyle/>
          <a:p>
            <a:r>
              <a:rPr lang="en-US" sz="3600" dirty="0">
                <a:solidFill>
                  <a:srgbClr val="F5D98B"/>
                </a:solidFill>
                <a:latin typeface="Georgia" panose="02040502050405020303" pitchFamily="18" charset="0"/>
              </a:rPr>
              <a:t>Colossians 2:13 NIV </a:t>
            </a:r>
          </a:p>
        </p:txBody>
      </p:sp>
    </p:spTree>
    <p:extLst>
      <p:ext uri="{BB962C8B-B14F-4D97-AF65-F5344CB8AC3E}">
        <p14:creationId xmlns:p14="http://schemas.microsoft.com/office/powerpoint/2010/main" val="339076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5400" b="1" dirty="0">
                <a:solidFill>
                  <a:srgbClr val="F5D98B"/>
                </a:solidFill>
                <a:effectLst>
                  <a:outerShdw blurRad="38100" dist="38100" dir="2700000" algn="tl">
                    <a:srgbClr val="000000">
                      <a:alpha val="43137"/>
                    </a:srgbClr>
                  </a:outerShdw>
                </a:effectLst>
                <a:latin typeface="Georgia" panose="02040502050405020303" pitchFamily="18" charset="0"/>
              </a:rPr>
              <a:t>Acquitted </a:t>
            </a:r>
          </a:p>
          <a:p>
            <a:r>
              <a:rPr lang="en-US" sz="4400" dirty="0">
                <a:solidFill>
                  <a:srgbClr val="F5D98B"/>
                </a:solidFill>
                <a:effectLst>
                  <a:outerShdw blurRad="38100" dist="38100" dir="2700000" algn="tl">
                    <a:srgbClr val="000000">
                      <a:alpha val="43137"/>
                    </a:srgbClr>
                  </a:outerShdw>
                </a:effectLst>
                <a:latin typeface="Georgia" panose="02040502050405020303" pitchFamily="18" charset="0"/>
              </a:rPr>
              <a:t>and Set Free! </a:t>
            </a:r>
          </a:p>
        </p:txBody>
      </p:sp>
      <p:sp>
        <p:nvSpPr>
          <p:cNvPr id="6" name="Title 5"/>
          <p:cNvSpPr>
            <a:spLocks noGrp="1"/>
          </p:cNvSpPr>
          <p:nvPr>
            <p:ph type="title"/>
          </p:nvPr>
        </p:nvSpPr>
        <p:spPr>
          <a:xfrm>
            <a:off x="3061800" y="5035546"/>
            <a:ext cx="2257564" cy="1365380"/>
          </a:xfrm>
        </p:spPr>
        <p:txBody>
          <a:bodyPr/>
          <a:lstStyle/>
          <a:p>
            <a:r>
              <a:rPr lang="en-US" i="1" dirty="0">
                <a:solidFill>
                  <a:srgbClr val="F5D98B"/>
                </a:solidFill>
                <a:effectLst>
                  <a:outerShdw blurRad="38100" dist="38100" dir="2700000" algn="tl">
                    <a:srgbClr val="000000">
                      <a:alpha val="43137"/>
                    </a:srgbClr>
                  </a:outerShdw>
                </a:effectLst>
                <a:latin typeface="Amasis MT Pro Black" panose="02040A04050005020304" pitchFamily="18" charset="0"/>
              </a:rPr>
              <a:t>Victory</a:t>
            </a:r>
          </a:p>
        </p:txBody>
      </p:sp>
    </p:spTree>
    <p:extLst>
      <p:ext uri="{BB962C8B-B14F-4D97-AF65-F5344CB8AC3E}">
        <p14:creationId xmlns:p14="http://schemas.microsoft.com/office/powerpoint/2010/main" val="260375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286912" y="6019895"/>
            <a:ext cx="3702249" cy="520700"/>
          </a:xfrm>
        </p:spPr>
        <p:txBody>
          <a:bodyPr>
            <a:normAutofit/>
          </a:bodyPr>
          <a:lstStyle/>
          <a:p>
            <a:r>
              <a:rPr lang="en-US" sz="2400" dirty="0">
                <a:solidFill>
                  <a:srgbClr val="F5D98B"/>
                </a:solidFill>
                <a:latin typeface="Palatino Linotype" panose="02040502050505030304" pitchFamily="18" charset="0"/>
              </a:rPr>
              <a:t>Colossians 2: 6-15</a:t>
            </a:r>
          </a:p>
        </p:txBody>
      </p:sp>
      <p:sp>
        <p:nvSpPr>
          <p:cNvPr id="6" name="Title 5"/>
          <p:cNvSpPr>
            <a:spLocks noGrp="1"/>
          </p:cNvSpPr>
          <p:nvPr>
            <p:ph type="title"/>
          </p:nvPr>
        </p:nvSpPr>
        <p:spPr>
          <a:xfrm rot="21290852">
            <a:off x="122489" y="865694"/>
            <a:ext cx="6594496" cy="4046632"/>
          </a:xfrm>
        </p:spPr>
        <p:txBody>
          <a:bodyPr>
            <a:normAutofit/>
          </a:bodyPr>
          <a:lstStyle/>
          <a:p>
            <a:r>
              <a:rPr lang="en-US" b="1" dirty="0">
                <a:solidFill>
                  <a:srgbClr val="F5D98B"/>
                </a:solidFill>
                <a:effectLst>
                  <a:glow rad="38100">
                    <a:srgbClr val="F5D98B">
                      <a:alpha val="21000"/>
                    </a:srgbClr>
                  </a:glow>
                  <a:outerShdw blurRad="38100" dist="38100" dir="2700000" algn="tl">
                    <a:srgbClr val="000000">
                      <a:alpha val="43137"/>
                    </a:srgbClr>
                  </a:outerShdw>
                </a:effectLst>
                <a:latin typeface="Congenial Black" panose="02000503040000020004" pitchFamily="2" charset="0"/>
              </a:rPr>
              <a:t>VICTORY</a:t>
            </a:r>
            <a:r>
              <a:rPr lang="en-US" dirty="0">
                <a:solidFill>
                  <a:srgbClr val="F5D98B"/>
                </a:solidFill>
                <a:effectLst>
                  <a:glow rad="152400">
                    <a:srgbClr val="F5D98B">
                      <a:alpha val="21000"/>
                    </a:srgbClr>
                  </a:glow>
                  <a:outerShdw blurRad="38100" dist="38100" dir="2700000" algn="tl">
                    <a:srgbClr val="000000">
                      <a:alpha val="43137"/>
                    </a:srgbClr>
                  </a:outerShdw>
                </a:effectLst>
                <a:latin typeface="Amasis MT Pro Black" panose="02040A04050005020304" pitchFamily="18" charset="0"/>
              </a:rPr>
              <a:t> </a:t>
            </a:r>
            <a:br>
              <a:rPr lang="en-US" dirty="0">
                <a:solidFill>
                  <a:srgbClr val="F5D98B"/>
                </a:solidFill>
                <a:effectLst>
                  <a:glow rad="152400">
                    <a:srgbClr val="F5D98B">
                      <a:alpha val="21000"/>
                    </a:srgbClr>
                  </a:glow>
                </a:effectLst>
                <a:latin typeface="Amasis MT Pro Black" panose="02040A04050005020304" pitchFamily="18" charset="0"/>
              </a:rPr>
            </a:br>
            <a:r>
              <a:rPr lang="en-US" sz="7300" dirty="0">
                <a:effectLst>
                  <a:outerShdw blurRad="38100" dist="38100" dir="2700000" algn="tl">
                    <a:srgbClr val="000000">
                      <a:alpha val="43137"/>
                    </a:srgbClr>
                  </a:outerShdw>
                </a:effectLst>
                <a:latin typeface="Palatino Linotype" panose="02040502050505030304" pitchFamily="18" charset="0"/>
              </a:rPr>
              <a:t>Through </a:t>
            </a:r>
            <a:br>
              <a:rPr lang="en-US" sz="7300" dirty="0">
                <a:effectLst>
                  <a:outerShdw blurRad="38100" dist="38100" dir="2700000" algn="tl">
                    <a:srgbClr val="000000">
                      <a:alpha val="43137"/>
                    </a:srgbClr>
                  </a:outerShdw>
                </a:effectLst>
                <a:latin typeface="Palatino Linotype" panose="02040502050505030304" pitchFamily="18" charset="0"/>
              </a:rPr>
            </a:br>
            <a:r>
              <a:rPr lang="en-US" sz="7300" dirty="0">
                <a:effectLst>
                  <a:outerShdw blurRad="38100" dist="38100" dir="2700000" algn="tl">
                    <a:srgbClr val="000000">
                      <a:alpha val="43137"/>
                    </a:srgbClr>
                  </a:outerShdw>
                </a:effectLst>
                <a:latin typeface="Palatino Linotype" panose="02040502050505030304" pitchFamily="18" charset="0"/>
              </a:rPr>
              <a:t>the Cross</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29"/>
            <a:ext cx="6330099" cy="5282789"/>
          </a:xfrm>
        </p:spPr>
        <p:txBody>
          <a:bodyPr>
            <a:normAutofit/>
          </a:bodyPr>
          <a:lstStyle/>
          <a:p>
            <a:r>
              <a:rPr lang="en-US" sz="3200" b="0" i="0" dirty="0">
                <a:solidFill>
                  <a:schemeClr val="tx1"/>
                </a:solidFill>
                <a:effectLst>
                  <a:outerShdw blurRad="38100" dist="38100" dir="2700000" algn="tl">
                    <a:srgbClr val="000000">
                      <a:alpha val="43137"/>
                    </a:srgbClr>
                  </a:outerShdw>
                </a:effectLst>
                <a:latin typeface="Georgia" panose="02040502050405020303" pitchFamily="18" charset="0"/>
              </a:rPr>
              <a:t>Therefore, </a:t>
            </a:r>
          </a:p>
          <a:p>
            <a:r>
              <a:rPr lang="en-US" sz="3200" b="0" i="0" dirty="0">
                <a:solidFill>
                  <a:schemeClr val="tx1"/>
                </a:solidFill>
                <a:effectLst>
                  <a:outerShdw blurRad="38100" dist="38100" dir="2700000" algn="tl">
                    <a:srgbClr val="000000">
                      <a:alpha val="43137"/>
                    </a:srgbClr>
                  </a:outerShdw>
                </a:effectLst>
                <a:latin typeface="Georgia" panose="02040502050405020303" pitchFamily="18" charset="0"/>
              </a:rPr>
              <a:t>there is now no condemnation for those who are in Christ Jesus,</a:t>
            </a:r>
            <a:endParaRPr lang="en-US" sz="32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1955211" y="5976606"/>
            <a:ext cx="6830571" cy="639127"/>
          </a:xfrm>
        </p:spPr>
        <p:txBody>
          <a:bodyPr>
            <a:normAutofit lnSpcReduction="10000"/>
          </a:bodyPr>
          <a:lstStyle/>
          <a:p>
            <a:r>
              <a:rPr lang="en-US" sz="3600" dirty="0">
                <a:solidFill>
                  <a:srgbClr val="F5D98B"/>
                </a:solidFill>
                <a:latin typeface="Georgia" panose="02040502050405020303" pitchFamily="18" charset="0"/>
              </a:rPr>
              <a:t>Romans 8:1 NIV </a:t>
            </a:r>
          </a:p>
        </p:txBody>
      </p:sp>
    </p:spTree>
    <p:extLst>
      <p:ext uri="{BB962C8B-B14F-4D97-AF65-F5344CB8AC3E}">
        <p14:creationId xmlns:p14="http://schemas.microsoft.com/office/powerpoint/2010/main" val="109168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29"/>
            <a:ext cx="6330099" cy="5282789"/>
          </a:xfrm>
        </p:spPr>
        <p:txBody>
          <a:bodyPr>
            <a:normAutofit/>
          </a:bodyPr>
          <a:lstStyle/>
          <a:p>
            <a:r>
              <a:rPr lang="en-US" sz="3200" b="1" i="0" baseline="30000" dirty="0">
                <a:solidFill>
                  <a:schemeClr val="tx1"/>
                </a:solidFill>
                <a:effectLst>
                  <a:outerShdw blurRad="38100" dist="38100" dir="2700000" algn="tl">
                    <a:srgbClr val="000000">
                      <a:alpha val="43137"/>
                    </a:srgbClr>
                  </a:outerShdw>
                </a:effectLst>
                <a:latin typeface="Georgia" panose="02040502050405020303" pitchFamily="18" charset="0"/>
              </a:rPr>
              <a:t>9 </a:t>
            </a:r>
            <a:r>
              <a:rPr lang="en-US" sz="3200" b="0" i="0" dirty="0">
                <a:solidFill>
                  <a:schemeClr val="tx1"/>
                </a:solidFill>
                <a:effectLst>
                  <a:outerShdw blurRad="38100" dist="38100" dir="2700000" algn="tl">
                    <a:srgbClr val="000000">
                      <a:alpha val="43137"/>
                    </a:srgbClr>
                  </a:outerShdw>
                </a:effectLst>
                <a:latin typeface="Georgia" panose="02040502050405020303" pitchFamily="18" charset="0"/>
              </a:rPr>
              <a:t>If we confess our sins, he is faithful and just and will forgive us our sins and purify us from all unrighteousness.</a:t>
            </a:r>
            <a:endParaRPr lang="en-US" sz="32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1955211" y="5976606"/>
            <a:ext cx="6830571" cy="639127"/>
          </a:xfrm>
        </p:spPr>
        <p:txBody>
          <a:bodyPr>
            <a:normAutofit lnSpcReduction="10000"/>
          </a:bodyPr>
          <a:lstStyle/>
          <a:p>
            <a:r>
              <a:rPr lang="en-US" sz="3600" dirty="0">
                <a:solidFill>
                  <a:srgbClr val="F5D98B"/>
                </a:solidFill>
                <a:latin typeface="Georgia" panose="02040502050405020303" pitchFamily="18" charset="0"/>
              </a:rPr>
              <a:t>1 John 1:9 NIV </a:t>
            </a:r>
          </a:p>
        </p:txBody>
      </p:sp>
    </p:spTree>
    <p:extLst>
      <p:ext uri="{BB962C8B-B14F-4D97-AF65-F5344CB8AC3E}">
        <p14:creationId xmlns:p14="http://schemas.microsoft.com/office/powerpoint/2010/main" val="86142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29"/>
            <a:ext cx="6330099" cy="5282789"/>
          </a:xfrm>
        </p:spPr>
        <p:txBody>
          <a:bodyPr>
            <a:normAutofit/>
          </a:bodyPr>
          <a:lstStyle/>
          <a:p>
            <a:r>
              <a:rPr lang="en-US" sz="3600" b="1" i="0" baseline="30000" dirty="0">
                <a:solidFill>
                  <a:schemeClr val="tx1"/>
                </a:solidFill>
                <a:effectLst>
                  <a:outerShdw blurRad="38100" dist="38100" dir="2700000" algn="tl">
                    <a:srgbClr val="000000">
                      <a:alpha val="43137"/>
                    </a:srgbClr>
                  </a:outerShdw>
                </a:effectLst>
                <a:latin typeface="Georgia" panose="02040502050405020303" pitchFamily="18" charset="0"/>
              </a:rPr>
              <a:t>11 </a:t>
            </a:r>
            <a:r>
              <a:rPr lang="en-US" sz="3600" b="0" i="0" dirty="0">
                <a:solidFill>
                  <a:schemeClr val="tx1"/>
                </a:solidFill>
                <a:effectLst>
                  <a:outerShdw blurRad="38100" dist="38100" dir="2700000" algn="tl">
                    <a:srgbClr val="000000">
                      <a:alpha val="43137"/>
                    </a:srgbClr>
                  </a:outerShdw>
                </a:effectLst>
                <a:latin typeface="Georgia" panose="02040502050405020303" pitchFamily="18" charset="0"/>
              </a:rPr>
              <a:t>They triumphed over him</a:t>
            </a:r>
            <a:br>
              <a:rPr lang="en-US" sz="3600" dirty="0">
                <a:solidFill>
                  <a:schemeClr val="tx1"/>
                </a:solidFill>
                <a:effectLst>
                  <a:outerShdw blurRad="38100" dist="38100" dir="2700000" algn="tl">
                    <a:srgbClr val="000000">
                      <a:alpha val="43137"/>
                    </a:srgbClr>
                  </a:outerShdw>
                </a:effectLst>
                <a:latin typeface="Georgia" panose="02040502050405020303" pitchFamily="18" charset="0"/>
              </a:rPr>
            </a:br>
            <a:r>
              <a:rPr lang="en-US" sz="3600" b="0" i="0" dirty="0">
                <a:solidFill>
                  <a:schemeClr val="tx1"/>
                </a:solidFill>
                <a:effectLst>
                  <a:outerShdw blurRad="38100" dist="38100" dir="2700000" algn="tl">
                    <a:srgbClr val="000000">
                      <a:alpha val="43137"/>
                    </a:srgbClr>
                  </a:outerShdw>
                </a:effectLst>
                <a:latin typeface="Georgia" panose="02040502050405020303" pitchFamily="18" charset="0"/>
              </a:rPr>
              <a:t>    by the blood of the Lamb</a:t>
            </a:r>
            <a:br>
              <a:rPr lang="en-US" sz="3600" dirty="0">
                <a:solidFill>
                  <a:schemeClr val="tx1"/>
                </a:solidFill>
                <a:effectLst>
                  <a:outerShdw blurRad="38100" dist="38100" dir="2700000" algn="tl">
                    <a:srgbClr val="000000">
                      <a:alpha val="43137"/>
                    </a:srgbClr>
                  </a:outerShdw>
                </a:effectLst>
                <a:latin typeface="Georgia" panose="02040502050405020303" pitchFamily="18" charset="0"/>
              </a:rPr>
            </a:br>
            <a:r>
              <a:rPr lang="en-US" sz="3600" b="0" i="0" dirty="0">
                <a:solidFill>
                  <a:schemeClr val="tx1"/>
                </a:solidFill>
                <a:effectLst>
                  <a:outerShdw blurRad="38100" dist="38100" dir="2700000" algn="tl">
                    <a:srgbClr val="000000">
                      <a:alpha val="43137"/>
                    </a:srgbClr>
                  </a:outerShdw>
                </a:effectLst>
                <a:latin typeface="Georgia" panose="02040502050405020303" pitchFamily="18" charset="0"/>
              </a:rPr>
              <a:t>    and by the word of </a:t>
            </a:r>
          </a:p>
          <a:p>
            <a:r>
              <a:rPr lang="en-US" sz="3600" b="0" i="0" dirty="0">
                <a:solidFill>
                  <a:schemeClr val="tx1"/>
                </a:solidFill>
                <a:effectLst>
                  <a:outerShdw blurRad="38100" dist="38100" dir="2700000" algn="tl">
                    <a:srgbClr val="000000">
                      <a:alpha val="43137"/>
                    </a:srgbClr>
                  </a:outerShdw>
                </a:effectLst>
                <a:latin typeface="Georgia" panose="02040502050405020303" pitchFamily="18" charset="0"/>
              </a:rPr>
              <a:t>their testimony;</a:t>
            </a:r>
            <a:endParaRPr lang="en-US" sz="36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a:xfrm>
            <a:off x="1955211" y="5976606"/>
            <a:ext cx="6830571" cy="639127"/>
          </a:xfrm>
        </p:spPr>
        <p:txBody>
          <a:bodyPr>
            <a:normAutofit lnSpcReduction="10000"/>
          </a:bodyPr>
          <a:lstStyle/>
          <a:p>
            <a:r>
              <a:rPr lang="en-US" sz="3600" dirty="0">
                <a:solidFill>
                  <a:srgbClr val="F5D98B"/>
                </a:solidFill>
                <a:latin typeface="Georgia" panose="02040502050405020303" pitchFamily="18" charset="0"/>
              </a:rPr>
              <a:t>Revelation 12:11 NIV </a:t>
            </a:r>
          </a:p>
        </p:txBody>
      </p:sp>
    </p:spTree>
    <p:extLst>
      <p:ext uri="{BB962C8B-B14F-4D97-AF65-F5344CB8AC3E}">
        <p14:creationId xmlns:p14="http://schemas.microsoft.com/office/powerpoint/2010/main" val="143254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498103" y="561829"/>
            <a:ext cx="6188697" cy="5805547"/>
          </a:xfrm>
        </p:spPr>
        <p:txBody>
          <a:bodyPr>
            <a:normAutofit/>
          </a:bodyPr>
          <a:lstStyle/>
          <a:p>
            <a:r>
              <a:rPr lang="en-US" sz="3200" dirty="0">
                <a:solidFill>
                  <a:srgbClr val="F5D98B"/>
                </a:solidFill>
                <a:effectLst>
                  <a:outerShdw blurRad="38100" dist="38100" dir="2700000" algn="tl">
                    <a:srgbClr val="000000">
                      <a:alpha val="43137"/>
                    </a:srgbClr>
                  </a:outerShdw>
                </a:effectLst>
                <a:latin typeface="Georgia" panose="02040502050405020303" pitchFamily="18" charset="0"/>
              </a:rPr>
              <a:t>Conclusion:</a:t>
            </a:r>
          </a:p>
          <a:p>
            <a:r>
              <a:rPr lang="en-US" sz="3200" dirty="0">
                <a:solidFill>
                  <a:srgbClr val="F5D98B"/>
                </a:solidFill>
                <a:effectLst>
                  <a:outerShdw blurRad="38100" dist="38100" dir="2700000" algn="tl">
                    <a:srgbClr val="000000">
                      <a:alpha val="43137"/>
                    </a:srgbClr>
                  </a:outerShdw>
                </a:effectLst>
                <a:latin typeface="Georgia" panose="02040502050405020303" pitchFamily="18" charset="0"/>
              </a:rPr>
              <a:t> </a:t>
            </a:r>
            <a:r>
              <a:rPr lang="en-US" dirty="0">
                <a:solidFill>
                  <a:schemeClr val="tx1"/>
                </a:solidFill>
                <a:latin typeface="Georgia" panose="02040502050405020303" pitchFamily="18" charset="0"/>
              </a:rPr>
              <a:t>Through the cross, we have everything we need to overcome every battle. Let us take our positions in His Kingdom as a people who live victoriously and show others how to do the same through the cross. </a:t>
            </a:r>
          </a:p>
          <a:p>
            <a:r>
              <a:rPr lang="en-US" b="1" i="1" dirty="0">
                <a:solidFill>
                  <a:srgbClr val="F5D98B"/>
                </a:solidFill>
                <a:latin typeface="Georgia" panose="02040502050405020303" pitchFamily="18" charset="0"/>
              </a:rPr>
              <a:t>Jesus’ victory is our victory!</a:t>
            </a:r>
            <a:endParaRPr lang="en-US" sz="3200" b="1" dirty="0">
              <a:solidFill>
                <a:srgbClr val="F5D98B"/>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54425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EE233-E60A-2B5C-1DF1-FE9266936945}"/>
              </a:ext>
            </a:extLst>
          </p:cNvPr>
          <p:cNvSpPr>
            <a:spLocks noGrp="1"/>
          </p:cNvSpPr>
          <p:nvPr>
            <p:ph type="body" sz="quarter" idx="13"/>
          </p:nvPr>
        </p:nvSpPr>
        <p:spPr/>
        <p:txBody>
          <a:bodyPr/>
          <a:lstStyle/>
          <a:p>
            <a:endParaRPr lang="en-US"/>
          </a:p>
        </p:txBody>
      </p:sp>
      <p:pic>
        <p:nvPicPr>
          <p:cNvPr id="4" name="Picture 3" descr="A person holding food in their hand&#10;&#10;AI-generated content may be incorrect.">
            <a:extLst>
              <a:ext uri="{FF2B5EF4-FFF2-40B4-BE49-F238E27FC236}">
                <a16:creationId xmlns:a16="http://schemas.microsoft.com/office/drawing/2014/main" id="{8588E07D-1789-3920-DB2C-FCE91216C6A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161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7B202-8699-8B72-1948-70A340510ED1}"/>
              </a:ext>
            </a:extLst>
          </p:cNvPr>
          <p:cNvSpPr>
            <a:spLocks noGrp="1"/>
          </p:cNvSpPr>
          <p:nvPr>
            <p:ph type="body" sz="quarter" idx="13"/>
          </p:nvPr>
        </p:nvSpPr>
        <p:spPr/>
        <p:txBody>
          <a:bodyPr/>
          <a:lstStyle/>
          <a:p>
            <a:endParaRPr lang="en-US" dirty="0"/>
          </a:p>
        </p:txBody>
      </p:sp>
      <p:pic>
        <p:nvPicPr>
          <p:cNvPr id="3" name="Picture 2" descr="A red and white logo&#10;&#10;AI-generated content may be incorrect.">
            <a:extLst>
              <a:ext uri="{FF2B5EF4-FFF2-40B4-BE49-F238E27FC236}">
                <a16:creationId xmlns:a16="http://schemas.microsoft.com/office/drawing/2014/main" id="{CA114350-66AF-03A2-0759-DCD0E6C993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659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7B202-8699-8B72-1948-70A340510ED1}"/>
              </a:ext>
            </a:extLst>
          </p:cNvPr>
          <p:cNvSpPr>
            <a:spLocks noGrp="1"/>
          </p:cNvSpPr>
          <p:nvPr>
            <p:ph type="body" sz="quarter" idx="13"/>
          </p:nvPr>
        </p:nvSpPr>
        <p:spPr/>
        <p:txBody>
          <a:bodyPr/>
          <a:lstStyle/>
          <a:p>
            <a:endParaRPr lang="en-US" dirty="0"/>
          </a:p>
        </p:txBody>
      </p:sp>
      <p:pic>
        <p:nvPicPr>
          <p:cNvPr id="3" name="Picture 2" descr="A blue background with red and white text&#10;&#10;AI-generated content may be incorrect.">
            <a:extLst>
              <a:ext uri="{FF2B5EF4-FFF2-40B4-BE49-F238E27FC236}">
                <a16:creationId xmlns:a16="http://schemas.microsoft.com/office/drawing/2014/main" id="{4DB5AE84-19B5-6CF0-8B45-5BB74F7C40B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215120" cy="6858000"/>
          </a:xfrm>
          <a:prstGeom prst="rect">
            <a:avLst/>
          </a:prstGeom>
        </p:spPr>
      </p:pic>
    </p:spTree>
    <p:extLst>
      <p:ext uri="{BB962C8B-B14F-4D97-AF65-F5344CB8AC3E}">
        <p14:creationId xmlns:p14="http://schemas.microsoft.com/office/powerpoint/2010/main" val="256960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sz="4400" dirty="0">
                <a:solidFill>
                  <a:srgbClr val="F5D98B"/>
                </a:solidFill>
                <a:effectLst>
                  <a:outerShdw blurRad="38100" dist="38100" dir="2700000" algn="tl">
                    <a:srgbClr val="000000">
                      <a:alpha val="43137"/>
                    </a:srgbClr>
                  </a:outerShdw>
                </a:effectLst>
                <a:latin typeface="Georgia" panose="02040502050405020303" pitchFamily="18" charset="0"/>
              </a:rPr>
              <a:t>Sole Basis for </a:t>
            </a:r>
          </a:p>
          <a:p>
            <a:r>
              <a:rPr lang="en-US" sz="4400" dirty="0">
                <a:solidFill>
                  <a:srgbClr val="F5D98B"/>
                </a:solidFill>
                <a:effectLst>
                  <a:outerShdw blurRad="38100" dist="38100" dir="2700000" algn="tl">
                    <a:srgbClr val="000000">
                      <a:alpha val="43137"/>
                    </a:srgbClr>
                  </a:outerShdw>
                </a:effectLst>
                <a:latin typeface="Georgia" panose="02040502050405020303" pitchFamily="18" charset="0"/>
              </a:rPr>
              <a:t>Satan’s Defeat! </a:t>
            </a:r>
          </a:p>
        </p:txBody>
      </p:sp>
      <p:sp>
        <p:nvSpPr>
          <p:cNvPr id="6" name="Title 5"/>
          <p:cNvSpPr>
            <a:spLocks noGrp="1"/>
          </p:cNvSpPr>
          <p:nvPr>
            <p:ph type="title"/>
          </p:nvPr>
        </p:nvSpPr>
        <p:spPr>
          <a:xfrm>
            <a:off x="3203202" y="5261790"/>
            <a:ext cx="2257564" cy="1365380"/>
          </a:xfrm>
        </p:spPr>
        <p:txBody>
          <a:bodyPr/>
          <a:lstStyle/>
          <a:p>
            <a:r>
              <a:rPr lang="en-US" i="1" dirty="0">
                <a:solidFill>
                  <a:srgbClr val="F5D98B"/>
                </a:solidFill>
                <a:effectLst>
                  <a:outerShdw blurRad="38100" dist="38100" dir="2700000" algn="tl">
                    <a:srgbClr val="000000">
                      <a:alpha val="43137"/>
                    </a:srgbClr>
                  </a:outerShdw>
                </a:effectLst>
                <a:latin typeface="Congenial Black" panose="02000503040000020004" pitchFamily="2" charset="0"/>
              </a:rPr>
              <a:t>Victory</a:t>
            </a:r>
          </a:p>
        </p:txBody>
      </p:sp>
    </p:spTree>
    <p:extLst>
      <p:ext uri="{BB962C8B-B14F-4D97-AF65-F5344CB8AC3E}">
        <p14:creationId xmlns:p14="http://schemas.microsoft.com/office/powerpoint/2010/main" val="176511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6 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So then, just as you received Christ Jesus as Lord, continue to live your lives in him, </a:t>
            </a:r>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7 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rooted and built up in him, strengthened in the faith as you were taught, and overflowing with thankfulness</a:t>
            </a:r>
            <a:r>
              <a:rPr lang="en-US" b="0" i="0" dirty="0">
                <a:solidFill>
                  <a:schemeClr val="tx1"/>
                </a:solidFill>
                <a:effectLst>
                  <a:outerShdw blurRad="38100" dist="38100" dir="2700000" algn="tl">
                    <a:srgbClr val="000000">
                      <a:alpha val="43137"/>
                    </a:srgbClr>
                  </a:outerShdw>
                </a:effectLst>
                <a:latin typeface="system-ui"/>
              </a:rPr>
              <a:t>.</a:t>
            </a:r>
            <a:endParaRPr lang="en-US" dirty="0">
              <a:solidFill>
                <a:schemeClr val="tx1"/>
              </a:solidFill>
              <a:effectLst>
                <a:outerShdw blurRad="38100" dist="38100" dir="2700000" algn="tl">
                  <a:srgbClr val="000000">
                    <a:alpha val="43137"/>
                  </a:srgbClr>
                </a:outerShdw>
              </a:effectLst>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6-15 NIV </a:t>
            </a:r>
          </a:p>
        </p:txBody>
      </p:sp>
    </p:spTree>
    <p:extLst>
      <p:ext uri="{BB962C8B-B14F-4D97-AF65-F5344CB8AC3E}">
        <p14:creationId xmlns:p14="http://schemas.microsoft.com/office/powerpoint/2010/main" val="38772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1" i="0" baseline="30000" dirty="0">
                <a:solidFill>
                  <a:schemeClr val="tx1"/>
                </a:solidFill>
                <a:effectLst/>
                <a:latin typeface="Georgia" panose="02040502050405020303" pitchFamily="18" charset="0"/>
              </a:rPr>
              <a:t>8 </a:t>
            </a:r>
            <a:r>
              <a:rPr lang="en-US" b="0" i="0" dirty="0">
                <a:solidFill>
                  <a:schemeClr val="tx1"/>
                </a:solidFill>
                <a:effectLst/>
                <a:latin typeface="Georgia" panose="02040502050405020303" pitchFamily="18" charset="0"/>
              </a:rPr>
              <a:t>See to it that no one takes you captive through hollow and deceptive philosophy, which depends on human tradition and the elemental spiritual forces of this world rather than on Christ.</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6-15 NIV </a:t>
            </a:r>
          </a:p>
        </p:txBody>
      </p:sp>
    </p:spTree>
    <p:extLst>
      <p:ext uri="{BB962C8B-B14F-4D97-AF65-F5344CB8AC3E}">
        <p14:creationId xmlns:p14="http://schemas.microsoft.com/office/powerpoint/2010/main" val="275856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9 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For in Christ all the fullness of the Deity lives in bodily form, </a:t>
            </a:r>
          </a:p>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10 </a:t>
            </a:r>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and in Christ you have been brought to fullness. </a:t>
            </a: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He is the head over every power and authority. </a:t>
            </a:r>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11 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In him you were also circumcised with a circumcision not performed by human hands. </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6-15 NIV </a:t>
            </a:r>
          </a:p>
        </p:txBody>
      </p:sp>
    </p:spTree>
    <p:extLst>
      <p:ext uri="{BB962C8B-B14F-4D97-AF65-F5344CB8AC3E}">
        <p14:creationId xmlns:p14="http://schemas.microsoft.com/office/powerpoint/2010/main" val="91357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Your whole self ruled by the flesh was put off when you were circumcised by Christ, </a:t>
            </a:r>
          </a:p>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12 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having been buried with him in baptism, </a:t>
            </a: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in which you were also raised with him through your faith in the working of God, who raised him from the dead.</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6-15 NIV </a:t>
            </a:r>
          </a:p>
        </p:txBody>
      </p:sp>
    </p:spTree>
    <p:extLst>
      <p:ext uri="{BB962C8B-B14F-4D97-AF65-F5344CB8AC3E}">
        <p14:creationId xmlns:p14="http://schemas.microsoft.com/office/powerpoint/2010/main" val="236710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13 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When you were dead in your sins and in the uncircumcision of your flesh,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God made you alive with Christ</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 </a:t>
            </a:r>
          </a:p>
          <a:p>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He forgave us all our sins, </a:t>
            </a:r>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6-15 NIV </a:t>
            </a:r>
          </a:p>
        </p:txBody>
      </p:sp>
    </p:spTree>
    <p:extLst>
      <p:ext uri="{BB962C8B-B14F-4D97-AF65-F5344CB8AC3E}">
        <p14:creationId xmlns:p14="http://schemas.microsoft.com/office/powerpoint/2010/main" val="72582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356701" y="561830"/>
            <a:ext cx="6330099" cy="4486813"/>
          </a:xfrm>
        </p:spPr>
        <p:txBody>
          <a:bodyPr/>
          <a:lstStyle/>
          <a:p>
            <a:r>
              <a:rPr lang="en-US" b="0" i="0" dirty="0">
                <a:solidFill>
                  <a:srgbClr val="000000"/>
                </a:solidFill>
                <a:effectLst/>
                <a:latin typeface="system-ui"/>
              </a:rPr>
              <a:t> </a:t>
            </a:r>
            <a:r>
              <a:rPr lang="en-US" b="1" i="0" baseline="30000" dirty="0">
                <a:solidFill>
                  <a:schemeClr val="tx1"/>
                </a:solidFill>
                <a:effectLst>
                  <a:outerShdw blurRad="38100" dist="38100" dir="2700000" algn="tl">
                    <a:srgbClr val="000000">
                      <a:alpha val="43137"/>
                    </a:srgbClr>
                  </a:outerShdw>
                </a:effectLst>
                <a:latin typeface="Georgia" panose="02040502050405020303" pitchFamily="18" charset="0"/>
              </a:rPr>
              <a:t>14 </a:t>
            </a:r>
            <a:r>
              <a:rPr lang="en-US" b="0" i="0" dirty="0">
                <a:solidFill>
                  <a:schemeClr val="tx1"/>
                </a:solidFill>
                <a:effectLst>
                  <a:outerShdw blurRad="38100" dist="38100" dir="2700000" algn="tl">
                    <a:srgbClr val="000000">
                      <a:alpha val="43137"/>
                    </a:srgbClr>
                  </a:outerShdw>
                </a:effectLst>
                <a:latin typeface="Georgia" panose="02040502050405020303" pitchFamily="18" charset="0"/>
              </a:rPr>
              <a:t>having canceled the charge of our legal indebtedness, which stood against us and condemned us;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he has taken it away, </a:t>
            </a:r>
          </a:p>
          <a:p>
            <a:r>
              <a:rPr lang="en-US" b="1" i="0" dirty="0">
                <a:solidFill>
                  <a:schemeClr val="tx1"/>
                </a:solidFill>
                <a:effectLst>
                  <a:outerShdw blurRad="38100" dist="38100" dir="2700000" algn="tl">
                    <a:srgbClr val="000000">
                      <a:alpha val="43137"/>
                    </a:srgbClr>
                  </a:outerShdw>
                </a:effectLst>
                <a:latin typeface="Georgia" panose="02040502050405020303" pitchFamily="18" charset="0"/>
              </a:rPr>
              <a:t>nailing it to the cross. </a:t>
            </a:r>
            <a:endParaRPr lang="en-US"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7" name="Text Placeholder 6"/>
          <p:cNvSpPr>
            <a:spLocks noGrp="1"/>
          </p:cNvSpPr>
          <p:nvPr>
            <p:ph type="body" sz="quarter" idx="14"/>
          </p:nvPr>
        </p:nvSpPr>
        <p:spPr/>
        <p:txBody>
          <a:bodyPr>
            <a:normAutofit/>
          </a:bodyPr>
          <a:lstStyle/>
          <a:p>
            <a:r>
              <a:rPr lang="en-US" sz="3600" dirty="0">
                <a:solidFill>
                  <a:srgbClr val="F5D98B"/>
                </a:solidFill>
                <a:latin typeface="Georgia" panose="02040502050405020303" pitchFamily="18" charset="0"/>
              </a:rPr>
              <a:t>Colossians 2: 6-15 NIV </a:t>
            </a:r>
          </a:p>
        </p:txBody>
      </p:sp>
    </p:spTree>
    <p:extLst>
      <p:ext uri="{BB962C8B-B14F-4D97-AF65-F5344CB8AC3E}">
        <p14:creationId xmlns:p14="http://schemas.microsoft.com/office/powerpoint/2010/main" val="80496758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4511</TotalTime>
  <Words>780</Words>
  <Application>Microsoft Office PowerPoint</Application>
  <PresentationFormat>On-screen Show (4:3)</PresentationFormat>
  <Paragraphs>75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Amasis MT Pro Black</vt:lpstr>
      <vt:lpstr>Arial</vt:lpstr>
      <vt:lpstr>Congenial Black</vt:lpstr>
      <vt:lpstr>Georgia</vt:lpstr>
      <vt:lpstr>Palatino Linotype</vt:lpstr>
      <vt:lpstr>system-ui</vt:lpstr>
      <vt:lpstr>Trebuchet MS</vt:lpstr>
      <vt:lpstr>Default</vt:lpstr>
      <vt:lpstr>PowerPoint Presentation</vt:lpstr>
      <vt:lpstr>VICTORY  Through  the Cross</vt:lpstr>
      <vt:lpstr>Victory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Victory</vt:lpstr>
      <vt:lpstr>PowerPoint Presentation</vt:lpstr>
      <vt:lpstr>PowerPoint Presentation</vt:lpstr>
      <vt:lpstr>PowerPoint Presentation</vt:lpstr>
      <vt:lpstr>PowerPoint Presentation</vt:lpstr>
      <vt:lpstr>Victory</vt:lpstr>
      <vt:lpstr>PowerPoint Presentation</vt:lpstr>
      <vt:lpstr>PowerPoint Presentation</vt:lpstr>
      <vt:lpstr>Victory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30</cp:revision>
  <dcterms:created xsi:type="dcterms:W3CDTF">2014-03-26T14:03:34Z</dcterms:created>
  <dcterms:modified xsi:type="dcterms:W3CDTF">2025-07-02T22:26:23Z</dcterms:modified>
</cp:coreProperties>
</file>