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61"/>
  </p:notesMasterIdLst>
  <p:sldIdLst>
    <p:sldId id="323" r:id="rId3"/>
    <p:sldId id="321" r:id="rId4"/>
    <p:sldId id="258" r:id="rId5"/>
    <p:sldId id="259" r:id="rId6"/>
    <p:sldId id="262" r:id="rId7"/>
    <p:sldId id="263" r:id="rId8"/>
    <p:sldId id="265" r:id="rId9"/>
    <p:sldId id="267" r:id="rId10"/>
    <p:sldId id="269" r:id="rId11"/>
    <p:sldId id="271" r:id="rId12"/>
    <p:sldId id="272" r:id="rId13"/>
    <p:sldId id="275" r:id="rId14"/>
    <p:sldId id="276" r:id="rId15"/>
    <p:sldId id="281" r:id="rId16"/>
    <p:sldId id="282" r:id="rId17"/>
    <p:sldId id="283" r:id="rId18"/>
    <p:sldId id="285" r:id="rId19"/>
    <p:sldId id="286" r:id="rId20"/>
    <p:sldId id="288" r:id="rId21"/>
    <p:sldId id="290" r:id="rId22"/>
    <p:sldId id="292" r:id="rId23"/>
    <p:sldId id="293" r:id="rId24"/>
    <p:sldId id="295" r:id="rId25"/>
    <p:sldId id="324" r:id="rId26"/>
    <p:sldId id="328" r:id="rId27"/>
    <p:sldId id="325" r:id="rId28"/>
    <p:sldId id="326" r:id="rId29"/>
    <p:sldId id="320" r:id="rId30"/>
    <p:sldId id="332" r:id="rId31"/>
    <p:sldId id="329" r:id="rId32"/>
    <p:sldId id="327" r:id="rId33"/>
    <p:sldId id="357" r:id="rId34"/>
    <p:sldId id="322" r:id="rId35"/>
    <p:sldId id="256" r:id="rId36"/>
    <p:sldId id="331" r:id="rId37"/>
    <p:sldId id="330" r:id="rId38"/>
    <p:sldId id="335" r:id="rId39"/>
    <p:sldId id="334" r:id="rId40"/>
    <p:sldId id="337" r:id="rId41"/>
    <p:sldId id="336" r:id="rId42"/>
    <p:sldId id="339" r:id="rId43"/>
    <p:sldId id="338" r:id="rId44"/>
    <p:sldId id="340" r:id="rId45"/>
    <p:sldId id="341" r:id="rId46"/>
    <p:sldId id="342" r:id="rId47"/>
    <p:sldId id="343" r:id="rId48"/>
    <p:sldId id="344" r:id="rId49"/>
    <p:sldId id="345" r:id="rId50"/>
    <p:sldId id="346" r:id="rId51"/>
    <p:sldId id="347" r:id="rId52"/>
    <p:sldId id="348" r:id="rId53"/>
    <p:sldId id="333" r:id="rId54"/>
    <p:sldId id="349" r:id="rId55"/>
    <p:sldId id="350" r:id="rId56"/>
    <p:sldId id="351" r:id="rId57"/>
    <p:sldId id="353" r:id="rId58"/>
    <p:sldId id="355" r:id="rId59"/>
    <p:sldId id="35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F3F8"/>
    <a:srgbClr val="66FF99"/>
    <a:srgbClr val="FFCCFF"/>
    <a:srgbClr val="FFA3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BA851-2EB1-42CA-A2D5-2BE3A37BF844}" v="91" dt="2025-07-13T17:48:33.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0" autoAdjust="0"/>
    <p:restoredTop sz="80299" autoAdjust="0"/>
  </p:normalViewPr>
  <p:slideViewPr>
    <p:cSldViewPr snapToGrid="0">
      <p:cViewPr>
        <p:scale>
          <a:sx n="75" d="100"/>
          <a:sy n="75" d="100"/>
        </p:scale>
        <p:origin x="51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D7C7E-2C91-4D54-863A-10753AB70BF2}" type="datetimeFigureOut">
              <a:rPr lang="en-US" smtClean="0"/>
              <a:t>7/13/2025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6C160-2CFA-4787-835D-5B7D98E6DC0D}" type="slidenum">
              <a:rPr lang="en-US" smtClean="0"/>
              <a:t>‹#›</a:t>
            </a:fld>
            <a:endParaRPr lang="en-US"/>
          </a:p>
        </p:txBody>
      </p:sp>
    </p:spTree>
    <p:extLst>
      <p:ext uri="{BB962C8B-B14F-4D97-AF65-F5344CB8AC3E}">
        <p14:creationId xmlns:p14="http://schemas.microsoft.com/office/powerpoint/2010/main" val="788754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iblegateway.com/passage/?search=Judges%202&amp;version=NIV;CUV;RCU17TS#fen-NIV-6562c"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blegateway.com/passage/?search=Judges%201&amp;version=NIV;CUV;RCU17TS#fen-NIV-6526b"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biblegateway.com/passage/?search=Judges%201&amp;version=NIV;CUV;RCU17TS#fen-NIV-6527d" TargetMode="External"/><Relationship Id="rId4" Type="http://schemas.openxmlformats.org/officeDocument/2006/relationships/hyperlink" Target="https://www.biblegateway.com/passage/?search=Judges%201&amp;version=NIV;CUV;RCU17TS#fen-NIV-6527c"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blegateway.com/passage/?search=Judges%201&amp;version=NIV;CUV;RCU17TS#fen-NIV-6528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blegateway.com/passage/?search=Judges%202&amp;version=NIV;CUV;RCU17TS#fen-NIV-6562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iblegateway.com/passage/?search=Judges%202&amp;version=NIV;CUV;RCU17TS#fen-NIV-6551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iblegateway.com/passage/?search=Judges%202&amp;version=NIV;CUV;RCU17TS#fen-NIV-6562c"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ible.fhl.net/LMAP/list.php"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biblegateway.com/passage/?search=Judges%202&amp;version=NIV;CUV;RCU17TS#fen-NIV-6562c"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bible.fhl.net/LMAP/list.ph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iblegateway.com/passage/?search=Judges%201&amp;version=NIV;CUV;RCU17TS#fen-NIV-6528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biblegateway.com/passage/?search=Judges%202&amp;version=NIV;CUV;RCU17TS#fen-NIV-6551a"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blegateway.com/passage/?search=Judges%201&amp;version=NIV;CUV;RCU17TS#fen-NIV-6524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當信仰漸褪色</a:t>
            </a:r>
            <a:br>
              <a:rPr lang="en-CA" altLang="zh-TW" sz="1200" b="0" i="0" kern="1200" dirty="0">
                <a:solidFill>
                  <a:schemeClr val="tx1"/>
                </a:solidFill>
                <a:effectLst/>
                <a:latin typeface="+mn-lt"/>
                <a:ea typeface="+mn-ea"/>
                <a:cs typeface="+mn-cs"/>
              </a:rPr>
            </a:br>
            <a:r>
              <a:rPr lang="zh-TW" altLang="en-US" sz="1200" dirty="0"/>
              <a:t>「那時以色列中沒有王」（</a:t>
            </a:r>
            <a:r>
              <a:rPr lang="en-CA" altLang="zh-TW" sz="1200" dirty="0"/>
              <a:t>17:</a:t>
            </a:r>
            <a:r>
              <a:rPr lang="en-US" altLang="zh-Hans" sz="1200" dirty="0"/>
              <a:t>6</a:t>
            </a:r>
            <a:r>
              <a:rPr lang="zh-TW" altLang="en-US" sz="1200" dirty="0"/>
              <a:t>，</a:t>
            </a:r>
            <a:r>
              <a:rPr lang="en-CA" altLang="zh-TW" sz="1200" dirty="0"/>
              <a:t>18:1</a:t>
            </a:r>
            <a:r>
              <a:rPr lang="zh-TW" altLang="en-US" sz="1200" dirty="0"/>
              <a:t>，</a:t>
            </a:r>
            <a:r>
              <a:rPr lang="en-CA" altLang="zh-TW" sz="1200" dirty="0"/>
              <a:t>19:</a:t>
            </a:r>
            <a:r>
              <a:rPr lang="en-US" altLang="zh-Hans" sz="1200" dirty="0"/>
              <a:t>1</a:t>
            </a:r>
            <a:r>
              <a:rPr lang="zh-TW" altLang="en-US" sz="1200" dirty="0"/>
              <a:t>，</a:t>
            </a:r>
            <a:r>
              <a:rPr lang="en-CA" altLang="zh-TW" sz="1200" dirty="0"/>
              <a:t>21:</a:t>
            </a:r>
            <a:r>
              <a:rPr lang="en-US" altLang="zh-Hans" sz="1200" dirty="0"/>
              <a:t>25</a:t>
            </a:r>
            <a:r>
              <a:rPr lang="zh-Hans" altLang="en-US" sz="1200" dirty="0"/>
              <a:t>）</a:t>
            </a:r>
            <a:br>
              <a:rPr lang="en-CA" altLang="zh-Hans" sz="1200" dirty="0"/>
            </a:br>
            <a:r>
              <a:rPr lang="zh-TW" altLang="en-US" sz="1200" dirty="0"/>
              <a:t>各人照自己眼中看為對的去做</a:t>
            </a:r>
            <a:r>
              <a:rPr lang="en-US" altLang="zh-TW" sz="1200" dirty="0"/>
              <a:t>——</a:t>
            </a:r>
            <a:r>
              <a:rPr lang="zh-TW" altLang="en-US" sz="1200" dirty="0"/>
              <a:t>“生活原則</a:t>
            </a:r>
            <a:r>
              <a:rPr lang="en-CA" altLang="zh-TW" sz="1200" dirty="0"/>
              <a:t>----</a:t>
            </a:r>
            <a:r>
              <a:rPr lang="zh-TW" altLang="en-US" sz="1200" dirty="0"/>
              <a:t>自己認為對</a:t>
            </a:r>
            <a:br>
              <a:rPr lang="en-CA" altLang="zh-TW" sz="1200" dirty="0"/>
            </a:br>
            <a:r>
              <a:rPr lang="zh-TW" altLang="en-US" sz="1200" dirty="0"/>
              <a:t>描述當時社會的一種狀況</a:t>
            </a:r>
            <a:br>
              <a:rPr lang="en-CA" altLang="zh-TW" sz="1200" dirty="0"/>
            </a:br>
            <a:br>
              <a:rPr lang="en-CA" altLang="zh-TW" sz="1200" dirty="0"/>
            </a:br>
            <a:r>
              <a:rPr lang="en-CA" sz="1200" b="1" i="0" kern="1200" dirty="0">
                <a:solidFill>
                  <a:schemeClr val="tx1"/>
                </a:solidFill>
                <a:effectLst/>
                <a:latin typeface="+mn-lt"/>
                <a:ea typeface="+mn-ea"/>
                <a:cs typeface="+mn-cs"/>
              </a:rPr>
              <a:t>Author:</a:t>
            </a:r>
            <a:r>
              <a:rPr lang="en-CA" sz="1200" b="0" i="0" kern="1200" dirty="0">
                <a:solidFill>
                  <a:schemeClr val="tx1"/>
                </a:solidFill>
                <a:effectLst/>
                <a:latin typeface="+mn-lt"/>
                <a:ea typeface="+mn-ea"/>
                <a:cs typeface="+mn-cs"/>
              </a:rPr>
              <a:t> Unknown, though certain sections may derive from the prophet Samuel </a:t>
            </a:r>
            <a:r>
              <a:rPr lang="zh-TW" altLang="en-US" sz="1200" b="0" i="0" kern="1200" dirty="0">
                <a:solidFill>
                  <a:schemeClr val="tx1"/>
                </a:solidFill>
                <a:effectLst/>
                <a:latin typeface="+mn-lt"/>
                <a:ea typeface="+mn-ea"/>
                <a:cs typeface="+mn-cs"/>
              </a:rPr>
              <a:t>本師記的作者</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不詳</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大部份學者認為是先知撒母耳</a:t>
            </a:r>
            <a:br>
              <a:rPr lang="en-CA" altLang="zh-TW" sz="1200" b="0" i="0" kern="1200" dirty="0">
                <a:solidFill>
                  <a:schemeClr val="tx1"/>
                </a:solidFill>
                <a:effectLst/>
                <a:latin typeface="+mn-lt"/>
                <a:ea typeface="+mn-ea"/>
                <a:cs typeface="+mn-cs"/>
              </a:rPr>
            </a:br>
            <a:r>
              <a:rPr lang="en-CA" sz="1200" b="1" i="0" kern="1200" dirty="0">
                <a:solidFill>
                  <a:schemeClr val="tx1"/>
                </a:solidFill>
                <a:effectLst/>
                <a:latin typeface="+mn-lt"/>
                <a:ea typeface="+mn-ea"/>
                <a:cs typeface="+mn-cs"/>
              </a:rPr>
              <a:t>Theme:</a:t>
            </a:r>
            <a:r>
              <a:rPr lang="en-CA" sz="1200" b="0" i="0" kern="1200" dirty="0">
                <a:solidFill>
                  <a:schemeClr val="tx1"/>
                </a:solidFill>
                <a:effectLst/>
                <a:latin typeface="+mn-lt"/>
                <a:ea typeface="+mn-ea"/>
                <a:cs typeface="+mn-cs"/>
              </a:rPr>
              <a:t> Through leaders known as “judges,” God again and again delivers the Israelites, who are in danger of losing the promised land through their unfaithfulness.</a:t>
            </a:r>
            <a:br>
              <a:rPr lang="en-CA" sz="1200" b="0" i="0" kern="1200" dirty="0">
                <a:solidFill>
                  <a:schemeClr val="tx1"/>
                </a:solidFill>
                <a:effectLst/>
                <a:latin typeface="+mn-lt"/>
                <a:ea typeface="+mn-ea"/>
                <a:cs typeface="+mn-cs"/>
              </a:rPr>
            </a:br>
            <a:r>
              <a:rPr lang="zh-TW" altLang="en-US" dirty="0"/>
              <a:t>當以色列人因不忠而瀕臨失去應許之地的危機時，神透過新一代的領袖「士師」，多次施行拯救</a:t>
            </a:r>
            <a:r>
              <a:rPr lang="en-CA" altLang="zh-TW" dirty="0"/>
              <a:t>……</a:t>
            </a:r>
            <a:r>
              <a:rPr lang="zh-TW" altLang="en-US" dirty="0"/>
              <a:t>但其中有條件</a:t>
            </a:r>
            <a:r>
              <a:rPr lang="en-CA" altLang="zh-TW" dirty="0"/>
              <a:t>/</a:t>
            </a:r>
            <a:r>
              <a:rPr lang="zh-TW" altLang="en-US" dirty="0"/>
              <a:t>共通的特質</a:t>
            </a:r>
            <a:r>
              <a:rPr lang="en-CA" altLang="zh-TW" dirty="0"/>
              <a:t>……….</a:t>
            </a:r>
            <a:r>
              <a:rPr lang="zh-TW" altLang="en-US" dirty="0"/>
              <a:t>。</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士師的角色：</a:t>
            </a:r>
            <a:r>
              <a:rPr lang="en-US" altLang="zh-TW" sz="1200" b="1" i="0" kern="1200" baseline="30000" dirty="0">
                <a:solidFill>
                  <a:schemeClr val="tx1"/>
                </a:solidFill>
                <a:effectLst/>
                <a:latin typeface="+mn-lt"/>
                <a:ea typeface="+mn-ea"/>
                <a:cs typeface="+mn-cs"/>
              </a:rPr>
              <a:t>16 </a:t>
            </a:r>
            <a:r>
              <a:rPr lang="zh-TW" altLang="en-US" sz="1200" b="0" i="0" kern="1200" dirty="0">
                <a:solidFill>
                  <a:schemeClr val="tx1"/>
                </a:solidFill>
                <a:effectLst/>
                <a:latin typeface="+mn-lt"/>
                <a:ea typeface="+mn-ea"/>
                <a:cs typeface="+mn-cs"/>
              </a:rPr>
              <a:t>耶和華興起士師，士師就拯救他們脫離搶奪他們之人的手。</a:t>
            </a:r>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Then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raised up judges,</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who saved them out of the hands of these raiders. </a:t>
            </a:r>
            <a:r>
              <a:rPr lang="zh-TW" altLang="en-US" sz="1200" b="0" i="0" kern="1200" dirty="0">
                <a:solidFill>
                  <a:schemeClr val="tx1"/>
                </a:solidFill>
                <a:effectLst/>
                <a:latin typeface="+mn-lt"/>
                <a:ea typeface="+mn-ea"/>
                <a:cs typeface="+mn-cs"/>
              </a:rPr>
              <a:t>（入侵者）</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摩西是一代的開始</a:t>
            </a:r>
            <a:r>
              <a:rPr lang="en-CA"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卻未結束，就是蒙神呼召</a:t>
            </a:r>
            <a:r>
              <a:rPr lang="en-CA" altLang="zh-TW" sz="1200" b="1" i="0" kern="1200" dirty="0">
                <a:solidFill>
                  <a:schemeClr val="tx1"/>
                </a:solidFill>
                <a:effectLst/>
                <a:latin typeface="+mn-lt"/>
                <a:ea typeface="+mn-ea"/>
                <a:cs typeface="+mn-cs"/>
              </a:rPr>
              <a:t>, </a:t>
            </a:r>
            <a:r>
              <a:rPr lang="zh-TW" altLang="en-US" sz="1200" b="1" i="0" kern="1200" dirty="0">
                <a:solidFill>
                  <a:schemeClr val="tx1"/>
                </a:solidFill>
                <a:effectLst/>
                <a:latin typeface="+mn-lt"/>
                <a:ea typeface="+mn-ea"/>
                <a:cs typeface="+mn-cs"/>
              </a:rPr>
              <a:t>帶領以色列人離開埃及</a:t>
            </a:r>
            <a:r>
              <a:rPr lang="en-CA" altLang="zh-TW" sz="1200" b="1" i="0" kern="1200" dirty="0">
                <a:solidFill>
                  <a:schemeClr val="tx1"/>
                </a:solidFill>
                <a:effectLst/>
                <a:latin typeface="+mn-lt"/>
                <a:ea typeface="+mn-ea"/>
                <a:cs typeface="+mn-cs"/>
              </a:rPr>
              <a:t>, </a:t>
            </a:r>
            <a:r>
              <a:rPr lang="zh-TW" altLang="en-US" sz="1200" b="1" i="0" kern="1200" dirty="0">
                <a:solidFill>
                  <a:schemeClr val="tx1"/>
                </a:solidFill>
                <a:effectLst/>
                <a:latin typeface="+mn-lt"/>
                <a:ea typeface="+mn-ea"/>
                <a:cs typeface="+mn-cs"/>
              </a:rPr>
              <a:t>進入曠野</a:t>
            </a:r>
            <a:r>
              <a:rPr lang="en-CA"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邁向迦南應許之地。</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約書亞是一代的結束，將第二代的以色人領進迦南應許之地</a:t>
            </a:r>
            <a:br>
              <a:rPr lang="en-CA" sz="1200" b="1" i="0" kern="1200" dirty="0">
                <a:solidFill>
                  <a:schemeClr val="tx1"/>
                </a:solidFill>
                <a:effectLst/>
                <a:latin typeface="+mn-lt"/>
                <a:ea typeface="+mn-ea"/>
                <a:cs typeface="+mn-cs"/>
              </a:rPr>
            </a:br>
            <a:r>
              <a:rPr lang="en-CA" sz="1200" b="1" i="0" kern="1200" dirty="0">
                <a:solidFill>
                  <a:schemeClr val="tx1"/>
                </a:solidFill>
                <a:effectLst/>
                <a:latin typeface="+mn-lt"/>
                <a:ea typeface="+mn-ea"/>
                <a:cs typeface="+mn-cs"/>
              </a:rPr>
              <a:t>1 </a:t>
            </a:r>
            <a:r>
              <a:rPr lang="en-CA" sz="1200" b="0" i="0" kern="1200" dirty="0">
                <a:solidFill>
                  <a:schemeClr val="tx1"/>
                </a:solidFill>
                <a:effectLst/>
                <a:latin typeface="+mn-lt"/>
                <a:ea typeface="+mn-ea"/>
                <a:cs typeface="+mn-cs"/>
              </a:rPr>
              <a:t>After the death of Joshua, the Israelites asked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“Who of us is to go up first to fight against the Canaanites?”</a:t>
            </a:r>
          </a:p>
          <a:p>
            <a:r>
              <a:rPr lang="en-CA" sz="1200" b="1" i="0" kern="1200" baseline="300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answered, “Judah shall go up; I have given the land into their hands.”</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r>
              <a:rPr lang="zh-TW" altLang="en-US" sz="1200" kern="1200" dirty="0">
                <a:solidFill>
                  <a:schemeClr val="tx1"/>
                </a:solidFill>
                <a:effectLst/>
                <a:latin typeface="+mn-lt"/>
                <a:ea typeface="+mn-ea"/>
                <a:cs typeface="+mn-cs"/>
              </a:rPr>
              <a:t>以十二位民族英雄的功績為中心</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zh-Hans" altLang="en-US" sz="1200" dirty="0"/>
          </a:p>
        </p:txBody>
      </p:sp>
      <p:sp>
        <p:nvSpPr>
          <p:cNvPr id="4" name="Slide Number Placeholder 3"/>
          <p:cNvSpPr>
            <a:spLocks noGrp="1"/>
          </p:cNvSpPr>
          <p:nvPr>
            <p:ph type="sldNum" sz="quarter" idx="5"/>
          </p:nvPr>
        </p:nvSpPr>
        <p:spPr/>
        <p:txBody>
          <a:bodyPr/>
          <a:lstStyle/>
          <a:p>
            <a:fld id="{E026C160-2CFA-4787-835D-5B7D98E6DC0D}" type="slidenum">
              <a:rPr lang="en-US" smtClean="0"/>
              <a:t>1</a:t>
            </a:fld>
            <a:endParaRPr lang="en-US"/>
          </a:p>
        </p:txBody>
      </p:sp>
    </p:spTree>
    <p:extLst>
      <p:ext uri="{BB962C8B-B14F-4D97-AF65-F5344CB8AC3E}">
        <p14:creationId xmlns:p14="http://schemas.microsoft.com/office/powerpoint/2010/main" val="189929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The descendants of Moses’ father-in-law, the Kenite, went up from the City of Palms</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b"/>
              </a:rPr>
              <a:t>b</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with the people of Judah to live among the inhabitants of the Desert of Judah in the Negev near Arad.</a:t>
            </a:r>
          </a:p>
          <a:p>
            <a:r>
              <a:rPr lang="en-CA" sz="1200" b="1" i="0" kern="1200" baseline="30000" dirty="0">
                <a:solidFill>
                  <a:schemeClr val="tx1"/>
                </a:solidFill>
                <a:effectLst/>
                <a:latin typeface="+mn-lt"/>
                <a:ea typeface="+mn-ea"/>
                <a:cs typeface="+mn-cs"/>
              </a:rPr>
              <a:t>17 </a:t>
            </a:r>
            <a:r>
              <a:rPr lang="en-CA" sz="1200" b="0" i="0" kern="1200" dirty="0">
                <a:solidFill>
                  <a:schemeClr val="tx1"/>
                </a:solidFill>
                <a:effectLst/>
                <a:latin typeface="+mn-lt"/>
                <a:ea typeface="+mn-ea"/>
                <a:cs typeface="+mn-cs"/>
              </a:rPr>
              <a:t>Then the men of Judah went with the </a:t>
            </a:r>
            <a:r>
              <a:rPr lang="en-CA" sz="1200" b="0" i="0" kern="1200" dirty="0" err="1">
                <a:solidFill>
                  <a:schemeClr val="tx1"/>
                </a:solidFill>
                <a:effectLst/>
                <a:latin typeface="+mn-lt"/>
                <a:ea typeface="+mn-ea"/>
                <a:cs typeface="+mn-cs"/>
              </a:rPr>
              <a:t>Simeonites</a:t>
            </a:r>
            <a:r>
              <a:rPr lang="en-CA" sz="1200" b="0" i="0" kern="1200" dirty="0">
                <a:solidFill>
                  <a:schemeClr val="tx1"/>
                </a:solidFill>
                <a:effectLst/>
                <a:latin typeface="+mn-lt"/>
                <a:ea typeface="+mn-ea"/>
                <a:cs typeface="+mn-cs"/>
              </a:rPr>
              <a:t> their fellow Israelites and attacked the Canaanites living in Zephath, and they totally destroyed</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4"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the city. Therefore it was called Hormah.</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5" tooltip="See footnote d"/>
              </a:rPr>
              <a:t>d</a:t>
            </a:r>
            <a:r>
              <a:rPr lang="en-CA" sz="1200" b="0" i="0" kern="1200" baseline="30000" dirty="0">
                <a:solidFill>
                  <a:schemeClr val="tx1"/>
                </a:solidFill>
                <a:effectLst/>
                <a:latin typeface="+mn-lt"/>
                <a:ea typeface="+mn-ea"/>
                <a:cs typeface="+mn-cs"/>
              </a:rPr>
              <a:t>]</a:t>
            </a: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10</a:t>
            </a:fld>
            <a:endParaRPr lang="en-US"/>
          </a:p>
        </p:txBody>
      </p:sp>
    </p:spTree>
    <p:extLst>
      <p:ext uri="{BB962C8B-B14F-4D97-AF65-F5344CB8AC3E}">
        <p14:creationId xmlns:p14="http://schemas.microsoft.com/office/powerpoint/2010/main" val="181490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18 </a:t>
            </a:r>
            <a:r>
              <a:rPr lang="en-CA" sz="1200" b="0" i="0" kern="1200" dirty="0">
                <a:solidFill>
                  <a:schemeClr val="tx1"/>
                </a:solidFill>
                <a:effectLst/>
                <a:latin typeface="+mn-lt"/>
                <a:ea typeface="+mn-ea"/>
                <a:cs typeface="+mn-cs"/>
              </a:rPr>
              <a:t>Judah also took</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e"/>
              </a:rPr>
              <a:t>e</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Gaza, Ashkelon and Ekron—each city with its territory.</a:t>
            </a:r>
          </a:p>
          <a:p>
            <a:r>
              <a:rPr lang="en-CA" sz="1200" b="1" i="0" kern="1200" baseline="300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was with the men of Judah. They took possession of the hill country, but they were unable to drive the people from the plains, because they had chariots fitted with iron. </a:t>
            </a:r>
          </a:p>
          <a:p>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11</a:t>
            </a:fld>
            <a:endParaRPr lang="en-US"/>
          </a:p>
        </p:txBody>
      </p:sp>
    </p:spTree>
    <p:extLst>
      <p:ext uri="{BB962C8B-B14F-4D97-AF65-F5344CB8AC3E}">
        <p14:creationId xmlns:p14="http://schemas.microsoft.com/office/powerpoint/2010/main" val="354422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20 </a:t>
            </a:r>
            <a:r>
              <a:rPr lang="en-CA" sz="1200" b="0" i="0" kern="1200" dirty="0">
                <a:solidFill>
                  <a:schemeClr val="tx1"/>
                </a:solidFill>
                <a:effectLst/>
                <a:latin typeface="+mn-lt"/>
                <a:ea typeface="+mn-ea"/>
                <a:cs typeface="+mn-cs"/>
              </a:rPr>
              <a:t>As Moses had promised, Hebron was given to Caleb, who drove from it the three sons of Anak. </a:t>
            </a:r>
            <a:r>
              <a:rPr lang="en-CA" sz="1200" b="1" i="0" kern="1200" baseline="30000" dirty="0">
                <a:solidFill>
                  <a:schemeClr val="tx1"/>
                </a:solidFill>
                <a:effectLst/>
                <a:latin typeface="+mn-lt"/>
                <a:ea typeface="+mn-ea"/>
                <a:cs typeface="+mn-cs"/>
              </a:rPr>
              <a:t>21 </a:t>
            </a:r>
            <a:r>
              <a:rPr lang="en-CA" sz="1200" b="0" i="0" kern="1200" dirty="0">
                <a:solidFill>
                  <a:schemeClr val="tx1"/>
                </a:solidFill>
                <a:effectLst/>
                <a:latin typeface="+mn-lt"/>
                <a:ea typeface="+mn-ea"/>
                <a:cs typeface="+mn-cs"/>
              </a:rPr>
              <a:t>The </a:t>
            </a:r>
            <a:r>
              <a:rPr lang="en-CA" sz="1200" b="0" i="0" kern="1200" dirty="0" err="1">
                <a:solidFill>
                  <a:schemeClr val="tx1"/>
                </a:solidFill>
                <a:effectLst/>
                <a:latin typeface="+mn-lt"/>
                <a:ea typeface="+mn-ea"/>
                <a:cs typeface="+mn-cs"/>
              </a:rPr>
              <a:t>Benjamites</a:t>
            </a:r>
            <a:r>
              <a:rPr lang="en-CA" sz="1200" b="0" i="0" kern="1200" dirty="0">
                <a:solidFill>
                  <a:schemeClr val="tx1"/>
                </a:solidFill>
                <a:effectLst/>
                <a:latin typeface="+mn-lt"/>
                <a:ea typeface="+mn-ea"/>
                <a:cs typeface="+mn-cs"/>
              </a:rPr>
              <a:t>, however, did not drive out the Jebusites, who were living in Jerusalem; to this day the Jebusites live there with the </a:t>
            </a:r>
            <a:r>
              <a:rPr lang="en-CA" sz="1200" b="0" i="0" kern="1200" dirty="0" err="1">
                <a:solidFill>
                  <a:schemeClr val="tx1"/>
                </a:solidFill>
                <a:effectLst/>
                <a:latin typeface="+mn-lt"/>
                <a:ea typeface="+mn-ea"/>
                <a:cs typeface="+mn-cs"/>
              </a:rPr>
              <a:t>Benjamites</a:t>
            </a:r>
            <a:r>
              <a:rPr lang="en-CA" sz="1200" b="0" i="0" kern="1200" dirty="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12</a:t>
            </a:fld>
            <a:endParaRPr lang="en-US"/>
          </a:p>
        </p:txBody>
      </p:sp>
    </p:spTree>
    <p:extLst>
      <p:ext uri="{BB962C8B-B14F-4D97-AF65-F5344CB8AC3E}">
        <p14:creationId xmlns:p14="http://schemas.microsoft.com/office/powerpoint/2010/main" val="4204741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22 </a:t>
            </a:r>
            <a:r>
              <a:rPr lang="en-CA" sz="1200" b="0" i="0" kern="1200" dirty="0">
                <a:solidFill>
                  <a:schemeClr val="tx1"/>
                </a:solidFill>
                <a:effectLst/>
                <a:latin typeface="+mn-lt"/>
                <a:ea typeface="+mn-ea"/>
                <a:cs typeface="+mn-cs"/>
              </a:rPr>
              <a:t>Now the tribes of Joseph attacked Bethel, and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was with them. </a:t>
            </a:r>
            <a:r>
              <a:rPr lang="en-CA" sz="1200" b="1" i="0" kern="1200" baseline="30000" dirty="0">
                <a:solidFill>
                  <a:schemeClr val="tx1"/>
                </a:solidFill>
                <a:effectLst/>
                <a:latin typeface="+mn-lt"/>
                <a:ea typeface="+mn-ea"/>
                <a:cs typeface="+mn-cs"/>
              </a:rPr>
              <a:t>23 </a:t>
            </a:r>
            <a:r>
              <a:rPr lang="en-CA" sz="1200" b="0" i="0" kern="1200" dirty="0">
                <a:solidFill>
                  <a:schemeClr val="tx1"/>
                </a:solidFill>
                <a:effectLst/>
                <a:latin typeface="+mn-lt"/>
                <a:ea typeface="+mn-ea"/>
                <a:cs typeface="+mn-cs"/>
              </a:rPr>
              <a:t>When they sent men to spy out Bethel (formerly called Luz), </a:t>
            </a:r>
            <a:r>
              <a:rPr lang="en-CA" sz="1200" b="1" i="0" kern="1200" baseline="30000" dirty="0">
                <a:solidFill>
                  <a:schemeClr val="tx1"/>
                </a:solidFill>
                <a:effectLst/>
                <a:latin typeface="+mn-lt"/>
                <a:ea typeface="+mn-ea"/>
                <a:cs typeface="+mn-cs"/>
              </a:rPr>
              <a:t>24 </a:t>
            </a:r>
            <a:r>
              <a:rPr lang="en-CA" sz="1200" b="0" i="0" kern="1200" dirty="0">
                <a:solidFill>
                  <a:schemeClr val="tx1"/>
                </a:solidFill>
                <a:effectLst/>
                <a:latin typeface="+mn-lt"/>
                <a:ea typeface="+mn-ea"/>
                <a:cs typeface="+mn-cs"/>
              </a:rPr>
              <a:t>the spies saw a man coming out of the city and they said to him, “Show us how to get into the city and we will see that you are treated well.”</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13</a:t>
            </a:fld>
            <a:endParaRPr lang="en-US"/>
          </a:p>
        </p:txBody>
      </p:sp>
    </p:spTree>
    <p:extLst>
      <p:ext uri="{BB962C8B-B14F-4D97-AF65-F5344CB8AC3E}">
        <p14:creationId xmlns:p14="http://schemas.microsoft.com/office/powerpoint/2010/main" val="2860990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25 </a:t>
            </a:r>
            <a:r>
              <a:rPr lang="en-CA" sz="1200" b="0" i="0" kern="1200" dirty="0">
                <a:solidFill>
                  <a:schemeClr val="tx1"/>
                </a:solidFill>
                <a:effectLst/>
                <a:latin typeface="+mn-lt"/>
                <a:ea typeface="+mn-ea"/>
                <a:cs typeface="+mn-cs"/>
              </a:rPr>
              <a:t>So he showed them, and they put the city to the sword but spared the man and his whole family. </a:t>
            </a:r>
            <a:r>
              <a:rPr lang="en-CA" sz="1200" b="1" i="0" kern="1200" baseline="30000" dirty="0">
                <a:solidFill>
                  <a:schemeClr val="tx1"/>
                </a:solidFill>
                <a:effectLst/>
                <a:latin typeface="+mn-lt"/>
                <a:ea typeface="+mn-ea"/>
                <a:cs typeface="+mn-cs"/>
              </a:rPr>
              <a:t>26 </a:t>
            </a:r>
            <a:r>
              <a:rPr lang="en-CA" sz="1200" b="0" i="0" kern="1200" dirty="0">
                <a:solidFill>
                  <a:schemeClr val="tx1"/>
                </a:solidFill>
                <a:effectLst/>
                <a:latin typeface="+mn-lt"/>
                <a:ea typeface="+mn-ea"/>
                <a:cs typeface="+mn-cs"/>
              </a:rPr>
              <a:t>He then went to the land of the Hittites, where he built a city and called it Luz, which is its name to this day.</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14</a:t>
            </a:fld>
            <a:endParaRPr lang="en-US"/>
          </a:p>
        </p:txBody>
      </p:sp>
    </p:spTree>
    <p:extLst>
      <p:ext uri="{BB962C8B-B14F-4D97-AF65-F5344CB8AC3E}">
        <p14:creationId xmlns:p14="http://schemas.microsoft.com/office/powerpoint/2010/main" val="3174881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27 </a:t>
            </a:r>
            <a:r>
              <a:rPr lang="en-CA" sz="1200" b="0" i="0" kern="1200" dirty="0">
                <a:solidFill>
                  <a:schemeClr val="tx1"/>
                </a:solidFill>
                <a:effectLst/>
                <a:latin typeface="+mn-lt"/>
                <a:ea typeface="+mn-ea"/>
                <a:cs typeface="+mn-cs"/>
              </a:rPr>
              <a:t>But Manasseh did not drive out the people of Beth Shan or Taanach or Dor or Ibleam or Megiddo and their surrounding settlements, for the Canaanites were determined to live in that land.</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15</a:t>
            </a:fld>
            <a:endParaRPr lang="en-US"/>
          </a:p>
        </p:txBody>
      </p:sp>
    </p:spTree>
    <p:extLst>
      <p:ext uri="{BB962C8B-B14F-4D97-AF65-F5344CB8AC3E}">
        <p14:creationId xmlns:p14="http://schemas.microsoft.com/office/powerpoint/2010/main" val="1278024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28 </a:t>
            </a:r>
            <a:r>
              <a:rPr lang="en-CA" sz="1200" b="0" i="0" kern="1200" dirty="0">
                <a:solidFill>
                  <a:schemeClr val="tx1"/>
                </a:solidFill>
                <a:effectLst/>
                <a:latin typeface="+mn-lt"/>
                <a:ea typeface="+mn-ea"/>
                <a:cs typeface="+mn-cs"/>
              </a:rPr>
              <a:t>When Israel became strong, they pressed the Canaanites into forced labor but never drove them out completely. </a:t>
            </a:r>
            <a:r>
              <a:rPr lang="en-CA" sz="1200" b="1" i="0" kern="1200" baseline="30000" dirty="0">
                <a:solidFill>
                  <a:schemeClr val="tx1"/>
                </a:solidFill>
                <a:effectLst/>
                <a:latin typeface="+mn-lt"/>
                <a:ea typeface="+mn-ea"/>
                <a:cs typeface="+mn-cs"/>
              </a:rPr>
              <a:t>29 </a:t>
            </a:r>
            <a:r>
              <a:rPr lang="en-CA" sz="1200" b="0" i="0" kern="1200" dirty="0">
                <a:solidFill>
                  <a:schemeClr val="tx1"/>
                </a:solidFill>
                <a:effectLst/>
                <a:latin typeface="+mn-lt"/>
                <a:ea typeface="+mn-ea"/>
                <a:cs typeface="+mn-cs"/>
              </a:rPr>
              <a:t>Nor did Ephraim drive out the Canaanites living in Gezer, but the Canaanites continued to live there among them. </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16</a:t>
            </a:fld>
            <a:endParaRPr lang="en-US"/>
          </a:p>
        </p:txBody>
      </p:sp>
    </p:spTree>
    <p:extLst>
      <p:ext uri="{BB962C8B-B14F-4D97-AF65-F5344CB8AC3E}">
        <p14:creationId xmlns:p14="http://schemas.microsoft.com/office/powerpoint/2010/main" val="910216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30 </a:t>
            </a:r>
            <a:r>
              <a:rPr lang="en-CA" sz="1200" b="0" i="0" kern="1200" dirty="0">
                <a:solidFill>
                  <a:schemeClr val="tx1"/>
                </a:solidFill>
                <a:effectLst/>
                <a:latin typeface="+mn-lt"/>
                <a:ea typeface="+mn-ea"/>
                <a:cs typeface="+mn-cs"/>
              </a:rPr>
              <a:t>Neither did Zebulun drive out the Canaanites living in Kitron or </a:t>
            </a:r>
            <a:r>
              <a:rPr lang="en-CA" sz="1200" b="0" i="0" kern="1200" dirty="0" err="1">
                <a:solidFill>
                  <a:schemeClr val="tx1"/>
                </a:solidFill>
                <a:effectLst/>
                <a:latin typeface="+mn-lt"/>
                <a:ea typeface="+mn-ea"/>
                <a:cs typeface="+mn-cs"/>
              </a:rPr>
              <a:t>Nahalol</a:t>
            </a:r>
            <a:r>
              <a:rPr lang="en-CA" sz="1200" b="0" i="0" kern="1200" dirty="0">
                <a:solidFill>
                  <a:schemeClr val="tx1"/>
                </a:solidFill>
                <a:effectLst/>
                <a:latin typeface="+mn-lt"/>
                <a:ea typeface="+mn-ea"/>
                <a:cs typeface="+mn-cs"/>
              </a:rPr>
              <a:t>, so these Canaanites lived among them, but Zebulun did subject them to forced labor. </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17</a:t>
            </a:fld>
            <a:endParaRPr lang="en-US"/>
          </a:p>
        </p:txBody>
      </p:sp>
    </p:spTree>
    <p:extLst>
      <p:ext uri="{BB962C8B-B14F-4D97-AF65-F5344CB8AC3E}">
        <p14:creationId xmlns:p14="http://schemas.microsoft.com/office/powerpoint/2010/main" val="384032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31 </a:t>
            </a:r>
            <a:r>
              <a:rPr lang="en-CA" sz="1200" b="0" i="0" kern="1200" dirty="0">
                <a:solidFill>
                  <a:schemeClr val="tx1"/>
                </a:solidFill>
                <a:effectLst/>
                <a:latin typeface="+mn-lt"/>
                <a:ea typeface="+mn-ea"/>
                <a:cs typeface="+mn-cs"/>
              </a:rPr>
              <a:t>Nor did Asher drive out those living in Akko or Sidon or Ahlab or </a:t>
            </a:r>
            <a:r>
              <a:rPr lang="en-CA" sz="1200" b="0" i="0" kern="1200" dirty="0" err="1">
                <a:solidFill>
                  <a:schemeClr val="tx1"/>
                </a:solidFill>
                <a:effectLst/>
                <a:latin typeface="+mn-lt"/>
                <a:ea typeface="+mn-ea"/>
                <a:cs typeface="+mn-cs"/>
              </a:rPr>
              <a:t>Akzib</a:t>
            </a:r>
            <a:r>
              <a:rPr lang="en-CA" sz="1200" b="0" i="0" kern="1200" dirty="0">
                <a:solidFill>
                  <a:schemeClr val="tx1"/>
                </a:solidFill>
                <a:effectLst/>
                <a:latin typeface="+mn-lt"/>
                <a:ea typeface="+mn-ea"/>
                <a:cs typeface="+mn-cs"/>
              </a:rPr>
              <a:t> or Helbah or Aphek or Rehob. </a:t>
            </a:r>
            <a:r>
              <a:rPr lang="en-CA" sz="1200" b="1" i="0" kern="1200" baseline="30000" dirty="0">
                <a:solidFill>
                  <a:schemeClr val="tx1"/>
                </a:solidFill>
                <a:effectLst/>
                <a:latin typeface="+mn-lt"/>
                <a:ea typeface="+mn-ea"/>
                <a:cs typeface="+mn-cs"/>
              </a:rPr>
              <a:t>32 </a:t>
            </a:r>
            <a:r>
              <a:rPr lang="en-CA" sz="1200" b="0" i="0" kern="1200" dirty="0">
                <a:solidFill>
                  <a:schemeClr val="tx1"/>
                </a:solidFill>
                <a:effectLst/>
                <a:latin typeface="+mn-lt"/>
                <a:ea typeface="+mn-ea"/>
                <a:cs typeface="+mn-cs"/>
              </a:rPr>
              <a:t>The </a:t>
            </a:r>
            <a:r>
              <a:rPr lang="en-CA" sz="1200" b="0" i="0" kern="1200" dirty="0" err="1">
                <a:solidFill>
                  <a:schemeClr val="tx1"/>
                </a:solidFill>
                <a:effectLst/>
                <a:latin typeface="+mn-lt"/>
                <a:ea typeface="+mn-ea"/>
                <a:cs typeface="+mn-cs"/>
              </a:rPr>
              <a:t>Asherites</a:t>
            </a:r>
            <a:r>
              <a:rPr lang="en-CA" sz="1200" b="0" i="0" kern="1200" dirty="0">
                <a:solidFill>
                  <a:schemeClr val="tx1"/>
                </a:solidFill>
                <a:effectLst/>
                <a:latin typeface="+mn-lt"/>
                <a:ea typeface="+mn-ea"/>
                <a:cs typeface="+mn-cs"/>
              </a:rPr>
              <a:t> lived among the Canaanite inhabitants of the land because they did not drive them out. </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18</a:t>
            </a:fld>
            <a:endParaRPr lang="en-US"/>
          </a:p>
        </p:txBody>
      </p:sp>
    </p:spTree>
    <p:extLst>
      <p:ext uri="{BB962C8B-B14F-4D97-AF65-F5344CB8AC3E}">
        <p14:creationId xmlns:p14="http://schemas.microsoft.com/office/powerpoint/2010/main" val="965108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33 </a:t>
            </a:r>
            <a:r>
              <a:rPr lang="en-CA" sz="1200" b="0" i="0" kern="1200" dirty="0">
                <a:solidFill>
                  <a:schemeClr val="tx1"/>
                </a:solidFill>
                <a:effectLst/>
                <a:latin typeface="+mn-lt"/>
                <a:ea typeface="+mn-ea"/>
                <a:cs typeface="+mn-cs"/>
              </a:rPr>
              <a:t>Neither did Naphtali drive out those living in Beth Shemesh or Beth Anath; but the </a:t>
            </a:r>
            <a:r>
              <a:rPr lang="en-CA" sz="1200" b="0" i="0" kern="1200" dirty="0" err="1">
                <a:solidFill>
                  <a:schemeClr val="tx1"/>
                </a:solidFill>
                <a:effectLst/>
                <a:latin typeface="+mn-lt"/>
                <a:ea typeface="+mn-ea"/>
                <a:cs typeface="+mn-cs"/>
              </a:rPr>
              <a:t>Naphtalites</a:t>
            </a:r>
            <a:r>
              <a:rPr lang="en-CA" sz="1200" b="0" i="0" kern="1200" dirty="0">
                <a:solidFill>
                  <a:schemeClr val="tx1"/>
                </a:solidFill>
                <a:effectLst/>
                <a:latin typeface="+mn-lt"/>
                <a:ea typeface="+mn-ea"/>
                <a:cs typeface="+mn-cs"/>
              </a:rPr>
              <a:t> too lived among the Canaanite inhabitants of the land, and those living in Beth Shemesh and Beth Anath became forced laborers for them.</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19</a:t>
            </a:fld>
            <a:endParaRPr lang="en-US"/>
          </a:p>
        </p:txBody>
      </p:sp>
    </p:spTree>
    <p:extLst>
      <p:ext uri="{BB962C8B-B14F-4D97-AF65-F5344CB8AC3E}">
        <p14:creationId xmlns:p14="http://schemas.microsoft.com/office/powerpoint/2010/main" val="221979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Author:</a:t>
            </a:r>
            <a:r>
              <a:rPr lang="en-CA" sz="1200" b="0" i="0" kern="1200" dirty="0">
                <a:solidFill>
                  <a:schemeClr val="tx1"/>
                </a:solidFill>
                <a:effectLst/>
                <a:latin typeface="+mn-lt"/>
                <a:ea typeface="+mn-ea"/>
                <a:cs typeface="+mn-cs"/>
              </a:rPr>
              <a:t> Unknown, though certain sections may derive from the prophet Samuel </a:t>
            </a:r>
            <a:r>
              <a:rPr lang="zh-TW" altLang="en-US" sz="1200" b="0" i="0" kern="1200" dirty="0">
                <a:solidFill>
                  <a:schemeClr val="tx1"/>
                </a:solidFill>
                <a:effectLst/>
                <a:latin typeface="+mn-lt"/>
                <a:ea typeface="+mn-ea"/>
                <a:cs typeface="+mn-cs"/>
              </a:rPr>
              <a:t>本師記的作者</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不詳</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大部份學者認為是先知撒母耳</a:t>
            </a:r>
            <a:br>
              <a:rPr lang="en-CA" altLang="zh-TW" sz="1200" b="0" i="0" kern="1200" dirty="0">
                <a:solidFill>
                  <a:schemeClr val="tx1"/>
                </a:solidFill>
                <a:effectLst/>
                <a:latin typeface="+mn-lt"/>
                <a:ea typeface="+mn-ea"/>
                <a:cs typeface="+mn-cs"/>
              </a:rPr>
            </a:br>
            <a:r>
              <a:rPr lang="en-CA" sz="1200" b="1" i="0" kern="1200" dirty="0">
                <a:solidFill>
                  <a:schemeClr val="tx1"/>
                </a:solidFill>
                <a:effectLst/>
                <a:latin typeface="+mn-lt"/>
                <a:ea typeface="+mn-ea"/>
                <a:cs typeface="+mn-cs"/>
              </a:rPr>
              <a:t>Theme:</a:t>
            </a:r>
            <a:r>
              <a:rPr lang="en-CA" sz="1200" b="0" i="0" kern="1200" dirty="0">
                <a:solidFill>
                  <a:schemeClr val="tx1"/>
                </a:solidFill>
                <a:effectLst/>
                <a:latin typeface="+mn-lt"/>
                <a:ea typeface="+mn-ea"/>
                <a:cs typeface="+mn-cs"/>
              </a:rPr>
              <a:t> Through leaders known as “judges,” God again and again delivers the Israelites, who are in danger of losing the promised land through their unfaithfulness.</a:t>
            </a:r>
            <a:br>
              <a:rPr lang="en-CA" sz="1200" b="0" i="0" kern="1200" dirty="0">
                <a:solidFill>
                  <a:schemeClr val="tx1"/>
                </a:solidFill>
                <a:effectLst/>
                <a:latin typeface="+mn-lt"/>
                <a:ea typeface="+mn-ea"/>
                <a:cs typeface="+mn-cs"/>
              </a:rPr>
            </a:br>
            <a:r>
              <a:rPr lang="zh-TW" altLang="en-US" dirty="0"/>
              <a:t>當以色列人因不忠而瀕臨失去應許之地的危機時，神透過新一代的領袖「士師」，多次施行拯救</a:t>
            </a:r>
            <a:r>
              <a:rPr lang="en-CA" altLang="zh-TW" dirty="0"/>
              <a:t>……</a:t>
            </a:r>
            <a:r>
              <a:rPr lang="zh-TW" altLang="en-US" dirty="0"/>
              <a:t>但其中有條件</a:t>
            </a:r>
            <a:r>
              <a:rPr lang="en-CA" altLang="zh-TW" dirty="0"/>
              <a:t>/</a:t>
            </a:r>
            <a:r>
              <a:rPr lang="zh-TW" altLang="en-US" dirty="0"/>
              <a:t>共通的特質</a:t>
            </a:r>
            <a:r>
              <a:rPr lang="en-CA" altLang="zh-TW" dirty="0"/>
              <a:t>……….</a:t>
            </a:r>
            <a:r>
              <a:rPr lang="zh-TW" altLang="en-US" dirty="0"/>
              <a:t>。</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士師的角色：</a:t>
            </a:r>
            <a:r>
              <a:rPr lang="en-US" altLang="zh-TW" sz="1200" b="1" i="0" kern="1200" baseline="30000" dirty="0">
                <a:solidFill>
                  <a:schemeClr val="tx1"/>
                </a:solidFill>
                <a:effectLst/>
                <a:latin typeface="+mn-lt"/>
                <a:ea typeface="+mn-ea"/>
                <a:cs typeface="+mn-cs"/>
              </a:rPr>
              <a:t>16 </a:t>
            </a:r>
            <a:r>
              <a:rPr lang="zh-TW" altLang="en-US" sz="1200" b="0" i="0" kern="1200" dirty="0">
                <a:solidFill>
                  <a:schemeClr val="tx1"/>
                </a:solidFill>
                <a:effectLst/>
                <a:latin typeface="+mn-lt"/>
                <a:ea typeface="+mn-ea"/>
                <a:cs typeface="+mn-cs"/>
              </a:rPr>
              <a:t>耶和華興起士師，士師就拯救他們脫離搶奪他們之人的手。</a:t>
            </a:r>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Then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raised up judges,</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who saved them out of the hands of these raiders. </a:t>
            </a:r>
            <a:r>
              <a:rPr lang="zh-TW" altLang="en-US" sz="1200" b="0" i="0" kern="1200" dirty="0">
                <a:solidFill>
                  <a:schemeClr val="tx1"/>
                </a:solidFill>
                <a:effectLst/>
                <a:latin typeface="+mn-lt"/>
                <a:ea typeface="+mn-ea"/>
                <a:cs typeface="+mn-cs"/>
              </a:rPr>
              <a:t>（入侵者）</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摩西是一代的開始</a:t>
            </a:r>
            <a:r>
              <a:rPr lang="en-CA"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卻未結束，就是蒙神呼召</a:t>
            </a:r>
            <a:r>
              <a:rPr lang="en-CA" altLang="zh-TW" sz="1200" b="1" i="0" kern="1200" dirty="0">
                <a:solidFill>
                  <a:schemeClr val="tx1"/>
                </a:solidFill>
                <a:effectLst/>
                <a:latin typeface="+mn-lt"/>
                <a:ea typeface="+mn-ea"/>
                <a:cs typeface="+mn-cs"/>
              </a:rPr>
              <a:t>, </a:t>
            </a:r>
            <a:r>
              <a:rPr lang="zh-TW" altLang="en-US" sz="1200" b="1" i="0" kern="1200" dirty="0">
                <a:solidFill>
                  <a:schemeClr val="tx1"/>
                </a:solidFill>
                <a:effectLst/>
                <a:latin typeface="+mn-lt"/>
                <a:ea typeface="+mn-ea"/>
                <a:cs typeface="+mn-cs"/>
              </a:rPr>
              <a:t>帶領以色列人離開埃及</a:t>
            </a:r>
            <a:r>
              <a:rPr lang="en-CA" altLang="zh-TW" sz="1200" b="1" i="0" kern="1200" dirty="0">
                <a:solidFill>
                  <a:schemeClr val="tx1"/>
                </a:solidFill>
                <a:effectLst/>
                <a:latin typeface="+mn-lt"/>
                <a:ea typeface="+mn-ea"/>
                <a:cs typeface="+mn-cs"/>
              </a:rPr>
              <a:t>, </a:t>
            </a:r>
            <a:r>
              <a:rPr lang="zh-TW" altLang="en-US" sz="1200" b="1" i="0" kern="1200" dirty="0">
                <a:solidFill>
                  <a:schemeClr val="tx1"/>
                </a:solidFill>
                <a:effectLst/>
                <a:latin typeface="+mn-lt"/>
                <a:ea typeface="+mn-ea"/>
                <a:cs typeface="+mn-cs"/>
              </a:rPr>
              <a:t>進入曠野</a:t>
            </a:r>
            <a:r>
              <a:rPr lang="en-CA"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邁向迦南應許之地。</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約書亞是一代的結束，將第二代的以色人領進迦南應許之地</a:t>
            </a:r>
            <a:br>
              <a:rPr lang="en-CA" sz="1200" b="1" i="0" kern="1200" dirty="0">
                <a:solidFill>
                  <a:schemeClr val="tx1"/>
                </a:solidFill>
                <a:effectLst/>
                <a:latin typeface="+mn-lt"/>
                <a:ea typeface="+mn-ea"/>
                <a:cs typeface="+mn-cs"/>
              </a:rPr>
            </a:br>
            <a:r>
              <a:rPr lang="en-CA" sz="1200" b="1" i="0" kern="1200" dirty="0">
                <a:solidFill>
                  <a:schemeClr val="tx1"/>
                </a:solidFill>
                <a:effectLst/>
                <a:latin typeface="+mn-lt"/>
                <a:ea typeface="+mn-ea"/>
                <a:cs typeface="+mn-cs"/>
              </a:rPr>
              <a:t>1 </a:t>
            </a:r>
            <a:r>
              <a:rPr lang="en-CA" sz="1200" b="0" i="0" kern="1200" dirty="0">
                <a:solidFill>
                  <a:schemeClr val="tx1"/>
                </a:solidFill>
                <a:effectLst/>
                <a:latin typeface="+mn-lt"/>
                <a:ea typeface="+mn-ea"/>
                <a:cs typeface="+mn-cs"/>
              </a:rPr>
              <a:t>After the death of Joshua, the Israelites asked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“Who of us is to go up first to fight against the Canaanites?”</a:t>
            </a:r>
          </a:p>
          <a:p>
            <a:r>
              <a:rPr lang="en-CA" sz="1200" b="1" i="0" kern="1200" baseline="300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answered, “Judah shall go up; I have given the land into their hands.”</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2</a:t>
            </a:fld>
            <a:endParaRPr lang="en-US"/>
          </a:p>
        </p:txBody>
      </p:sp>
    </p:spTree>
    <p:extLst>
      <p:ext uri="{BB962C8B-B14F-4D97-AF65-F5344CB8AC3E}">
        <p14:creationId xmlns:p14="http://schemas.microsoft.com/office/powerpoint/2010/main" val="2804498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34 </a:t>
            </a:r>
            <a:r>
              <a:rPr lang="en-CA" sz="1200" b="0" i="0" kern="1200" dirty="0">
                <a:solidFill>
                  <a:schemeClr val="tx1"/>
                </a:solidFill>
                <a:effectLst/>
                <a:latin typeface="+mn-lt"/>
                <a:ea typeface="+mn-ea"/>
                <a:cs typeface="+mn-cs"/>
              </a:rPr>
              <a:t>The Amorites confined the Danites to the hill country, not allowing them to come down into the plain. </a:t>
            </a:r>
            <a:r>
              <a:rPr lang="en-CA" sz="1200" b="1" i="0" kern="1200" baseline="30000" dirty="0">
                <a:solidFill>
                  <a:schemeClr val="tx1"/>
                </a:solidFill>
                <a:effectLst/>
                <a:latin typeface="+mn-lt"/>
                <a:ea typeface="+mn-ea"/>
                <a:cs typeface="+mn-cs"/>
              </a:rPr>
              <a:t>35 </a:t>
            </a:r>
            <a:r>
              <a:rPr lang="en-CA" sz="1200" b="0" i="0" kern="1200" dirty="0">
                <a:solidFill>
                  <a:schemeClr val="tx1"/>
                </a:solidFill>
                <a:effectLst/>
                <a:latin typeface="+mn-lt"/>
                <a:ea typeface="+mn-ea"/>
                <a:cs typeface="+mn-cs"/>
              </a:rPr>
              <a:t>And the Amorites were determined also to hold out in Mount </a:t>
            </a:r>
            <a:r>
              <a:rPr lang="en-CA" sz="1200" b="0" i="0" kern="1200" dirty="0" err="1">
                <a:solidFill>
                  <a:schemeClr val="tx1"/>
                </a:solidFill>
                <a:effectLst/>
                <a:latin typeface="+mn-lt"/>
                <a:ea typeface="+mn-ea"/>
                <a:cs typeface="+mn-cs"/>
              </a:rPr>
              <a:t>Heres</a:t>
            </a:r>
            <a:r>
              <a:rPr lang="en-CA" sz="1200" b="0" i="0" kern="1200" dirty="0">
                <a:solidFill>
                  <a:schemeClr val="tx1"/>
                </a:solidFill>
                <a:effectLst/>
                <a:latin typeface="+mn-lt"/>
                <a:ea typeface="+mn-ea"/>
                <a:cs typeface="+mn-cs"/>
              </a:rPr>
              <a:t>, Aijalon and Shaalbim, but when the power of the tribes of Joseph increased, they too were pressed into forced labor. </a:t>
            </a:r>
            <a:r>
              <a:rPr lang="en-CA" sz="1200" b="1" i="0" kern="1200" baseline="30000" dirty="0">
                <a:solidFill>
                  <a:schemeClr val="tx1"/>
                </a:solidFill>
                <a:effectLst/>
                <a:latin typeface="+mn-lt"/>
                <a:ea typeface="+mn-ea"/>
                <a:cs typeface="+mn-cs"/>
              </a:rPr>
              <a:t>36 </a:t>
            </a:r>
            <a:r>
              <a:rPr lang="en-CA" sz="1200" b="0" i="0" kern="1200" dirty="0">
                <a:solidFill>
                  <a:schemeClr val="tx1"/>
                </a:solidFill>
                <a:effectLst/>
                <a:latin typeface="+mn-lt"/>
                <a:ea typeface="+mn-ea"/>
                <a:cs typeface="+mn-cs"/>
              </a:rPr>
              <a:t>The boundary of the Amorites was from Scorpion Pass to Sela and beyond.</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20</a:t>
            </a:fld>
            <a:endParaRPr lang="en-US"/>
          </a:p>
        </p:txBody>
      </p:sp>
    </p:spTree>
    <p:extLst>
      <p:ext uri="{BB962C8B-B14F-4D97-AF65-F5344CB8AC3E}">
        <p14:creationId xmlns:p14="http://schemas.microsoft.com/office/powerpoint/2010/main" val="3116737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The angel of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went up from Gilgal to </a:t>
            </a:r>
            <a:r>
              <a:rPr lang="en-CA" sz="1200" b="0" i="0" kern="1200" dirty="0" err="1">
                <a:solidFill>
                  <a:schemeClr val="tx1"/>
                </a:solidFill>
                <a:effectLst/>
                <a:latin typeface="+mn-lt"/>
                <a:ea typeface="+mn-ea"/>
                <a:cs typeface="+mn-cs"/>
              </a:rPr>
              <a:t>Bokim</a:t>
            </a:r>
            <a:r>
              <a:rPr lang="en-CA" sz="1200" b="0" i="0" kern="1200" dirty="0">
                <a:solidFill>
                  <a:schemeClr val="tx1"/>
                </a:solidFill>
                <a:effectLst/>
                <a:latin typeface="+mn-lt"/>
                <a:ea typeface="+mn-ea"/>
                <a:cs typeface="+mn-cs"/>
              </a:rPr>
              <a:t> and said, “I brought you up out of Egypt and led you into the land I swore to give to your ancestors. I said, ‘I will never break my covenant with you,</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21</a:t>
            </a:fld>
            <a:endParaRPr lang="en-US"/>
          </a:p>
        </p:txBody>
      </p:sp>
    </p:spTree>
    <p:extLst>
      <p:ext uri="{BB962C8B-B14F-4D97-AF65-F5344CB8AC3E}">
        <p14:creationId xmlns:p14="http://schemas.microsoft.com/office/powerpoint/2010/main" val="3691410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and you shall not make a covenant with the people of this land, but you shall break down their altars.’ Yet you have disobeyed me. Why have you done this? </a:t>
            </a:r>
            <a:r>
              <a:rPr lang="en-CA" sz="1200" b="1" i="0" kern="1200" baseline="30000" dirty="0">
                <a:solidFill>
                  <a:schemeClr val="tx1"/>
                </a:solidFill>
                <a:effectLst/>
                <a:latin typeface="+mn-lt"/>
                <a:ea typeface="+mn-ea"/>
                <a:cs typeface="+mn-cs"/>
              </a:rPr>
              <a:t>3 </a:t>
            </a:r>
            <a:r>
              <a:rPr lang="en-CA" sz="1200" b="0" i="0" kern="1200" dirty="0">
                <a:solidFill>
                  <a:schemeClr val="tx1"/>
                </a:solidFill>
                <a:effectLst/>
                <a:latin typeface="+mn-lt"/>
                <a:ea typeface="+mn-ea"/>
                <a:cs typeface="+mn-cs"/>
              </a:rPr>
              <a:t>And I have also said, ‘I will not drive them out before you; they will become traps for you, and their gods will become snares to you.’”</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22</a:t>
            </a:fld>
            <a:endParaRPr lang="en-US"/>
          </a:p>
        </p:txBody>
      </p:sp>
    </p:spTree>
    <p:extLst>
      <p:ext uri="{BB962C8B-B14F-4D97-AF65-F5344CB8AC3E}">
        <p14:creationId xmlns:p14="http://schemas.microsoft.com/office/powerpoint/2010/main" val="2699207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4 </a:t>
            </a:r>
            <a:r>
              <a:rPr lang="en-CA" sz="1200" b="0" i="0" kern="1200" dirty="0">
                <a:solidFill>
                  <a:schemeClr val="tx1"/>
                </a:solidFill>
                <a:effectLst/>
                <a:latin typeface="+mn-lt"/>
                <a:ea typeface="+mn-ea"/>
                <a:cs typeface="+mn-cs"/>
              </a:rPr>
              <a:t>When the angel of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had spoken these things to all the Israelites, the people wept aloud, </a:t>
            </a:r>
            <a:r>
              <a:rPr lang="en-CA" sz="1200" b="1" i="0" kern="1200" baseline="30000" dirty="0">
                <a:solidFill>
                  <a:schemeClr val="tx1"/>
                </a:solidFill>
                <a:effectLst/>
                <a:latin typeface="+mn-lt"/>
                <a:ea typeface="+mn-ea"/>
                <a:cs typeface="+mn-cs"/>
              </a:rPr>
              <a:t>5 </a:t>
            </a:r>
            <a:r>
              <a:rPr lang="en-CA" sz="1200" b="0" i="0" kern="1200" dirty="0">
                <a:solidFill>
                  <a:schemeClr val="tx1"/>
                </a:solidFill>
                <a:effectLst/>
                <a:latin typeface="+mn-lt"/>
                <a:ea typeface="+mn-ea"/>
                <a:cs typeface="+mn-cs"/>
              </a:rPr>
              <a:t>and they called that place </a:t>
            </a:r>
            <a:r>
              <a:rPr lang="en-CA" sz="1200" b="0" i="0" kern="1200" dirty="0" err="1">
                <a:solidFill>
                  <a:schemeClr val="tx1"/>
                </a:solidFill>
                <a:effectLst/>
                <a:latin typeface="+mn-lt"/>
                <a:ea typeface="+mn-ea"/>
                <a:cs typeface="+mn-cs"/>
              </a:rPr>
              <a:t>Bokim</a:t>
            </a:r>
            <a:r>
              <a:rPr lang="en-CA" sz="1200" b="0" i="0" kern="12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a"/>
              </a:rPr>
              <a:t>a</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There they offered sacrifices to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23</a:t>
            </a:fld>
            <a:endParaRPr lang="en-US"/>
          </a:p>
        </p:txBody>
      </p:sp>
    </p:spTree>
    <p:extLst>
      <p:ext uri="{BB962C8B-B14F-4D97-AF65-F5344CB8AC3E}">
        <p14:creationId xmlns:p14="http://schemas.microsoft.com/office/powerpoint/2010/main" val="1065708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F12A-48D7-D075-21BE-5316AA351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BDD89-552A-6941-55CE-29564F5B3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43609F-5200-77DD-4A8E-B91CBFFD77F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0B5DB63-0FF9-6924-B12A-299EFAE0D9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109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A6DB5-2761-D4B6-E6F4-2F3C6139E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340E7-7FD1-881F-0834-383D4EAE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1912F-A8EF-B5D9-A12B-7028B1A3A4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Author:</a:t>
            </a:r>
            <a:r>
              <a:rPr lang="en-CA" sz="1200" b="0" i="0" kern="1200" dirty="0">
                <a:solidFill>
                  <a:schemeClr val="tx1"/>
                </a:solidFill>
                <a:effectLst/>
                <a:latin typeface="+mn-lt"/>
                <a:ea typeface="+mn-ea"/>
                <a:cs typeface="+mn-cs"/>
              </a:rPr>
              <a:t> Unknown, though certain sections may derive from the prophet Samuel </a:t>
            </a:r>
            <a:r>
              <a:rPr lang="zh-TW" altLang="en-US" sz="1200" b="0" i="0" kern="1200" dirty="0">
                <a:solidFill>
                  <a:schemeClr val="tx1"/>
                </a:solidFill>
                <a:effectLst/>
                <a:latin typeface="+mn-lt"/>
                <a:ea typeface="+mn-ea"/>
                <a:cs typeface="+mn-cs"/>
              </a:rPr>
              <a:t>本師記的作者</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不詳</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大部份學者認為是先知撒母耳</a:t>
            </a:r>
            <a:br>
              <a:rPr lang="en-CA" altLang="zh-TW" sz="1200" b="0" i="0" kern="1200" dirty="0">
                <a:solidFill>
                  <a:schemeClr val="tx1"/>
                </a:solidFill>
                <a:effectLst/>
                <a:latin typeface="+mn-lt"/>
                <a:ea typeface="+mn-ea"/>
                <a:cs typeface="+mn-cs"/>
              </a:rPr>
            </a:br>
            <a:r>
              <a:rPr lang="en-CA" sz="1200" b="1" i="0" kern="1200" dirty="0">
                <a:solidFill>
                  <a:schemeClr val="tx1"/>
                </a:solidFill>
                <a:effectLst/>
                <a:latin typeface="+mn-lt"/>
                <a:ea typeface="+mn-ea"/>
                <a:cs typeface="+mn-cs"/>
              </a:rPr>
              <a:t>Theme:</a:t>
            </a:r>
            <a:r>
              <a:rPr lang="en-CA" sz="1200" b="0" i="0" kern="1200" dirty="0">
                <a:solidFill>
                  <a:schemeClr val="tx1"/>
                </a:solidFill>
                <a:effectLst/>
                <a:latin typeface="+mn-lt"/>
                <a:ea typeface="+mn-ea"/>
                <a:cs typeface="+mn-cs"/>
              </a:rPr>
              <a:t> Through leaders known as “judges,” God again and again delivers the Israelites, who are in danger of losing the promised land through their unfaithfulness.</a:t>
            </a:r>
            <a:br>
              <a:rPr lang="en-CA" sz="1200" b="0" i="0" kern="1200" dirty="0">
                <a:solidFill>
                  <a:schemeClr val="tx1"/>
                </a:solidFill>
                <a:effectLst/>
                <a:latin typeface="+mn-lt"/>
                <a:ea typeface="+mn-ea"/>
                <a:cs typeface="+mn-cs"/>
              </a:rPr>
            </a:br>
            <a:r>
              <a:rPr lang="zh-TW" altLang="en-US" dirty="0"/>
              <a:t>當以色列人因不忠而瀕臨失去應許之地的危機時，神透過新一代的領袖「士師」，多次施行拯救</a:t>
            </a:r>
            <a:r>
              <a:rPr lang="en-CA" altLang="zh-TW" dirty="0"/>
              <a:t>……</a:t>
            </a:r>
            <a:r>
              <a:rPr lang="zh-TW" altLang="en-US" dirty="0"/>
              <a:t>但其中有條件</a:t>
            </a:r>
            <a:r>
              <a:rPr lang="en-CA" altLang="zh-TW" dirty="0"/>
              <a:t>/</a:t>
            </a:r>
            <a:r>
              <a:rPr lang="zh-TW" altLang="en-US" dirty="0"/>
              <a:t>共通的特質</a:t>
            </a:r>
            <a:r>
              <a:rPr lang="en-CA" altLang="zh-TW" dirty="0"/>
              <a:t>……….</a:t>
            </a:r>
            <a:r>
              <a:rPr lang="zh-TW" altLang="en-US" dirty="0"/>
              <a:t>。</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士師的角色：</a:t>
            </a:r>
            <a:r>
              <a:rPr lang="en-US" altLang="zh-TW" sz="1200" b="1" i="0" kern="1200" baseline="30000" dirty="0">
                <a:solidFill>
                  <a:schemeClr val="tx1"/>
                </a:solidFill>
                <a:effectLst/>
                <a:latin typeface="+mn-lt"/>
                <a:ea typeface="+mn-ea"/>
                <a:cs typeface="+mn-cs"/>
              </a:rPr>
              <a:t>16 </a:t>
            </a:r>
            <a:r>
              <a:rPr lang="zh-TW" altLang="en-US" sz="1200" b="0" i="0" kern="1200" dirty="0">
                <a:solidFill>
                  <a:schemeClr val="tx1"/>
                </a:solidFill>
                <a:effectLst/>
                <a:latin typeface="+mn-lt"/>
                <a:ea typeface="+mn-ea"/>
                <a:cs typeface="+mn-cs"/>
              </a:rPr>
              <a:t>耶和華興起士師，士師就拯救他們脫離搶奪他們之人的手。</a:t>
            </a:r>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Then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raised up judges,</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who saved them out of the hands of these raiders. </a:t>
            </a:r>
            <a:r>
              <a:rPr lang="zh-TW" altLang="en-US" sz="1200" b="0" i="0" kern="1200" dirty="0">
                <a:solidFill>
                  <a:schemeClr val="tx1"/>
                </a:solidFill>
                <a:effectLst/>
                <a:latin typeface="+mn-lt"/>
                <a:ea typeface="+mn-ea"/>
                <a:cs typeface="+mn-cs"/>
              </a:rPr>
              <a:t>（入侵者）</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摩西是一代的開始</a:t>
            </a:r>
            <a:r>
              <a:rPr lang="en-CA"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卻未結束，就是蒙神呼召</a:t>
            </a:r>
            <a:r>
              <a:rPr lang="en-CA" altLang="zh-TW" sz="1200" b="1" i="0" kern="1200" dirty="0">
                <a:solidFill>
                  <a:schemeClr val="tx1"/>
                </a:solidFill>
                <a:effectLst/>
                <a:latin typeface="+mn-lt"/>
                <a:ea typeface="+mn-ea"/>
                <a:cs typeface="+mn-cs"/>
              </a:rPr>
              <a:t>, </a:t>
            </a:r>
            <a:r>
              <a:rPr lang="zh-TW" altLang="en-US" sz="1200" b="1" i="0" kern="1200" dirty="0">
                <a:solidFill>
                  <a:schemeClr val="tx1"/>
                </a:solidFill>
                <a:effectLst/>
                <a:latin typeface="+mn-lt"/>
                <a:ea typeface="+mn-ea"/>
                <a:cs typeface="+mn-cs"/>
              </a:rPr>
              <a:t>帶領以色列人離開埃及</a:t>
            </a:r>
            <a:r>
              <a:rPr lang="en-CA" altLang="zh-TW" sz="1200" b="1" i="0" kern="1200" dirty="0">
                <a:solidFill>
                  <a:schemeClr val="tx1"/>
                </a:solidFill>
                <a:effectLst/>
                <a:latin typeface="+mn-lt"/>
                <a:ea typeface="+mn-ea"/>
                <a:cs typeface="+mn-cs"/>
              </a:rPr>
              <a:t>, </a:t>
            </a:r>
            <a:r>
              <a:rPr lang="zh-TW" altLang="en-US" sz="1200" b="1" i="0" kern="1200" dirty="0">
                <a:solidFill>
                  <a:schemeClr val="tx1"/>
                </a:solidFill>
                <a:effectLst/>
                <a:latin typeface="+mn-lt"/>
                <a:ea typeface="+mn-ea"/>
                <a:cs typeface="+mn-cs"/>
              </a:rPr>
              <a:t>進入曠野</a:t>
            </a:r>
            <a:r>
              <a:rPr lang="en-CA"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邁向迦南應許之地。</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約書亞是一代的結束，將第二代的以色人領進迦南應許之地</a:t>
            </a:r>
            <a:br>
              <a:rPr lang="en-CA" sz="1200" b="1" i="0" kern="1200" dirty="0">
                <a:solidFill>
                  <a:schemeClr val="tx1"/>
                </a:solidFill>
                <a:effectLst/>
                <a:latin typeface="+mn-lt"/>
                <a:ea typeface="+mn-ea"/>
                <a:cs typeface="+mn-cs"/>
              </a:rPr>
            </a:br>
            <a:r>
              <a:rPr lang="en-CA" sz="1200" b="1" i="0" kern="1200" dirty="0">
                <a:solidFill>
                  <a:schemeClr val="tx1"/>
                </a:solidFill>
                <a:effectLst/>
                <a:latin typeface="+mn-lt"/>
                <a:ea typeface="+mn-ea"/>
                <a:cs typeface="+mn-cs"/>
              </a:rPr>
              <a:t>1 </a:t>
            </a:r>
            <a:r>
              <a:rPr lang="en-CA" sz="1200" b="0" i="0" kern="1200" dirty="0">
                <a:solidFill>
                  <a:schemeClr val="tx1"/>
                </a:solidFill>
                <a:effectLst/>
                <a:latin typeface="+mn-lt"/>
                <a:ea typeface="+mn-ea"/>
                <a:cs typeface="+mn-cs"/>
              </a:rPr>
              <a:t>After the death of Joshua, the Israelites asked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“Who of us is to go up first to fight against the Canaanites?”</a:t>
            </a:r>
          </a:p>
          <a:p>
            <a:r>
              <a:rPr lang="en-CA" sz="1200" b="1" i="0" kern="1200" baseline="300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answered, “Judah shall go up; I have given the land into their hands.”</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CED0628-A7F1-C4D0-8E30-A33F596E209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637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0881-C96B-BEA1-A220-6DA4C477D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70BBB-D3C9-1055-7593-102C7244C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D4404-92CE-1818-FBFE-AE907134C991}"/>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3 </a:t>
            </a:r>
            <a:r>
              <a:rPr lang="en-CA" sz="1200" b="0" i="0" kern="1200" dirty="0">
                <a:solidFill>
                  <a:schemeClr val="tx1"/>
                </a:solidFill>
                <a:effectLst/>
                <a:latin typeface="+mn-lt"/>
                <a:ea typeface="+mn-ea"/>
                <a:cs typeface="+mn-cs"/>
              </a:rPr>
              <a:t>The men of Judah then said to the </a:t>
            </a:r>
            <a:r>
              <a:rPr lang="en-CA" sz="1200" b="0" i="0" kern="1200" dirty="0" err="1">
                <a:solidFill>
                  <a:schemeClr val="tx1"/>
                </a:solidFill>
                <a:effectLst/>
                <a:latin typeface="+mn-lt"/>
                <a:ea typeface="+mn-ea"/>
                <a:cs typeface="+mn-cs"/>
              </a:rPr>
              <a:t>Simeonites</a:t>
            </a:r>
            <a:r>
              <a:rPr lang="en-CA" sz="1200" b="0" i="0" kern="1200" dirty="0">
                <a:solidFill>
                  <a:schemeClr val="tx1"/>
                </a:solidFill>
                <a:effectLst/>
                <a:latin typeface="+mn-lt"/>
                <a:ea typeface="+mn-ea"/>
                <a:cs typeface="+mn-cs"/>
              </a:rPr>
              <a:t> their fellow Israelites, “Come up with us into the territory allotted to us, to fight against the Canaanites. We in turn will go with you into yours.” So the </a:t>
            </a:r>
            <a:r>
              <a:rPr lang="en-CA" sz="1200" b="0" i="0" kern="1200" dirty="0" err="1">
                <a:solidFill>
                  <a:schemeClr val="tx1"/>
                </a:solidFill>
                <a:effectLst/>
                <a:latin typeface="+mn-lt"/>
                <a:ea typeface="+mn-ea"/>
                <a:cs typeface="+mn-cs"/>
              </a:rPr>
              <a:t>Simeonites</a:t>
            </a:r>
            <a:r>
              <a:rPr lang="en-CA" sz="1200" b="0" i="0" kern="1200" dirty="0">
                <a:solidFill>
                  <a:schemeClr val="tx1"/>
                </a:solidFill>
                <a:effectLst/>
                <a:latin typeface="+mn-lt"/>
                <a:ea typeface="+mn-ea"/>
                <a:cs typeface="+mn-cs"/>
              </a:rPr>
              <a:t> went with them. </a:t>
            </a:r>
            <a:r>
              <a:rPr lang="en-CA" sz="1200" b="1" i="0" kern="1200" baseline="30000" dirty="0">
                <a:solidFill>
                  <a:schemeClr val="tx1"/>
                </a:solidFill>
                <a:effectLst/>
                <a:latin typeface="+mn-lt"/>
                <a:ea typeface="+mn-ea"/>
                <a:cs typeface="+mn-cs"/>
              </a:rPr>
              <a:t>4 </a:t>
            </a:r>
            <a:r>
              <a:rPr lang="en-CA" sz="1200" b="0" i="0" kern="1200" dirty="0">
                <a:solidFill>
                  <a:schemeClr val="tx1"/>
                </a:solidFill>
                <a:effectLst/>
                <a:latin typeface="+mn-lt"/>
                <a:ea typeface="+mn-ea"/>
                <a:cs typeface="+mn-cs"/>
              </a:rPr>
              <a:t>When Judah attacked,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gave the Canaanites and Perizzites into their hands, and they struck down ten thousand men at Bezek. </a:t>
            </a:r>
            <a:br>
              <a:rPr lang="en-CA" sz="1200" b="0" i="0" kern="1200" dirty="0">
                <a:solidFill>
                  <a:schemeClr val="tx1"/>
                </a:solidFill>
                <a:effectLst/>
                <a:latin typeface="+mn-lt"/>
                <a:ea typeface="+mn-ea"/>
                <a:cs typeface="+mn-cs"/>
              </a:rPr>
            </a:br>
            <a:r>
              <a:rPr lang="zh-TW" altLang="en-US" sz="1200" b="0" i="0" kern="1200" dirty="0">
                <a:solidFill>
                  <a:schemeClr val="tx1"/>
                </a:solidFill>
                <a:effectLst/>
                <a:latin typeface="+mn-lt"/>
                <a:ea typeface="+mn-ea"/>
                <a:cs typeface="+mn-cs"/>
              </a:rPr>
              <a:t>兄弟同心</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同行</a:t>
            </a:r>
            <a:r>
              <a:rPr lang="en-CA" altLang="zh-TW" sz="1200" b="0" i="0" kern="1200" dirty="0">
                <a:solidFill>
                  <a:schemeClr val="tx1"/>
                </a:solidFill>
                <a:effectLst/>
                <a:latin typeface="+mn-lt"/>
                <a:ea typeface="+mn-ea"/>
                <a:cs typeface="+mn-cs"/>
              </a:rPr>
              <a:t>!</a:t>
            </a:r>
            <a:br>
              <a:rPr lang="en-CA" altLang="zh-TW" sz="1200" b="0" i="0" kern="1200" dirty="0">
                <a:solidFill>
                  <a:schemeClr val="tx1"/>
                </a:solidFill>
                <a:effectLst/>
                <a:latin typeface="+mn-lt"/>
                <a:ea typeface="+mn-ea"/>
                <a:cs typeface="+mn-cs"/>
              </a:rPr>
            </a:br>
            <a:r>
              <a:rPr lang="en-CA" altLang="zh-TW" sz="1200" b="0" i="0" kern="1200" dirty="0">
                <a:solidFill>
                  <a:schemeClr val="tx1"/>
                </a:solidFill>
                <a:effectLst/>
                <a:latin typeface="+mn-lt"/>
                <a:ea typeface="+mn-ea"/>
                <a:cs typeface="+mn-cs"/>
              </a:rPr>
              <a:t>1. </a:t>
            </a:r>
            <a:r>
              <a:rPr lang="zh-TW" altLang="en-US" sz="1200" b="0" i="0" kern="1200" dirty="0">
                <a:solidFill>
                  <a:schemeClr val="tx1"/>
                </a:solidFill>
                <a:effectLst/>
                <a:latin typeface="+mn-lt"/>
                <a:ea typeface="+mn-ea"/>
                <a:cs typeface="+mn-cs"/>
              </a:rPr>
              <a:t>攻打迦南人</a:t>
            </a:r>
            <a:r>
              <a:rPr lang="en-CA" sz="1200" b="0" i="0" kern="1200" dirty="0">
                <a:solidFill>
                  <a:schemeClr val="tx1"/>
                </a:solidFill>
                <a:effectLst/>
                <a:latin typeface="+mn-lt"/>
                <a:ea typeface="+mn-ea"/>
                <a:cs typeface="+mn-cs"/>
              </a:rPr>
              <a:t>Canaanites</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比利洗人</a:t>
            </a:r>
            <a:r>
              <a:rPr lang="en-CA" sz="1200" b="0" i="0" kern="1200" dirty="0">
                <a:solidFill>
                  <a:schemeClr val="tx1"/>
                </a:solidFill>
                <a:effectLst/>
                <a:latin typeface="+mn-lt"/>
                <a:ea typeface="+mn-ea"/>
                <a:cs typeface="+mn-cs"/>
              </a:rPr>
              <a:t>Perizzites</a:t>
            </a:r>
            <a:r>
              <a:rPr lang="zh-TW" altLang="en-US" sz="1200" b="0" i="0" kern="1200" dirty="0">
                <a:solidFill>
                  <a:schemeClr val="tx1"/>
                </a:solidFill>
                <a:effectLst/>
                <a:latin typeface="+mn-lt"/>
                <a:ea typeface="+mn-ea"/>
                <a:cs typeface="+mn-cs"/>
              </a:rPr>
              <a:t>。</a:t>
            </a:r>
            <a:endParaRPr lang="en-CA" dirty="0"/>
          </a:p>
        </p:txBody>
      </p:sp>
      <p:sp>
        <p:nvSpPr>
          <p:cNvPr id="4" name="Slide Number Placeholder 3">
            <a:extLst>
              <a:ext uri="{FF2B5EF4-FFF2-40B4-BE49-F238E27FC236}">
                <a16:creationId xmlns:a16="http://schemas.microsoft.com/office/drawing/2014/main" id="{0BAD9B7C-9162-AF8C-4EAC-6E118E7C6E8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176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hlinkClick r:id="rId3"/>
              </a:rPr>
              <a:t>梁天樞聖經地圖地名列表</a:t>
            </a:r>
            <a:r>
              <a:rPr lang="zh-TW" altLang="en-US" dirty="0"/>
              <a:t> </a:t>
            </a:r>
            <a:r>
              <a:rPr lang="en-CA" altLang="zh-TW" dirty="0"/>
              <a:t>https://bible.fhl.net/LMAP/list.php</a:t>
            </a:r>
            <a:br>
              <a:rPr lang="en-CA" altLang="zh-TW" dirty="0"/>
            </a:br>
            <a:r>
              <a:rPr lang="en-CA" altLang="zh-TW" dirty="0"/>
              <a:t>https://bible.fhl.net/LMAP/index.php?gb=0&amp;engs=Judg&amp;chap=2  </a:t>
            </a:r>
            <a:r>
              <a:rPr lang="zh-TW" altLang="en-US" sz="1200" b="1" i="0" kern="1200" dirty="0">
                <a:solidFill>
                  <a:schemeClr val="tx1"/>
                </a:solidFill>
                <a:effectLst/>
                <a:latin typeface="+mn-lt"/>
                <a:ea typeface="+mn-ea"/>
                <a:cs typeface="+mn-cs"/>
              </a:rPr>
              <a:t>攻取南部之地</a:t>
            </a:r>
            <a:br>
              <a:rPr lang="en-CA" altLang="zh-TW" sz="1200" b="1" i="0" kern="1200" dirty="0">
                <a:solidFill>
                  <a:schemeClr val="tx1"/>
                </a:solidFill>
                <a:effectLst/>
                <a:latin typeface="+mn-lt"/>
                <a:ea typeface="+mn-ea"/>
                <a:cs typeface="+mn-cs"/>
              </a:rPr>
            </a:br>
            <a:br>
              <a:rPr lang="en-CA" altLang="zh-TW" sz="1200" b="1" i="0" kern="1200" dirty="0">
                <a:solidFill>
                  <a:schemeClr val="tx1"/>
                </a:solidFill>
                <a:effectLst/>
                <a:latin typeface="+mn-lt"/>
                <a:ea typeface="+mn-ea"/>
                <a:cs typeface="+mn-cs"/>
              </a:rPr>
            </a:br>
            <a:r>
              <a:rPr lang="zh-TW" altLang="en-US" dirty="0"/>
              <a:t>當以色列人因不忠而瀕臨失去應許之地的危機時，神透過新一代的領袖「士師」，多次施行拯救</a:t>
            </a:r>
            <a:r>
              <a:rPr lang="en-CA" altLang="zh-TW" dirty="0"/>
              <a:t>……</a:t>
            </a:r>
            <a:r>
              <a:rPr lang="zh-TW" altLang="en-US" dirty="0"/>
              <a:t>但其中有條件</a:t>
            </a:r>
            <a:r>
              <a:rPr lang="en-CA" altLang="zh-TW" dirty="0"/>
              <a:t>/</a:t>
            </a:r>
            <a:r>
              <a:rPr lang="zh-TW" altLang="en-US" dirty="0"/>
              <a:t>共通的特質</a:t>
            </a:r>
            <a:r>
              <a:rPr lang="en-CA" altLang="zh-TW" dirty="0"/>
              <a:t>……….</a:t>
            </a:r>
            <a:r>
              <a:rPr lang="zh-TW" altLang="en-US" dirty="0"/>
              <a:t>。</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士師的角色：</a:t>
            </a:r>
            <a:r>
              <a:rPr lang="en-US" altLang="zh-TW" sz="1200" b="1" i="0" kern="1200" baseline="30000" dirty="0">
                <a:solidFill>
                  <a:schemeClr val="tx1"/>
                </a:solidFill>
                <a:effectLst/>
                <a:latin typeface="+mn-lt"/>
                <a:ea typeface="+mn-ea"/>
                <a:cs typeface="+mn-cs"/>
              </a:rPr>
              <a:t>16 </a:t>
            </a:r>
            <a:r>
              <a:rPr lang="zh-TW" altLang="en-US" sz="1200" b="0" i="0" kern="1200" dirty="0">
                <a:solidFill>
                  <a:schemeClr val="tx1"/>
                </a:solidFill>
                <a:effectLst/>
                <a:latin typeface="+mn-lt"/>
                <a:ea typeface="+mn-ea"/>
                <a:cs typeface="+mn-cs"/>
              </a:rPr>
              <a:t>耶和華興起士師，士師就拯救他們脫離搶奪他們之人的手。</a:t>
            </a:r>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Then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raised up judges,</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4"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who saved them out of the hands of these raiders. </a:t>
            </a:r>
            <a:r>
              <a:rPr lang="zh-TW" altLang="en-US" sz="1200" b="0" i="0" kern="1200" dirty="0">
                <a:solidFill>
                  <a:schemeClr val="tx1"/>
                </a:solidFill>
                <a:effectLst/>
                <a:latin typeface="+mn-lt"/>
                <a:ea typeface="+mn-ea"/>
                <a:cs typeface="+mn-cs"/>
              </a:rPr>
              <a:t>（入侵者）</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摩西是一代的開始</a:t>
            </a:r>
            <a:r>
              <a:rPr lang="en-CA"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卻未結束，就是蒙神呼召</a:t>
            </a:r>
            <a:r>
              <a:rPr lang="en-CA" altLang="zh-TW" sz="1200" b="1" i="0" kern="1200" dirty="0">
                <a:solidFill>
                  <a:schemeClr val="tx1"/>
                </a:solidFill>
                <a:effectLst/>
                <a:latin typeface="+mn-lt"/>
                <a:ea typeface="+mn-ea"/>
                <a:cs typeface="+mn-cs"/>
              </a:rPr>
              <a:t>, </a:t>
            </a:r>
            <a:r>
              <a:rPr lang="zh-TW" altLang="en-US" sz="1200" b="1" i="0" kern="1200" dirty="0">
                <a:solidFill>
                  <a:schemeClr val="tx1"/>
                </a:solidFill>
                <a:effectLst/>
                <a:latin typeface="+mn-lt"/>
                <a:ea typeface="+mn-ea"/>
                <a:cs typeface="+mn-cs"/>
              </a:rPr>
              <a:t>帶領以色列人離開埃及</a:t>
            </a:r>
            <a:r>
              <a:rPr lang="en-CA" altLang="zh-TW" sz="1200" b="1" i="0" kern="1200" dirty="0">
                <a:solidFill>
                  <a:schemeClr val="tx1"/>
                </a:solidFill>
                <a:effectLst/>
                <a:latin typeface="+mn-lt"/>
                <a:ea typeface="+mn-ea"/>
                <a:cs typeface="+mn-cs"/>
              </a:rPr>
              <a:t>, </a:t>
            </a:r>
            <a:r>
              <a:rPr lang="zh-TW" altLang="en-US" sz="1200" b="1" i="0" kern="1200" dirty="0">
                <a:solidFill>
                  <a:schemeClr val="tx1"/>
                </a:solidFill>
                <a:effectLst/>
                <a:latin typeface="+mn-lt"/>
                <a:ea typeface="+mn-ea"/>
                <a:cs typeface="+mn-cs"/>
              </a:rPr>
              <a:t>進入曠野</a:t>
            </a:r>
            <a:r>
              <a:rPr lang="en-CA"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邁向迦南應許之地。</a:t>
            </a:r>
            <a:br>
              <a:rPr lang="en-CA"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約書亞是一代的結束，將第二代的以色人領進迦南應許之地</a:t>
            </a:r>
            <a:br>
              <a:rPr lang="en-CA" sz="1200" b="1" i="0" kern="1200" dirty="0">
                <a:solidFill>
                  <a:schemeClr val="tx1"/>
                </a:solidFill>
                <a:effectLst/>
                <a:latin typeface="+mn-lt"/>
                <a:ea typeface="+mn-ea"/>
                <a:cs typeface="+mn-cs"/>
              </a:rPr>
            </a:b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28</a:t>
            </a:fld>
            <a:endParaRPr lang="en-US"/>
          </a:p>
        </p:txBody>
      </p:sp>
    </p:spTree>
    <p:extLst>
      <p:ext uri="{BB962C8B-B14F-4D97-AF65-F5344CB8AC3E}">
        <p14:creationId xmlns:p14="http://schemas.microsoft.com/office/powerpoint/2010/main" val="1826830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274EF-EEA2-724B-D058-3F967C63C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5251A-F2B8-60A6-683E-813D33CF6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D0A85-CB51-EABD-4967-717ADCCC14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baseline="30000" dirty="0">
                <a:solidFill>
                  <a:schemeClr val="tx1"/>
                </a:solidFill>
                <a:effectLst/>
                <a:latin typeface="+mn-lt"/>
                <a:ea typeface="+mn-ea"/>
                <a:cs typeface="+mn-cs"/>
              </a:rPr>
              <a:t>5 </a:t>
            </a:r>
            <a:r>
              <a:rPr lang="en-CA" sz="1200" b="0" i="0" kern="1200" dirty="0">
                <a:solidFill>
                  <a:schemeClr val="tx1"/>
                </a:solidFill>
                <a:effectLst/>
                <a:latin typeface="+mn-lt"/>
                <a:ea typeface="+mn-ea"/>
                <a:cs typeface="+mn-cs"/>
              </a:rPr>
              <a:t>It was there that they found Adoni-Bezek and fought against him, putting to rout the Canaanites and Perizzites. </a:t>
            </a:r>
            <a:r>
              <a:rPr lang="en-CA" sz="1200" b="1" i="0" kern="1200" baseline="30000" dirty="0">
                <a:solidFill>
                  <a:schemeClr val="tx1"/>
                </a:solidFill>
                <a:effectLst/>
                <a:latin typeface="+mn-lt"/>
                <a:ea typeface="+mn-ea"/>
                <a:cs typeface="+mn-cs"/>
              </a:rPr>
              <a:t>6 </a:t>
            </a:r>
            <a:r>
              <a:rPr lang="en-CA" sz="1200" b="0" i="0" kern="1200" dirty="0">
                <a:solidFill>
                  <a:schemeClr val="tx1"/>
                </a:solidFill>
                <a:effectLst/>
                <a:latin typeface="+mn-lt"/>
                <a:ea typeface="+mn-ea"/>
                <a:cs typeface="+mn-cs"/>
              </a:rPr>
              <a:t>Adoni-Bezek fled, but they chased him and caught him, and cut off his thumbs and big toes.</a:t>
            </a:r>
          </a:p>
          <a:p>
            <a:endParaRPr lang="en-CA" dirty="0"/>
          </a:p>
        </p:txBody>
      </p:sp>
      <p:sp>
        <p:nvSpPr>
          <p:cNvPr id="4" name="Slide Number Placeholder 3">
            <a:extLst>
              <a:ext uri="{FF2B5EF4-FFF2-40B4-BE49-F238E27FC236}">
                <a16:creationId xmlns:a16="http://schemas.microsoft.com/office/drawing/2014/main" id="{CC761A20-309F-8F04-A761-98E645BB9CF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75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失去武力與行動能力</a:t>
            </a:r>
            <a:r>
              <a:rPr lang="en-US" altLang="zh-TW" sz="1200" dirty="0"/>
              <a:t>——</a:t>
            </a:r>
            <a:r>
              <a:rPr lang="zh-TW" altLang="en-US" sz="1200" dirty="0"/>
              <a:t>廢了武功</a:t>
            </a:r>
            <a:br>
              <a:rPr lang="en-CA" altLang="zh-TW" sz="1200" dirty="0"/>
            </a:br>
            <a:br>
              <a:rPr lang="en-CA" altLang="zh-TW" sz="1200" dirty="0"/>
            </a:br>
            <a:r>
              <a:rPr lang="zh-TW" altLang="en-US" dirty="0"/>
              <a:t>在金庸、古龍等武俠作品中，</a:t>
            </a:r>
            <a:r>
              <a:rPr lang="zh-TW" altLang="en-US" b="1" dirty="0"/>
              <a:t>挑斷手筋腳筋</a:t>
            </a:r>
            <a:r>
              <a:rPr lang="zh-TW" altLang="en-US" dirty="0"/>
              <a:t>常被用來「廢除武功」，使人失去戰鬥能力。</a:t>
            </a:r>
            <a:br>
              <a:rPr lang="en-CA" altLang="zh-TW" dirty="0"/>
            </a:br>
            <a:r>
              <a:rPr lang="en-CA" altLang="zh-TW" dirty="0"/>
              <a:t>“</a:t>
            </a:r>
            <a:r>
              <a:rPr lang="zh-TW" altLang="en-US" sz="1200" dirty="0"/>
              <a:t>斷手筋及及腳筋</a:t>
            </a:r>
            <a:r>
              <a:rPr lang="en-CA" altLang="zh-TW" sz="1200" dirty="0"/>
              <a:t>”</a:t>
            </a:r>
            <a:endParaRPr lang="en-CA" sz="1200" dirty="0"/>
          </a:p>
          <a:p>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31</a:t>
            </a:fld>
            <a:endParaRPr lang="en-US"/>
          </a:p>
        </p:txBody>
      </p:sp>
    </p:spTree>
    <p:extLst>
      <p:ext uri="{BB962C8B-B14F-4D97-AF65-F5344CB8AC3E}">
        <p14:creationId xmlns:p14="http://schemas.microsoft.com/office/powerpoint/2010/main" val="217461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3 </a:t>
            </a:r>
            <a:r>
              <a:rPr lang="en-CA" sz="1200" b="0" i="0" kern="1200" dirty="0">
                <a:solidFill>
                  <a:schemeClr val="tx1"/>
                </a:solidFill>
                <a:effectLst/>
                <a:latin typeface="+mn-lt"/>
                <a:ea typeface="+mn-ea"/>
                <a:cs typeface="+mn-cs"/>
              </a:rPr>
              <a:t>The men of Judah then said to the </a:t>
            </a:r>
            <a:r>
              <a:rPr lang="en-CA" sz="1200" b="0" i="0" kern="1200" dirty="0" err="1">
                <a:solidFill>
                  <a:schemeClr val="tx1"/>
                </a:solidFill>
                <a:effectLst/>
                <a:latin typeface="+mn-lt"/>
                <a:ea typeface="+mn-ea"/>
                <a:cs typeface="+mn-cs"/>
              </a:rPr>
              <a:t>Simeonites</a:t>
            </a:r>
            <a:r>
              <a:rPr lang="en-CA" sz="1200" b="0" i="0" kern="1200" dirty="0">
                <a:solidFill>
                  <a:schemeClr val="tx1"/>
                </a:solidFill>
                <a:effectLst/>
                <a:latin typeface="+mn-lt"/>
                <a:ea typeface="+mn-ea"/>
                <a:cs typeface="+mn-cs"/>
              </a:rPr>
              <a:t> their fellow Israelites, “Come up with us into the territory allotted to us, to fight against the Canaanites. We in turn will go with you into yours.” So the </a:t>
            </a:r>
            <a:r>
              <a:rPr lang="en-CA" sz="1200" b="0" i="0" kern="1200" dirty="0" err="1">
                <a:solidFill>
                  <a:schemeClr val="tx1"/>
                </a:solidFill>
                <a:effectLst/>
                <a:latin typeface="+mn-lt"/>
                <a:ea typeface="+mn-ea"/>
                <a:cs typeface="+mn-cs"/>
              </a:rPr>
              <a:t>Simeonites</a:t>
            </a:r>
            <a:r>
              <a:rPr lang="en-CA" sz="1200" b="0" i="0" kern="1200" dirty="0">
                <a:solidFill>
                  <a:schemeClr val="tx1"/>
                </a:solidFill>
                <a:effectLst/>
                <a:latin typeface="+mn-lt"/>
                <a:ea typeface="+mn-ea"/>
                <a:cs typeface="+mn-cs"/>
              </a:rPr>
              <a:t> went with them. </a:t>
            </a:r>
            <a:r>
              <a:rPr lang="en-CA" sz="1200" b="1" i="0" kern="1200" baseline="30000" dirty="0">
                <a:solidFill>
                  <a:schemeClr val="tx1"/>
                </a:solidFill>
                <a:effectLst/>
                <a:latin typeface="+mn-lt"/>
                <a:ea typeface="+mn-ea"/>
                <a:cs typeface="+mn-cs"/>
              </a:rPr>
              <a:t>4 </a:t>
            </a:r>
            <a:r>
              <a:rPr lang="en-CA" sz="1200" b="0" i="0" kern="1200" dirty="0">
                <a:solidFill>
                  <a:schemeClr val="tx1"/>
                </a:solidFill>
                <a:effectLst/>
                <a:latin typeface="+mn-lt"/>
                <a:ea typeface="+mn-ea"/>
                <a:cs typeface="+mn-cs"/>
              </a:rPr>
              <a:t>When Judah attacked,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gave the Canaanites and Perizzites into their hands, and they struck down ten thousand men at Bezek. </a:t>
            </a:r>
            <a:br>
              <a:rPr lang="en-CA" sz="1200" b="0" i="0" kern="1200" dirty="0">
                <a:solidFill>
                  <a:schemeClr val="tx1"/>
                </a:solidFill>
                <a:effectLst/>
                <a:latin typeface="+mn-lt"/>
                <a:ea typeface="+mn-ea"/>
                <a:cs typeface="+mn-cs"/>
              </a:rPr>
            </a:br>
            <a:r>
              <a:rPr lang="zh-TW" altLang="en-US" sz="1200" b="0" i="0" kern="1200" dirty="0">
                <a:solidFill>
                  <a:schemeClr val="tx1"/>
                </a:solidFill>
                <a:effectLst/>
                <a:latin typeface="+mn-lt"/>
                <a:ea typeface="+mn-ea"/>
                <a:cs typeface="+mn-cs"/>
              </a:rPr>
              <a:t>兄弟同心</a:t>
            </a:r>
            <a:r>
              <a:rPr lang="en-CA"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同行</a:t>
            </a:r>
            <a:r>
              <a:rPr lang="en-CA" altLang="zh-TW" sz="1200" b="0" i="0" kern="1200" dirty="0">
                <a:solidFill>
                  <a:schemeClr val="tx1"/>
                </a:solidFill>
                <a:effectLst/>
                <a:latin typeface="+mn-lt"/>
                <a:ea typeface="+mn-ea"/>
                <a:cs typeface="+mn-cs"/>
              </a:rPr>
              <a:t>!</a:t>
            </a:r>
            <a:br>
              <a:rPr lang="en-CA" altLang="zh-TW" sz="1200" b="0" i="0" kern="1200" dirty="0">
                <a:solidFill>
                  <a:schemeClr val="tx1"/>
                </a:solidFill>
                <a:effectLst/>
                <a:latin typeface="+mn-lt"/>
                <a:ea typeface="+mn-ea"/>
                <a:cs typeface="+mn-cs"/>
              </a:rPr>
            </a:br>
            <a:r>
              <a:rPr lang="en-CA" altLang="zh-TW" sz="1200" b="0" i="0" kern="1200" dirty="0">
                <a:solidFill>
                  <a:schemeClr val="tx1"/>
                </a:solidFill>
                <a:effectLst/>
                <a:latin typeface="+mn-lt"/>
                <a:ea typeface="+mn-ea"/>
                <a:cs typeface="+mn-cs"/>
              </a:rPr>
              <a:t>1. </a:t>
            </a:r>
            <a:r>
              <a:rPr lang="zh-TW" altLang="en-US" sz="1200" b="0" i="0" kern="1200" dirty="0">
                <a:solidFill>
                  <a:schemeClr val="tx1"/>
                </a:solidFill>
                <a:effectLst/>
                <a:latin typeface="+mn-lt"/>
                <a:ea typeface="+mn-ea"/>
                <a:cs typeface="+mn-cs"/>
              </a:rPr>
              <a:t>攻打迦南人</a:t>
            </a:r>
            <a:r>
              <a:rPr lang="en-CA" sz="1200" b="0" i="0" kern="1200" dirty="0">
                <a:solidFill>
                  <a:schemeClr val="tx1"/>
                </a:solidFill>
                <a:effectLst/>
                <a:latin typeface="+mn-lt"/>
                <a:ea typeface="+mn-ea"/>
                <a:cs typeface="+mn-cs"/>
              </a:rPr>
              <a:t>Canaanites</a:t>
            </a:r>
            <a:r>
              <a:rPr lang="en-CA" altLang="zh-TW" sz="1200" b="0" i="0" kern="1200" dirty="0">
                <a:solidFill>
                  <a:schemeClr val="tx1"/>
                </a:solidFill>
                <a:effectLst/>
                <a:latin typeface="+mn-lt"/>
                <a:ea typeface="+mn-ea"/>
                <a:cs typeface="+mn-cs"/>
              </a:rPr>
              <a:t>, </a:t>
            </a:r>
            <a:br>
              <a:rPr lang="en-CA" altLang="zh-TW" sz="1200" b="0" i="0" kern="1200" dirty="0">
                <a:solidFill>
                  <a:schemeClr val="tx1"/>
                </a:solidFill>
                <a:effectLst/>
                <a:latin typeface="+mn-lt"/>
                <a:ea typeface="+mn-ea"/>
                <a:cs typeface="+mn-cs"/>
              </a:rPr>
            </a:br>
            <a:r>
              <a:rPr lang="en-CA" altLang="zh-TW" sz="1200" b="0" i="0" kern="1200" dirty="0">
                <a:solidFill>
                  <a:schemeClr val="tx1"/>
                </a:solidFill>
                <a:effectLst/>
                <a:latin typeface="+mn-lt"/>
                <a:ea typeface="+mn-ea"/>
                <a:cs typeface="+mn-cs"/>
              </a:rPr>
              <a:t>2. </a:t>
            </a:r>
            <a:r>
              <a:rPr lang="zh-TW" altLang="en-US" sz="1200" b="0" i="0" kern="1200" dirty="0">
                <a:solidFill>
                  <a:schemeClr val="tx1"/>
                </a:solidFill>
                <a:effectLst/>
                <a:latin typeface="+mn-lt"/>
                <a:ea typeface="+mn-ea"/>
                <a:cs typeface="+mn-cs"/>
              </a:rPr>
              <a:t>比利洗人</a:t>
            </a:r>
            <a:r>
              <a:rPr lang="en-CA" sz="1200" b="0" i="0" kern="1200" dirty="0">
                <a:solidFill>
                  <a:schemeClr val="tx1"/>
                </a:solidFill>
                <a:effectLst/>
                <a:latin typeface="+mn-lt"/>
                <a:ea typeface="+mn-ea"/>
                <a:cs typeface="+mn-cs"/>
              </a:rPr>
              <a:t>Perizzites</a:t>
            </a:r>
            <a:r>
              <a:rPr lang="zh-TW" altLang="en-US" sz="1200" b="0" i="0" kern="1200" dirty="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3</a:t>
            </a:fld>
            <a:endParaRPr lang="en-US"/>
          </a:p>
        </p:txBody>
      </p:sp>
    </p:spTree>
    <p:extLst>
      <p:ext uri="{BB962C8B-B14F-4D97-AF65-F5344CB8AC3E}">
        <p14:creationId xmlns:p14="http://schemas.microsoft.com/office/powerpoint/2010/main" val="394987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6ADC8-F7FE-452B-9C70-564A3EDD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CAF05-AD72-A8C4-7550-274E9A3B0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1BC12-5337-E681-FCB4-DCCAACAE09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失去武力與行動能力</a:t>
            </a:r>
            <a:r>
              <a:rPr lang="en-US" altLang="zh-TW" sz="1200" dirty="0"/>
              <a:t>——</a:t>
            </a:r>
            <a:r>
              <a:rPr lang="zh-TW" altLang="en-US" sz="1200" dirty="0"/>
              <a:t>廢了武功</a:t>
            </a:r>
            <a:br>
              <a:rPr lang="en-CA" altLang="zh-TW" sz="1200" dirty="0"/>
            </a:br>
            <a:br>
              <a:rPr lang="en-CA" altLang="zh-TW" sz="1200" dirty="0"/>
            </a:br>
            <a:r>
              <a:rPr lang="zh-TW" altLang="en-US" dirty="0"/>
              <a:t>在金庸、古龍等武俠作品中，</a:t>
            </a:r>
            <a:r>
              <a:rPr lang="zh-TW" altLang="en-US" b="1" dirty="0"/>
              <a:t>挑斷手筋腳筋</a:t>
            </a:r>
            <a:r>
              <a:rPr lang="zh-TW" altLang="en-US" dirty="0"/>
              <a:t>常被用來「廢除武功」，使人失去戰鬥能力。</a:t>
            </a:r>
            <a:br>
              <a:rPr lang="en-CA" altLang="zh-TW" dirty="0"/>
            </a:br>
            <a:r>
              <a:rPr lang="en-CA" altLang="zh-TW" dirty="0"/>
              <a:t>“</a:t>
            </a:r>
            <a:r>
              <a:rPr lang="zh-TW" altLang="en-US" sz="1200" dirty="0"/>
              <a:t>斷手筋及及腳筋</a:t>
            </a:r>
            <a:r>
              <a:rPr lang="en-CA" altLang="zh-TW" sz="1200" dirty="0"/>
              <a:t>”</a:t>
            </a:r>
            <a:endParaRPr lang="en-CA" sz="1200" dirty="0"/>
          </a:p>
          <a:p>
            <a:endParaRPr lang="en-CA" dirty="0"/>
          </a:p>
        </p:txBody>
      </p:sp>
      <p:sp>
        <p:nvSpPr>
          <p:cNvPr id="4" name="Slide Number Placeholder 3">
            <a:extLst>
              <a:ext uri="{FF2B5EF4-FFF2-40B4-BE49-F238E27FC236}">
                <a16:creationId xmlns:a16="http://schemas.microsoft.com/office/drawing/2014/main" id="{F00F737A-5276-3ADD-6F3A-47D72F13BB8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402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hlinkClick r:id="rId3"/>
              </a:rPr>
              <a:t>梁天樞聖經地圖地名列表</a:t>
            </a:r>
            <a:r>
              <a:rPr lang="zh-TW" altLang="en-US" dirty="0"/>
              <a:t>  </a:t>
            </a:r>
            <a:r>
              <a:rPr lang="en-CA" altLang="zh-TW" dirty="0"/>
              <a:t>https://bible.fhl.net/LMAP/list.php</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33</a:t>
            </a:fld>
            <a:endParaRPr lang="en-US"/>
          </a:p>
        </p:txBody>
      </p:sp>
    </p:spTree>
    <p:extLst>
      <p:ext uri="{BB962C8B-B14F-4D97-AF65-F5344CB8AC3E}">
        <p14:creationId xmlns:p14="http://schemas.microsoft.com/office/powerpoint/2010/main" val="751037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34</a:t>
            </a:fld>
            <a:endParaRPr lang="en-US"/>
          </a:p>
        </p:txBody>
      </p:sp>
    </p:spTree>
    <p:extLst>
      <p:ext uri="{BB962C8B-B14F-4D97-AF65-F5344CB8AC3E}">
        <p14:creationId xmlns:p14="http://schemas.microsoft.com/office/powerpoint/2010/main" val="3360188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DE373-A4E8-ACD8-2DBC-F701470B0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805FD-E370-3FDA-7C55-5622659E7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11174-8B4F-80B8-902E-61038FA88D5F}"/>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12 </a:t>
            </a:r>
            <a:r>
              <a:rPr lang="en-CA" sz="1200" b="0" i="0" kern="1200" dirty="0">
                <a:solidFill>
                  <a:schemeClr val="tx1"/>
                </a:solidFill>
                <a:effectLst/>
                <a:latin typeface="+mn-lt"/>
                <a:ea typeface="+mn-ea"/>
                <a:cs typeface="+mn-cs"/>
              </a:rPr>
              <a:t>And Caleb said, “I will give my daughter Aksah in marriage to the man who attacks and captures Kiriath Sepher.” </a:t>
            </a:r>
            <a:r>
              <a:rPr lang="en-CA" sz="1200" b="1" i="0" kern="1200" baseline="30000" dirty="0">
                <a:solidFill>
                  <a:schemeClr val="tx1"/>
                </a:solidFill>
                <a:effectLst/>
                <a:latin typeface="+mn-lt"/>
                <a:ea typeface="+mn-ea"/>
                <a:cs typeface="+mn-cs"/>
              </a:rPr>
              <a:t>13 </a:t>
            </a:r>
            <a:r>
              <a:rPr lang="en-CA" sz="1200" b="0" i="0" kern="1200" dirty="0">
                <a:solidFill>
                  <a:schemeClr val="tx1"/>
                </a:solidFill>
                <a:effectLst/>
                <a:latin typeface="+mn-lt"/>
                <a:ea typeface="+mn-ea"/>
                <a:cs typeface="+mn-cs"/>
              </a:rPr>
              <a:t>Othniel son of Kenaz, Caleb’s younger brother, took it; so Caleb </a:t>
            </a:r>
            <a:r>
              <a:rPr lang="en-CA" sz="1200" b="0" i="0" kern="1200" dirty="0" err="1">
                <a:solidFill>
                  <a:schemeClr val="tx1"/>
                </a:solidFill>
                <a:effectLst/>
                <a:latin typeface="+mn-lt"/>
                <a:ea typeface="+mn-ea"/>
                <a:cs typeface="+mn-cs"/>
              </a:rPr>
              <a:t>gav</a:t>
            </a:r>
            <a:endParaRPr lang="en-CA" sz="1200" b="0" i="0" kern="1200" dirty="0">
              <a:solidFill>
                <a:schemeClr val="tx1"/>
              </a:solidFill>
              <a:effectLst/>
              <a:latin typeface="+mn-lt"/>
              <a:ea typeface="+mn-ea"/>
              <a:cs typeface="+mn-cs"/>
            </a:endParaRPr>
          </a:p>
          <a:p>
            <a:r>
              <a:rPr lang="en-CA" altLang="zh-TW" sz="1200" b="0" i="0" kern="1200" dirty="0">
                <a:solidFill>
                  <a:schemeClr val="tx1"/>
                </a:solidFill>
                <a:effectLst/>
                <a:latin typeface="+mn-lt"/>
                <a:ea typeface="+mn-ea"/>
                <a:cs typeface="+mn-cs"/>
              </a:rPr>
              <a:t>1. </a:t>
            </a:r>
            <a:r>
              <a:rPr lang="zh-TW" altLang="en-US" sz="1200" b="0" i="0" kern="1200" dirty="0">
                <a:solidFill>
                  <a:schemeClr val="tx1"/>
                </a:solidFill>
                <a:effectLst/>
                <a:latin typeface="+mn-lt"/>
                <a:ea typeface="+mn-ea"/>
                <a:cs typeface="+mn-cs"/>
              </a:rPr>
              <a:t>攻打迦南人</a:t>
            </a:r>
            <a:r>
              <a:rPr lang="en-CA" sz="1200" b="0" i="0" kern="1200" dirty="0">
                <a:solidFill>
                  <a:schemeClr val="tx1"/>
                </a:solidFill>
                <a:effectLst/>
                <a:latin typeface="+mn-lt"/>
                <a:ea typeface="+mn-ea"/>
                <a:cs typeface="+mn-cs"/>
              </a:rPr>
              <a:t>Canaanites</a:t>
            </a:r>
            <a:r>
              <a:rPr lang="en-CA" altLang="zh-TW" sz="1200" b="0" i="0" kern="1200" dirty="0">
                <a:solidFill>
                  <a:schemeClr val="tx1"/>
                </a:solidFill>
                <a:effectLst/>
                <a:latin typeface="+mn-lt"/>
                <a:ea typeface="+mn-ea"/>
                <a:cs typeface="+mn-cs"/>
              </a:rPr>
              <a:t>, </a:t>
            </a:r>
            <a:br>
              <a:rPr lang="en-CA" altLang="zh-TW" sz="1200" b="0" i="0" kern="1200" dirty="0">
                <a:solidFill>
                  <a:schemeClr val="tx1"/>
                </a:solidFill>
                <a:effectLst/>
                <a:latin typeface="+mn-lt"/>
                <a:ea typeface="+mn-ea"/>
                <a:cs typeface="+mn-cs"/>
              </a:rPr>
            </a:br>
            <a:r>
              <a:rPr lang="en-CA" altLang="zh-TW" sz="1200" b="0" i="0" kern="1200" dirty="0">
                <a:solidFill>
                  <a:schemeClr val="tx1"/>
                </a:solidFill>
                <a:effectLst/>
                <a:latin typeface="+mn-lt"/>
                <a:ea typeface="+mn-ea"/>
                <a:cs typeface="+mn-cs"/>
              </a:rPr>
              <a:t>2. </a:t>
            </a:r>
            <a:r>
              <a:rPr lang="zh-TW" altLang="en-US" sz="1200" b="0" i="0" kern="1200" dirty="0">
                <a:solidFill>
                  <a:schemeClr val="tx1"/>
                </a:solidFill>
                <a:effectLst/>
                <a:latin typeface="+mn-lt"/>
                <a:ea typeface="+mn-ea"/>
                <a:cs typeface="+mn-cs"/>
              </a:rPr>
              <a:t>比利洗人</a:t>
            </a:r>
            <a:r>
              <a:rPr lang="en-CA" sz="1200" b="0" i="0" kern="1200" dirty="0">
                <a:solidFill>
                  <a:schemeClr val="tx1"/>
                </a:solidFill>
                <a:effectLst/>
                <a:latin typeface="+mn-lt"/>
                <a:ea typeface="+mn-ea"/>
                <a:cs typeface="+mn-cs"/>
              </a:rPr>
              <a:t>Perizzites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3. </a:t>
            </a:r>
            <a:r>
              <a:rPr lang="zh-TW" altLang="en-US" sz="1200" dirty="0">
                <a:solidFill>
                  <a:srgbClr val="FFFFFF"/>
                </a:solidFill>
                <a:latin typeface="Times New Roman" panose="02020603050405020304" pitchFamily="18" charset="0"/>
                <a:ea typeface="方正平黑" panose="03000509000000000000" pitchFamily="65" charset="-120"/>
              </a:rPr>
              <a:t>攻打</a:t>
            </a:r>
            <a:r>
              <a:rPr lang="zh-TW" altLang="en-US" sz="1200" u="sng" dirty="0">
                <a:solidFill>
                  <a:srgbClr val="FFFFFF"/>
                </a:solidFill>
                <a:latin typeface="Times New Roman" panose="02020603050405020304" pitchFamily="18" charset="0"/>
                <a:ea typeface="方正平黑" panose="03000509000000000000" pitchFamily="65" charset="-120"/>
              </a:rPr>
              <a:t>耶路撒冷</a:t>
            </a:r>
            <a:br>
              <a:rPr lang="en-CA" altLang="zh-TW" sz="1200" u="sng" dirty="0">
                <a:solidFill>
                  <a:srgbClr val="FFFFFF"/>
                </a:solidFill>
                <a:latin typeface="Times New Roman" panose="02020603050405020304" pitchFamily="18" charset="0"/>
                <a:ea typeface="方正平黑" panose="03000509000000000000" pitchFamily="65" charset="-120"/>
              </a:rPr>
            </a:br>
            <a:r>
              <a:rPr lang="en-CA" altLang="zh-TW" sz="1200" u="sng" dirty="0">
                <a:solidFill>
                  <a:srgbClr val="FFFFFF"/>
                </a:solidFill>
                <a:latin typeface="Times New Roman" panose="02020603050405020304" pitchFamily="18" charset="0"/>
                <a:ea typeface="方正平黑" panose="03000509000000000000" pitchFamily="65" charset="-120"/>
              </a:rPr>
              <a:t>4.</a:t>
            </a:r>
            <a:r>
              <a:rPr lang="zh-TW" altLang="en-US" sz="1200" dirty="0">
                <a:solidFill>
                  <a:srgbClr val="FFFFFF"/>
                </a:solidFill>
                <a:latin typeface="Times New Roman" panose="02020603050405020304" pitchFamily="18" charset="0"/>
                <a:ea typeface="方正平黑" panose="03000509000000000000" pitchFamily="65" charset="-120"/>
              </a:rPr>
              <a:t>住山區</a:t>
            </a:r>
            <a:r>
              <a:rPr lang="zh-TW" altLang="en-US" sz="1200" dirty="0">
                <a:solidFill>
                  <a:srgbClr val="FFFFFF"/>
                </a:solidFill>
                <a:latin typeface="標楷體" panose="03000509000000000000" pitchFamily="65" charset="-120"/>
                <a:ea typeface="標楷體" panose="03000509000000000000" pitchFamily="65" charset="-120"/>
              </a:rPr>
              <a:t>、</a:t>
            </a:r>
            <a:r>
              <a:rPr lang="zh-TW" altLang="en-US" sz="1200" u="sng" spc="-130" dirty="0">
                <a:solidFill>
                  <a:srgbClr val="FFFFFF"/>
                </a:solidFill>
                <a:latin typeface="Times New Roman" panose="02020603050405020304" pitchFamily="18" charset="0"/>
                <a:ea typeface="方正平黑" panose="03000509000000000000" pitchFamily="65" charset="-120"/>
              </a:rPr>
              <a:t>尼革夫</a:t>
            </a:r>
            <a:r>
              <a:rPr lang="zh-TW" altLang="en-US" sz="1200" dirty="0">
                <a:solidFill>
                  <a:srgbClr val="FFFFFF"/>
                </a:solidFill>
                <a:latin typeface="Times New Roman" panose="02020603050405020304" pitchFamily="18" charset="0"/>
                <a:ea typeface="方正平黑" panose="03000509000000000000" pitchFamily="65" charset="-120"/>
              </a:rPr>
              <a:t>和低地的</a:t>
            </a:r>
            <a:r>
              <a:rPr lang="zh-TW" altLang="en-US" sz="1200" u="sng" dirty="0">
                <a:solidFill>
                  <a:srgbClr val="FFFFFF"/>
                </a:solidFill>
                <a:latin typeface="Times New Roman" panose="02020603050405020304" pitchFamily="18" charset="0"/>
                <a:ea typeface="方正平黑" panose="03000509000000000000" pitchFamily="65" charset="-120"/>
              </a:rPr>
              <a:t>迦南</a:t>
            </a:r>
            <a:r>
              <a:rPr lang="zh-TW" altLang="en-US" sz="1200" dirty="0">
                <a:solidFill>
                  <a:srgbClr val="FFFFFF"/>
                </a:solidFill>
                <a:latin typeface="Times New Roman" panose="02020603050405020304" pitchFamily="18" charset="0"/>
                <a:ea typeface="方正平黑" panose="03000509000000000000" pitchFamily="65" charset="-120"/>
              </a:rPr>
              <a:t>人</a:t>
            </a:r>
            <a:endParaRPr lang="en-CA" altLang="zh-TW" sz="1200" dirty="0">
              <a:solidFill>
                <a:srgbClr val="FFFFFF"/>
              </a:solidFill>
              <a:latin typeface="Times New Roman" panose="02020603050405020304" pitchFamily="18" charset="0"/>
              <a:ea typeface="方正平黑" panose="03000509000000000000" pitchFamily="65" charset="-120"/>
            </a:endParaRPr>
          </a:p>
          <a:p>
            <a:r>
              <a:rPr lang="en-CA" dirty="0"/>
              <a:t>5.</a:t>
            </a:r>
            <a:r>
              <a:rPr lang="zh-TW" altLang="en-US" sz="1200" u="sng" dirty="0">
                <a:solidFill>
                  <a:srgbClr val="FFFFFF"/>
                </a:solidFill>
                <a:latin typeface="Times New Roman" panose="02020603050405020304" pitchFamily="18" charset="0"/>
                <a:ea typeface="方正平黑" panose="03000509000000000000" pitchFamily="65" charset="-120"/>
              </a:rPr>
              <a:t>基列</a:t>
            </a:r>
            <a:r>
              <a:rPr lang="en-US" altLang="zh-TW" sz="1200" u="sng" dirty="0">
                <a:solidFill>
                  <a:srgbClr val="FFFFFF"/>
                </a:solidFill>
                <a:latin typeface="Arial" panose="020B0604020202020204" pitchFamily="34" charset="0"/>
                <a:ea typeface="方正平黑" panose="03000509000000000000" pitchFamily="65" charset="-120"/>
              </a:rPr>
              <a:t>‧</a:t>
            </a:r>
            <a:r>
              <a:rPr lang="zh-TW" altLang="en-US" sz="1200" u="sng" dirty="0">
                <a:solidFill>
                  <a:srgbClr val="FFFFFF"/>
                </a:solidFill>
                <a:latin typeface="Times New Roman" panose="02020603050405020304" pitchFamily="18" charset="0"/>
                <a:ea typeface="方正平黑" panose="03000509000000000000" pitchFamily="65" charset="-120"/>
              </a:rPr>
              <a:t>亞巴：希伯崙</a:t>
            </a:r>
            <a:r>
              <a:rPr lang="zh-TW" altLang="en-US" sz="1200" u="none" dirty="0">
                <a:solidFill>
                  <a:srgbClr val="FFFFFF"/>
                </a:solidFill>
                <a:latin typeface="Times New Roman" panose="02020603050405020304" pitchFamily="18" charset="0"/>
                <a:ea typeface="方正平黑" panose="03000509000000000000" pitchFamily="65" charset="-120"/>
              </a:rPr>
              <a:t>：改名</a:t>
            </a:r>
            <a:r>
              <a:rPr lang="zh-TW" altLang="en-US" sz="1200" u="sng" dirty="0">
                <a:solidFill>
                  <a:srgbClr val="FFFFFF"/>
                </a:solidFill>
                <a:latin typeface="Times New Roman" panose="02020603050405020304" pitchFamily="18" charset="0"/>
                <a:ea typeface="方正平黑" panose="03000509000000000000" pitchFamily="65" charset="-120"/>
              </a:rPr>
              <a:t>基列</a:t>
            </a:r>
            <a:r>
              <a:rPr lang="en-US" altLang="zh-TW" sz="1200" u="sng" dirty="0">
                <a:solidFill>
                  <a:srgbClr val="FFFFFF"/>
                </a:solidFill>
                <a:latin typeface="Arial" panose="020B0604020202020204" pitchFamily="34" charset="0"/>
                <a:ea typeface="方正平黑" panose="03000509000000000000" pitchFamily="65" charset="-120"/>
              </a:rPr>
              <a:t>‧</a:t>
            </a:r>
            <a:r>
              <a:rPr lang="zh-TW" altLang="en-US" sz="1200" u="sng" dirty="0">
                <a:solidFill>
                  <a:srgbClr val="FFFFFF"/>
                </a:solidFill>
                <a:latin typeface="Times New Roman" panose="02020603050405020304" pitchFamily="18" charset="0"/>
                <a:ea typeface="方正平黑" panose="03000509000000000000" pitchFamily="65" charset="-120"/>
              </a:rPr>
              <a:t>亞巴： </a:t>
            </a:r>
            <a:r>
              <a:rPr lang="zh-TW" altLang="en-US" dirty="0"/>
              <a:t>亞衲族中最尊大的人， 亞巴的城</a:t>
            </a:r>
            <a:endParaRPr lang="en-CA" altLang="zh-TW" dirty="0"/>
          </a:p>
          <a:p>
            <a:r>
              <a:rPr lang="en-CA" altLang="zh-TW" u="none" dirty="0"/>
              <a:t>6.</a:t>
            </a:r>
            <a:r>
              <a:rPr lang="zh-TW" altLang="en-US" sz="1200" u="sng" dirty="0">
                <a:solidFill>
                  <a:srgbClr val="FFFFFF"/>
                </a:solidFill>
                <a:latin typeface="Times New Roman" panose="02020603050405020304" pitchFamily="18" charset="0"/>
                <a:ea typeface="方正平黑" panose="03000509000000000000" pitchFamily="65" charset="-120"/>
              </a:rPr>
              <a:t>基列</a:t>
            </a:r>
            <a:r>
              <a:rPr lang="en-US" altLang="zh-TW" sz="1200" u="sng" dirty="0">
                <a:solidFill>
                  <a:srgbClr val="FFFFFF"/>
                </a:solidFill>
                <a:latin typeface="Arial" panose="020B0604020202020204" pitchFamily="34" charset="0"/>
                <a:ea typeface="方正平黑" panose="03000509000000000000" pitchFamily="65" charset="-120"/>
              </a:rPr>
              <a:t>‧</a:t>
            </a:r>
            <a:r>
              <a:rPr lang="zh-TW" altLang="en-US" sz="1200" u="sng" dirty="0">
                <a:solidFill>
                  <a:srgbClr val="FFFFFF"/>
                </a:solidFill>
                <a:latin typeface="Arial" panose="020B0604020202020204" pitchFamily="34" charset="0"/>
                <a:ea typeface="方正平黑" panose="03000509000000000000" pitchFamily="65" charset="-120"/>
              </a:rPr>
              <a:t>西弗</a:t>
            </a:r>
            <a:r>
              <a:rPr lang="zh-TW" altLang="en-US" sz="1200" u="sng" dirty="0">
                <a:solidFill>
                  <a:srgbClr val="FFFFFF"/>
                </a:solidFill>
                <a:latin typeface="Times New Roman" panose="02020603050405020304" pitchFamily="18" charset="0"/>
                <a:ea typeface="方正平黑" panose="03000509000000000000" pitchFamily="65" charset="-120"/>
              </a:rPr>
              <a:t>：底壁</a:t>
            </a:r>
            <a:r>
              <a:rPr lang="en-CA" altLang="zh-TW" sz="1200" u="sng" dirty="0">
                <a:solidFill>
                  <a:srgbClr val="FFFFFF"/>
                </a:solidFill>
                <a:latin typeface="Times New Roman" panose="02020603050405020304" pitchFamily="18" charset="0"/>
                <a:ea typeface="方正平黑" panose="03000509000000000000" pitchFamily="65" charset="-120"/>
              </a:rPr>
              <a:t>: </a:t>
            </a:r>
            <a:r>
              <a:rPr lang="zh-TW" altLang="en-US" dirty="0"/>
              <a:t>文獻之城」書卷之城</a:t>
            </a:r>
            <a:r>
              <a:rPr lang="en-CA" altLang="zh-TW" dirty="0"/>
              <a:t>: </a:t>
            </a:r>
            <a:r>
              <a:rPr lang="zh-TW" altLang="en-US" dirty="0"/>
              <a:t>知識與啟示 </a:t>
            </a:r>
            <a:r>
              <a:rPr lang="en-CA" altLang="zh-TW" dirty="0"/>
              <a:t>:</a:t>
            </a:r>
            <a:r>
              <a:rPr lang="zh-TW" altLang="en-US" dirty="0"/>
              <a:t>底璧</a:t>
            </a:r>
            <a:r>
              <a:rPr lang="en-US" altLang="zh-TW" dirty="0"/>
              <a:t>,</a:t>
            </a:r>
            <a:r>
              <a:rPr lang="zh-TW" altLang="en-US" dirty="0"/>
              <a:t>＂意為“神的啟示</a:t>
            </a:r>
            <a:r>
              <a:rPr lang="en-US" altLang="zh-TW" dirty="0"/>
              <a:t>,</a:t>
            </a:r>
            <a:r>
              <a:rPr lang="zh-TW" altLang="en-US" dirty="0"/>
              <a:t>＂</a:t>
            </a:r>
            <a:endParaRPr lang="en-CA" u="none" dirty="0"/>
          </a:p>
          <a:p>
            <a:r>
              <a:rPr lang="en-CA" sz="1200" b="0" i="0" kern="1200" dirty="0">
                <a:solidFill>
                  <a:schemeClr val="tx1"/>
                </a:solidFill>
                <a:effectLst/>
                <a:latin typeface="+mn-lt"/>
                <a:ea typeface="+mn-ea"/>
                <a:cs typeface="+mn-cs"/>
              </a:rPr>
              <a:t>e his daughter Aksah to him in marriage.</a:t>
            </a:r>
            <a:br>
              <a:rPr lang="en-CA" sz="1200" b="0" i="0" kern="1200" dirty="0">
                <a:solidFill>
                  <a:schemeClr val="tx1"/>
                </a:solidFill>
                <a:effectLst/>
                <a:latin typeface="+mn-lt"/>
                <a:ea typeface="+mn-ea"/>
                <a:cs typeface="+mn-cs"/>
              </a:rPr>
            </a:br>
            <a:r>
              <a:rPr kumimoji="0" lang="zh-TW" altLang="en-US" sz="1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迦勒</a:t>
            </a:r>
            <a:r>
              <a:rPr lang="zh-TW" altLang="en-US" dirty="0"/>
              <a:t>希望女婿也具備同樣的</a:t>
            </a:r>
            <a:r>
              <a:rPr lang="zh-TW" altLang="en-US" b="1" dirty="0"/>
              <a:t>信心與戰鬥精神</a:t>
            </a:r>
            <a:r>
              <a:rPr lang="zh-TW" altLang="en-US" dirty="0"/>
              <a:t>，能在艱難中</a:t>
            </a:r>
            <a:r>
              <a:rPr lang="en-CA" altLang="zh-TW" dirty="0"/>
              <a:t>--</a:t>
            </a:r>
            <a:r>
              <a:rPr lang="zh-TW" altLang="en-US" dirty="0"/>
              <a:t>為神爭戰。一種信仰的延續（後代</a:t>
            </a:r>
            <a:r>
              <a:rPr lang="en-CA" altLang="zh-TW" dirty="0"/>
              <a:t>)</a:t>
            </a:r>
            <a:endParaRPr lang="en-CA" dirty="0"/>
          </a:p>
        </p:txBody>
      </p:sp>
      <p:sp>
        <p:nvSpPr>
          <p:cNvPr id="4" name="Slide Number Placeholder 3">
            <a:extLst>
              <a:ext uri="{FF2B5EF4-FFF2-40B4-BE49-F238E27FC236}">
                <a16:creationId xmlns:a16="http://schemas.microsoft.com/office/drawing/2014/main" id="{2C82891D-A88C-A2B7-8DB4-05876CF58C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464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迦勒招女婿的條件</a:t>
            </a:r>
            <a:r>
              <a:rPr lang="en-CA" altLang="zh-TW" dirty="0"/>
              <a:t>?</a:t>
            </a: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993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CBFCC-1058-C64B-247F-BE0E0DF78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7AE10-1DCB-7D35-3C4B-9C71DF358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0D26E-9513-966E-ACE7-94A855334BF1}"/>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18 </a:t>
            </a:r>
            <a:r>
              <a:rPr lang="en-CA" sz="1200" b="0" i="0" kern="1200" dirty="0">
                <a:solidFill>
                  <a:schemeClr val="tx1"/>
                </a:solidFill>
                <a:effectLst/>
                <a:latin typeface="+mn-lt"/>
                <a:ea typeface="+mn-ea"/>
                <a:cs typeface="+mn-cs"/>
              </a:rPr>
              <a:t>Judah also took</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e"/>
              </a:rPr>
              <a:t>e</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Gaza, Ashkelon and Ekron—each city with its territory.</a:t>
            </a:r>
          </a:p>
          <a:p>
            <a:r>
              <a:rPr lang="en-CA" sz="1200" b="1" i="0" kern="1200" baseline="300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was with the men of Judah. They took possession of the hill country, but they were unable to drive the people from the plains, because they had chariots fitted with iron. </a:t>
            </a:r>
          </a:p>
          <a:p>
            <a:r>
              <a:rPr lang="en-CA" altLang="zh-TW" sz="1200" b="0" i="0" kern="1200" dirty="0">
                <a:solidFill>
                  <a:schemeClr val="tx1"/>
                </a:solidFill>
                <a:effectLst/>
                <a:latin typeface="+mn-lt"/>
                <a:ea typeface="+mn-ea"/>
                <a:cs typeface="+mn-cs"/>
              </a:rPr>
              <a:t>1. </a:t>
            </a:r>
            <a:r>
              <a:rPr lang="zh-TW" altLang="en-US" sz="1200" b="0" i="0" kern="1200" dirty="0">
                <a:solidFill>
                  <a:schemeClr val="tx1"/>
                </a:solidFill>
                <a:effectLst/>
                <a:latin typeface="+mn-lt"/>
                <a:ea typeface="+mn-ea"/>
                <a:cs typeface="+mn-cs"/>
              </a:rPr>
              <a:t>攻打迦南人</a:t>
            </a:r>
            <a:r>
              <a:rPr lang="en-CA" sz="1200" b="0" i="0" kern="1200" dirty="0">
                <a:solidFill>
                  <a:schemeClr val="tx1"/>
                </a:solidFill>
                <a:effectLst/>
                <a:latin typeface="+mn-lt"/>
                <a:ea typeface="+mn-ea"/>
                <a:cs typeface="+mn-cs"/>
              </a:rPr>
              <a:t>Canaanites</a:t>
            </a:r>
            <a:r>
              <a:rPr lang="en-CA" altLang="zh-TW" sz="1200" b="0" i="0" kern="1200" dirty="0">
                <a:solidFill>
                  <a:schemeClr val="tx1"/>
                </a:solidFill>
                <a:effectLst/>
                <a:latin typeface="+mn-lt"/>
                <a:ea typeface="+mn-ea"/>
                <a:cs typeface="+mn-cs"/>
              </a:rPr>
              <a:t>, </a:t>
            </a:r>
            <a:br>
              <a:rPr lang="en-CA" altLang="zh-TW" sz="1200" b="0" i="0" kern="1200" dirty="0">
                <a:solidFill>
                  <a:schemeClr val="tx1"/>
                </a:solidFill>
                <a:effectLst/>
                <a:latin typeface="+mn-lt"/>
                <a:ea typeface="+mn-ea"/>
                <a:cs typeface="+mn-cs"/>
              </a:rPr>
            </a:br>
            <a:r>
              <a:rPr lang="en-CA" altLang="zh-TW" sz="1200" b="0" i="0" kern="1200" dirty="0">
                <a:solidFill>
                  <a:schemeClr val="tx1"/>
                </a:solidFill>
                <a:effectLst/>
                <a:latin typeface="+mn-lt"/>
                <a:ea typeface="+mn-ea"/>
                <a:cs typeface="+mn-cs"/>
              </a:rPr>
              <a:t>2. </a:t>
            </a:r>
            <a:r>
              <a:rPr lang="zh-TW" altLang="en-US" sz="1200" b="0" i="0" kern="1200" dirty="0">
                <a:solidFill>
                  <a:schemeClr val="tx1"/>
                </a:solidFill>
                <a:effectLst/>
                <a:latin typeface="+mn-lt"/>
                <a:ea typeface="+mn-ea"/>
                <a:cs typeface="+mn-cs"/>
              </a:rPr>
              <a:t>比利洗人</a:t>
            </a:r>
            <a:r>
              <a:rPr lang="en-CA" sz="1200" b="0" i="0" kern="1200" dirty="0">
                <a:solidFill>
                  <a:schemeClr val="tx1"/>
                </a:solidFill>
                <a:effectLst/>
                <a:latin typeface="+mn-lt"/>
                <a:ea typeface="+mn-ea"/>
                <a:cs typeface="+mn-cs"/>
              </a:rPr>
              <a:t>Perizzites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3. </a:t>
            </a:r>
            <a:r>
              <a:rPr lang="zh-TW" altLang="en-US" sz="1200" dirty="0">
                <a:solidFill>
                  <a:srgbClr val="FFFFFF"/>
                </a:solidFill>
                <a:latin typeface="Times New Roman" panose="02020603050405020304" pitchFamily="18" charset="0"/>
                <a:ea typeface="方正平黑" panose="03000509000000000000" pitchFamily="65" charset="-120"/>
              </a:rPr>
              <a:t>攻打</a:t>
            </a:r>
            <a:r>
              <a:rPr lang="zh-TW" altLang="en-US" sz="1200" u="sng" dirty="0">
                <a:solidFill>
                  <a:srgbClr val="FFFFFF"/>
                </a:solidFill>
                <a:latin typeface="Times New Roman" panose="02020603050405020304" pitchFamily="18" charset="0"/>
                <a:ea typeface="方正平黑" panose="03000509000000000000" pitchFamily="65" charset="-120"/>
              </a:rPr>
              <a:t>耶路撒冷</a:t>
            </a:r>
            <a:br>
              <a:rPr lang="en-CA" altLang="zh-TW" sz="1200" u="sng" dirty="0">
                <a:solidFill>
                  <a:srgbClr val="FFFFFF"/>
                </a:solidFill>
                <a:latin typeface="Times New Roman" panose="02020603050405020304" pitchFamily="18" charset="0"/>
                <a:ea typeface="方正平黑" panose="03000509000000000000" pitchFamily="65" charset="-120"/>
              </a:rPr>
            </a:br>
            <a:r>
              <a:rPr lang="en-CA" altLang="zh-TW" sz="1200" u="sng" dirty="0">
                <a:solidFill>
                  <a:srgbClr val="FFFFFF"/>
                </a:solidFill>
                <a:latin typeface="Times New Roman" panose="02020603050405020304" pitchFamily="18" charset="0"/>
                <a:ea typeface="方正平黑" panose="03000509000000000000" pitchFamily="65" charset="-120"/>
              </a:rPr>
              <a:t>4.</a:t>
            </a:r>
            <a:r>
              <a:rPr lang="zh-TW" altLang="en-US" sz="1200" dirty="0">
                <a:solidFill>
                  <a:srgbClr val="FFFFFF"/>
                </a:solidFill>
                <a:latin typeface="Times New Roman" panose="02020603050405020304" pitchFamily="18" charset="0"/>
                <a:ea typeface="方正平黑" panose="03000509000000000000" pitchFamily="65" charset="-120"/>
              </a:rPr>
              <a:t>住山區</a:t>
            </a:r>
            <a:r>
              <a:rPr lang="zh-TW" altLang="en-US" sz="1200" dirty="0">
                <a:solidFill>
                  <a:srgbClr val="FFFFFF"/>
                </a:solidFill>
                <a:latin typeface="標楷體" panose="03000509000000000000" pitchFamily="65" charset="-120"/>
                <a:ea typeface="標楷體" panose="03000509000000000000" pitchFamily="65" charset="-120"/>
              </a:rPr>
              <a:t>、</a:t>
            </a:r>
            <a:r>
              <a:rPr lang="zh-TW" altLang="en-US" sz="1200" u="sng" spc="-130" dirty="0">
                <a:solidFill>
                  <a:srgbClr val="FFFFFF"/>
                </a:solidFill>
                <a:latin typeface="Times New Roman" panose="02020603050405020304" pitchFamily="18" charset="0"/>
                <a:ea typeface="方正平黑" panose="03000509000000000000" pitchFamily="65" charset="-120"/>
              </a:rPr>
              <a:t>尼革夫</a:t>
            </a:r>
            <a:r>
              <a:rPr lang="zh-TW" altLang="en-US" sz="1200" dirty="0">
                <a:solidFill>
                  <a:srgbClr val="FFFFFF"/>
                </a:solidFill>
                <a:latin typeface="Times New Roman" panose="02020603050405020304" pitchFamily="18" charset="0"/>
                <a:ea typeface="方正平黑" panose="03000509000000000000" pitchFamily="65" charset="-120"/>
              </a:rPr>
              <a:t>和低地的</a:t>
            </a:r>
            <a:r>
              <a:rPr lang="zh-TW" altLang="en-US" sz="1200" u="sng" dirty="0">
                <a:solidFill>
                  <a:srgbClr val="FFFFFF"/>
                </a:solidFill>
                <a:latin typeface="Times New Roman" panose="02020603050405020304" pitchFamily="18" charset="0"/>
                <a:ea typeface="方正平黑" panose="03000509000000000000" pitchFamily="65" charset="-120"/>
              </a:rPr>
              <a:t>迦南</a:t>
            </a:r>
            <a:r>
              <a:rPr lang="zh-TW" altLang="en-US" sz="1200" dirty="0">
                <a:solidFill>
                  <a:srgbClr val="FFFFFF"/>
                </a:solidFill>
                <a:latin typeface="Times New Roman" panose="02020603050405020304" pitchFamily="18" charset="0"/>
                <a:ea typeface="方正平黑" panose="03000509000000000000" pitchFamily="65" charset="-120"/>
              </a:rPr>
              <a:t>人</a:t>
            </a:r>
            <a:endParaRPr lang="en-CA" altLang="zh-TW" sz="1200" dirty="0">
              <a:solidFill>
                <a:srgbClr val="FFFFFF"/>
              </a:solidFill>
              <a:latin typeface="Times New Roman" panose="02020603050405020304" pitchFamily="18" charset="0"/>
              <a:ea typeface="方正平黑" panose="03000509000000000000" pitchFamily="65" charset="-120"/>
            </a:endParaRPr>
          </a:p>
          <a:p>
            <a:r>
              <a:rPr lang="en-CA" dirty="0"/>
              <a:t>5.</a:t>
            </a:r>
            <a:r>
              <a:rPr lang="zh-TW" altLang="en-US" sz="1200" u="sng" dirty="0">
                <a:solidFill>
                  <a:srgbClr val="FFFFFF"/>
                </a:solidFill>
                <a:latin typeface="Times New Roman" panose="02020603050405020304" pitchFamily="18" charset="0"/>
                <a:ea typeface="方正平黑" panose="03000509000000000000" pitchFamily="65" charset="-120"/>
              </a:rPr>
              <a:t>希伯崙</a:t>
            </a:r>
            <a:r>
              <a:rPr lang="zh-TW" altLang="en-US" sz="1200" u="none" dirty="0">
                <a:solidFill>
                  <a:srgbClr val="FFFFFF"/>
                </a:solidFill>
                <a:latin typeface="Times New Roman" panose="02020603050405020304" pitchFamily="18" charset="0"/>
                <a:ea typeface="方正平黑" panose="03000509000000000000" pitchFamily="65" charset="-120"/>
              </a:rPr>
              <a:t>：改名</a:t>
            </a:r>
            <a:r>
              <a:rPr lang="zh-TW" altLang="en-US" sz="1200" u="sng" dirty="0">
                <a:solidFill>
                  <a:srgbClr val="FFFFFF"/>
                </a:solidFill>
                <a:latin typeface="Times New Roman" panose="02020603050405020304" pitchFamily="18" charset="0"/>
                <a:ea typeface="方正平黑" panose="03000509000000000000" pitchFamily="65" charset="-120"/>
              </a:rPr>
              <a:t>基列</a:t>
            </a:r>
            <a:r>
              <a:rPr lang="en-US" altLang="zh-TW" sz="1200" u="sng" dirty="0">
                <a:solidFill>
                  <a:srgbClr val="FFFFFF"/>
                </a:solidFill>
                <a:latin typeface="Arial" panose="020B0604020202020204" pitchFamily="34" charset="0"/>
                <a:ea typeface="方正平黑" panose="03000509000000000000" pitchFamily="65" charset="-120"/>
              </a:rPr>
              <a:t>‧</a:t>
            </a:r>
            <a:r>
              <a:rPr lang="zh-TW" altLang="en-US" sz="1200" u="sng" dirty="0">
                <a:solidFill>
                  <a:srgbClr val="FFFFFF"/>
                </a:solidFill>
                <a:latin typeface="Times New Roman" panose="02020603050405020304" pitchFamily="18" charset="0"/>
                <a:ea typeface="方正平黑" panose="03000509000000000000" pitchFamily="65" charset="-120"/>
              </a:rPr>
              <a:t>亞巴： </a:t>
            </a:r>
            <a:r>
              <a:rPr lang="zh-TW" altLang="en-US" dirty="0"/>
              <a:t>亞衲族中最尊大的人， 亞巴的城</a:t>
            </a:r>
            <a:endParaRPr lang="en-CA" altLang="zh-TW" dirty="0"/>
          </a:p>
          <a:p>
            <a:r>
              <a:rPr lang="en-CA" altLang="zh-TW" u="none" dirty="0"/>
              <a:t>6.</a:t>
            </a:r>
            <a:r>
              <a:rPr lang="zh-TW" altLang="en-US" sz="1200" u="sng" dirty="0">
                <a:solidFill>
                  <a:srgbClr val="FFFFFF"/>
                </a:solidFill>
                <a:latin typeface="Times New Roman" panose="02020603050405020304" pitchFamily="18" charset="0"/>
                <a:ea typeface="方正平黑" panose="03000509000000000000" pitchFamily="65" charset="-120"/>
              </a:rPr>
              <a:t>底壁</a:t>
            </a:r>
            <a:r>
              <a:rPr lang="en-CA" altLang="zh-TW" sz="1200" u="sng" dirty="0">
                <a:solidFill>
                  <a:srgbClr val="FFFFFF"/>
                </a:solidFill>
                <a:latin typeface="Times New Roman" panose="02020603050405020304" pitchFamily="18" charset="0"/>
                <a:ea typeface="方正平黑" panose="03000509000000000000" pitchFamily="65" charset="-120"/>
              </a:rPr>
              <a:t>: </a:t>
            </a:r>
            <a:r>
              <a:rPr lang="zh-TW" altLang="en-US" dirty="0"/>
              <a:t>文獻之城」書卷之城</a:t>
            </a:r>
            <a:r>
              <a:rPr lang="en-CA" altLang="zh-TW" dirty="0"/>
              <a:t>: </a:t>
            </a:r>
            <a:r>
              <a:rPr lang="zh-TW" altLang="en-US" dirty="0"/>
              <a:t>知識與啟示</a:t>
            </a:r>
            <a:endParaRPr lang="en-CA" altLang="zh-TW" dirty="0"/>
          </a:p>
          <a:p>
            <a:r>
              <a:rPr lang="en-CA" altLang="zh-TW" u="none" dirty="0"/>
              <a:t>7.</a:t>
            </a:r>
            <a:r>
              <a:rPr kumimoji="0" lang="zh-TW" altLang="en-US" sz="1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迦薩</a:t>
            </a:r>
            <a:r>
              <a:rPr kumimoji="0" lang="zh-TW" alt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和所屬的領土</a:t>
            </a:r>
            <a:r>
              <a:rPr lang="zh-TW" altLang="en-US" u="none" dirty="0"/>
              <a:t>　</a:t>
            </a:r>
            <a:br>
              <a:rPr lang="en-CA" altLang="zh-TW" u="none" dirty="0"/>
            </a:br>
            <a:r>
              <a:rPr lang="en-CA" altLang="zh-TW" u="none" dirty="0"/>
              <a:t>8. </a:t>
            </a:r>
            <a:r>
              <a:rPr kumimoji="0" lang="zh-TW" altLang="en-US" sz="1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亞實基倫</a:t>
            </a:r>
            <a:r>
              <a:rPr kumimoji="0" lang="zh-TW" alt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和所屬的領土</a:t>
            </a:r>
            <a:endParaRPr lang="en-CA" u="none" dirty="0"/>
          </a:p>
        </p:txBody>
      </p:sp>
      <p:sp>
        <p:nvSpPr>
          <p:cNvPr id="4" name="Slide Number Placeholder 3">
            <a:extLst>
              <a:ext uri="{FF2B5EF4-FFF2-40B4-BE49-F238E27FC236}">
                <a16:creationId xmlns:a16="http://schemas.microsoft.com/office/drawing/2014/main" id="{E045DD61-0FD3-E45D-459B-0CE9AC0903D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499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DABD-EA0A-F5F4-A245-19AC01230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8B0EC-8FAE-0C0C-4273-B321914D8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9F349-E63F-70A8-F584-F238CE49F8B3}"/>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20 </a:t>
            </a:r>
            <a:r>
              <a:rPr lang="en-CA" sz="1200" b="0" i="0" kern="1200" dirty="0">
                <a:solidFill>
                  <a:schemeClr val="tx1"/>
                </a:solidFill>
                <a:effectLst/>
                <a:latin typeface="+mn-lt"/>
                <a:ea typeface="+mn-ea"/>
                <a:cs typeface="+mn-cs"/>
              </a:rPr>
              <a:t>As Moses had promised, Hebron was given to Caleb, who drove from it the three sons of Anak. </a:t>
            </a:r>
            <a:r>
              <a:rPr lang="en-CA" sz="1200" b="1" i="0" kern="1200" baseline="30000" dirty="0">
                <a:solidFill>
                  <a:schemeClr val="tx1"/>
                </a:solidFill>
                <a:effectLst/>
                <a:latin typeface="+mn-lt"/>
                <a:ea typeface="+mn-ea"/>
                <a:cs typeface="+mn-cs"/>
              </a:rPr>
              <a:t>21 </a:t>
            </a:r>
            <a:r>
              <a:rPr lang="en-CA" sz="1200" b="0" i="0" kern="1200" dirty="0">
                <a:solidFill>
                  <a:schemeClr val="tx1"/>
                </a:solidFill>
                <a:effectLst/>
                <a:latin typeface="+mn-lt"/>
                <a:ea typeface="+mn-ea"/>
                <a:cs typeface="+mn-cs"/>
              </a:rPr>
              <a:t>The </a:t>
            </a:r>
            <a:r>
              <a:rPr lang="en-CA" sz="1200" b="0" i="0" kern="1200" dirty="0" err="1">
                <a:solidFill>
                  <a:schemeClr val="tx1"/>
                </a:solidFill>
                <a:effectLst/>
                <a:latin typeface="+mn-lt"/>
                <a:ea typeface="+mn-ea"/>
                <a:cs typeface="+mn-cs"/>
              </a:rPr>
              <a:t>Benjamites</a:t>
            </a:r>
            <a:r>
              <a:rPr lang="en-CA" sz="1200" b="0" i="0" kern="1200" dirty="0">
                <a:solidFill>
                  <a:schemeClr val="tx1"/>
                </a:solidFill>
                <a:effectLst/>
                <a:latin typeface="+mn-lt"/>
                <a:ea typeface="+mn-ea"/>
                <a:cs typeface="+mn-cs"/>
              </a:rPr>
              <a:t>, however, did not drive out the Jebusites, who were living in Jerusalem; to this day the Jebusites live there with the </a:t>
            </a:r>
            <a:r>
              <a:rPr lang="en-CA" sz="1200" b="0" i="0" kern="1200" dirty="0" err="1">
                <a:solidFill>
                  <a:schemeClr val="tx1"/>
                </a:solidFill>
                <a:effectLst/>
                <a:latin typeface="+mn-lt"/>
                <a:ea typeface="+mn-ea"/>
                <a:cs typeface="+mn-cs"/>
              </a:rPr>
              <a:t>Benjamites</a:t>
            </a:r>
            <a:r>
              <a:rPr lang="en-CA" sz="1200" b="0" i="0" kern="1200" dirty="0">
                <a:solidFill>
                  <a:schemeClr val="tx1"/>
                </a:solidFill>
                <a:effectLst/>
                <a:latin typeface="+mn-lt"/>
                <a:ea typeface="+mn-ea"/>
                <a:cs typeface="+mn-cs"/>
              </a:rPr>
              <a:t>.</a:t>
            </a:r>
            <a:endParaRPr lang="en-CA" dirty="0"/>
          </a:p>
        </p:txBody>
      </p:sp>
      <p:sp>
        <p:nvSpPr>
          <p:cNvPr id="4" name="Slide Number Placeholder 3">
            <a:extLst>
              <a:ext uri="{FF2B5EF4-FFF2-40B4-BE49-F238E27FC236}">
                <a16:creationId xmlns:a16="http://schemas.microsoft.com/office/drawing/2014/main" id="{1F0B1C2E-56E9-EAF4-4DA5-4087F31B017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778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B862C-672F-62C7-57D0-872FADD30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F59C0-530B-8701-14E3-A7615D02E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20FE1-035F-DE47-83CF-5C4546B964A6}"/>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22 </a:t>
            </a:r>
            <a:r>
              <a:rPr lang="en-CA" sz="1200" b="0" i="0" kern="1200" dirty="0">
                <a:solidFill>
                  <a:schemeClr val="tx1"/>
                </a:solidFill>
                <a:effectLst/>
                <a:latin typeface="+mn-lt"/>
                <a:ea typeface="+mn-ea"/>
                <a:cs typeface="+mn-cs"/>
              </a:rPr>
              <a:t>Now the tribes of Joseph attacked Bethel, and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was with them. </a:t>
            </a:r>
            <a:r>
              <a:rPr lang="en-CA" sz="1200" b="1" i="0" kern="1200" baseline="30000" dirty="0">
                <a:solidFill>
                  <a:schemeClr val="tx1"/>
                </a:solidFill>
                <a:effectLst/>
                <a:latin typeface="+mn-lt"/>
                <a:ea typeface="+mn-ea"/>
                <a:cs typeface="+mn-cs"/>
              </a:rPr>
              <a:t>23 </a:t>
            </a:r>
            <a:r>
              <a:rPr lang="en-CA" sz="1200" b="0" i="0" kern="1200" dirty="0">
                <a:solidFill>
                  <a:schemeClr val="tx1"/>
                </a:solidFill>
                <a:effectLst/>
                <a:latin typeface="+mn-lt"/>
                <a:ea typeface="+mn-ea"/>
                <a:cs typeface="+mn-cs"/>
              </a:rPr>
              <a:t>When they sent men to spy out Bethel (formerly called Luz), </a:t>
            </a:r>
            <a:r>
              <a:rPr lang="en-CA" sz="1200" b="1" i="0" kern="1200" baseline="30000" dirty="0">
                <a:solidFill>
                  <a:schemeClr val="tx1"/>
                </a:solidFill>
                <a:effectLst/>
                <a:latin typeface="+mn-lt"/>
                <a:ea typeface="+mn-ea"/>
                <a:cs typeface="+mn-cs"/>
              </a:rPr>
              <a:t>24 </a:t>
            </a:r>
            <a:r>
              <a:rPr lang="en-CA" sz="1200" b="0" i="0" kern="1200" dirty="0">
                <a:solidFill>
                  <a:schemeClr val="tx1"/>
                </a:solidFill>
                <a:effectLst/>
                <a:latin typeface="+mn-lt"/>
                <a:ea typeface="+mn-ea"/>
                <a:cs typeface="+mn-cs"/>
              </a:rPr>
              <a:t>the spies saw a man coming out of the city and they said to him, “Show us how to get into the city and we will see that you are treated well.”</a:t>
            </a:r>
            <a:endParaRPr lang="en-CA" dirty="0"/>
          </a:p>
        </p:txBody>
      </p:sp>
      <p:sp>
        <p:nvSpPr>
          <p:cNvPr id="4" name="Slide Number Placeholder 3">
            <a:extLst>
              <a:ext uri="{FF2B5EF4-FFF2-40B4-BE49-F238E27FC236}">
                <a16:creationId xmlns:a16="http://schemas.microsoft.com/office/drawing/2014/main" id="{898A19C3-BD7C-C60F-EBD1-CB3BFA62A0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071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67E07-C2D1-5D9F-B3E0-8C38A83A6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ECA06-6E46-7A40-1E5B-0136350E2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DCCDE-F62E-F7FB-85A3-2B9B4529E0D3}"/>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25 </a:t>
            </a:r>
            <a:r>
              <a:rPr lang="en-CA" sz="1200" b="0" i="0" kern="1200" dirty="0">
                <a:solidFill>
                  <a:schemeClr val="tx1"/>
                </a:solidFill>
                <a:effectLst/>
                <a:latin typeface="+mn-lt"/>
                <a:ea typeface="+mn-ea"/>
                <a:cs typeface="+mn-cs"/>
              </a:rPr>
              <a:t>So he showed them, and they put the city to the sword but spared the man and his whole family. </a:t>
            </a:r>
            <a:r>
              <a:rPr lang="en-CA" sz="1200" b="1" i="0" kern="1200" baseline="30000" dirty="0">
                <a:solidFill>
                  <a:schemeClr val="tx1"/>
                </a:solidFill>
                <a:effectLst/>
                <a:latin typeface="+mn-lt"/>
                <a:ea typeface="+mn-ea"/>
                <a:cs typeface="+mn-cs"/>
              </a:rPr>
              <a:t>26 </a:t>
            </a:r>
            <a:r>
              <a:rPr lang="en-CA" sz="1200" b="0" i="0" kern="1200" dirty="0">
                <a:solidFill>
                  <a:schemeClr val="tx1"/>
                </a:solidFill>
                <a:effectLst/>
                <a:latin typeface="+mn-lt"/>
                <a:ea typeface="+mn-ea"/>
                <a:cs typeface="+mn-cs"/>
              </a:rPr>
              <a:t>He then went to the land of the Hittites, where he built a city and called it Luz, which is its name to this day.</a:t>
            </a:r>
          </a:p>
          <a:p>
            <a:r>
              <a:rPr kumimoji="0" lang="zh-TW" altLang="en-US" sz="12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放走那人：重建路斯之城</a:t>
            </a:r>
            <a:r>
              <a:rPr kumimoji="0" lang="en-CA" altLang="zh-TW" sz="12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1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赫</a:t>
            </a:r>
            <a:r>
              <a:rPr kumimoji="0" lang="zh-TW" alt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人之地去</a:t>
            </a:r>
            <a:endParaRPr lang="en-CA"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825164AA-DAD6-A5BA-481C-00E66BB6C8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54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3A0A-1767-AAAB-F060-ED1E608B3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9E64F-4286-1DEF-DD9D-379CFC524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9B4B0-09FA-DAD6-79A2-77E7D4967C9D}"/>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27 </a:t>
            </a:r>
            <a:r>
              <a:rPr lang="en-CA" sz="1200" b="0" i="0" kern="1200" dirty="0">
                <a:solidFill>
                  <a:schemeClr val="tx1"/>
                </a:solidFill>
                <a:effectLst/>
                <a:latin typeface="+mn-lt"/>
                <a:ea typeface="+mn-ea"/>
                <a:cs typeface="+mn-cs"/>
              </a:rPr>
              <a:t>But Manasseh did not drive out the people of Beth Shan or Taanach or Dor or Ibleam or Megiddo and their surrounding settlements, for the Canaanites were determined to live in that land.</a:t>
            </a:r>
            <a:endParaRPr lang="en-CA" dirty="0"/>
          </a:p>
        </p:txBody>
      </p:sp>
      <p:sp>
        <p:nvSpPr>
          <p:cNvPr id="4" name="Slide Number Placeholder 3">
            <a:extLst>
              <a:ext uri="{FF2B5EF4-FFF2-40B4-BE49-F238E27FC236}">
                <a16:creationId xmlns:a16="http://schemas.microsoft.com/office/drawing/2014/main" id="{4218DC33-1C48-8855-D92F-D19000AA2B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81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baseline="30000" dirty="0">
                <a:solidFill>
                  <a:schemeClr val="tx1"/>
                </a:solidFill>
                <a:effectLst/>
                <a:latin typeface="+mn-lt"/>
                <a:ea typeface="+mn-ea"/>
                <a:cs typeface="+mn-cs"/>
              </a:rPr>
              <a:t>5 </a:t>
            </a:r>
            <a:r>
              <a:rPr lang="en-CA" sz="1200" b="0" i="0" kern="1200" dirty="0">
                <a:solidFill>
                  <a:schemeClr val="tx1"/>
                </a:solidFill>
                <a:effectLst/>
                <a:latin typeface="+mn-lt"/>
                <a:ea typeface="+mn-ea"/>
                <a:cs typeface="+mn-cs"/>
              </a:rPr>
              <a:t>It was there that they found Adoni-Bezek and fought against him, putting to rout the Canaanites and Perizzites. </a:t>
            </a:r>
            <a:r>
              <a:rPr lang="en-CA" sz="1200" b="1" i="0" kern="1200" baseline="30000" dirty="0">
                <a:solidFill>
                  <a:schemeClr val="tx1"/>
                </a:solidFill>
                <a:effectLst/>
                <a:latin typeface="+mn-lt"/>
                <a:ea typeface="+mn-ea"/>
                <a:cs typeface="+mn-cs"/>
              </a:rPr>
              <a:t>6 </a:t>
            </a:r>
            <a:r>
              <a:rPr lang="en-CA" sz="1200" b="0" i="0" kern="1200" dirty="0">
                <a:solidFill>
                  <a:schemeClr val="tx1"/>
                </a:solidFill>
                <a:effectLst/>
                <a:latin typeface="+mn-lt"/>
                <a:ea typeface="+mn-ea"/>
                <a:cs typeface="+mn-cs"/>
              </a:rPr>
              <a:t>Adoni-Bezek fled, but they chased him and caught him, and cut off his thumbs and big toes.</a:t>
            </a:r>
          </a:p>
          <a:p>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4</a:t>
            </a:fld>
            <a:endParaRPr lang="en-US"/>
          </a:p>
        </p:txBody>
      </p:sp>
    </p:spTree>
    <p:extLst>
      <p:ext uri="{BB962C8B-B14F-4D97-AF65-F5344CB8AC3E}">
        <p14:creationId xmlns:p14="http://schemas.microsoft.com/office/powerpoint/2010/main" val="479248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But Manasseh did not drive out the people </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44</a:t>
            </a:fld>
            <a:endParaRPr lang="en-US"/>
          </a:p>
        </p:txBody>
      </p:sp>
    </p:spTree>
    <p:extLst>
      <p:ext uri="{BB962C8B-B14F-4D97-AF65-F5344CB8AC3E}">
        <p14:creationId xmlns:p14="http://schemas.microsoft.com/office/powerpoint/2010/main" val="967921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164A-7455-9DB2-58A1-07700BDB1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7DBD4-723C-12B1-87E4-2C6622E5D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AB4CD-A230-5138-87EA-9D4E011FA26C}"/>
              </a:ext>
            </a:extLst>
          </p:cNvPr>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28 </a:t>
            </a:r>
            <a:r>
              <a:rPr lang="en-CA" sz="1200" b="0" i="0" kern="1200" dirty="0">
                <a:solidFill>
                  <a:schemeClr val="tx1"/>
                </a:solidFill>
                <a:effectLst/>
                <a:latin typeface="+mn-lt"/>
                <a:ea typeface="+mn-ea"/>
                <a:cs typeface="+mn-cs"/>
              </a:rPr>
              <a:t>When Israel became strong, they pressed the Canaanites into forced labor but never drove them out completely. </a:t>
            </a:r>
            <a:r>
              <a:rPr lang="en-CA" sz="1200" b="1" i="0" kern="1200" baseline="30000" dirty="0">
                <a:solidFill>
                  <a:schemeClr val="tx1"/>
                </a:solidFill>
                <a:effectLst/>
                <a:latin typeface="+mn-lt"/>
                <a:ea typeface="+mn-ea"/>
                <a:cs typeface="+mn-cs"/>
              </a:rPr>
              <a:t>29 </a:t>
            </a:r>
            <a:r>
              <a:rPr lang="en-CA" sz="1200" b="0" i="0" kern="1200" dirty="0">
                <a:solidFill>
                  <a:schemeClr val="tx1"/>
                </a:solidFill>
                <a:effectLst/>
                <a:latin typeface="+mn-lt"/>
                <a:ea typeface="+mn-ea"/>
                <a:cs typeface="+mn-cs"/>
              </a:rPr>
              <a:t>Nor did Ephraim drive out the Canaanites living in Gezer, but the Canaanites continued to live there among them. </a:t>
            </a:r>
            <a:endParaRPr lang="en-CA" dirty="0"/>
          </a:p>
        </p:txBody>
      </p:sp>
      <p:sp>
        <p:nvSpPr>
          <p:cNvPr id="4" name="Slide Number Placeholder 3">
            <a:extLst>
              <a:ext uri="{FF2B5EF4-FFF2-40B4-BE49-F238E27FC236}">
                <a16:creationId xmlns:a16="http://schemas.microsoft.com/office/drawing/2014/main" id="{0BAF82F4-9C12-8A21-4B2B-1B8745B1221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987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1A00B-C16C-4CBA-C97C-9FC0CE196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3FD4E-120A-4E4F-B0CF-99F6F3858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47B79-8640-26BA-9AAE-01522E4DBD8D}"/>
              </a:ext>
            </a:extLst>
          </p:cNvPr>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30 </a:t>
            </a:r>
            <a:r>
              <a:rPr lang="en-CA" sz="1200" b="0" i="0" kern="1200" dirty="0">
                <a:solidFill>
                  <a:schemeClr val="tx1"/>
                </a:solidFill>
                <a:effectLst/>
                <a:latin typeface="+mn-lt"/>
                <a:ea typeface="+mn-ea"/>
                <a:cs typeface="+mn-cs"/>
              </a:rPr>
              <a:t>Neither did Zebulun drive out the Canaanites living in Kitron or </a:t>
            </a:r>
            <a:r>
              <a:rPr lang="en-CA" sz="1200" b="0" i="0" kern="1200" dirty="0" err="1">
                <a:solidFill>
                  <a:schemeClr val="tx1"/>
                </a:solidFill>
                <a:effectLst/>
                <a:latin typeface="+mn-lt"/>
                <a:ea typeface="+mn-ea"/>
                <a:cs typeface="+mn-cs"/>
              </a:rPr>
              <a:t>Nahalol</a:t>
            </a:r>
            <a:r>
              <a:rPr lang="en-CA" sz="1200" b="0" i="0" kern="1200" dirty="0">
                <a:solidFill>
                  <a:schemeClr val="tx1"/>
                </a:solidFill>
                <a:effectLst/>
                <a:latin typeface="+mn-lt"/>
                <a:ea typeface="+mn-ea"/>
                <a:cs typeface="+mn-cs"/>
              </a:rPr>
              <a:t>, so these Canaanites lived among them, but Zebulun did subject them to forced labor. </a:t>
            </a:r>
            <a:endParaRPr lang="en-CA" dirty="0"/>
          </a:p>
        </p:txBody>
      </p:sp>
      <p:sp>
        <p:nvSpPr>
          <p:cNvPr id="4" name="Slide Number Placeholder 3">
            <a:extLst>
              <a:ext uri="{FF2B5EF4-FFF2-40B4-BE49-F238E27FC236}">
                <a16:creationId xmlns:a16="http://schemas.microsoft.com/office/drawing/2014/main" id="{5DA1F681-5522-7677-54F9-97E273B64F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582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5352-8C6B-4BF6-827E-7F53E698D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18CC2-2DF7-563C-FF72-CCDC08715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4D138-8F2B-0944-1973-9563B0013C37}"/>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31 </a:t>
            </a:r>
            <a:r>
              <a:rPr lang="en-CA" sz="1200" b="0" i="0" kern="1200" dirty="0">
                <a:solidFill>
                  <a:schemeClr val="tx1"/>
                </a:solidFill>
                <a:effectLst/>
                <a:latin typeface="+mn-lt"/>
                <a:ea typeface="+mn-ea"/>
                <a:cs typeface="+mn-cs"/>
              </a:rPr>
              <a:t>Nor did Asher drive out those living in Akko or Sidon or Ahlab or </a:t>
            </a:r>
            <a:r>
              <a:rPr lang="en-CA" sz="1200" b="0" i="0" kern="1200" dirty="0" err="1">
                <a:solidFill>
                  <a:schemeClr val="tx1"/>
                </a:solidFill>
                <a:effectLst/>
                <a:latin typeface="+mn-lt"/>
                <a:ea typeface="+mn-ea"/>
                <a:cs typeface="+mn-cs"/>
              </a:rPr>
              <a:t>Akzib</a:t>
            </a:r>
            <a:r>
              <a:rPr lang="en-CA" sz="1200" b="0" i="0" kern="1200" dirty="0">
                <a:solidFill>
                  <a:schemeClr val="tx1"/>
                </a:solidFill>
                <a:effectLst/>
                <a:latin typeface="+mn-lt"/>
                <a:ea typeface="+mn-ea"/>
                <a:cs typeface="+mn-cs"/>
              </a:rPr>
              <a:t> or Helbah or Aphek or Rehob. </a:t>
            </a:r>
            <a:r>
              <a:rPr lang="en-CA" sz="1200" b="1" i="0" kern="1200" baseline="30000" dirty="0">
                <a:solidFill>
                  <a:schemeClr val="tx1"/>
                </a:solidFill>
                <a:effectLst/>
                <a:latin typeface="+mn-lt"/>
                <a:ea typeface="+mn-ea"/>
                <a:cs typeface="+mn-cs"/>
              </a:rPr>
              <a:t>32 </a:t>
            </a:r>
            <a:r>
              <a:rPr lang="en-CA" sz="1200" b="0" i="0" kern="1200" dirty="0">
                <a:solidFill>
                  <a:schemeClr val="tx1"/>
                </a:solidFill>
                <a:effectLst/>
                <a:latin typeface="+mn-lt"/>
                <a:ea typeface="+mn-ea"/>
                <a:cs typeface="+mn-cs"/>
              </a:rPr>
              <a:t>The </a:t>
            </a:r>
            <a:r>
              <a:rPr lang="en-CA" sz="1200" b="0" i="0" kern="1200" dirty="0" err="1">
                <a:solidFill>
                  <a:schemeClr val="tx1"/>
                </a:solidFill>
                <a:effectLst/>
                <a:latin typeface="+mn-lt"/>
                <a:ea typeface="+mn-ea"/>
                <a:cs typeface="+mn-cs"/>
              </a:rPr>
              <a:t>Asherites</a:t>
            </a:r>
            <a:r>
              <a:rPr lang="en-CA" sz="1200" b="0" i="0" kern="1200" dirty="0">
                <a:solidFill>
                  <a:schemeClr val="tx1"/>
                </a:solidFill>
                <a:effectLst/>
                <a:latin typeface="+mn-lt"/>
                <a:ea typeface="+mn-ea"/>
                <a:cs typeface="+mn-cs"/>
              </a:rPr>
              <a:t> lived among the Canaanite inhabitants of the land because they did not drive them out. </a:t>
            </a:r>
            <a:endParaRPr lang="en-CA" dirty="0"/>
          </a:p>
        </p:txBody>
      </p:sp>
      <p:sp>
        <p:nvSpPr>
          <p:cNvPr id="4" name="Slide Number Placeholder 3">
            <a:extLst>
              <a:ext uri="{FF2B5EF4-FFF2-40B4-BE49-F238E27FC236}">
                <a16:creationId xmlns:a16="http://schemas.microsoft.com/office/drawing/2014/main" id="{CEACC26E-EE17-04EE-EFF4-0D8DEE51289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75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0F05C-D69F-DBBC-506B-DE77270A5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F5B5B-39C2-61FD-8574-DA4DAF590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D52FD-55DD-1704-62F9-A67CB41D6CC5}"/>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33 </a:t>
            </a:r>
            <a:r>
              <a:rPr lang="en-CA" sz="1200" b="0" i="0" kern="1200" dirty="0">
                <a:solidFill>
                  <a:schemeClr val="tx1"/>
                </a:solidFill>
                <a:effectLst/>
                <a:latin typeface="+mn-lt"/>
                <a:ea typeface="+mn-ea"/>
                <a:cs typeface="+mn-cs"/>
              </a:rPr>
              <a:t>Neither did Naphtali drive out those living in Beth Shemesh or Beth Anath; but the </a:t>
            </a:r>
            <a:r>
              <a:rPr lang="en-CA" sz="1200" b="0" i="0" kern="1200" dirty="0" err="1">
                <a:solidFill>
                  <a:schemeClr val="tx1"/>
                </a:solidFill>
                <a:effectLst/>
                <a:latin typeface="+mn-lt"/>
                <a:ea typeface="+mn-ea"/>
                <a:cs typeface="+mn-cs"/>
              </a:rPr>
              <a:t>Naphtalites</a:t>
            </a:r>
            <a:r>
              <a:rPr lang="en-CA" sz="1200" b="0" i="0" kern="1200" dirty="0">
                <a:solidFill>
                  <a:schemeClr val="tx1"/>
                </a:solidFill>
                <a:effectLst/>
                <a:latin typeface="+mn-lt"/>
                <a:ea typeface="+mn-ea"/>
                <a:cs typeface="+mn-cs"/>
              </a:rPr>
              <a:t> too lived among the Canaanite inhabitants of the land, and those living in Beth Shemesh and Beth Anath became forced laborers for them.</a:t>
            </a:r>
            <a:endParaRPr lang="en-CA" dirty="0"/>
          </a:p>
        </p:txBody>
      </p:sp>
      <p:sp>
        <p:nvSpPr>
          <p:cNvPr id="4" name="Slide Number Placeholder 3">
            <a:extLst>
              <a:ext uri="{FF2B5EF4-FFF2-40B4-BE49-F238E27FC236}">
                <a16:creationId xmlns:a16="http://schemas.microsoft.com/office/drawing/2014/main" id="{1B4C05BE-845B-1DEA-9D8D-4F9DDF4574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233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0E65B-3047-FCB7-C2BC-A29A33C11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23744-FC84-6B12-6B46-551F1EFB7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BC8A6-03AF-3F97-5204-B9E67B5A801F}"/>
              </a:ext>
            </a:extLst>
          </p:cNvPr>
          <p:cNvSpPr>
            <a:spLocks noGrp="1"/>
          </p:cNvSpPr>
          <p:nvPr>
            <p:ph type="body" idx="1"/>
          </p:nvPr>
        </p:nvSpPr>
        <p:spPr/>
        <p:txBody>
          <a:bodyPr/>
          <a:lstStyle/>
          <a:p>
            <a:r>
              <a:rPr lang="en-CA" sz="1200" b="0" i="0" kern="1200" dirty="0">
                <a:solidFill>
                  <a:schemeClr val="tx1"/>
                </a:solidFill>
                <a:effectLst/>
                <a:latin typeface="+mn-lt"/>
                <a:ea typeface="+mn-ea"/>
                <a:cs typeface="+mn-cs"/>
              </a:rPr>
              <a:t>But Manasseh did not drive out the people </a:t>
            </a:r>
            <a:endParaRPr lang="en-CA" dirty="0"/>
          </a:p>
        </p:txBody>
      </p:sp>
      <p:sp>
        <p:nvSpPr>
          <p:cNvPr id="4" name="Slide Number Placeholder 3">
            <a:extLst>
              <a:ext uri="{FF2B5EF4-FFF2-40B4-BE49-F238E27FC236}">
                <a16:creationId xmlns:a16="http://schemas.microsoft.com/office/drawing/2014/main" id="{9C9DAD7A-3131-E5B6-9536-1A40E62BCA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992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E45F-C237-1BBC-5128-A09AA8C49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95C8D-2889-FF8D-7B35-E2DE66421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8C5FE-EAAB-715D-DD08-83BBAEC44EF3}"/>
              </a:ext>
            </a:extLst>
          </p:cNvPr>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34 </a:t>
            </a:r>
            <a:r>
              <a:rPr lang="en-CA" sz="1200" b="0" i="0" kern="1200" dirty="0">
                <a:solidFill>
                  <a:schemeClr val="tx1"/>
                </a:solidFill>
                <a:effectLst/>
                <a:latin typeface="+mn-lt"/>
                <a:ea typeface="+mn-ea"/>
                <a:cs typeface="+mn-cs"/>
              </a:rPr>
              <a:t>The Amorites confined the Danites to the hill country, not allowing them to come down into the plain. </a:t>
            </a:r>
            <a:r>
              <a:rPr lang="en-CA" sz="1200" b="1" i="0" kern="1200" baseline="30000" dirty="0">
                <a:solidFill>
                  <a:schemeClr val="tx1"/>
                </a:solidFill>
                <a:effectLst/>
                <a:latin typeface="+mn-lt"/>
                <a:ea typeface="+mn-ea"/>
                <a:cs typeface="+mn-cs"/>
              </a:rPr>
              <a:t>35 </a:t>
            </a:r>
            <a:r>
              <a:rPr lang="en-CA" sz="1200" b="0" i="0" kern="1200" dirty="0">
                <a:solidFill>
                  <a:schemeClr val="tx1"/>
                </a:solidFill>
                <a:effectLst/>
                <a:latin typeface="+mn-lt"/>
                <a:ea typeface="+mn-ea"/>
                <a:cs typeface="+mn-cs"/>
              </a:rPr>
              <a:t>And the Amorites were determined also to hold out in Mount </a:t>
            </a:r>
            <a:r>
              <a:rPr lang="en-CA" sz="1200" b="0" i="0" kern="1200" dirty="0" err="1">
                <a:solidFill>
                  <a:schemeClr val="tx1"/>
                </a:solidFill>
                <a:effectLst/>
                <a:latin typeface="+mn-lt"/>
                <a:ea typeface="+mn-ea"/>
                <a:cs typeface="+mn-cs"/>
              </a:rPr>
              <a:t>Heres</a:t>
            </a:r>
            <a:r>
              <a:rPr lang="en-CA" sz="1200" b="0" i="0" kern="1200" dirty="0">
                <a:solidFill>
                  <a:schemeClr val="tx1"/>
                </a:solidFill>
                <a:effectLst/>
                <a:latin typeface="+mn-lt"/>
                <a:ea typeface="+mn-ea"/>
                <a:cs typeface="+mn-cs"/>
              </a:rPr>
              <a:t>, Aijalon and Shaalbim, but when the power of the tribes of Joseph increased, they too were pressed into forced labor. </a:t>
            </a:r>
            <a:r>
              <a:rPr lang="en-CA" sz="1200" b="1" i="0" kern="1200" baseline="30000" dirty="0">
                <a:solidFill>
                  <a:schemeClr val="tx1"/>
                </a:solidFill>
                <a:effectLst/>
                <a:latin typeface="+mn-lt"/>
                <a:ea typeface="+mn-ea"/>
                <a:cs typeface="+mn-cs"/>
              </a:rPr>
              <a:t>36 </a:t>
            </a:r>
            <a:r>
              <a:rPr lang="en-CA" sz="1200" b="0" i="0" kern="1200" dirty="0">
                <a:solidFill>
                  <a:schemeClr val="tx1"/>
                </a:solidFill>
                <a:effectLst/>
                <a:latin typeface="+mn-lt"/>
                <a:ea typeface="+mn-ea"/>
                <a:cs typeface="+mn-cs"/>
              </a:rPr>
              <a:t>The boundary of the Amorites was from Scorpion Pass to Sela and beyond.</a:t>
            </a:r>
            <a:br>
              <a:rPr lang="en-CA" sz="1200" b="0" i="0" kern="1200" dirty="0">
                <a:solidFill>
                  <a:schemeClr val="tx1"/>
                </a:solidFill>
                <a:effectLst/>
                <a:latin typeface="+mn-lt"/>
                <a:ea typeface="+mn-ea"/>
                <a:cs typeface="+mn-cs"/>
              </a:rPr>
            </a:br>
            <a:r>
              <a:rPr lang="zh-TW" altLang="en-US" b="1" dirty="0"/>
              <a:t>亞摩利人控制平原</a:t>
            </a:r>
            <a:r>
              <a:rPr lang="zh-TW" altLang="en-US" dirty="0"/>
              <a:t>：亞摩利人擁有鐵戰車（士</a:t>
            </a:r>
            <a:r>
              <a:rPr lang="en-US" altLang="zh-TW" dirty="0"/>
              <a:t>1:19</a:t>
            </a:r>
            <a:r>
              <a:rPr lang="zh-TW" altLang="en-US" dirty="0"/>
              <a:t>），在平原上佔有軍事優勢，使但支派無法進入並定居。</a:t>
            </a:r>
            <a:br>
              <a:rPr lang="en-CA" altLang="zh-TW" dirty="0"/>
            </a:br>
            <a:r>
              <a:rPr lang="zh-TW" altLang="en-US" dirty="0"/>
              <a:t>也象徵他們在軍事與政治上處於劣勢。</a:t>
            </a:r>
            <a:endParaRPr lang="en-CA" dirty="0"/>
          </a:p>
        </p:txBody>
      </p:sp>
      <p:sp>
        <p:nvSpPr>
          <p:cNvPr id="4" name="Slide Number Placeholder 3">
            <a:extLst>
              <a:ext uri="{FF2B5EF4-FFF2-40B4-BE49-F238E27FC236}">
                <a16:creationId xmlns:a16="http://schemas.microsoft.com/office/drawing/2014/main" id="{AE8CD056-3246-1F89-B1A3-22CD4754E8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842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2B29B-4726-BFA1-BEA4-B3B216C09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11271-DEA1-DCED-BAF1-A1386472F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49D9D-E202-CCF2-ED98-CAEE3A35A943}"/>
              </a:ext>
            </a:extLst>
          </p:cNvPr>
          <p:cNvSpPr>
            <a:spLocks noGrp="1"/>
          </p:cNvSpPr>
          <p:nvPr>
            <p:ph type="body" idx="1"/>
          </p:nvPr>
        </p:nvSpPr>
        <p:spPr/>
        <p:txBody>
          <a:bodyPr/>
          <a:lstStyle/>
          <a:p>
            <a:r>
              <a:rPr lang="en-CA" sz="1200" b="0" i="0" kern="1200" dirty="0">
                <a:solidFill>
                  <a:schemeClr val="tx1"/>
                </a:solidFill>
                <a:effectLst/>
                <a:latin typeface="+mn-lt"/>
                <a:ea typeface="+mn-ea"/>
                <a:cs typeface="+mn-cs"/>
              </a:rPr>
              <a:t>But Manasseh did not drive out the people </a:t>
            </a:r>
            <a:endParaRPr lang="en-CA" dirty="0"/>
          </a:p>
        </p:txBody>
      </p:sp>
      <p:sp>
        <p:nvSpPr>
          <p:cNvPr id="4" name="Slide Number Placeholder 3">
            <a:extLst>
              <a:ext uri="{FF2B5EF4-FFF2-40B4-BE49-F238E27FC236}">
                <a16:creationId xmlns:a16="http://schemas.microsoft.com/office/drawing/2014/main" id="{B6D7F395-4CE3-2F81-A9C2-7852BE8853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7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伊朗無人機</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52</a:t>
            </a:fld>
            <a:endParaRPr lang="en-US"/>
          </a:p>
        </p:txBody>
      </p:sp>
    </p:spTree>
    <p:extLst>
      <p:ext uri="{BB962C8B-B14F-4D97-AF65-F5344CB8AC3E}">
        <p14:creationId xmlns:p14="http://schemas.microsoft.com/office/powerpoint/2010/main" val="577069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A7CF2-8580-24DC-1A7D-DF7AB1CDB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5265D-78EC-8834-1532-CDB8B720D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8E8E0-84B7-356A-8161-0B0CA2C563A3}"/>
              </a:ext>
            </a:extLst>
          </p:cNvPr>
          <p:cNvSpPr>
            <a:spLocks noGrp="1"/>
          </p:cNvSpPr>
          <p:nvPr>
            <p:ph type="body" idx="1"/>
          </p:nvPr>
        </p:nvSpPr>
        <p:spPr/>
        <p:txBody>
          <a:bodyPr/>
          <a:lstStyle/>
          <a:p>
            <a:r>
              <a:rPr lang="en-CA" sz="1200" b="1" i="0" kern="12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The angel of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went up from Gilgal to </a:t>
            </a:r>
            <a:r>
              <a:rPr lang="en-CA" sz="1200" b="0" i="0" kern="1200" dirty="0" err="1">
                <a:solidFill>
                  <a:schemeClr val="tx1"/>
                </a:solidFill>
                <a:effectLst/>
                <a:latin typeface="+mn-lt"/>
                <a:ea typeface="+mn-ea"/>
                <a:cs typeface="+mn-cs"/>
              </a:rPr>
              <a:t>Bokim</a:t>
            </a:r>
            <a:r>
              <a:rPr lang="en-CA" sz="1200" b="0" i="0" kern="1200" dirty="0">
                <a:solidFill>
                  <a:schemeClr val="tx1"/>
                </a:solidFill>
                <a:effectLst/>
                <a:latin typeface="+mn-lt"/>
                <a:ea typeface="+mn-ea"/>
                <a:cs typeface="+mn-cs"/>
              </a:rPr>
              <a:t> and said, “I brought you up out of Egypt and led you into the land I swore to give to your ancestors. I said, ‘I will never break my covenant with you,</a:t>
            </a:r>
            <a:endParaRPr lang="en-CA" dirty="0"/>
          </a:p>
        </p:txBody>
      </p:sp>
      <p:sp>
        <p:nvSpPr>
          <p:cNvPr id="4" name="Slide Number Placeholder 3">
            <a:extLst>
              <a:ext uri="{FF2B5EF4-FFF2-40B4-BE49-F238E27FC236}">
                <a16:creationId xmlns:a16="http://schemas.microsoft.com/office/drawing/2014/main" id="{FFBF2DBE-E08B-D7AE-5A74-6D653FBE1E4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26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7 </a:t>
            </a:r>
            <a:r>
              <a:rPr lang="en-CA" sz="1200" b="0" i="0" kern="1200" dirty="0">
                <a:solidFill>
                  <a:schemeClr val="tx1"/>
                </a:solidFill>
                <a:effectLst/>
                <a:latin typeface="+mn-lt"/>
                <a:ea typeface="+mn-ea"/>
                <a:cs typeface="+mn-cs"/>
              </a:rPr>
              <a:t>Then Adoni-Bezek said, “Seventy kings with their thumbs and big toes cut off have picked up scraps under my table. Now God has paid me back for what I did to them.” They brought him to Jerusalem, and he died there. </a:t>
            </a:r>
            <a:br>
              <a:rPr lang="en-CA" sz="1200" b="0" i="0" kern="1200" dirty="0">
                <a:solidFill>
                  <a:schemeClr val="tx1"/>
                </a:solidFill>
                <a:effectLst/>
                <a:latin typeface="+mn-lt"/>
                <a:ea typeface="+mn-ea"/>
                <a:cs typeface="+mn-cs"/>
              </a:rPr>
            </a:br>
            <a:r>
              <a:rPr lang="zh-TW" altLang="en-US" dirty="0"/>
              <a:t>視為</a:t>
            </a:r>
            <a:r>
              <a:rPr lang="zh-TW" altLang="en-US" b="1" dirty="0"/>
              <a:t>以眼還眼</a:t>
            </a:r>
            <a:r>
              <a:rPr lang="zh-TW" altLang="en-US" dirty="0"/>
              <a:t>的審判與報應，也反映了古代戰爭的殘酷與神聖審判的觀念</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5</a:t>
            </a:fld>
            <a:endParaRPr lang="en-US"/>
          </a:p>
        </p:txBody>
      </p:sp>
    </p:spTree>
    <p:extLst>
      <p:ext uri="{BB962C8B-B14F-4D97-AF65-F5344CB8AC3E}">
        <p14:creationId xmlns:p14="http://schemas.microsoft.com/office/powerpoint/2010/main" val="3154987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4DA19-E05B-1D6E-D83C-C8E64CBB4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98144-9921-5D56-9C8E-EC769EBA1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B9404-B20F-AACC-EF2F-B5E4428DD4BE}"/>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and you shall not make a covenant with the people of this land, but you shall break down their altars.’ Yet you have disobeyed me. Why have you done this? </a:t>
            </a:r>
            <a:r>
              <a:rPr lang="en-CA" sz="1200" b="1" i="0" kern="1200" baseline="30000" dirty="0">
                <a:solidFill>
                  <a:schemeClr val="tx1"/>
                </a:solidFill>
                <a:effectLst/>
                <a:latin typeface="+mn-lt"/>
                <a:ea typeface="+mn-ea"/>
                <a:cs typeface="+mn-cs"/>
              </a:rPr>
              <a:t>3 </a:t>
            </a:r>
            <a:r>
              <a:rPr lang="en-CA" sz="1200" b="0" i="0" kern="1200" dirty="0">
                <a:solidFill>
                  <a:schemeClr val="tx1"/>
                </a:solidFill>
                <a:effectLst/>
                <a:latin typeface="+mn-lt"/>
                <a:ea typeface="+mn-ea"/>
                <a:cs typeface="+mn-cs"/>
              </a:rPr>
              <a:t>And I have also said, ‘I will not drive them out before you; they will become traps for you, and their gods will become snares to you.’”</a:t>
            </a:r>
            <a:endParaRPr lang="en-CA" dirty="0"/>
          </a:p>
        </p:txBody>
      </p:sp>
      <p:sp>
        <p:nvSpPr>
          <p:cNvPr id="4" name="Slide Number Placeholder 3">
            <a:extLst>
              <a:ext uri="{FF2B5EF4-FFF2-40B4-BE49-F238E27FC236}">
                <a16:creationId xmlns:a16="http://schemas.microsoft.com/office/drawing/2014/main" id="{4AEAEE31-7027-BCD2-461A-7F939B16E1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96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4D6B-9C59-5524-1A00-A04DCA855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D2880-076C-5508-13E1-07AC3FC53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E4A68-AC57-69B5-6454-09A73771DE62}"/>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4 </a:t>
            </a:r>
            <a:r>
              <a:rPr lang="en-CA" sz="1200" b="0" i="0" kern="1200" dirty="0">
                <a:solidFill>
                  <a:schemeClr val="tx1"/>
                </a:solidFill>
                <a:effectLst/>
                <a:latin typeface="+mn-lt"/>
                <a:ea typeface="+mn-ea"/>
                <a:cs typeface="+mn-cs"/>
              </a:rPr>
              <a:t>When the angel of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 had spoken these things to all the Israelites, the people wept aloud, </a:t>
            </a:r>
            <a:r>
              <a:rPr lang="en-CA" sz="1200" b="1" i="0" kern="1200" baseline="30000" dirty="0">
                <a:solidFill>
                  <a:schemeClr val="tx1"/>
                </a:solidFill>
                <a:effectLst/>
                <a:latin typeface="+mn-lt"/>
                <a:ea typeface="+mn-ea"/>
                <a:cs typeface="+mn-cs"/>
              </a:rPr>
              <a:t>5 </a:t>
            </a:r>
            <a:r>
              <a:rPr lang="en-CA" sz="1200" b="0" i="0" kern="1200" dirty="0">
                <a:solidFill>
                  <a:schemeClr val="tx1"/>
                </a:solidFill>
                <a:effectLst/>
                <a:latin typeface="+mn-lt"/>
                <a:ea typeface="+mn-ea"/>
                <a:cs typeface="+mn-cs"/>
              </a:rPr>
              <a:t>and they called that place </a:t>
            </a:r>
            <a:r>
              <a:rPr lang="en-CA" sz="1200" b="0" i="0" kern="1200" dirty="0" err="1">
                <a:solidFill>
                  <a:schemeClr val="tx1"/>
                </a:solidFill>
                <a:effectLst/>
                <a:latin typeface="+mn-lt"/>
                <a:ea typeface="+mn-ea"/>
                <a:cs typeface="+mn-cs"/>
              </a:rPr>
              <a:t>Bokim</a:t>
            </a:r>
            <a:r>
              <a:rPr lang="en-CA" sz="1200" b="0" i="0" kern="12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a"/>
              </a:rPr>
              <a:t>a</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There they offered sacrifices to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a:t>
            </a:r>
            <a:endParaRPr lang="en-CA" dirty="0"/>
          </a:p>
        </p:txBody>
      </p:sp>
      <p:sp>
        <p:nvSpPr>
          <p:cNvPr id="4" name="Slide Number Placeholder 3">
            <a:extLst>
              <a:ext uri="{FF2B5EF4-FFF2-40B4-BE49-F238E27FC236}">
                <a16:creationId xmlns:a16="http://schemas.microsoft.com/office/drawing/2014/main" id="{C1F26449-3867-23BD-2F8F-B11A74387CC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26C160-2CFA-4787-835D-5B7D98E6DC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69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8 </a:t>
            </a:r>
            <a:r>
              <a:rPr lang="en-CA" sz="1200" b="0" i="0" kern="1200" dirty="0">
                <a:solidFill>
                  <a:schemeClr val="tx1"/>
                </a:solidFill>
                <a:effectLst/>
                <a:latin typeface="+mn-lt"/>
                <a:ea typeface="+mn-ea"/>
                <a:cs typeface="+mn-cs"/>
              </a:rPr>
              <a:t>The men of Judah attacked Jerusalem also and took it. They put the city to the sword and set it on fire.</a:t>
            </a:r>
          </a:p>
          <a:p>
            <a:r>
              <a:rPr lang="en-CA" sz="1200" b="1" i="0" kern="1200" baseline="30000" dirty="0">
                <a:solidFill>
                  <a:schemeClr val="tx1"/>
                </a:solidFill>
                <a:effectLst/>
                <a:latin typeface="+mn-lt"/>
                <a:ea typeface="+mn-ea"/>
                <a:cs typeface="+mn-cs"/>
              </a:rPr>
              <a:t>9 </a:t>
            </a:r>
            <a:r>
              <a:rPr lang="en-CA" sz="1200" b="0" i="0" kern="1200" dirty="0">
                <a:solidFill>
                  <a:schemeClr val="tx1"/>
                </a:solidFill>
                <a:effectLst/>
                <a:latin typeface="+mn-lt"/>
                <a:ea typeface="+mn-ea"/>
                <a:cs typeface="+mn-cs"/>
              </a:rPr>
              <a:t>After that, Judah went down to fight against the Canaanites living in the hill country, the Negev and the western foothills. </a:t>
            </a:r>
          </a:p>
          <a:p>
            <a:r>
              <a:rPr lang="zh-TW" altLang="en-US" sz="1200" dirty="0">
                <a:solidFill>
                  <a:srgbClr val="FFFFFF"/>
                </a:solidFill>
                <a:latin typeface="Times New Roman" panose="02020603050405020304" pitchFamily="18" charset="0"/>
                <a:ea typeface="方正平黑" panose="03000509000000000000" pitchFamily="65" charset="-120"/>
              </a:rPr>
              <a:t>放火燒城的作用在那裏？</a:t>
            </a:r>
            <a:br>
              <a:rPr lang="en-CA" altLang="zh-TW" sz="1200" dirty="0">
                <a:solidFill>
                  <a:srgbClr val="FFFFFF"/>
                </a:solidFill>
                <a:latin typeface="Times New Roman" panose="02020603050405020304" pitchFamily="18" charset="0"/>
                <a:ea typeface="方正平黑" panose="03000509000000000000" pitchFamily="65" charset="-120"/>
              </a:rPr>
            </a:br>
            <a:r>
              <a:rPr lang="en-CA" altLang="zh-TW" sz="1200" b="0" i="0" kern="1200" dirty="0">
                <a:solidFill>
                  <a:schemeClr val="tx1"/>
                </a:solidFill>
                <a:effectLst/>
                <a:latin typeface="+mn-lt"/>
                <a:ea typeface="+mn-ea"/>
                <a:cs typeface="+mn-cs"/>
              </a:rPr>
              <a:t>1. </a:t>
            </a:r>
            <a:r>
              <a:rPr lang="zh-TW" altLang="en-US" sz="1200" b="0" i="0" kern="1200" dirty="0">
                <a:solidFill>
                  <a:schemeClr val="tx1"/>
                </a:solidFill>
                <a:effectLst/>
                <a:latin typeface="+mn-lt"/>
                <a:ea typeface="+mn-ea"/>
                <a:cs typeface="+mn-cs"/>
              </a:rPr>
              <a:t>攻打迦南人</a:t>
            </a:r>
            <a:r>
              <a:rPr lang="en-CA" sz="1200" b="0" i="0" kern="1200" dirty="0">
                <a:solidFill>
                  <a:schemeClr val="tx1"/>
                </a:solidFill>
                <a:effectLst/>
                <a:latin typeface="+mn-lt"/>
                <a:ea typeface="+mn-ea"/>
                <a:cs typeface="+mn-cs"/>
              </a:rPr>
              <a:t>Canaanites</a:t>
            </a:r>
            <a:r>
              <a:rPr lang="en-CA" altLang="zh-TW" sz="1200" b="0" i="0" kern="1200" dirty="0">
                <a:solidFill>
                  <a:schemeClr val="tx1"/>
                </a:solidFill>
                <a:effectLst/>
                <a:latin typeface="+mn-lt"/>
                <a:ea typeface="+mn-ea"/>
                <a:cs typeface="+mn-cs"/>
              </a:rPr>
              <a:t>, </a:t>
            </a:r>
            <a:br>
              <a:rPr lang="en-CA" altLang="zh-TW" sz="1200" b="0" i="0" kern="1200" dirty="0">
                <a:solidFill>
                  <a:schemeClr val="tx1"/>
                </a:solidFill>
                <a:effectLst/>
                <a:latin typeface="+mn-lt"/>
                <a:ea typeface="+mn-ea"/>
                <a:cs typeface="+mn-cs"/>
              </a:rPr>
            </a:br>
            <a:r>
              <a:rPr lang="en-CA" altLang="zh-TW" sz="1200" b="0" i="0" kern="1200" dirty="0">
                <a:solidFill>
                  <a:schemeClr val="tx1"/>
                </a:solidFill>
                <a:effectLst/>
                <a:latin typeface="+mn-lt"/>
                <a:ea typeface="+mn-ea"/>
                <a:cs typeface="+mn-cs"/>
              </a:rPr>
              <a:t>2. </a:t>
            </a:r>
            <a:r>
              <a:rPr lang="zh-TW" altLang="en-US" sz="1200" b="0" i="0" kern="1200" dirty="0">
                <a:solidFill>
                  <a:schemeClr val="tx1"/>
                </a:solidFill>
                <a:effectLst/>
                <a:latin typeface="+mn-lt"/>
                <a:ea typeface="+mn-ea"/>
                <a:cs typeface="+mn-cs"/>
              </a:rPr>
              <a:t>比利洗人</a:t>
            </a:r>
            <a:r>
              <a:rPr lang="en-CA" sz="1200" b="0" i="0" kern="1200" dirty="0">
                <a:solidFill>
                  <a:schemeClr val="tx1"/>
                </a:solidFill>
                <a:effectLst/>
                <a:latin typeface="+mn-lt"/>
                <a:ea typeface="+mn-ea"/>
                <a:cs typeface="+mn-cs"/>
              </a:rPr>
              <a:t>Perizzites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3. </a:t>
            </a:r>
            <a:r>
              <a:rPr lang="zh-TW" altLang="en-US" sz="1200" dirty="0">
                <a:solidFill>
                  <a:srgbClr val="FFFFFF"/>
                </a:solidFill>
                <a:latin typeface="Times New Roman" panose="02020603050405020304" pitchFamily="18" charset="0"/>
                <a:ea typeface="方正平黑" panose="03000509000000000000" pitchFamily="65" charset="-120"/>
              </a:rPr>
              <a:t>攻打</a:t>
            </a:r>
            <a:r>
              <a:rPr lang="zh-TW" altLang="en-US" sz="1200" u="sng" dirty="0">
                <a:solidFill>
                  <a:srgbClr val="FFFFFF"/>
                </a:solidFill>
                <a:latin typeface="Times New Roman" panose="02020603050405020304" pitchFamily="18" charset="0"/>
                <a:ea typeface="方正平黑" panose="03000509000000000000" pitchFamily="65" charset="-120"/>
              </a:rPr>
              <a:t>耶路撒冷</a:t>
            </a:r>
            <a:br>
              <a:rPr lang="en-CA" altLang="zh-TW" sz="1200" u="sng" dirty="0">
                <a:solidFill>
                  <a:srgbClr val="FFFFFF"/>
                </a:solidFill>
                <a:latin typeface="Times New Roman" panose="02020603050405020304" pitchFamily="18" charset="0"/>
                <a:ea typeface="方正平黑" panose="03000509000000000000" pitchFamily="65" charset="-120"/>
              </a:rPr>
            </a:br>
            <a:r>
              <a:rPr lang="en-CA" altLang="zh-TW" sz="1200" u="sng" dirty="0">
                <a:solidFill>
                  <a:srgbClr val="FFFFFF"/>
                </a:solidFill>
                <a:latin typeface="Times New Roman" panose="02020603050405020304" pitchFamily="18" charset="0"/>
                <a:ea typeface="方正平黑" panose="03000509000000000000" pitchFamily="65" charset="-120"/>
              </a:rPr>
              <a:t>4.</a:t>
            </a:r>
            <a:r>
              <a:rPr lang="zh-TW" altLang="en-US" sz="1200" dirty="0">
                <a:solidFill>
                  <a:srgbClr val="FFFFFF"/>
                </a:solidFill>
                <a:latin typeface="Times New Roman" panose="02020603050405020304" pitchFamily="18" charset="0"/>
                <a:ea typeface="方正平黑" panose="03000509000000000000" pitchFamily="65" charset="-120"/>
              </a:rPr>
              <a:t>住山區</a:t>
            </a:r>
            <a:r>
              <a:rPr lang="zh-TW" altLang="en-US" sz="1200" dirty="0">
                <a:solidFill>
                  <a:srgbClr val="FFFFFF"/>
                </a:solidFill>
                <a:latin typeface="標楷體" panose="03000509000000000000" pitchFamily="65" charset="-120"/>
                <a:ea typeface="標楷體" panose="03000509000000000000" pitchFamily="65" charset="-120"/>
              </a:rPr>
              <a:t>、</a:t>
            </a:r>
            <a:r>
              <a:rPr lang="zh-TW" altLang="en-US" sz="1200" u="sng" spc="-130" dirty="0">
                <a:solidFill>
                  <a:srgbClr val="FFFFFF"/>
                </a:solidFill>
                <a:latin typeface="Times New Roman" panose="02020603050405020304" pitchFamily="18" charset="0"/>
                <a:ea typeface="方正平黑" panose="03000509000000000000" pitchFamily="65" charset="-120"/>
              </a:rPr>
              <a:t>尼革夫</a:t>
            </a:r>
            <a:r>
              <a:rPr lang="zh-TW" altLang="en-US" sz="1200" dirty="0">
                <a:solidFill>
                  <a:srgbClr val="FFFFFF"/>
                </a:solidFill>
                <a:latin typeface="Times New Roman" panose="02020603050405020304" pitchFamily="18" charset="0"/>
                <a:ea typeface="方正平黑" panose="03000509000000000000" pitchFamily="65" charset="-120"/>
              </a:rPr>
              <a:t>和低地的</a:t>
            </a:r>
            <a:r>
              <a:rPr lang="zh-TW" altLang="en-US" sz="1200" u="sng" dirty="0">
                <a:solidFill>
                  <a:srgbClr val="FFFFFF"/>
                </a:solidFill>
                <a:latin typeface="Times New Roman" panose="02020603050405020304" pitchFamily="18" charset="0"/>
                <a:ea typeface="方正平黑" panose="03000509000000000000" pitchFamily="65" charset="-120"/>
              </a:rPr>
              <a:t>迦南</a:t>
            </a:r>
            <a:r>
              <a:rPr lang="zh-TW" altLang="en-US" sz="1200" dirty="0">
                <a:solidFill>
                  <a:srgbClr val="FFFFFF"/>
                </a:solidFill>
                <a:latin typeface="Times New Roman" panose="02020603050405020304" pitchFamily="18" charset="0"/>
                <a:ea typeface="方正平黑" panose="03000509000000000000" pitchFamily="65" charset="-120"/>
              </a:rPr>
              <a:t>人</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6</a:t>
            </a:fld>
            <a:endParaRPr lang="en-US"/>
          </a:p>
        </p:txBody>
      </p:sp>
    </p:spTree>
    <p:extLst>
      <p:ext uri="{BB962C8B-B14F-4D97-AF65-F5344CB8AC3E}">
        <p14:creationId xmlns:p14="http://schemas.microsoft.com/office/powerpoint/2010/main" val="421643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10 </a:t>
            </a:r>
            <a:r>
              <a:rPr lang="en-CA" sz="1200" b="0" i="0" kern="1200" dirty="0">
                <a:solidFill>
                  <a:schemeClr val="tx1"/>
                </a:solidFill>
                <a:effectLst/>
                <a:latin typeface="+mn-lt"/>
                <a:ea typeface="+mn-ea"/>
                <a:cs typeface="+mn-cs"/>
              </a:rPr>
              <a:t>They advanced against the Canaanites living in Hebron (formerly called Kiriath Arba </a:t>
            </a:r>
            <a:r>
              <a:rPr lang="zh-TW" altLang="en-US" dirty="0"/>
              <a:t>「亞巴」是亞納族的祖先之一（書 </a:t>
            </a:r>
            <a:r>
              <a:rPr lang="en-US" altLang="zh-TW" dirty="0"/>
              <a:t>14:15</a:t>
            </a:r>
            <a:r>
              <a:rPr lang="zh-TW" altLang="en-US" dirty="0"/>
              <a:t>）</a:t>
            </a:r>
            <a:r>
              <a:rPr lang="en-CA" altLang="zh-TW" dirty="0"/>
              <a:t>, </a:t>
            </a:r>
            <a:r>
              <a:rPr lang="zh-TW" altLang="en-US" dirty="0"/>
              <a:t>被征服後</a:t>
            </a:r>
            <a:r>
              <a:rPr lang="en-CA" altLang="zh-TW" dirty="0"/>
              <a:t>, </a:t>
            </a:r>
            <a:r>
              <a:rPr lang="zh-TW" altLang="en-US" dirty="0"/>
              <a:t>改名為</a:t>
            </a:r>
            <a:r>
              <a:rPr lang="en-CA" altLang="zh-TW" dirty="0"/>
              <a:t>”</a:t>
            </a:r>
            <a:r>
              <a:rPr lang="zh-TW" altLang="en-US" dirty="0"/>
              <a:t>希伯崙</a:t>
            </a:r>
            <a:r>
              <a:rPr lang="en-CA" altLang="zh-TW" dirty="0"/>
              <a:t>”</a:t>
            </a:r>
            <a:r>
              <a:rPr lang="en-CA" sz="1200" b="0" i="0" kern="1200" dirty="0">
                <a:solidFill>
                  <a:schemeClr val="tx1"/>
                </a:solidFill>
                <a:effectLst/>
                <a:latin typeface="+mn-lt"/>
                <a:ea typeface="+mn-ea"/>
                <a:cs typeface="+mn-cs"/>
              </a:rPr>
              <a:t>) and defeated Sheshai, Ahiman and Talmai. </a:t>
            </a:r>
            <a:r>
              <a:rPr lang="en-CA" sz="1200" b="1" i="0" kern="1200" baseline="30000" dirty="0">
                <a:solidFill>
                  <a:schemeClr val="tx1"/>
                </a:solidFill>
                <a:effectLst/>
                <a:latin typeface="+mn-lt"/>
                <a:ea typeface="+mn-ea"/>
                <a:cs typeface="+mn-cs"/>
              </a:rPr>
              <a:t>11 </a:t>
            </a:r>
            <a:r>
              <a:rPr lang="en-CA" sz="1200" b="0" i="0" kern="1200" dirty="0">
                <a:solidFill>
                  <a:schemeClr val="tx1"/>
                </a:solidFill>
                <a:effectLst/>
                <a:latin typeface="+mn-lt"/>
                <a:ea typeface="+mn-ea"/>
                <a:cs typeface="+mn-cs"/>
              </a:rPr>
              <a:t>From there they advanced against the people living in Debir (formerly called Kiriath Sepher </a:t>
            </a:r>
            <a:r>
              <a:rPr lang="zh-TW" altLang="en-US" dirty="0"/>
              <a:t>意思是「書之城」或「文獻之城」。</a:t>
            </a:r>
            <a:r>
              <a:rPr lang="en-CA" sz="1200" b="0" i="0" kern="1200" dirty="0">
                <a:solidFill>
                  <a:schemeClr val="tx1"/>
                </a:solidFill>
                <a:effectLst/>
                <a:latin typeface="+mn-lt"/>
                <a:ea typeface="+mn-ea"/>
                <a:cs typeface="+mn-cs"/>
              </a:rPr>
              <a:t>).</a:t>
            </a:r>
          </a:p>
          <a:p>
            <a:r>
              <a:rPr lang="en-CA" altLang="zh-TW" sz="1200" b="0" i="0" kern="1200" dirty="0">
                <a:solidFill>
                  <a:schemeClr val="tx1"/>
                </a:solidFill>
                <a:effectLst/>
                <a:latin typeface="+mn-lt"/>
                <a:ea typeface="+mn-ea"/>
                <a:cs typeface="+mn-cs"/>
              </a:rPr>
              <a:t>1. </a:t>
            </a:r>
            <a:r>
              <a:rPr lang="zh-TW" altLang="en-US" sz="1200" b="0" i="0" kern="1200" dirty="0">
                <a:solidFill>
                  <a:schemeClr val="tx1"/>
                </a:solidFill>
                <a:effectLst/>
                <a:latin typeface="+mn-lt"/>
                <a:ea typeface="+mn-ea"/>
                <a:cs typeface="+mn-cs"/>
              </a:rPr>
              <a:t>攻打迦南人</a:t>
            </a:r>
            <a:r>
              <a:rPr lang="en-CA" sz="1200" b="0" i="0" kern="1200" dirty="0">
                <a:solidFill>
                  <a:schemeClr val="tx1"/>
                </a:solidFill>
                <a:effectLst/>
                <a:latin typeface="+mn-lt"/>
                <a:ea typeface="+mn-ea"/>
                <a:cs typeface="+mn-cs"/>
              </a:rPr>
              <a:t>Canaanites</a:t>
            </a:r>
            <a:r>
              <a:rPr lang="en-CA" altLang="zh-TW" sz="1200" b="0" i="0" kern="1200" dirty="0">
                <a:solidFill>
                  <a:schemeClr val="tx1"/>
                </a:solidFill>
                <a:effectLst/>
                <a:latin typeface="+mn-lt"/>
                <a:ea typeface="+mn-ea"/>
                <a:cs typeface="+mn-cs"/>
              </a:rPr>
              <a:t>, </a:t>
            </a:r>
            <a:br>
              <a:rPr lang="en-CA" altLang="zh-TW" sz="1200" b="0" i="0" kern="1200" dirty="0">
                <a:solidFill>
                  <a:schemeClr val="tx1"/>
                </a:solidFill>
                <a:effectLst/>
                <a:latin typeface="+mn-lt"/>
                <a:ea typeface="+mn-ea"/>
                <a:cs typeface="+mn-cs"/>
              </a:rPr>
            </a:br>
            <a:r>
              <a:rPr lang="en-CA" altLang="zh-TW" sz="1200" b="0" i="0" kern="1200" dirty="0">
                <a:solidFill>
                  <a:schemeClr val="tx1"/>
                </a:solidFill>
                <a:effectLst/>
                <a:latin typeface="+mn-lt"/>
                <a:ea typeface="+mn-ea"/>
                <a:cs typeface="+mn-cs"/>
              </a:rPr>
              <a:t>2. </a:t>
            </a:r>
            <a:r>
              <a:rPr lang="zh-TW" altLang="en-US" sz="1200" b="0" i="0" kern="1200" dirty="0">
                <a:solidFill>
                  <a:schemeClr val="tx1"/>
                </a:solidFill>
                <a:effectLst/>
                <a:latin typeface="+mn-lt"/>
                <a:ea typeface="+mn-ea"/>
                <a:cs typeface="+mn-cs"/>
              </a:rPr>
              <a:t>比利洗人</a:t>
            </a:r>
            <a:r>
              <a:rPr lang="en-CA" sz="1200" b="0" i="0" kern="1200" dirty="0">
                <a:solidFill>
                  <a:schemeClr val="tx1"/>
                </a:solidFill>
                <a:effectLst/>
                <a:latin typeface="+mn-lt"/>
                <a:ea typeface="+mn-ea"/>
                <a:cs typeface="+mn-cs"/>
              </a:rPr>
              <a:t>Perizzites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3. </a:t>
            </a:r>
            <a:r>
              <a:rPr lang="zh-TW" altLang="en-US" sz="1200" dirty="0">
                <a:solidFill>
                  <a:srgbClr val="FFFFFF"/>
                </a:solidFill>
                <a:latin typeface="Times New Roman" panose="02020603050405020304" pitchFamily="18" charset="0"/>
                <a:ea typeface="方正平黑" panose="03000509000000000000" pitchFamily="65" charset="-120"/>
              </a:rPr>
              <a:t>攻打</a:t>
            </a:r>
            <a:r>
              <a:rPr lang="zh-TW" altLang="en-US" sz="1200" u="sng" dirty="0">
                <a:solidFill>
                  <a:srgbClr val="FFFFFF"/>
                </a:solidFill>
                <a:latin typeface="Times New Roman" panose="02020603050405020304" pitchFamily="18" charset="0"/>
                <a:ea typeface="方正平黑" panose="03000509000000000000" pitchFamily="65" charset="-120"/>
              </a:rPr>
              <a:t>耶路撒冷</a:t>
            </a:r>
            <a:br>
              <a:rPr lang="en-CA" altLang="zh-TW" sz="1200" u="sng" dirty="0">
                <a:solidFill>
                  <a:srgbClr val="FFFFFF"/>
                </a:solidFill>
                <a:latin typeface="Times New Roman" panose="02020603050405020304" pitchFamily="18" charset="0"/>
                <a:ea typeface="方正平黑" panose="03000509000000000000" pitchFamily="65" charset="-120"/>
              </a:rPr>
            </a:br>
            <a:r>
              <a:rPr lang="en-CA" altLang="zh-TW" sz="1200" u="sng" dirty="0">
                <a:solidFill>
                  <a:srgbClr val="FFFFFF"/>
                </a:solidFill>
                <a:latin typeface="Times New Roman" panose="02020603050405020304" pitchFamily="18" charset="0"/>
                <a:ea typeface="方正平黑" panose="03000509000000000000" pitchFamily="65" charset="-120"/>
              </a:rPr>
              <a:t>4.</a:t>
            </a:r>
            <a:r>
              <a:rPr lang="zh-TW" altLang="en-US" sz="1200" dirty="0">
                <a:solidFill>
                  <a:srgbClr val="FFFFFF"/>
                </a:solidFill>
                <a:latin typeface="Times New Roman" panose="02020603050405020304" pitchFamily="18" charset="0"/>
                <a:ea typeface="方正平黑" panose="03000509000000000000" pitchFamily="65" charset="-120"/>
              </a:rPr>
              <a:t>住山區</a:t>
            </a:r>
            <a:r>
              <a:rPr lang="zh-TW" altLang="en-US" sz="1200" dirty="0">
                <a:solidFill>
                  <a:srgbClr val="FFFFFF"/>
                </a:solidFill>
                <a:latin typeface="標楷體" panose="03000509000000000000" pitchFamily="65" charset="-120"/>
                <a:ea typeface="標楷體" panose="03000509000000000000" pitchFamily="65" charset="-120"/>
              </a:rPr>
              <a:t>、</a:t>
            </a:r>
            <a:r>
              <a:rPr lang="zh-TW" altLang="en-US" sz="1200" u="sng" spc="-130" dirty="0">
                <a:solidFill>
                  <a:srgbClr val="FFFFFF"/>
                </a:solidFill>
                <a:latin typeface="Times New Roman" panose="02020603050405020304" pitchFamily="18" charset="0"/>
                <a:ea typeface="方正平黑" panose="03000509000000000000" pitchFamily="65" charset="-120"/>
              </a:rPr>
              <a:t>尼革夫</a:t>
            </a:r>
            <a:r>
              <a:rPr lang="zh-TW" altLang="en-US" sz="1200" dirty="0">
                <a:solidFill>
                  <a:srgbClr val="FFFFFF"/>
                </a:solidFill>
                <a:latin typeface="Times New Roman" panose="02020603050405020304" pitchFamily="18" charset="0"/>
                <a:ea typeface="方正平黑" panose="03000509000000000000" pitchFamily="65" charset="-120"/>
              </a:rPr>
              <a:t>和低地的</a:t>
            </a:r>
            <a:r>
              <a:rPr lang="zh-TW" altLang="en-US" sz="1200" u="sng" dirty="0">
                <a:solidFill>
                  <a:srgbClr val="FFFFFF"/>
                </a:solidFill>
                <a:latin typeface="Times New Roman" panose="02020603050405020304" pitchFamily="18" charset="0"/>
                <a:ea typeface="方正平黑" panose="03000509000000000000" pitchFamily="65" charset="-120"/>
              </a:rPr>
              <a:t>迦南</a:t>
            </a:r>
            <a:r>
              <a:rPr lang="zh-TW" altLang="en-US" sz="1200" dirty="0">
                <a:solidFill>
                  <a:srgbClr val="FFFFFF"/>
                </a:solidFill>
                <a:latin typeface="Times New Roman" panose="02020603050405020304" pitchFamily="18" charset="0"/>
                <a:ea typeface="方正平黑" panose="03000509000000000000" pitchFamily="65" charset="-120"/>
              </a:rPr>
              <a:t>人</a:t>
            </a:r>
            <a:endParaRPr lang="en-CA" altLang="zh-TW" sz="1200" dirty="0">
              <a:solidFill>
                <a:srgbClr val="FFFFFF"/>
              </a:solidFill>
              <a:latin typeface="Times New Roman" panose="02020603050405020304" pitchFamily="18" charset="0"/>
              <a:ea typeface="方正平黑" panose="03000509000000000000" pitchFamily="65" charset="-120"/>
            </a:endParaRPr>
          </a:p>
          <a:p>
            <a:r>
              <a:rPr lang="en-CA" dirty="0"/>
              <a:t>5.</a:t>
            </a:r>
            <a:r>
              <a:rPr lang="zh-TW" altLang="en-US" sz="1200" u="sng" dirty="0">
                <a:solidFill>
                  <a:srgbClr val="FFFFFF"/>
                </a:solidFill>
                <a:latin typeface="Times New Roman" panose="02020603050405020304" pitchFamily="18" charset="0"/>
                <a:ea typeface="方正平黑" panose="03000509000000000000" pitchFamily="65" charset="-120"/>
              </a:rPr>
              <a:t>希伯崙</a:t>
            </a:r>
            <a:r>
              <a:rPr lang="zh-TW" altLang="en-US" sz="1200" u="none" dirty="0">
                <a:solidFill>
                  <a:srgbClr val="FFFFFF"/>
                </a:solidFill>
                <a:latin typeface="Times New Roman" panose="02020603050405020304" pitchFamily="18" charset="0"/>
                <a:ea typeface="方正平黑" panose="03000509000000000000" pitchFamily="65" charset="-120"/>
              </a:rPr>
              <a:t>：改名</a:t>
            </a:r>
            <a:r>
              <a:rPr lang="zh-TW" altLang="en-US" sz="1200" u="sng" dirty="0">
                <a:solidFill>
                  <a:srgbClr val="FFFFFF"/>
                </a:solidFill>
                <a:latin typeface="Times New Roman" panose="02020603050405020304" pitchFamily="18" charset="0"/>
                <a:ea typeface="方正平黑" panose="03000509000000000000" pitchFamily="65" charset="-120"/>
              </a:rPr>
              <a:t>基列</a:t>
            </a:r>
            <a:r>
              <a:rPr lang="en-US" altLang="zh-TW" sz="1200" u="sng" dirty="0">
                <a:solidFill>
                  <a:srgbClr val="FFFFFF"/>
                </a:solidFill>
                <a:latin typeface="Arial" panose="020B0604020202020204" pitchFamily="34" charset="0"/>
                <a:ea typeface="方正平黑" panose="03000509000000000000" pitchFamily="65" charset="-120"/>
              </a:rPr>
              <a:t>‧</a:t>
            </a:r>
            <a:r>
              <a:rPr lang="zh-TW" altLang="en-US" sz="1200" u="sng" dirty="0">
                <a:solidFill>
                  <a:srgbClr val="FFFFFF"/>
                </a:solidFill>
                <a:latin typeface="Times New Roman" panose="02020603050405020304" pitchFamily="18" charset="0"/>
                <a:ea typeface="方正平黑" panose="03000509000000000000" pitchFamily="65" charset="-120"/>
              </a:rPr>
              <a:t>亞巴： </a:t>
            </a:r>
            <a:r>
              <a:rPr lang="zh-TW" altLang="en-US" dirty="0"/>
              <a:t>亞衲族中最尊大的人， 亞巴的城</a:t>
            </a:r>
            <a:endParaRPr lang="en-CA" altLang="zh-TW" dirty="0"/>
          </a:p>
          <a:p>
            <a:r>
              <a:rPr lang="en-CA" altLang="zh-TW" u="none" dirty="0"/>
              <a:t>6.</a:t>
            </a:r>
            <a:r>
              <a:rPr lang="zh-TW" altLang="en-US" sz="1200" u="sng" dirty="0">
                <a:solidFill>
                  <a:srgbClr val="FFFFFF"/>
                </a:solidFill>
                <a:latin typeface="Times New Roman" panose="02020603050405020304" pitchFamily="18" charset="0"/>
                <a:ea typeface="方正平黑" panose="03000509000000000000" pitchFamily="65" charset="-120"/>
              </a:rPr>
              <a:t>底壁</a:t>
            </a:r>
            <a:r>
              <a:rPr lang="en-CA" altLang="zh-TW" sz="1200" u="sng" dirty="0">
                <a:solidFill>
                  <a:srgbClr val="FFFFFF"/>
                </a:solidFill>
                <a:latin typeface="Times New Roman" panose="02020603050405020304" pitchFamily="18" charset="0"/>
                <a:ea typeface="方正平黑" panose="03000509000000000000" pitchFamily="65" charset="-120"/>
              </a:rPr>
              <a:t>: </a:t>
            </a:r>
            <a:r>
              <a:rPr lang="zh-TW" altLang="en-US" dirty="0"/>
              <a:t>文獻之城」書卷之城</a:t>
            </a:r>
            <a:r>
              <a:rPr lang="en-CA" altLang="zh-TW" dirty="0"/>
              <a:t>: </a:t>
            </a:r>
            <a:r>
              <a:rPr lang="zh-TW" altLang="en-US" dirty="0"/>
              <a:t>知識與啟示</a:t>
            </a:r>
            <a:endParaRPr lang="en-CA" u="none" dirty="0"/>
          </a:p>
        </p:txBody>
      </p:sp>
      <p:sp>
        <p:nvSpPr>
          <p:cNvPr id="4" name="Slide Number Placeholder 3"/>
          <p:cNvSpPr>
            <a:spLocks noGrp="1"/>
          </p:cNvSpPr>
          <p:nvPr>
            <p:ph type="sldNum" sz="quarter" idx="5"/>
          </p:nvPr>
        </p:nvSpPr>
        <p:spPr/>
        <p:txBody>
          <a:bodyPr/>
          <a:lstStyle/>
          <a:p>
            <a:fld id="{E026C160-2CFA-4787-835D-5B7D98E6DC0D}" type="slidenum">
              <a:rPr lang="en-US" smtClean="0"/>
              <a:t>7</a:t>
            </a:fld>
            <a:endParaRPr lang="en-US"/>
          </a:p>
        </p:txBody>
      </p:sp>
    </p:spTree>
    <p:extLst>
      <p:ext uri="{BB962C8B-B14F-4D97-AF65-F5344CB8AC3E}">
        <p14:creationId xmlns:p14="http://schemas.microsoft.com/office/powerpoint/2010/main" val="166224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12 </a:t>
            </a:r>
            <a:r>
              <a:rPr lang="en-CA" sz="1200" b="0" i="0" kern="1200" dirty="0">
                <a:solidFill>
                  <a:schemeClr val="tx1"/>
                </a:solidFill>
                <a:effectLst/>
                <a:latin typeface="+mn-lt"/>
                <a:ea typeface="+mn-ea"/>
                <a:cs typeface="+mn-cs"/>
              </a:rPr>
              <a:t>And Caleb said, “I will give my daughter Aksah in marriage to the man who attacks and captures Kiriath Sepher.” </a:t>
            </a:r>
            <a:r>
              <a:rPr lang="en-CA" sz="1200" b="1" i="0" kern="1200" baseline="30000" dirty="0">
                <a:solidFill>
                  <a:schemeClr val="tx1"/>
                </a:solidFill>
                <a:effectLst/>
                <a:latin typeface="+mn-lt"/>
                <a:ea typeface="+mn-ea"/>
                <a:cs typeface="+mn-cs"/>
              </a:rPr>
              <a:t>13 </a:t>
            </a:r>
            <a:r>
              <a:rPr lang="en-CA" sz="1200" b="0" i="0" kern="1200" dirty="0">
                <a:solidFill>
                  <a:schemeClr val="tx1"/>
                </a:solidFill>
                <a:effectLst/>
                <a:latin typeface="+mn-lt"/>
                <a:ea typeface="+mn-ea"/>
                <a:cs typeface="+mn-cs"/>
              </a:rPr>
              <a:t>Othniel son of Kenaz, Caleb’s younger brother, took it; so Caleb </a:t>
            </a:r>
            <a:r>
              <a:rPr lang="en-CA" sz="1200" b="0" i="0" kern="1200" dirty="0" err="1">
                <a:solidFill>
                  <a:schemeClr val="tx1"/>
                </a:solidFill>
                <a:effectLst/>
                <a:latin typeface="+mn-lt"/>
                <a:ea typeface="+mn-ea"/>
                <a:cs typeface="+mn-cs"/>
              </a:rPr>
              <a:t>gav</a:t>
            </a:r>
            <a:endParaRPr lang="en-CA" sz="1200" b="0" i="0" kern="1200" dirty="0">
              <a:solidFill>
                <a:schemeClr val="tx1"/>
              </a:solidFill>
              <a:effectLst/>
              <a:latin typeface="+mn-lt"/>
              <a:ea typeface="+mn-ea"/>
              <a:cs typeface="+mn-cs"/>
            </a:endParaRPr>
          </a:p>
          <a:p>
            <a:r>
              <a:rPr lang="en-CA" altLang="zh-TW" sz="1200" b="0" i="0" kern="1200" dirty="0">
                <a:solidFill>
                  <a:schemeClr val="tx1"/>
                </a:solidFill>
                <a:effectLst/>
                <a:latin typeface="+mn-lt"/>
                <a:ea typeface="+mn-ea"/>
                <a:cs typeface="+mn-cs"/>
              </a:rPr>
              <a:t>1. </a:t>
            </a:r>
            <a:r>
              <a:rPr lang="zh-TW" altLang="en-US" sz="1200" b="0" i="0" kern="1200" dirty="0">
                <a:solidFill>
                  <a:schemeClr val="tx1"/>
                </a:solidFill>
                <a:effectLst/>
                <a:latin typeface="+mn-lt"/>
                <a:ea typeface="+mn-ea"/>
                <a:cs typeface="+mn-cs"/>
              </a:rPr>
              <a:t>攻打迦南人</a:t>
            </a:r>
            <a:r>
              <a:rPr lang="en-CA" sz="1200" b="0" i="0" kern="1200" dirty="0">
                <a:solidFill>
                  <a:schemeClr val="tx1"/>
                </a:solidFill>
                <a:effectLst/>
                <a:latin typeface="+mn-lt"/>
                <a:ea typeface="+mn-ea"/>
                <a:cs typeface="+mn-cs"/>
              </a:rPr>
              <a:t>Canaanites</a:t>
            </a:r>
            <a:r>
              <a:rPr lang="en-CA" altLang="zh-TW" sz="1200" b="0" i="0" kern="1200" dirty="0">
                <a:solidFill>
                  <a:schemeClr val="tx1"/>
                </a:solidFill>
                <a:effectLst/>
                <a:latin typeface="+mn-lt"/>
                <a:ea typeface="+mn-ea"/>
                <a:cs typeface="+mn-cs"/>
              </a:rPr>
              <a:t>, </a:t>
            </a:r>
            <a:br>
              <a:rPr lang="en-CA" altLang="zh-TW" sz="1200" b="0" i="0" kern="1200" dirty="0">
                <a:solidFill>
                  <a:schemeClr val="tx1"/>
                </a:solidFill>
                <a:effectLst/>
                <a:latin typeface="+mn-lt"/>
                <a:ea typeface="+mn-ea"/>
                <a:cs typeface="+mn-cs"/>
              </a:rPr>
            </a:br>
            <a:r>
              <a:rPr lang="en-CA" altLang="zh-TW" sz="1200" b="0" i="0" kern="1200" dirty="0">
                <a:solidFill>
                  <a:schemeClr val="tx1"/>
                </a:solidFill>
                <a:effectLst/>
                <a:latin typeface="+mn-lt"/>
                <a:ea typeface="+mn-ea"/>
                <a:cs typeface="+mn-cs"/>
              </a:rPr>
              <a:t>2. </a:t>
            </a:r>
            <a:r>
              <a:rPr lang="zh-TW" altLang="en-US" sz="1200" b="0" i="0" kern="1200" dirty="0">
                <a:solidFill>
                  <a:schemeClr val="tx1"/>
                </a:solidFill>
                <a:effectLst/>
                <a:latin typeface="+mn-lt"/>
                <a:ea typeface="+mn-ea"/>
                <a:cs typeface="+mn-cs"/>
              </a:rPr>
              <a:t>比利洗人</a:t>
            </a:r>
            <a:r>
              <a:rPr lang="en-CA" sz="1200" b="0" i="0" kern="1200" dirty="0">
                <a:solidFill>
                  <a:schemeClr val="tx1"/>
                </a:solidFill>
                <a:effectLst/>
                <a:latin typeface="+mn-lt"/>
                <a:ea typeface="+mn-ea"/>
                <a:cs typeface="+mn-cs"/>
              </a:rPr>
              <a:t>Perizzites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3. </a:t>
            </a:r>
            <a:r>
              <a:rPr lang="zh-TW" altLang="en-US" sz="1200" dirty="0">
                <a:solidFill>
                  <a:srgbClr val="FFFFFF"/>
                </a:solidFill>
                <a:latin typeface="Times New Roman" panose="02020603050405020304" pitchFamily="18" charset="0"/>
                <a:ea typeface="方正平黑" panose="03000509000000000000" pitchFamily="65" charset="-120"/>
              </a:rPr>
              <a:t>攻打</a:t>
            </a:r>
            <a:r>
              <a:rPr lang="zh-TW" altLang="en-US" sz="1200" u="sng" dirty="0">
                <a:solidFill>
                  <a:srgbClr val="FFFFFF"/>
                </a:solidFill>
                <a:latin typeface="Times New Roman" panose="02020603050405020304" pitchFamily="18" charset="0"/>
                <a:ea typeface="方正平黑" panose="03000509000000000000" pitchFamily="65" charset="-120"/>
              </a:rPr>
              <a:t>耶路撒冷</a:t>
            </a:r>
            <a:br>
              <a:rPr lang="en-CA" altLang="zh-TW" sz="1200" u="sng" dirty="0">
                <a:solidFill>
                  <a:srgbClr val="FFFFFF"/>
                </a:solidFill>
                <a:latin typeface="Times New Roman" panose="02020603050405020304" pitchFamily="18" charset="0"/>
                <a:ea typeface="方正平黑" panose="03000509000000000000" pitchFamily="65" charset="-120"/>
              </a:rPr>
            </a:br>
            <a:r>
              <a:rPr lang="en-CA" altLang="zh-TW" sz="1200" u="sng" dirty="0">
                <a:solidFill>
                  <a:srgbClr val="FFFFFF"/>
                </a:solidFill>
                <a:latin typeface="Times New Roman" panose="02020603050405020304" pitchFamily="18" charset="0"/>
                <a:ea typeface="方正平黑" panose="03000509000000000000" pitchFamily="65" charset="-120"/>
              </a:rPr>
              <a:t>4.</a:t>
            </a:r>
            <a:r>
              <a:rPr lang="zh-TW" altLang="en-US" sz="1200" dirty="0">
                <a:solidFill>
                  <a:srgbClr val="FFFFFF"/>
                </a:solidFill>
                <a:latin typeface="Times New Roman" panose="02020603050405020304" pitchFamily="18" charset="0"/>
                <a:ea typeface="方正平黑" panose="03000509000000000000" pitchFamily="65" charset="-120"/>
              </a:rPr>
              <a:t>住山區</a:t>
            </a:r>
            <a:r>
              <a:rPr lang="zh-TW" altLang="en-US" sz="1200" dirty="0">
                <a:solidFill>
                  <a:srgbClr val="FFFFFF"/>
                </a:solidFill>
                <a:latin typeface="標楷體" panose="03000509000000000000" pitchFamily="65" charset="-120"/>
                <a:ea typeface="標楷體" panose="03000509000000000000" pitchFamily="65" charset="-120"/>
              </a:rPr>
              <a:t>、</a:t>
            </a:r>
            <a:r>
              <a:rPr lang="zh-TW" altLang="en-US" sz="1200" u="sng" spc="-130" dirty="0">
                <a:solidFill>
                  <a:srgbClr val="FFFFFF"/>
                </a:solidFill>
                <a:latin typeface="Times New Roman" panose="02020603050405020304" pitchFamily="18" charset="0"/>
                <a:ea typeface="方正平黑" panose="03000509000000000000" pitchFamily="65" charset="-120"/>
              </a:rPr>
              <a:t>尼革夫</a:t>
            </a:r>
            <a:r>
              <a:rPr lang="zh-TW" altLang="en-US" sz="1200" dirty="0">
                <a:solidFill>
                  <a:srgbClr val="FFFFFF"/>
                </a:solidFill>
                <a:latin typeface="Times New Roman" panose="02020603050405020304" pitchFamily="18" charset="0"/>
                <a:ea typeface="方正平黑" panose="03000509000000000000" pitchFamily="65" charset="-120"/>
              </a:rPr>
              <a:t>和低地的</a:t>
            </a:r>
            <a:r>
              <a:rPr lang="zh-TW" altLang="en-US" sz="1200" u="sng" dirty="0">
                <a:solidFill>
                  <a:srgbClr val="FFFFFF"/>
                </a:solidFill>
                <a:latin typeface="Times New Roman" panose="02020603050405020304" pitchFamily="18" charset="0"/>
                <a:ea typeface="方正平黑" panose="03000509000000000000" pitchFamily="65" charset="-120"/>
              </a:rPr>
              <a:t>迦南</a:t>
            </a:r>
            <a:r>
              <a:rPr lang="zh-TW" altLang="en-US" sz="1200" dirty="0">
                <a:solidFill>
                  <a:srgbClr val="FFFFFF"/>
                </a:solidFill>
                <a:latin typeface="Times New Roman" panose="02020603050405020304" pitchFamily="18" charset="0"/>
                <a:ea typeface="方正平黑" panose="03000509000000000000" pitchFamily="65" charset="-120"/>
              </a:rPr>
              <a:t>人</a:t>
            </a:r>
            <a:endParaRPr lang="en-CA" altLang="zh-TW" sz="1200" dirty="0">
              <a:solidFill>
                <a:srgbClr val="FFFFFF"/>
              </a:solidFill>
              <a:latin typeface="Times New Roman" panose="02020603050405020304" pitchFamily="18" charset="0"/>
              <a:ea typeface="方正平黑" panose="03000509000000000000" pitchFamily="65" charset="-120"/>
            </a:endParaRPr>
          </a:p>
          <a:p>
            <a:r>
              <a:rPr lang="en-CA" dirty="0"/>
              <a:t>5.</a:t>
            </a:r>
            <a:r>
              <a:rPr lang="zh-TW" altLang="en-US" sz="1200" u="sng" dirty="0">
                <a:solidFill>
                  <a:srgbClr val="FFFFFF"/>
                </a:solidFill>
                <a:latin typeface="Times New Roman" panose="02020603050405020304" pitchFamily="18" charset="0"/>
                <a:ea typeface="方正平黑" panose="03000509000000000000" pitchFamily="65" charset="-120"/>
              </a:rPr>
              <a:t>希伯崙</a:t>
            </a:r>
            <a:r>
              <a:rPr lang="zh-TW" altLang="en-US" sz="1200" u="none" dirty="0">
                <a:solidFill>
                  <a:srgbClr val="FFFFFF"/>
                </a:solidFill>
                <a:latin typeface="Times New Roman" panose="02020603050405020304" pitchFamily="18" charset="0"/>
                <a:ea typeface="方正平黑" panose="03000509000000000000" pitchFamily="65" charset="-120"/>
              </a:rPr>
              <a:t>：改名</a:t>
            </a:r>
            <a:r>
              <a:rPr lang="zh-TW" altLang="en-US" sz="1200" u="sng" dirty="0">
                <a:solidFill>
                  <a:srgbClr val="FFFFFF"/>
                </a:solidFill>
                <a:latin typeface="Times New Roman" panose="02020603050405020304" pitchFamily="18" charset="0"/>
                <a:ea typeface="方正平黑" panose="03000509000000000000" pitchFamily="65" charset="-120"/>
              </a:rPr>
              <a:t>基列</a:t>
            </a:r>
            <a:r>
              <a:rPr lang="en-US" altLang="zh-TW" sz="1200" u="sng" dirty="0">
                <a:solidFill>
                  <a:srgbClr val="FFFFFF"/>
                </a:solidFill>
                <a:latin typeface="Arial" panose="020B0604020202020204" pitchFamily="34" charset="0"/>
                <a:ea typeface="方正平黑" panose="03000509000000000000" pitchFamily="65" charset="-120"/>
              </a:rPr>
              <a:t>‧</a:t>
            </a:r>
            <a:r>
              <a:rPr lang="zh-TW" altLang="en-US" sz="1200" u="sng" dirty="0">
                <a:solidFill>
                  <a:srgbClr val="FFFFFF"/>
                </a:solidFill>
                <a:latin typeface="Times New Roman" panose="02020603050405020304" pitchFamily="18" charset="0"/>
                <a:ea typeface="方正平黑" panose="03000509000000000000" pitchFamily="65" charset="-120"/>
              </a:rPr>
              <a:t>亞巴： </a:t>
            </a:r>
            <a:r>
              <a:rPr lang="zh-TW" altLang="en-US" dirty="0"/>
              <a:t>亞衲族中最尊大的人， 亞巴的城</a:t>
            </a:r>
            <a:endParaRPr lang="en-CA" altLang="zh-TW" dirty="0"/>
          </a:p>
          <a:p>
            <a:r>
              <a:rPr lang="en-CA" altLang="zh-TW" u="none" dirty="0"/>
              <a:t>6.</a:t>
            </a:r>
            <a:r>
              <a:rPr lang="zh-TW" altLang="en-US" sz="1200" u="sng" dirty="0">
                <a:solidFill>
                  <a:srgbClr val="FFFFFF"/>
                </a:solidFill>
                <a:latin typeface="Times New Roman" panose="02020603050405020304" pitchFamily="18" charset="0"/>
                <a:ea typeface="方正平黑" panose="03000509000000000000" pitchFamily="65" charset="-120"/>
              </a:rPr>
              <a:t>底壁</a:t>
            </a:r>
            <a:r>
              <a:rPr lang="en-CA" altLang="zh-TW" sz="1200" u="sng" dirty="0">
                <a:solidFill>
                  <a:srgbClr val="FFFFFF"/>
                </a:solidFill>
                <a:latin typeface="Times New Roman" panose="02020603050405020304" pitchFamily="18" charset="0"/>
                <a:ea typeface="方正平黑" panose="03000509000000000000" pitchFamily="65" charset="-120"/>
              </a:rPr>
              <a:t>: </a:t>
            </a:r>
            <a:r>
              <a:rPr lang="zh-TW" altLang="en-US" dirty="0"/>
              <a:t>文獻之城」書卷之城</a:t>
            </a:r>
            <a:r>
              <a:rPr lang="en-CA" altLang="zh-TW" dirty="0"/>
              <a:t>: </a:t>
            </a:r>
            <a:r>
              <a:rPr lang="zh-TW" altLang="en-US" dirty="0"/>
              <a:t>知識與啟示</a:t>
            </a:r>
            <a:endParaRPr lang="en-CA" u="none" dirty="0"/>
          </a:p>
          <a:p>
            <a:r>
              <a:rPr lang="en-CA" sz="1200" b="0" i="0" kern="1200" dirty="0">
                <a:solidFill>
                  <a:schemeClr val="tx1"/>
                </a:solidFill>
                <a:effectLst/>
                <a:latin typeface="+mn-lt"/>
                <a:ea typeface="+mn-ea"/>
                <a:cs typeface="+mn-cs"/>
              </a:rPr>
              <a:t>e his daughter Aksah to him in marriage.</a:t>
            </a:r>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8</a:t>
            </a:fld>
            <a:endParaRPr lang="en-US"/>
          </a:p>
        </p:txBody>
      </p:sp>
    </p:spTree>
    <p:extLst>
      <p:ext uri="{BB962C8B-B14F-4D97-AF65-F5344CB8AC3E}">
        <p14:creationId xmlns:p14="http://schemas.microsoft.com/office/powerpoint/2010/main" val="120358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14 </a:t>
            </a:r>
            <a:r>
              <a:rPr lang="en-CA" sz="1200" b="0" i="0" kern="1200" dirty="0">
                <a:solidFill>
                  <a:schemeClr val="tx1"/>
                </a:solidFill>
                <a:effectLst/>
                <a:latin typeface="+mn-lt"/>
                <a:ea typeface="+mn-ea"/>
                <a:cs typeface="+mn-cs"/>
              </a:rPr>
              <a:t>One day when she came to Othniel, she urged him</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a"/>
              </a:rPr>
              <a:t>a</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to ask her father for a field. When she got off her donkey, Caleb asked her, “What can I do for you?”</a:t>
            </a:r>
          </a:p>
          <a:p>
            <a:r>
              <a:rPr lang="en-CA" sz="1200" b="1" i="0" kern="1200" baseline="30000" dirty="0">
                <a:solidFill>
                  <a:schemeClr val="tx1"/>
                </a:solidFill>
                <a:effectLst/>
                <a:latin typeface="+mn-lt"/>
                <a:ea typeface="+mn-ea"/>
                <a:cs typeface="+mn-cs"/>
              </a:rPr>
              <a:t>15 </a:t>
            </a:r>
            <a:r>
              <a:rPr lang="en-CA" sz="1200" b="0" i="0" kern="1200" dirty="0">
                <a:solidFill>
                  <a:schemeClr val="tx1"/>
                </a:solidFill>
                <a:effectLst/>
                <a:latin typeface="+mn-lt"/>
                <a:ea typeface="+mn-ea"/>
                <a:cs typeface="+mn-cs"/>
              </a:rPr>
              <a:t>She replied, “Do me a special favor. Since you have given me land in the Negev, give me also springs of water.” So Caleb gave her the upper and lower springs.</a:t>
            </a:r>
          </a:p>
          <a:p>
            <a:endParaRPr lang="en-CA" dirty="0"/>
          </a:p>
        </p:txBody>
      </p:sp>
      <p:sp>
        <p:nvSpPr>
          <p:cNvPr id="4" name="Slide Number Placeholder 3"/>
          <p:cNvSpPr>
            <a:spLocks noGrp="1"/>
          </p:cNvSpPr>
          <p:nvPr>
            <p:ph type="sldNum" sz="quarter" idx="5"/>
          </p:nvPr>
        </p:nvSpPr>
        <p:spPr/>
        <p:txBody>
          <a:bodyPr/>
          <a:lstStyle/>
          <a:p>
            <a:fld id="{E026C160-2CFA-4787-835D-5B7D98E6DC0D}" type="slidenum">
              <a:rPr lang="en-US" smtClean="0"/>
              <a:t>9</a:t>
            </a:fld>
            <a:endParaRPr lang="en-US"/>
          </a:p>
        </p:txBody>
      </p:sp>
    </p:spTree>
    <p:extLst>
      <p:ext uri="{BB962C8B-B14F-4D97-AF65-F5344CB8AC3E}">
        <p14:creationId xmlns:p14="http://schemas.microsoft.com/office/powerpoint/2010/main" val="1637177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4F4086-0C62-456B-ABE0-40D52220369C}"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63615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F4086-0C62-456B-ABE0-40D52220369C}"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1686294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F4086-0C62-456B-ABE0-40D52220369C}"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2541474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A881-690F-7A83-A382-C83C5CDD0AA8}"/>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CA"/>
          </a:p>
        </p:txBody>
      </p:sp>
      <p:sp>
        <p:nvSpPr>
          <p:cNvPr id="3" name="Subtitle 2">
            <a:extLst>
              <a:ext uri="{FF2B5EF4-FFF2-40B4-BE49-F238E27FC236}">
                <a16:creationId xmlns:a16="http://schemas.microsoft.com/office/drawing/2014/main" id="{A9BD9D93-6A37-2B30-BF10-E6F406B014D6}"/>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6DE09B3-B1D0-A16E-2CD2-0C6EC714E46E}"/>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9699621D-F81D-57A7-D3A5-924351074EFC}"/>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0D380B02-BF94-BAE0-5DE3-6A33C39F0A9D}"/>
              </a:ext>
            </a:extLst>
          </p:cNvPr>
          <p:cNvSpPr>
            <a:spLocks noGrp="1"/>
          </p:cNvSpPr>
          <p:nvPr>
            <p:ph type="sldNum" sz="quarter" idx="12"/>
          </p:nvPr>
        </p:nvSpPr>
        <p:spPr/>
        <p:txBody>
          <a:bodyPr/>
          <a:lstStyle>
            <a:lvl1pPr>
              <a:defRPr/>
            </a:lvl1pPr>
          </a:lstStyle>
          <a:p>
            <a:fld id="{840EFA4A-7526-4B1C-AFE9-D1D859041357}" type="slidenum">
              <a:rPr lang="en-US" altLang="zh-TW"/>
              <a:pPr/>
              <a:t>‹#›</a:t>
            </a:fld>
            <a:endParaRPr lang="en-US" altLang="zh-TW"/>
          </a:p>
        </p:txBody>
      </p:sp>
    </p:spTree>
    <p:extLst>
      <p:ext uri="{BB962C8B-B14F-4D97-AF65-F5344CB8AC3E}">
        <p14:creationId xmlns:p14="http://schemas.microsoft.com/office/powerpoint/2010/main" val="3905071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17D1-2636-5C95-AF7F-455FF949938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DAFD45E-A7AC-8F48-7D31-CD47AF94C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68E510-CCB7-0480-FAA1-D099F2611F3F}"/>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F717C759-946B-8F1C-8500-AF90F33C1A7A}"/>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23955A08-5228-013D-27D4-A012C3EAE455}"/>
              </a:ext>
            </a:extLst>
          </p:cNvPr>
          <p:cNvSpPr>
            <a:spLocks noGrp="1"/>
          </p:cNvSpPr>
          <p:nvPr>
            <p:ph type="sldNum" sz="quarter" idx="12"/>
          </p:nvPr>
        </p:nvSpPr>
        <p:spPr/>
        <p:txBody>
          <a:bodyPr/>
          <a:lstStyle>
            <a:lvl1pPr>
              <a:defRPr/>
            </a:lvl1pPr>
          </a:lstStyle>
          <a:p>
            <a:fld id="{9C150288-06BA-4E6E-95E6-5D0D9C8AC926}" type="slidenum">
              <a:rPr lang="en-US" altLang="zh-TW"/>
              <a:pPr/>
              <a:t>‹#›</a:t>
            </a:fld>
            <a:endParaRPr lang="en-US" altLang="zh-TW"/>
          </a:p>
        </p:txBody>
      </p:sp>
    </p:spTree>
    <p:extLst>
      <p:ext uri="{BB962C8B-B14F-4D97-AF65-F5344CB8AC3E}">
        <p14:creationId xmlns:p14="http://schemas.microsoft.com/office/powerpoint/2010/main" val="3412439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884A-39ED-5F20-4873-02929E471536}"/>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46BA9E5-0F75-360E-26FE-A52F2159AADB}"/>
              </a:ext>
            </a:extLst>
          </p:cNvPr>
          <p:cNvSpPr>
            <a:spLocks noGrp="1"/>
          </p:cNvSpPr>
          <p:nvPr>
            <p:ph type="body" idx="1"/>
          </p:nvPr>
        </p:nvSpPr>
        <p:spPr>
          <a:xfrm>
            <a:off x="831851" y="4588934"/>
            <a:ext cx="10515600" cy="1500717"/>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4" name="Date Placeholder 3">
            <a:extLst>
              <a:ext uri="{FF2B5EF4-FFF2-40B4-BE49-F238E27FC236}">
                <a16:creationId xmlns:a16="http://schemas.microsoft.com/office/drawing/2014/main" id="{C5AC70C3-083D-24E0-A789-250F1FBBF7C5}"/>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62828181-0356-9CAE-7C42-DB9DF2A43FC7}"/>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E3DAF95D-726C-2B25-2275-B469A5B2CFAC}"/>
              </a:ext>
            </a:extLst>
          </p:cNvPr>
          <p:cNvSpPr>
            <a:spLocks noGrp="1"/>
          </p:cNvSpPr>
          <p:nvPr>
            <p:ph type="sldNum" sz="quarter" idx="12"/>
          </p:nvPr>
        </p:nvSpPr>
        <p:spPr/>
        <p:txBody>
          <a:bodyPr/>
          <a:lstStyle>
            <a:lvl1pPr>
              <a:defRPr/>
            </a:lvl1pPr>
          </a:lstStyle>
          <a:p>
            <a:fld id="{09D83CB0-F6D0-45ED-8B05-40376355E048}" type="slidenum">
              <a:rPr lang="en-US" altLang="zh-TW"/>
              <a:pPr/>
              <a:t>‹#›</a:t>
            </a:fld>
            <a:endParaRPr lang="en-US" altLang="zh-TW"/>
          </a:p>
        </p:txBody>
      </p:sp>
    </p:spTree>
    <p:extLst>
      <p:ext uri="{BB962C8B-B14F-4D97-AF65-F5344CB8AC3E}">
        <p14:creationId xmlns:p14="http://schemas.microsoft.com/office/powerpoint/2010/main" val="3298757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AE677-B9D1-525B-92D8-90E9912EADB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CEAD994-5829-AD0C-A36C-610CA5CE11EA}"/>
              </a:ext>
            </a:extLst>
          </p:cNvPr>
          <p:cNvSpPr>
            <a:spLocks noGrp="1"/>
          </p:cNvSpPr>
          <p:nvPr>
            <p:ph sz="half" idx="1"/>
          </p:nvPr>
        </p:nvSpPr>
        <p:spPr>
          <a:xfrm>
            <a:off x="609600" y="1600201"/>
            <a:ext cx="5384800"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532AD24-A66C-0893-88F7-5F29A9FDC5DB}"/>
              </a:ext>
            </a:extLst>
          </p:cNvPr>
          <p:cNvSpPr>
            <a:spLocks noGrp="1"/>
          </p:cNvSpPr>
          <p:nvPr>
            <p:ph sz="half" idx="2"/>
          </p:nvPr>
        </p:nvSpPr>
        <p:spPr>
          <a:xfrm>
            <a:off x="6197600" y="1600201"/>
            <a:ext cx="5384800"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BE8E6F6-B75F-3551-4582-874AD8AE47A2}"/>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49D9954F-6814-99E3-0EAB-13F75846A21E}"/>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4C91E67D-9DF5-8DA8-FB0C-6EAF26550E3A}"/>
              </a:ext>
            </a:extLst>
          </p:cNvPr>
          <p:cNvSpPr>
            <a:spLocks noGrp="1"/>
          </p:cNvSpPr>
          <p:nvPr>
            <p:ph type="sldNum" sz="quarter" idx="12"/>
          </p:nvPr>
        </p:nvSpPr>
        <p:spPr/>
        <p:txBody>
          <a:bodyPr/>
          <a:lstStyle>
            <a:lvl1pPr>
              <a:defRPr/>
            </a:lvl1pPr>
          </a:lstStyle>
          <a:p>
            <a:fld id="{78690F3C-6F8B-4806-A6F8-4E4663500E1A}" type="slidenum">
              <a:rPr lang="en-US" altLang="zh-TW"/>
              <a:pPr/>
              <a:t>‹#›</a:t>
            </a:fld>
            <a:endParaRPr lang="en-US" altLang="zh-TW"/>
          </a:p>
        </p:txBody>
      </p:sp>
    </p:spTree>
    <p:extLst>
      <p:ext uri="{BB962C8B-B14F-4D97-AF65-F5344CB8AC3E}">
        <p14:creationId xmlns:p14="http://schemas.microsoft.com/office/powerpoint/2010/main" val="3529398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059B-85D7-3725-427F-2FEA861E702D}"/>
              </a:ext>
            </a:extLst>
          </p:cNvPr>
          <p:cNvSpPr>
            <a:spLocks noGrp="1"/>
          </p:cNvSpPr>
          <p:nvPr>
            <p:ph type="title"/>
          </p:nvPr>
        </p:nvSpPr>
        <p:spPr>
          <a:xfrm>
            <a:off x="840317" y="366185"/>
            <a:ext cx="10515600" cy="132503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5CD0813-EF34-5E3C-BF14-6C399B4E41B4}"/>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E6B4A619-6C14-4BE6-E873-A0DC79E3C146}"/>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B7C028F-66A8-3872-FE85-E4CA7601DFD3}"/>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FF5A6B8-C6F1-EFC4-7075-C5ACD2EEA56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3652942-3286-42B6-1BDF-08958D439F09}"/>
              </a:ext>
            </a:extLst>
          </p:cNvPr>
          <p:cNvSpPr>
            <a:spLocks noGrp="1"/>
          </p:cNvSpPr>
          <p:nvPr>
            <p:ph type="dt" sz="half" idx="10"/>
          </p:nvPr>
        </p:nvSpPr>
        <p:spPr/>
        <p:txBody>
          <a:bodyPr/>
          <a:lstStyle>
            <a:lvl1pPr>
              <a:defRPr/>
            </a:lvl1pPr>
          </a:lstStyle>
          <a:p>
            <a:endParaRPr lang="en-US" altLang="zh-TW"/>
          </a:p>
        </p:txBody>
      </p:sp>
      <p:sp>
        <p:nvSpPr>
          <p:cNvPr id="8" name="Footer Placeholder 7">
            <a:extLst>
              <a:ext uri="{FF2B5EF4-FFF2-40B4-BE49-F238E27FC236}">
                <a16:creationId xmlns:a16="http://schemas.microsoft.com/office/drawing/2014/main" id="{95A7549A-FA43-601D-5458-65B0B7635731}"/>
              </a:ext>
            </a:extLst>
          </p:cNvPr>
          <p:cNvSpPr>
            <a:spLocks noGrp="1"/>
          </p:cNvSpPr>
          <p:nvPr>
            <p:ph type="ftr" sz="quarter" idx="11"/>
          </p:nvPr>
        </p:nvSpPr>
        <p:spPr/>
        <p:txBody>
          <a:bodyPr/>
          <a:lstStyle>
            <a:lvl1pPr>
              <a:defRPr/>
            </a:lvl1pPr>
          </a:lstStyle>
          <a:p>
            <a:endParaRPr lang="en-US" altLang="zh-TW"/>
          </a:p>
        </p:txBody>
      </p:sp>
      <p:sp>
        <p:nvSpPr>
          <p:cNvPr id="9" name="Slide Number Placeholder 8">
            <a:extLst>
              <a:ext uri="{FF2B5EF4-FFF2-40B4-BE49-F238E27FC236}">
                <a16:creationId xmlns:a16="http://schemas.microsoft.com/office/drawing/2014/main" id="{342CFA50-44F7-F468-04B8-0C238BEF3519}"/>
              </a:ext>
            </a:extLst>
          </p:cNvPr>
          <p:cNvSpPr>
            <a:spLocks noGrp="1"/>
          </p:cNvSpPr>
          <p:nvPr>
            <p:ph type="sldNum" sz="quarter" idx="12"/>
          </p:nvPr>
        </p:nvSpPr>
        <p:spPr/>
        <p:txBody>
          <a:bodyPr/>
          <a:lstStyle>
            <a:lvl1pPr>
              <a:defRPr/>
            </a:lvl1pPr>
          </a:lstStyle>
          <a:p>
            <a:fld id="{314CB388-9C2A-4729-8B33-2AE5E591F262}" type="slidenum">
              <a:rPr lang="en-US" altLang="zh-TW"/>
              <a:pPr/>
              <a:t>‹#›</a:t>
            </a:fld>
            <a:endParaRPr lang="en-US" altLang="zh-TW"/>
          </a:p>
        </p:txBody>
      </p:sp>
    </p:spTree>
    <p:extLst>
      <p:ext uri="{BB962C8B-B14F-4D97-AF65-F5344CB8AC3E}">
        <p14:creationId xmlns:p14="http://schemas.microsoft.com/office/powerpoint/2010/main" val="3175962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19B4-E46A-D62B-15E6-E63B6AC7394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95B9A51-F558-4451-06F5-5635FD4F5BCB}"/>
              </a:ext>
            </a:extLst>
          </p:cNvPr>
          <p:cNvSpPr>
            <a:spLocks noGrp="1"/>
          </p:cNvSpPr>
          <p:nvPr>
            <p:ph type="dt" sz="half" idx="10"/>
          </p:nvPr>
        </p:nvSpPr>
        <p:spPr/>
        <p:txBody>
          <a:bodyPr/>
          <a:lstStyle>
            <a:lvl1pPr>
              <a:defRPr/>
            </a:lvl1pPr>
          </a:lstStyle>
          <a:p>
            <a:endParaRPr lang="en-US" altLang="zh-TW"/>
          </a:p>
        </p:txBody>
      </p:sp>
      <p:sp>
        <p:nvSpPr>
          <p:cNvPr id="4" name="Footer Placeholder 3">
            <a:extLst>
              <a:ext uri="{FF2B5EF4-FFF2-40B4-BE49-F238E27FC236}">
                <a16:creationId xmlns:a16="http://schemas.microsoft.com/office/drawing/2014/main" id="{2D780607-4C61-A2BF-66B6-85B91DC083BA}"/>
              </a:ext>
            </a:extLst>
          </p:cNvPr>
          <p:cNvSpPr>
            <a:spLocks noGrp="1"/>
          </p:cNvSpPr>
          <p:nvPr>
            <p:ph type="ftr" sz="quarter" idx="11"/>
          </p:nvPr>
        </p:nvSpPr>
        <p:spPr/>
        <p:txBody>
          <a:bodyPr/>
          <a:lstStyle>
            <a:lvl1pPr>
              <a:defRPr/>
            </a:lvl1pPr>
          </a:lstStyle>
          <a:p>
            <a:endParaRPr lang="en-US" altLang="zh-TW"/>
          </a:p>
        </p:txBody>
      </p:sp>
      <p:sp>
        <p:nvSpPr>
          <p:cNvPr id="5" name="Slide Number Placeholder 4">
            <a:extLst>
              <a:ext uri="{FF2B5EF4-FFF2-40B4-BE49-F238E27FC236}">
                <a16:creationId xmlns:a16="http://schemas.microsoft.com/office/drawing/2014/main" id="{052E1838-A333-90F6-CB52-759CE27C43E7}"/>
              </a:ext>
            </a:extLst>
          </p:cNvPr>
          <p:cNvSpPr>
            <a:spLocks noGrp="1"/>
          </p:cNvSpPr>
          <p:nvPr>
            <p:ph type="sldNum" sz="quarter" idx="12"/>
          </p:nvPr>
        </p:nvSpPr>
        <p:spPr/>
        <p:txBody>
          <a:bodyPr/>
          <a:lstStyle>
            <a:lvl1pPr>
              <a:defRPr/>
            </a:lvl1pPr>
          </a:lstStyle>
          <a:p>
            <a:fld id="{932986CA-81A4-476A-B5B7-188B3DD99CA2}" type="slidenum">
              <a:rPr lang="en-US" altLang="zh-TW"/>
              <a:pPr/>
              <a:t>‹#›</a:t>
            </a:fld>
            <a:endParaRPr lang="en-US" altLang="zh-TW"/>
          </a:p>
        </p:txBody>
      </p:sp>
    </p:spTree>
    <p:extLst>
      <p:ext uri="{BB962C8B-B14F-4D97-AF65-F5344CB8AC3E}">
        <p14:creationId xmlns:p14="http://schemas.microsoft.com/office/powerpoint/2010/main" val="2768242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46FA5-45C7-1399-0B30-B70AB0A44111}"/>
              </a:ext>
            </a:extLst>
          </p:cNvPr>
          <p:cNvSpPr>
            <a:spLocks noGrp="1"/>
          </p:cNvSpPr>
          <p:nvPr>
            <p:ph type="dt" sz="half" idx="10"/>
          </p:nvPr>
        </p:nvSpPr>
        <p:spPr/>
        <p:txBody>
          <a:bodyPr/>
          <a:lstStyle>
            <a:lvl1pPr>
              <a:defRPr/>
            </a:lvl1pPr>
          </a:lstStyle>
          <a:p>
            <a:endParaRPr lang="en-US" altLang="zh-TW"/>
          </a:p>
        </p:txBody>
      </p:sp>
      <p:sp>
        <p:nvSpPr>
          <p:cNvPr id="3" name="Footer Placeholder 2">
            <a:extLst>
              <a:ext uri="{FF2B5EF4-FFF2-40B4-BE49-F238E27FC236}">
                <a16:creationId xmlns:a16="http://schemas.microsoft.com/office/drawing/2014/main" id="{54777220-5FF7-D1FD-12E7-9327968166B4}"/>
              </a:ext>
            </a:extLst>
          </p:cNvPr>
          <p:cNvSpPr>
            <a:spLocks noGrp="1"/>
          </p:cNvSpPr>
          <p:nvPr>
            <p:ph type="ftr" sz="quarter" idx="11"/>
          </p:nvPr>
        </p:nvSpPr>
        <p:spPr/>
        <p:txBody>
          <a:bodyPr/>
          <a:lstStyle>
            <a:lvl1pPr>
              <a:defRPr/>
            </a:lvl1pPr>
          </a:lstStyle>
          <a:p>
            <a:endParaRPr lang="en-US" altLang="zh-TW"/>
          </a:p>
        </p:txBody>
      </p:sp>
      <p:sp>
        <p:nvSpPr>
          <p:cNvPr id="4" name="Slide Number Placeholder 3">
            <a:extLst>
              <a:ext uri="{FF2B5EF4-FFF2-40B4-BE49-F238E27FC236}">
                <a16:creationId xmlns:a16="http://schemas.microsoft.com/office/drawing/2014/main" id="{3985F6AB-5E17-A283-6C9A-F87B2B9FC021}"/>
              </a:ext>
            </a:extLst>
          </p:cNvPr>
          <p:cNvSpPr>
            <a:spLocks noGrp="1"/>
          </p:cNvSpPr>
          <p:nvPr>
            <p:ph type="sldNum" sz="quarter" idx="12"/>
          </p:nvPr>
        </p:nvSpPr>
        <p:spPr/>
        <p:txBody>
          <a:bodyPr/>
          <a:lstStyle>
            <a:lvl1pPr>
              <a:defRPr/>
            </a:lvl1pPr>
          </a:lstStyle>
          <a:p>
            <a:fld id="{6F59B50C-CF52-481D-9669-9964F4057EBF}" type="slidenum">
              <a:rPr lang="en-US" altLang="zh-TW"/>
              <a:pPr/>
              <a:t>‹#›</a:t>
            </a:fld>
            <a:endParaRPr lang="en-US" altLang="zh-TW"/>
          </a:p>
        </p:txBody>
      </p:sp>
    </p:spTree>
    <p:extLst>
      <p:ext uri="{BB962C8B-B14F-4D97-AF65-F5344CB8AC3E}">
        <p14:creationId xmlns:p14="http://schemas.microsoft.com/office/powerpoint/2010/main" val="579910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647E-4B67-0444-A86A-ED1B8486785C}"/>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39C628F-23D5-68DF-394A-9A84DD2B73ED}"/>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BF6D09D-E8B0-40D4-1C6E-A38236551462}"/>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3018EAF1-76B9-BD50-9A9A-2D8065E80CAF}"/>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AAA20C48-2C8E-29ED-C217-EFB8BDA6E5B2}"/>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82219B81-9BAE-2077-3233-70DCA9FDA07E}"/>
              </a:ext>
            </a:extLst>
          </p:cNvPr>
          <p:cNvSpPr>
            <a:spLocks noGrp="1"/>
          </p:cNvSpPr>
          <p:nvPr>
            <p:ph type="sldNum" sz="quarter" idx="12"/>
          </p:nvPr>
        </p:nvSpPr>
        <p:spPr/>
        <p:txBody>
          <a:bodyPr/>
          <a:lstStyle>
            <a:lvl1pPr>
              <a:defRPr/>
            </a:lvl1pPr>
          </a:lstStyle>
          <a:p>
            <a:fld id="{59BFADB2-057D-45E1-9265-8B60FD841E91}" type="slidenum">
              <a:rPr lang="en-US" altLang="zh-TW"/>
              <a:pPr/>
              <a:t>‹#›</a:t>
            </a:fld>
            <a:endParaRPr lang="en-US" altLang="zh-TW"/>
          </a:p>
        </p:txBody>
      </p:sp>
    </p:spTree>
    <p:extLst>
      <p:ext uri="{BB962C8B-B14F-4D97-AF65-F5344CB8AC3E}">
        <p14:creationId xmlns:p14="http://schemas.microsoft.com/office/powerpoint/2010/main" val="1216062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F4086-0C62-456B-ABE0-40D52220369C}"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338622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DEF7-1FF1-C243-F430-66CE771DA564}"/>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D986CA5-BC0F-5ADA-4969-DF330E1F6889}"/>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CA"/>
          </a:p>
        </p:txBody>
      </p:sp>
      <p:sp>
        <p:nvSpPr>
          <p:cNvPr id="4" name="Text Placeholder 3">
            <a:extLst>
              <a:ext uri="{FF2B5EF4-FFF2-40B4-BE49-F238E27FC236}">
                <a16:creationId xmlns:a16="http://schemas.microsoft.com/office/drawing/2014/main" id="{E47BEF4B-80DB-171C-259B-B6EA1F10EE5F}"/>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0202E9C-F8FC-4697-AE63-BF6C1FC33CDE}"/>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2A0768AB-5D89-DE4E-3FF5-6DBD235D8157}"/>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4696E4A4-EE9F-8294-322D-40402C7055D2}"/>
              </a:ext>
            </a:extLst>
          </p:cNvPr>
          <p:cNvSpPr>
            <a:spLocks noGrp="1"/>
          </p:cNvSpPr>
          <p:nvPr>
            <p:ph type="sldNum" sz="quarter" idx="12"/>
          </p:nvPr>
        </p:nvSpPr>
        <p:spPr/>
        <p:txBody>
          <a:bodyPr/>
          <a:lstStyle>
            <a:lvl1pPr>
              <a:defRPr/>
            </a:lvl1pPr>
          </a:lstStyle>
          <a:p>
            <a:fld id="{78369239-5075-43A9-837B-38C9D313FD73}" type="slidenum">
              <a:rPr lang="en-US" altLang="zh-TW"/>
              <a:pPr/>
              <a:t>‹#›</a:t>
            </a:fld>
            <a:endParaRPr lang="en-US" altLang="zh-TW"/>
          </a:p>
        </p:txBody>
      </p:sp>
    </p:spTree>
    <p:extLst>
      <p:ext uri="{BB962C8B-B14F-4D97-AF65-F5344CB8AC3E}">
        <p14:creationId xmlns:p14="http://schemas.microsoft.com/office/powerpoint/2010/main" val="1673504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F663-428A-B9F7-3608-5856CE0511A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0069083-6076-6BAF-6318-29A7DBF06B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DFBC00-6AA1-4FC4-B9A6-F819FDC1AF5E}"/>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75561736-535A-F9B5-EA49-DE7F562473E1}"/>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533B95FF-1FC1-6769-527A-6DE091AFC1E8}"/>
              </a:ext>
            </a:extLst>
          </p:cNvPr>
          <p:cNvSpPr>
            <a:spLocks noGrp="1"/>
          </p:cNvSpPr>
          <p:nvPr>
            <p:ph type="sldNum" sz="quarter" idx="12"/>
          </p:nvPr>
        </p:nvSpPr>
        <p:spPr/>
        <p:txBody>
          <a:bodyPr/>
          <a:lstStyle>
            <a:lvl1pPr>
              <a:defRPr/>
            </a:lvl1pPr>
          </a:lstStyle>
          <a:p>
            <a:fld id="{F652BA7E-6001-4957-86E1-6337BD9C731D}" type="slidenum">
              <a:rPr lang="en-US" altLang="zh-TW"/>
              <a:pPr/>
              <a:t>‹#›</a:t>
            </a:fld>
            <a:endParaRPr lang="en-US" altLang="zh-TW"/>
          </a:p>
        </p:txBody>
      </p:sp>
    </p:spTree>
    <p:extLst>
      <p:ext uri="{BB962C8B-B14F-4D97-AF65-F5344CB8AC3E}">
        <p14:creationId xmlns:p14="http://schemas.microsoft.com/office/powerpoint/2010/main" val="2235127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507F98-7C52-B17F-6E77-6DF8D7A5B97B}"/>
              </a:ext>
            </a:extLst>
          </p:cNvPr>
          <p:cNvSpPr>
            <a:spLocks noGrp="1"/>
          </p:cNvSpPr>
          <p:nvPr>
            <p:ph type="title" orient="vert"/>
          </p:nvPr>
        </p:nvSpPr>
        <p:spPr>
          <a:xfrm>
            <a:off x="8839200" y="275167"/>
            <a:ext cx="2743200" cy="5850467"/>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6F2A8D7-3EBF-3044-A82C-DD0672676576}"/>
              </a:ext>
            </a:extLst>
          </p:cNvPr>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0DC0582-7E18-6B0B-1112-98B264C121C6}"/>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4DDD6DD7-9470-82BD-F68D-6B19A61C1B55}"/>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8F697F7C-A65F-050E-314E-AD5887DE3F59}"/>
              </a:ext>
            </a:extLst>
          </p:cNvPr>
          <p:cNvSpPr>
            <a:spLocks noGrp="1"/>
          </p:cNvSpPr>
          <p:nvPr>
            <p:ph type="sldNum" sz="quarter" idx="12"/>
          </p:nvPr>
        </p:nvSpPr>
        <p:spPr/>
        <p:txBody>
          <a:bodyPr/>
          <a:lstStyle>
            <a:lvl1pPr>
              <a:defRPr/>
            </a:lvl1pPr>
          </a:lstStyle>
          <a:p>
            <a:fld id="{0473EC31-ED5D-4681-A467-20FB522EA3E9}" type="slidenum">
              <a:rPr lang="en-US" altLang="zh-TW"/>
              <a:pPr/>
              <a:t>‹#›</a:t>
            </a:fld>
            <a:endParaRPr lang="en-US" altLang="zh-TW"/>
          </a:p>
        </p:txBody>
      </p:sp>
    </p:spTree>
    <p:extLst>
      <p:ext uri="{BB962C8B-B14F-4D97-AF65-F5344CB8AC3E}">
        <p14:creationId xmlns:p14="http://schemas.microsoft.com/office/powerpoint/2010/main" val="175933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4F4086-0C62-456B-ABE0-40D52220369C}"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421175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4F4086-0C62-456B-ABE0-40D52220369C}" type="datetimeFigureOut">
              <a:rPr lang="en-US" smtClean="0"/>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1378840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4F4086-0C62-456B-ABE0-40D52220369C}" type="datetimeFigureOut">
              <a:rPr lang="en-US" smtClean="0"/>
              <a:t>7/13/2025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218084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4F4086-0C62-456B-ABE0-40D52220369C}" type="datetimeFigureOut">
              <a:rPr lang="en-US" smtClean="0"/>
              <a:t>7/13/2025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12329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F4086-0C62-456B-ABE0-40D52220369C}" type="datetimeFigureOut">
              <a:rPr lang="en-US" smtClean="0"/>
              <a:t>7/13/2025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425999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4F4086-0C62-456B-ABE0-40D52220369C}" type="datetimeFigureOut">
              <a:rPr lang="en-US" smtClean="0"/>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138198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4F4086-0C62-456B-ABE0-40D52220369C}" type="datetimeFigureOut">
              <a:rPr lang="en-US" smtClean="0"/>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5DFA1-A613-444B-AEE8-50B87B7A00FA}" type="slidenum">
              <a:rPr lang="en-US" smtClean="0"/>
              <a:t>‹#›</a:t>
            </a:fld>
            <a:endParaRPr lang="en-US"/>
          </a:p>
        </p:txBody>
      </p:sp>
    </p:spTree>
    <p:extLst>
      <p:ext uri="{BB962C8B-B14F-4D97-AF65-F5344CB8AC3E}">
        <p14:creationId xmlns:p14="http://schemas.microsoft.com/office/powerpoint/2010/main" val="3751586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F4086-0C62-456B-ABE0-40D52220369C}" type="datetimeFigureOut">
              <a:rPr lang="en-US" smtClean="0"/>
              <a:t>7/13/2025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5DFA1-A613-444B-AEE8-50B87B7A00FA}" type="slidenum">
              <a:rPr lang="en-US" smtClean="0"/>
              <a:t>‹#›</a:t>
            </a:fld>
            <a:endParaRPr lang="en-US"/>
          </a:p>
        </p:txBody>
      </p:sp>
    </p:spTree>
    <p:extLst>
      <p:ext uri="{BB962C8B-B14F-4D97-AF65-F5344CB8AC3E}">
        <p14:creationId xmlns:p14="http://schemas.microsoft.com/office/powerpoint/2010/main" val="17651662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0CBF417-770C-F6DA-857C-03636B58428E}"/>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a:extLst>
              <a:ext uri="{FF2B5EF4-FFF2-40B4-BE49-F238E27FC236}">
                <a16:creationId xmlns:a16="http://schemas.microsoft.com/office/drawing/2014/main" id="{6740B71A-3DF6-EEF2-C6FA-2D343A7AF5AF}"/>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a:extLst>
              <a:ext uri="{FF2B5EF4-FFF2-40B4-BE49-F238E27FC236}">
                <a16:creationId xmlns:a16="http://schemas.microsoft.com/office/drawing/2014/main" id="{17A10721-D1BB-161D-FCF7-E71B721B0114}"/>
              </a:ext>
            </a:extLst>
          </p:cNvPr>
          <p:cNvSpPr>
            <a:spLocks noGrp="1" noChangeArrowheads="1"/>
          </p:cNvSpPr>
          <p:nvPr>
            <p:ph type="dt" sz="half" idx="2"/>
          </p:nvPr>
        </p:nvSpPr>
        <p:spPr bwMode="auto">
          <a:xfrm>
            <a:off x="609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867"/>
            </a:lvl1pPr>
          </a:lstStyle>
          <a:p>
            <a:endParaRPr lang="en-US" altLang="zh-TW"/>
          </a:p>
        </p:txBody>
      </p:sp>
      <p:sp>
        <p:nvSpPr>
          <p:cNvPr id="1029" name="Rectangle 5">
            <a:extLst>
              <a:ext uri="{FF2B5EF4-FFF2-40B4-BE49-F238E27FC236}">
                <a16:creationId xmlns:a16="http://schemas.microsoft.com/office/drawing/2014/main" id="{60EEBCD7-5271-EC3D-F9D7-9227BB3B320B}"/>
              </a:ext>
            </a:extLst>
          </p:cNvPr>
          <p:cNvSpPr>
            <a:spLocks noGrp="1" noChangeArrowheads="1"/>
          </p:cNvSpPr>
          <p:nvPr>
            <p:ph type="ftr" sz="quarter" idx="3"/>
          </p:nvPr>
        </p:nvSpPr>
        <p:spPr bwMode="auto">
          <a:xfrm>
            <a:off x="4165600" y="6246285"/>
            <a:ext cx="3860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867"/>
            </a:lvl1pPr>
          </a:lstStyle>
          <a:p>
            <a:endParaRPr lang="en-US" altLang="zh-TW"/>
          </a:p>
        </p:txBody>
      </p:sp>
      <p:sp>
        <p:nvSpPr>
          <p:cNvPr id="1030" name="Rectangle 6">
            <a:extLst>
              <a:ext uri="{FF2B5EF4-FFF2-40B4-BE49-F238E27FC236}">
                <a16:creationId xmlns:a16="http://schemas.microsoft.com/office/drawing/2014/main" id="{421ED64A-99BE-3D41-7C3C-C6F2D38CD24C}"/>
              </a:ext>
            </a:extLst>
          </p:cNvPr>
          <p:cNvSpPr>
            <a:spLocks noGrp="1" noChangeArrowheads="1"/>
          </p:cNvSpPr>
          <p:nvPr>
            <p:ph type="sldNum" sz="quarter" idx="4"/>
          </p:nvPr>
        </p:nvSpPr>
        <p:spPr bwMode="auto">
          <a:xfrm>
            <a:off x="8737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67"/>
            </a:lvl1pPr>
          </a:lstStyle>
          <a:p>
            <a:fld id="{402B5B4F-51EC-4D2E-84AE-F0B0B2660764}" type="slidenum">
              <a:rPr lang="en-US" altLang="zh-TW"/>
              <a:pPr/>
              <a:t>‹#›</a:t>
            </a:fld>
            <a:endParaRPr lang="en-US" altLang="zh-TW"/>
          </a:p>
        </p:txBody>
      </p:sp>
    </p:spTree>
    <p:extLst>
      <p:ext uri="{BB962C8B-B14F-4D97-AF65-F5344CB8AC3E}">
        <p14:creationId xmlns:p14="http://schemas.microsoft.com/office/powerpoint/2010/main" val="8887129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kumimoji="1" sz="5867" kern="1200">
          <a:solidFill>
            <a:schemeClr val="tx2"/>
          </a:solidFill>
          <a:latin typeface="+mj-lt"/>
          <a:ea typeface="+mj-ea"/>
          <a:cs typeface="+mj-cs"/>
        </a:defRPr>
      </a:lvl1pPr>
      <a:lvl2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2pPr>
      <a:lvl3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3pPr>
      <a:lvl4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4pPr>
      <a:lvl5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5pPr>
      <a:lvl6pPr marL="609585"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6pPr>
      <a:lvl7pPr marL="1219170"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7pPr>
      <a:lvl8pPr marL="1828754"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8pPr>
      <a:lvl9pPr marL="2438339"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9pPr>
    </p:titleStyle>
    <p:bodyStyle>
      <a:lvl1pPr marL="457189" indent="-457189" algn="l" rtl="0" fontAlgn="base">
        <a:spcBef>
          <a:spcPct val="20000"/>
        </a:spcBef>
        <a:spcAft>
          <a:spcPct val="0"/>
        </a:spcAft>
        <a:buChar char="•"/>
        <a:defRPr kumimoji="1" sz="4267" kern="1200">
          <a:solidFill>
            <a:schemeClr val="tx1"/>
          </a:solidFill>
          <a:latin typeface="+mn-lt"/>
          <a:ea typeface="+mn-ea"/>
          <a:cs typeface="+mn-cs"/>
        </a:defRPr>
      </a:lvl1pPr>
      <a:lvl2pPr marL="990575" indent="-380990" algn="l" rtl="0" fontAlgn="base">
        <a:spcBef>
          <a:spcPct val="20000"/>
        </a:spcBef>
        <a:spcAft>
          <a:spcPct val="0"/>
        </a:spcAft>
        <a:buChar char="–"/>
        <a:defRPr kumimoji="1" sz="3733" kern="1200">
          <a:solidFill>
            <a:schemeClr val="tx1"/>
          </a:solidFill>
          <a:latin typeface="+mn-lt"/>
          <a:ea typeface="+mn-ea"/>
          <a:cs typeface="+mn-cs"/>
        </a:defRPr>
      </a:lvl2pPr>
      <a:lvl3pPr marL="1523962" indent="-304792" algn="l" rtl="0" fontAlgn="base">
        <a:spcBef>
          <a:spcPct val="20000"/>
        </a:spcBef>
        <a:spcAft>
          <a:spcPct val="0"/>
        </a:spcAft>
        <a:buChar char="•"/>
        <a:defRPr kumimoji="1" sz="3200" kern="1200">
          <a:solidFill>
            <a:schemeClr val="tx1"/>
          </a:solidFill>
          <a:latin typeface="+mn-lt"/>
          <a:ea typeface="+mn-ea"/>
          <a:cs typeface="+mn-cs"/>
        </a:defRPr>
      </a:lvl3pPr>
      <a:lvl4pPr marL="2133547" indent="-304792" algn="l" rtl="0" fontAlgn="base">
        <a:spcBef>
          <a:spcPct val="20000"/>
        </a:spcBef>
        <a:spcAft>
          <a:spcPct val="0"/>
        </a:spcAft>
        <a:buChar char="–"/>
        <a:defRPr kumimoji="1" sz="2667" kern="1200">
          <a:solidFill>
            <a:schemeClr val="tx1"/>
          </a:solidFill>
          <a:latin typeface="+mn-lt"/>
          <a:ea typeface="+mn-ea"/>
          <a:cs typeface="+mn-cs"/>
        </a:defRPr>
      </a:lvl4pPr>
      <a:lvl5pPr marL="2743131" indent="-304792" algn="l" rtl="0" fontAlgn="base">
        <a:spcBef>
          <a:spcPct val="20000"/>
        </a:spcBef>
        <a:spcAft>
          <a:spcPct val="0"/>
        </a:spcAft>
        <a:buChar char="»"/>
        <a:defRPr kumimoji="1" sz="26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hyperlink" Target="https://zh.wikipedia.org/wiki/%E9%9D%9E%E5%88%A9%E5%A3%AB%E4%BA%BA" TargetMode="External"/><Relationship Id="rId13" Type="http://schemas.openxmlformats.org/officeDocument/2006/relationships/hyperlink" Target="https://zh.wikipedia.org/w/index.php?title=%E9%99%80%E6%8B%89&amp;action=edit&amp;redlink=1" TargetMode="External"/><Relationship Id="rId18" Type="http://schemas.openxmlformats.org/officeDocument/2006/relationships/hyperlink" Target="https://zh.wikipedia.org/w/index.php?title=%E4%BB%A5%E4%BC%A6&amp;action=edit&amp;redlink=1" TargetMode="External"/><Relationship Id="rId26" Type="http://schemas.openxmlformats.org/officeDocument/2006/relationships/hyperlink" Target="https://zh.wikipedia.org/wiki/%E4%BB%A5%E8%89%B2%E5%88%97%E7%8E%8B%E5%9C%8B" TargetMode="External"/><Relationship Id="rId3" Type="http://schemas.openxmlformats.org/officeDocument/2006/relationships/hyperlink" Target="https://zh.wikipedia.org/w/index.php?title=%E4%BF%84%E9%99%80%E8%81%82&amp;action=edit&amp;redlink=1" TargetMode="External"/><Relationship Id="rId21" Type="http://schemas.openxmlformats.org/officeDocument/2006/relationships/hyperlink" Target="https://zh.wikipedia.org/wiki/%E4%BB%A5%E5%88%A9" TargetMode="External"/><Relationship Id="rId7" Type="http://schemas.openxmlformats.org/officeDocument/2006/relationships/hyperlink" Target="https://zh.wikipedia.org/w/index.php?title=%E7%8F%8A%E8%BF%A6&amp;action=edit&amp;redlink=1" TargetMode="External"/><Relationship Id="rId12" Type="http://schemas.openxmlformats.org/officeDocument/2006/relationships/hyperlink" Target="https://zh.wikipedia.org/w/index.php?title=%E7%B1%B3%E7%94%B8%E4%BA%BA&amp;action=edit&amp;redlink=1" TargetMode="External"/><Relationship Id="rId17" Type="http://schemas.openxmlformats.org/officeDocument/2006/relationships/hyperlink" Target="https://zh.wikipedia.org/w/index.php?title=%E4%BB%A5%E6%AF%94%E8%AE%9A&amp;action=edit&amp;redlink=1" TargetMode="External"/><Relationship Id="rId25" Type="http://schemas.openxmlformats.org/officeDocument/2006/relationships/hyperlink" Target="https://zh.wikipedia.org/wiki/%E6%92%92%E6%AF%8D%E8%80%B3" TargetMode="External"/><Relationship Id="rId2" Type="http://schemas.openxmlformats.org/officeDocument/2006/relationships/notesSlide" Target="../notesSlides/notesSlide24.xml"/><Relationship Id="rId16" Type="http://schemas.openxmlformats.org/officeDocument/2006/relationships/hyperlink" Target="https://zh.wikipedia.org/wiki/%E4%BA%9A%E6%89%AA%E4%BA%BA" TargetMode="External"/><Relationship Id="rId20" Type="http://schemas.openxmlformats.org/officeDocument/2006/relationships/hyperlink" Target="https://zh.wikipedia.org/wiki/%E5%8F%82%E5%AD%99" TargetMode="External"/><Relationship Id="rId1" Type="http://schemas.openxmlformats.org/officeDocument/2006/relationships/slideLayout" Target="../slideLayouts/slideLayout2.xml"/><Relationship Id="rId6" Type="http://schemas.openxmlformats.org/officeDocument/2006/relationships/hyperlink" Target="https://zh.wikipedia.org/wiki/%E6%91%A9%E6%8A%BC%E4%BA%BA" TargetMode="External"/><Relationship Id="rId11" Type="http://schemas.openxmlformats.org/officeDocument/2006/relationships/hyperlink" Target="https://zh.wikipedia.org/wiki/%E5%9F%BA%E7%94%B8" TargetMode="External"/><Relationship Id="rId24" Type="http://schemas.openxmlformats.org/officeDocument/2006/relationships/hyperlink" Target="https://zh.wikipedia.org/wiki/%E6%92%92%E6%AF%8D%E8%80%B3%E8%A8%98%E4%B8%8A" TargetMode="External"/><Relationship Id="rId5" Type="http://schemas.openxmlformats.org/officeDocument/2006/relationships/hyperlink" Target="https://zh.wikipedia.org/w/index.php?title=%E4%BB%A5%E7%AC%8F&amp;action=edit&amp;redlink=1" TargetMode="External"/><Relationship Id="rId15" Type="http://schemas.openxmlformats.org/officeDocument/2006/relationships/hyperlink" Target="https://zh.wikipedia.org/wiki/%E8%80%B6%E5%BC%97%E4%BB%96" TargetMode="External"/><Relationship Id="rId23" Type="http://schemas.openxmlformats.org/officeDocument/2006/relationships/hyperlink" Target="https://zh.wikipedia.org/wiki/%E5%A4%A7%E7%A5%AD%E5%8F%B8_(%E7%8A%B9%E5%A4%AA%E6%95%99)" TargetMode="External"/><Relationship Id="rId10" Type="http://schemas.openxmlformats.org/officeDocument/2006/relationships/hyperlink" Target="https://zh.wikipedia.org/wiki/%E8%BF%A6%E5%8D%97%E4%BA%BA" TargetMode="External"/><Relationship Id="rId19" Type="http://schemas.openxmlformats.org/officeDocument/2006/relationships/hyperlink" Target="https://zh.wikipedia.org/w/index.php?title=%E6%8A%BC%E9%A1%BF&amp;action=edit&amp;redlink=1" TargetMode="External"/><Relationship Id="rId4" Type="http://schemas.openxmlformats.org/officeDocument/2006/relationships/hyperlink" Target="https://zh.wikipedia.org/wiki/%E5%A3%AB%E5%B8%AB%E8%A8%98" TargetMode="External"/><Relationship Id="rId9" Type="http://schemas.openxmlformats.org/officeDocument/2006/relationships/hyperlink" Target="https://zh.wikipedia.org/wiki/%E5%BA%95%E6%B3%A2%E6%8B%89" TargetMode="External"/><Relationship Id="rId14" Type="http://schemas.openxmlformats.org/officeDocument/2006/relationships/hyperlink" Target="https://zh.wikipedia.org/w/index.php?title=%E7%9D%9A%E7%8F%A5&amp;action=edit&amp;redlink=1" TargetMode="External"/><Relationship Id="rId22" Type="http://schemas.openxmlformats.org/officeDocument/2006/relationships/hyperlink" Target="https://zh.wikipedia.org/wiki/%E7%A4%BA%E7%BD%9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hyperlink" Target="https://zh.wikipedia.org/wiki/%E9%9D%9E%E5%88%A9%E5%A3%AB%E4%BA%BA" TargetMode="External"/><Relationship Id="rId13" Type="http://schemas.openxmlformats.org/officeDocument/2006/relationships/hyperlink" Target="https://zh.wikipedia.org/w/index.php?title=%E9%99%80%E6%8B%89&amp;action=edit&amp;redlink=1" TargetMode="External"/><Relationship Id="rId18" Type="http://schemas.openxmlformats.org/officeDocument/2006/relationships/hyperlink" Target="https://zh.wikipedia.org/w/index.php?title=%E4%BB%A5%E4%BC%A6&amp;action=edit&amp;redlink=1" TargetMode="External"/><Relationship Id="rId26" Type="http://schemas.openxmlformats.org/officeDocument/2006/relationships/hyperlink" Target="https://zh.wikipedia.org/wiki/%E4%BB%A5%E8%89%B2%E5%88%97%E7%8E%8B%E5%9C%8B" TargetMode="External"/><Relationship Id="rId3" Type="http://schemas.openxmlformats.org/officeDocument/2006/relationships/hyperlink" Target="https://zh.wikipedia.org/w/index.php?title=%E4%BF%84%E9%99%80%E8%81%82&amp;action=edit&amp;redlink=1" TargetMode="External"/><Relationship Id="rId21" Type="http://schemas.openxmlformats.org/officeDocument/2006/relationships/hyperlink" Target="https://zh.wikipedia.org/wiki/%E4%BB%A5%E5%88%A9" TargetMode="External"/><Relationship Id="rId7" Type="http://schemas.openxmlformats.org/officeDocument/2006/relationships/hyperlink" Target="https://zh.wikipedia.org/w/index.php?title=%E7%8F%8A%E8%BF%A6&amp;action=edit&amp;redlink=1" TargetMode="External"/><Relationship Id="rId12" Type="http://schemas.openxmlformats.org/officeDocument/2006/relationships/hyperlink" Target="https://zh.wikipedia.org/w/index.php?title=%E7%B1%B3%E7%94%B8%E4%BA%BA&amp;action=edit&amp;redlink=1" TargetMode="External"/><Relationship Id="rId17" Type="http://schemas.openxmlformats.org/officeDocument/2006/relationships/hyperlink" Target="https://zh.wikipedia.org/w/index.php?title=%E4%BB%A5%E6%AF%94%E8%AE%9A&amp;action=edit&amp;redlink=1" TargetMode="External"/><Relationship Id="rId25" Type="http://schemas.openxmlformats.org/officeDocument/2006/relationships/hyperlink" Target="https://zh.wikipedia.org/wiki/%E6%92%92%E6%AF%8D%E8%80%B3" TargetMode="External"/><Relationship Id="rId2" Type="http://schemas.openxmlformats.org/officeDocument/2006/relationships/notesSlide" Target="../notesSlides/notesSlide32.xml"/><Relationship Id="rId16" Type="http://schemas.openxmlformats.org/officeDocument/2006/relationships/hyperlink" Target="https://zh.wikipedia.org/wiki/%E4%BA%9A%E6%89%AA%E4%BA%BA" TargetMode="External"/><Relationship Id="rId20" Type="http://schemas.openxmlformats.org/officeDocument/2006/relationships/hyperlink" Target="https://zh.wikipedia.org/wiki/%E5%8F%82%E5%AD%99" TargetMode="External"/><Relationship Id="rId1" Type="http://schemas.openxmlformats.org/officeDocument/2006/relationships/slideLayout" Target="../slideLayouts/slideLayout2.xml"/><Relationship Id="rId6" Type="http://schemas.openxmlformats.org/officeDocument/2006/relationships/hyperlink" Target="https://zh.wikipedia.org/wiki/%E6%91%A9%E6%8A%BC%E4%BA%BA" TargetMode="External"/><Relationship Id="rId11" Type="http://schemas.openxmlformats.org/officeDocument/2006/relationships/hyperlink" Target="https://zh.wikipedia.org/wiki/%E5%9F%BA%E7%94%B8" TargetMode="External"/><Relationship Id="rId24" Type="http://schemas.openxmlformats.org/officeDocument/2006/relationships/hyperlink" Target="https://zh.wikipedia.org/wiki/%E6%92%92%E6%AF%8D%E8%80%B3%E8%A8%98%E4%B8%8A" TargetMode="External"/><Relationship Id="rId5" Type="http://schemas.openxmlformats.org/officeDocument/2006/relationships/hyperlink" Target="https://zh.wikipedia.org/w/index.php?title=%E4%BB%A5%E7%AC%8F&amp;action=edit&amp;redlink=1" TargetMode="External"/><Relationship Id="rId15" Type="http://schemas.openxmlformats.org/officeDocument/2006/relationships/hyperlink" Target="https://zh.wikipedia.org/wiki/%E8%80%B6%E5%BC%97%E4%BB%96" TargetMode="External"/><Relationship Id="rId23" Type="http://schemas.openxmlformats.org/officeDocument/2006/relationships/hyperlink" Target="https://zh.wikipedia.org/wiki/%E5%A4%A7%E7%A5%AD%E5%8F%B8_(%E7%8A%B9%E5%A4%AA%E6%95%99)" TargetMode="External"/><Relationship Id="rId10" Type="http://schemas.openxmlformats.org/officeDocument/2006/relationships/hyperlink" Target="https://zh.wikipedia.org/wiki/%E8%BF%A6%E5%8D%97%E4%BA%BA" TargetMode="External"/><Relationship Id="rId19" Type="http://schemas.openxmlformats.org/officeDocument/2006/relationships/hyperlink" Target="https://zh.wikipedia.org/w/index.php?title=%E6%8A%BC%E9%A1%BF&amp;action=edit&amp;redlink=1" TargetMode="External"/><Relationship Id="rId4" Type="http://schemas.openxmlformats.org/officeDocument/2006/relationships/hyperlink" Target="https://zh.wikipedia.org/wiki/%E5%A3%AB%E5%B8%AB%E8%A8%98" TargetMode="External"/><Relationship Id="rId9" Type="http://schemas.openxmlformats.org/officeDocument/2006/relationships/hyperlink" Target="https://zh.wikipedia.org/wiki/%E5%BA%95%E6%B3%A2%E6%8B%89" TargetMode="External"/><Relationship Id="rId14" Type="http://schemas.openxmlformats.org/officeDocument/2006/relationships/hyperlink" Target="https://zh.wikipedia.org/w/index.php?title=%E7%9D%9A%E7%8F%A5&amp;action=edit&amp;redlink=1" TargetMode="External"/><Relationship Id="rId22" Type="http://schemas.openxmlformats.org/officeDocument/2006/relationships/hyperlink" Target="https://zh.wikipedia.org/wiki/%E7%A4%BA%E7%BD%9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D20C-395C-F3FF-E64D-601D14F400D0}"/>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0849A1D1-9EA0-14E9-4704-387A35E5887A}"/>
              </a:ext>
            </a:extLst>
          </p:cNvPr>
          <p:cNvSpPr>
            <a:spLocks noGrp="1"/>
          </p:cNvSpPr>
          <p:nvPr>
            <p:ph type="subTitle" idx="1"/>
          </p:nvPr>
        </p:nvSpPr>
        <p:spPr/>
        <p:txBody>
          <a:bodyPr/>
          <a:lstStyle/>
          <a:p>
            <a:endParaRPr lang="en-CA"/>
          </a:p>
        </p:txBody>
      </p:sp>
      <p:pic>
        <p:nvPicPr>
          <p:cNvPr id="1026" name="Picture 2" descr="士師記">
            <a:extLst>
              <a:ext uri="{FF2B5EF4-FFF2-40B4-BE49-F238E27FC236}">
                <a16:creationId xmlns:a16="http://schemas.microsoft.com/office/drawing/2014/main" id="{C6834676-38AE-096A-5148-E61A524D6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286D8F3-03D0-B022-1B3F-03F77C5919DE}"/>
              </a:ext>
            </a:extLst>
          </p:cNvPr>
          <p:cNvSpPr/>
          <p:nvPr/>
        </p:nvSpPr>
        <p:spPr>
          <a:xfrm>
            <a:off x="-2965488" y="2129189"/>
            <a:ext cx="2656496" cy="923330"/>
          </a:xfrm>
          <a:prstGeom prst="rect">
            <a:avLst/>
          </a:prstGeom>
          <a:noFill/>
        </p:spPr>
        <p:txBody>
          <a:bodyPr wrap="none" lIns="91440" tIns="45720" rIns="91440" bIns="45720">
            <a:spAutoFit/>
          </a:bodyPr>
          <a:lstStyle/>
          <a:p>
            <a:pPr algn="ctr"/>
            <a:r>
              <a:rPr lang="zh-TW" altLang="en-US" sz="5400" b="1" dirty="0">
                <a:ln w="22225">
                  <a:solidFill>
                    <a:schemeClr val="accent2"/>
                  </a:solidFill>
                  <a:prstDash val="solid"/>
                </a:ln>
                <a:solidFill>
                  <a:srgbClr val="002060"/>
                </a:solidFill>
                <a:latin typeface="文鼎特毛楷" panose="03000909000000000000" pitchFamily="65" charset="-120"/>
                <a:ea typeface="文鼎特毛楷" panose="03000909000000000000" pitchFamily="65" charset="-120"/>
              </a:rPr>
              <a:t>士</a:t>
            </a:r>
            <a:r>
              <a:rPr lang="en-CA" altLang="zh-TW" sz="4800" b="1" dirty="0">
                <a:ln w="22225">
                  <a:solidFill>
                    <a:schemeClr val="accent2"/>
                  </a:solidFill>
                  <a:prstDash val="solid"/>
                </a:ln>
                <a:solidFill>
                  <a:srgbClr val="002060"/>
                </a:solidFill>
                <a:ea typeface="文鼎特毛楷" panose="03000909000000000000" pitchFamily="65" charset="-120"/>
              </a:rPr>
              <a:t>1:1-2:5</a:t>
            </a:r>
            <a:endParaRPr lang="en-CA" sz="5400" b="1" dirty="0">
              <a:ln w="22225">
                <a:solidFill>
                  <a:schemeClr val="accent2"/>
                </a:solidFill>
                <a:prstDash val="solid"/>
              </a:ln>
              <a:solidFill>
                <a:srgbClr val="002060"/>
              </a:solidFill>
              <a:ea typeface="文鼎特毛楷" panose="03000909000000000000" pitchFamily="65" charset="-120"/>
            </a:endParaRPr>
          </a:p>
        </p:txBody>
      </p:sp>
      <p:pic>
        <p:nvPicPr>
          <p:cNvPr id="5" name="Picture 4">
            <a:extLst>
              <a:ext uri="{FF2B5EF4-FFF2-40B4-BE49-F238E27FC236}">
                <a16:creationId xmlns:a16="http://schemas.microsoft.com/office/drawing/2014/main" id="{F2193F50-4ED1-CB38-D93A-E0240EC0F08F}"/>
              </a:ext>
            </a:extLst>
          </p:cNvPr>
          <p:cNvPicPr>
            <a:picLocks noChangeAspect="1"/>
          </p:cNvPicPr>
          <p:nvPr/>
        </p:nvPicPr>
        <p:blipFill>
          <a:blip r:embed="rId4"/>
          <a:stretch>
            <a:fillRect/>
          </a:stretch>
        </p:blipFill>
        <p:spPr>
          <a:xfrm>
            <a:off x="304970" y="374068"/>
            <a:ext cx="3450630" cy="656220"/>
          </a:xfrm>
          <a:prstGeom prst="rect">
            <a:avLst/>
          </a:prstGeom>
        </p:spPr>
      </p:pic>
      <p:sp>
        <p:nvSpPr>
          <p:cNvPr id="6" name="Rectangle 5">
            <a:extLst>
              <a:ext uri="{FF2B5EF4-FFF2-40B4-BE49-F238E27FC236}">
                <a16:creationId xmlns:a16="http://schemas.microsoft.com/office/drawing/2014/main" id="{A00FBD78-3E9C-5763-1546-5A6F6112CB95}"/>
              </a:ext>
            </a:extLst>
          </p:cNvPr>
          <p:cNvSpPr/>
          <p:nvPr/>
        </p:nvSpPr>
        <p:spPr>
          <a:xfrm>
            <a:off x="-6890601" y="4558947"/>
            <a:ext cx="6128601" cy="923330"/>
          </a:xfrm>
          <a:prstGeom prst="rect">
            <a:avLst/>
          </a:prstGeom>
          <a:noFill/>
        </p:spPr>
        <p:txBody>
          <a:bodyPr wrap="none" lIns="91440" tIns="45720" rIns="91440" bIns="45720">
            <a:spAutoFit/>
          </a:bodyPr>
          <a:lstStyle/>
          <a:p>
            <a:pPr algn="ctr"/>
            <a:r>
              <a:rPr lang="zh-TW" altLang="en-US" sz="5400" b="1" i="0" kern="1200" dirty="0">
                <a:ln w="22225">
                  <a:solidFill>
                    <a:schemeClr val="accent2"/>
                  </a:solidFill>
                  <a:prstDash val="solid"/>
                </a:ln>
                <a:solidFill>
                  <a:srgbClr val="002060"/>
                </a:solidFill>
                <a:latin typeface="文鼎特毛楷" panose="03000909000000000000" pitchFamily="65" charset="-120"/>
                <a:ea typeface="文鼎特毛楷" panose="03000909000000000000" pitchFamily="65" charset="-120"/>
              </a:rPr>
              <a:t>不求完全</a:t>
            </a:r>
            <a:r>
              <a:rPr lang="en-CA" altLang="zh-TW" sz="5400" b="1" i="0" kern="1200" dirty="0">
                <a:ln w="22225">
                  <a:solidFill>
                    <a:schemeClr val="accent2"/>
                  </a:solidFill>
                  <a:prstDash val="solid"/>
                </a:ln>
                <a:solidFill>
                  <a:srgbClr val="002060"/>
                </a:solidFill>
                <a:latin typeface="文鼎特毛楷" panose="03000909000000000000" pitchFamily="65" charset="-120"/>
                <a:ea typeface="文鼎特毛楷" panose="03000909000000000000" pitchFamily="65" charset="-120"/>
              </a:rPr>
              <a:t>,</a:t>
            </a:r>
            <a:r>
              <a:rPr lang="zh-TW" altLang="en-US" sz="5400" b="1" i="0" kern="1200" dirty="0">
                <a:ln w="22225">
                  <a:solidFill>
                    <a:schemeClr val="accent2"/>
                  </a:solidFill>
                  <a:prstDash val="solid"/>
                </a:ln>
                <a:solidFill>
                  <a:srgbClr val="002060"/>
                </a:solidFill>
                <a:latin typeface="文鼎特毛楷" panose="03000909000000000000" pitchFamily="65" charset="-120"/>
                <a:ea typeface="文鼎特毛楷" panose="03000909000000000000" pitchFamily="65" charset="-120"/>
              </a:rPr>
              <a:t>妥協安逸</a:t>
            </a:r>
            <a:endParaRPr lang="en-CA" sz="5400" b="1" dirty="0">
              <a:ln w="22225">
                <a:solidFill>
                  <a:schemeClr val="accent2"/>
                </a:solidFill>
                <a:prstDash val="solid"/>
              </a:ln>
              <a:solidFill>
                <a:srgbClr val="002060"/>
              </a:solidFill>
              <a:latin typeface="文鼎特毛楷" panose="03000909000000000000" pitchFamily="65" charset="-120"/>
              <a:ea typeface="文鼎特毛楷" panose="03000909000000000000" pitchFamily="65" charset="-120"/>
            </a:endParaRPr>
          </a:p>
        </p:txBody>
      </p:sp>
      <p:pic>
        <p:nvPicPr>
          <p:cNvPr id="8" name="Picture 7">
            <a:extLst>
              <a:ext uri="{FF2B5EF4-FFF2-40B4-BE49-F238E27FC236}">
                <a16:creationId xmlns:a16="http://schemas.microsoft.com/office/drawing/2014/main" id="{804898F0-96D0-BDE2-EC6B-A5391BA60CFC}"/>
              </a:ext>
            </a:extLst>
          </p:cNvPr>
          <p:cNvPicPr>
            <a:picLocks noChangeAspect="1"/>
          </p:cNvPicPr>
          <p:nvPr/>
        </p:nvPicPr>
        <p:blipFill>
          <a:blip r:embed="rId5"/>
          <a:stretch>
            <a:fillRect/>
          </a:stretch>
        </p:blipFill>
        <p:spPr>
          <a:xfrm>
            <a:off x="4910294" y="129134"/>
            <a:ext cx="6519706" cy="1146088"/>
          </a:xfrm>
          <a:prstGeom prst="rect">
            <a:avLst/>
          </a:prstGeom>
        </p:spPr>
      </p:pic>
      <p:sp>
        <p:nvSpPr>
          <p:cNvPr id="9" name="Rectangle 8">
            <a:extLst>
              <a:ext uri="{FF2B5EF4-FFF2-40B4-BE49-F238E27FC236}">
                <a16:creationId xmlns:a16="http://schemas.microsoft.com/office/drawing/2014/main" id="{68474C8E-C93C-A2C0-76F3-EA602505FB09}"/>
              </a:ext>
            </a:extLst>
          </p:cNvPr>
          <p:cNvSpPr/>
          <p:nvPr/>
        </p:nvSpPr>
        <p:spPr>
          <a:xfrm>
            <a:off x="-6015362" y="1205859"/>
            <a:ext cx="4378122" cy="923330"/>
          </a:xfrm>
          <a:prstGeom prst="rect">
            <a:avLst/>
          </a:prstGeom>
          <a:noFill/>
        </p:spPr>
        <p:txBody>
          <a:bodyPr wrap="none" lIns="91440" tIns="45720" rIns="91440" bIns="45720">
            <a:spAutoFit/>
          </a:bodyPr>
          <a:lstStyle/>
          <a:p>
            <a:pPr algn="ctr"/>
            <a:r>
              <a:rPr lang="zh-TW" altLang="en-US" sz="5400" b="1" i="0" kern="1200" cap="none" spc="50" dirty="0">
                <a:ln w="9525" cmpd="sng">
                  <a:solidFill>
                    <a:schemeClr val="accent1"/>
                  </a:solidFill>
                  <a:prstDash val="solid"/>
                </a:ln>
                <a:solidFill>
                  <a:srgbClr val="70AD47">
                    <a:tint val="1000"/>
                  </a:srgbClr>
                </a:solidFill>
                <a:effectLst>
                  <a:glow rad="38100">
                    <a:schemeClr val="accent1">
                      <a:alpha val="40000"/>
                    </a:schemeClr>
                  </a:glow>
                </a:effectLst>
                <a:latin typeface="文鼎特毛楷" panose="03000909000000000000" pitchFamily="65" charset="-120"/>
                <a:ea typeface="文鼎特毛楷" panose="03000909000000000000" pitchFamily="65" charset="-120"/>
              </a:rPr>
              <a:t>當信仰漸褪色</a:t>
            </a:r>
            <a:endParaRPr lang="en-CA"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文鼎特毛楷" panose="03000909000000000000" pitchFamily="65" charset="-120"/>
              <a:ea typeface="文鼎特毛楷" panose="03000909000000000000" pitchFamily="65" charset="-120"/>
            </a:endParaRPr>
          </a:p>
        </p:txBody>
      </p:sp>
      <p:pic>
        <p:nvPicPr>
          <p:cNvPr id="10" name="Picture 9">
            <a:extLst>
              <a:ext uri="{FF2B5EF4-FFF2-40B4-BE49-F238E27FC236}">
                <a16:creationId xmlns:a16="http://schemas.microsoft.com/office/drawing/2014/main" id="{1E3B7146-E2F4-5F68-C5A8-8532F50E42BE}"/>
              </a:ext>
            </a:extLst>
          </p:cNvPr>
          <p:cNvPicPr>
            <a:picLocks noChangeAspect="1"/>
          </p:cNvPicPr>
          <p:nvPr/>
        </p:nvPicPr>
        <p:blipFill>
          <a:blip r:embed="rId6"/>
          <a:stretch>
            <a:fillRect/>
          </a:stretch>
        </p:blipFill>
        <p:spPr>
          <a:xfrm>
            <a:off x="6733170" y="1002584"/>
            <a:ext cx="2651990" cy="926672"/>
          </a:xfrm>
          <a:prstGeom prst="rect">
            <a:avLst/>
          </a:prstGeom>
        </p:spPr>
      </p:pic>
    </p:spTree>
    <p:extLst>
      <p:ext uri="{BB962C8B-B14F-4D97-AF65-F5344CB8AC3E}">
        <p14:creationId xmlns:p14="http://schemas.microsoft.com/office/powerpoint/2010/main" val="4056034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a:extLst>
              <a:ext uri="{FF2B5EF4-FFF2-40B4-BE49-F238E27FC236}">
                <a16:creationId xmlns:a16="http://schemas.microsoft.com/office/drawing/2014/main" id="{1880F60A-DCEB-252F-0EB3-DEB6ABB63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2">
            <a:extLst>
              <a:ext uri="{FF2B5EF4-FFF2-40B4-BE49-F238E27FC236}">
                <a16:creationId xmlns:a16="http://schemas.microsoft.com/office/drawing/2014/main" id="{8B5A580E-85E3-F9FA-774A-EF2173681BE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1:16-17</a:t>
            </a:r>
          </a:p>
        </p:txBody>
      </p:sp>
      <p:sp>
        <p:nvSpPr>
          <p:cNvPr id="17412" name="Text Box 4">
            <a:extLst>
              <a:ext uri="{FF2B5EF4-FFF2-40B4-BE49-F238E27FC236}">
                <a16:creationId xmlns:a16="http://schemas.microsoft.com/office/drawing/2014/main" id="{F0DFC015-1BE5-6BE3-A29A-3D1CABD9419C}"/>
              </a:ext>
            </a:extLst>
          </p:cNvPr>
          <p:cNvSpPr txBox="1">
            <a:spLocks noChangeArrowheads="1"/>
          </p:cNvSpPr>
          <p:nvPr/>
        </p:nvSpPr>
        <p:spPr bwMode="auto">
          <a:xfrm>
            <a:off x="849086" y="1595785"/>
            <a:ext cx="10683551" cy="602209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2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16</a:t>
            </a:r>
            <a:r>
              <a:rPr lang="zh-TW" altLang="en-US" sz="5200" u="sng" dirty="0">
                <a:solidFill>
                  <a:srgbClr val="FFFFFF"/>
                </a:solidFill>
                <a:latin typeface="Times New Roman" panose="02020603050405020304" pitchFamily="18" charset="0"/>
                <a:ea typeface="方正平黑" panose="03000509000000000000" pitchFamily="65" charset="-120"/>
              </a:rPr>
              <a:t>摩西</a:t>
            </a:r>
            <a:r>
              <a:rPr lang="zh-TW" altLang="en-US" sz="5200" dirty="0">
                <a:solidFill>
                  <a:srgbClr val="FFFFFF"/>
                </a:solidFill>
                <a:latin typeface="Times New Roman" panose="02020603050405020304" pitchFamily="18" charset="0"/>
                <a:ea typeface="方正平黑" panose="03000509000000000000" pitchFamily="65" charset="-120"/>
              </a:rPr>
              <a:t>的岳父是</a:t>
            </a:r>
            <a:r>
              <a:rPr lang="zh-TW" altLang="en-US" sz="5200" u="sng" dirty="0">
                <a:solidFill>
                  <a:srgbClr val="FFFFFF"/>
                </a:solidFill>
                <a:latin typeface="Times New Roman" panose="02020603050405020304" pitchFamily="18" charset="0"/>
                <a:ea typeface="方正平黑" panose="03000509000000000000" pitchFamily="65" charset="-120"/>
              </a:rPr>
              <a:t>基尼</a:t>
            </a:r>
            <a:r>
              <a:rPr lang="zh-TW" altLang="en-US" sz="5200" dirty="0">
                <a:solidFill>
                  <a:srgbClr val="FFFFFF"/>
                </a:solidFill>
                <a:latin typeface="Times New Roman" panose="02020603050405020304" pitchFamily="18" charset="0"/>
                <a:ea typeface="方正平黑" panose="03000509000000000000" pitchFamily="65" charset="-120"/>
              </a:rPr>
              <a:t>人，他的子孫與</a:t>
            </a:r>
            <a:r>
              <a:rPr lang="zh-TW" altLang="en-US" sz="5200" u="sng" dirty="0">
                <a:solidFill>
                  <a:srgbClr val="FFFFFF"/>
                </a:solidFill>
                <a:latin typeface="Times New Roman" panose="02020603050405020304" pitchFamily="18" charset="0"/>
                <a:ea typeface="方正平黑" panose="03000509000000000000" pitchFamily="65" charset="-120"/>
              </a:rPr>
              <a:t>猶大</a:t>
            </a:r>
            <a:r>
              <a:rPr lang="zh-TW" altLang="en-US" sz="5200" dirty="0">
                <a:solidFill>
                  <a:srgbClr val="FFFFFF"/>
                </a:solidFill>
                <a:latin typeface="Times New Roman" panose="02020603050405020304" pitchFamily="18" charset="0"/>
                <a:ea typeface="方正平黑" panose="03000509000000000000" pitchFamily="65" charset="-120"/>
              </a:rPr>
              <a:t>人一起上到棕樹城，往</a:t>
            </a:r>
            <a:r>
              <a:rPr lang="zh-TW" altLang="en-US" sz="5200" u="sng" dirty="0">
                <a:solidFill>
                  <a:srgbClr val="FFFFFF"/>
                </a:solidFill>
                <a:latin typeface="Times New Roman" panose="02020603050405020304" pitchFamily="18" charset="0"/>
                <a:ea typeface="方正平黑" panose="03000509000000000000" pitchFamily="65" charset="-120"/>
              </a:rPr>
              <a:t>亞拉得</a:t>
            </a:r>
            <a:r>
              <a:rPr lang="zh-TW" altLang="en-US" sz="5200" dirty="0">
                <a:solidFill>
                  <a:srgbClr val="FFFFFF"/>
                </a:solidFill>
                <a:latin typeface="Times New Roman" panose="02020603050405020304" pitchFamily="18" charset="0"/>
                <a:ea typeface="方正平黑" panose="03000509000000000000" pitchFamily="65" charset="-120"/>
              </a:rPr>
              <a:t>以南的</a:t>
            </a:r>
            <a:r>
              <a:rPr lang="zh-TW" altLang="en-US" sz="5200" u="sng" dirty="0">
                <a:solidFill>
                  <a:srgbClr val="FFFFFF"/>
                </a:solidFill>
                <a:latin typeface="Times New Roman" panose="02020603050405020304" pitchFamily="18" charset="0"/>
                <a:ea typeface="方正平黑" panose="03000509000000000000" pitchFamily="65" charset="-120"/>
              </a:rPr>
              <a:t>猶大</a:t>
            </a:r>
            <a:r>
              <a:rPr lang="zh-TW" altLang="en-US" sz="5200" dirty="0">
                <a:solidFill>
                  <a:srgbClr val="FFFFFF"/>
                </a:solidFill>
                <a:latin typeface="Times New Roman" panose="02020603050405020304" pitchFamily="18" charset="0"/>
                <a:ea typeface="方正平黑" panose="03000509000000000000" pitchFamily="65" charset="-120"/>
              </a:rPr>
              <a:t>曠野去，住在百姓當中。</a:t>
            </a:r>
            <a:r>
              <a:rPr lang="en-CA" altLang="zh-TW" sz="52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 17</a:t>
            </a:r>
            <a:r>
              <a:rPr lang="zh-TW" altLang="en-US" sz="5200" u="sng" dirty="0">
                <a:solidFill>
                  <a:srgbClr val="FFFFFF"/>
                </a:solidFill>
                <a:latin typeface="Times New Roman" panose="02020603050405020304" pitchFamily="18" charset="0"/>
                <a:ea typeface="方正平黑" panose="03000509000000000000" pitchFamily="65" charset="-120"/>
              </a:rPr>
              <a:t>猶大</a:t>
            </a:r>
            <a:r>
              <a:rPr lang="zh-TW" altLang="en-US" sz="5200" dirty="0">
                <a:solidFill>
                  <a:srgbClr val="FFFFFF"/>
                </a:solidFill>
                <a:latin typeface="Times New Roman" panose="02020603050405020304" pitchFamily="18" charset="0"/>
                <a:ea typeface="方正平黑" panose="03000509000000000000" pitchFamily="65" charset="-120"/>
              </a:rPr>
              <a:t>和他哥哥</a:t>
            </a:r>
            <a:r>
              <a:rPr lang="zh-TW" altLang="en-US" sz="5200" u="sng" dirty="0">
                <a:solidFill>
                  <a:srgbClr val="FFFFFF"/>
                </a:solidFill>
                <a:latin typeface="Times New Roman" panose="02020603050405020304" pitchFamily="18" charset="0"/>
                <a:ea typeface="方正平黑" panose="03000509000000000000" pitchFamily="65" charset="-120"/>
              </a:rPr>
              <a:t>西緬</a:t>
            </a:r>
            <a:r>
              <a:rPr lang="zh-TW" altLang="en-US" sz="5200" dirty="0">
                <a:solidFill>
                  <a:srgbClr val="FFFFFF"/>
                </a:solidFill>
                <a:latin typeface="Times New Roman" panose="02020603050405020304" pitchFamily="18" charset="0"/>
                <a:ea typeface="方正平黑" panose="03000509000000000000" pitchFamily="65" charset="-120"/>
              </a:rPr>
              <a:t>同去，擊殺了住</a:t>
            </a:r>
            <a:r>
              <a:rPr lang="zh-TW" altLang="en-US" sz="5200" u="sng" dirty="0">
                <a:solidFill>
                  <a:srgbClr val="FFFFFF"/>
                </a:solidFill>
                <a:latin typeface="Times New Roman" panose="02020603050405020304" pitchFamily="18" charset="0"/>
                <a:ea typeface="方正平黑" panose="03000509000000000000" pitchFamily="65" charset="-120"/>
              </a:rPr>
              <a:t>洗法</a:t>
            </a:r>
            <a:r>
              <a:rPr lang="zh-TW" altLang="en-US" sz="5200" dirty="0">
                <a:solidFill>
                  <a:srgbClr val="FFFFFF"/>
                </a:solidFill>
                <a:latin typeface="Times New Roman" panose="02020603050405020304" pitchFamily="18" charset="0"/>
                <a:ea typeface="方正平黑" panose="03000509000000000000" pitchFamily="65" charset="-120"/>
              </a:rPr>
              <a:t>的</a:t>
            </a:r>
            <a:r>
              <a:rPr lang="zh-TW" altLang="en-US" sz="5200" u="sng" dirty="0">
                <a:solidFill>
                  <a:srgbClr val="FFFFFF"/>
                </a:solidFill>
                <a:latin typeface="Times New Roman" panose="02020603050405020304" pitchFamily="18" charset="0"/>
                <a:ea typeface="方正平黑" panose="03000509000000000000" pitchFamily="65" charset="-120"/>
              </a:rPr>
              <a:t>迦南</a:t>
            </a:r>
            <a:r>
              <a:rPr lang="zh-TW" altLang="en-US" sz="5200" dirty="0">
                <a:solidFill>
                  <a:srgbClr val="FFFFFF"/>
                </a:solidFill>
                <a:latin typeface="Times New Roman" panose="02020603050405020304" pitchFamily="18" charset="0"/>
                <a:ea typeface="方正平黑" panose="03000509000000000000" pitchFamily="65" charset="-120"/>
              </a:rPr>
              <a:t>人，將城徹底毀滅。因此，那城名叫</a:t>
            </a:r>
            <a:r>
              <a:rPr lang="zh-TW" altLang="en-US" sz="5200" u="sng" dirty="0">
                <a:solidFill>
                  <a:srgbClr val="FFFFFF"/>
                </a:solidFill>
                <a:latin typeface="Times New Roman" panose="02020603050405020304" pitchFamily="18" charset="0"/>
                <a:ea typeface="方正平黑" panose="03000509000000000000" pitchFamily="65" charset="-120"/>
              </a:rPr>
              <a:t>何珥瑪</a:t>
            </a:r>
            <a:r>
              <a:rPr lang="zh-TW" altLang="en-US" sz="5200" dirty="0">
                <a:solidFill>
                  <a:srgbClr val="FFFFFF"/>
                </a:solidFill>
                <a:latin typeface="Times New Roman" panose="02020603050405020304" pitchFamily="18" charset="0"/>
                <a:ea typeface="方正平黑" panose="03000509000000000000" pitchFamily="65" charset="-120"/>
              </a:rPr>
              <a:t>。</a:t>
            </a:r>
          </a:p>
          <a:p>
            <a:pPr defTabSz="1219170" fontAlgn="base">
              <a:spcBef>
                <a:spcPct val="0"/>
              </a:spcBef>
              <a:spcAft>
                <a:spcPct val="0"/>
              </a:spcAft>
            </a:pPr>
            <a:endParaRPr lang="zh-TW" altLang="en-US" sz="6133"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a:extLst>
              <a:ext uri="{FF2B5EF4-FFF2-40B4-BE49-F238E27FC236}">
                <a16:creationId xmlns:a16="http://schemas.microsoft.com/office/drawing/2014/main" id="{038F247C-4C1B-D8AC-2261-4D5290B11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4" name="Rectangle 2">
            <a:extLst>
              <a:ext uri="{FF2B5EF4-FFF2-40B4-BE49-F238E27FC236}">
                <a16:creationId xmlns:a16="http://schemas.microsoft.com/office/drawing/2014/main" id="{2C376406-C012-5634-3A2A-55D45AAA4F2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1:18-19</a:t>
            </a:r>
          </a:p>
        </p:txBody>
      </p:sp>
      <p:sp>
        <p:nvSpPr>
          <p:cNvPr id="18436" name="Text Box 4">
            <a:extLst>
              <a:ext uri="{FF2B5EF4-FFF2-40B4-BE49-F238E27FC236}">
                <a16:creationId xmlns:a16="http://schemas.microsoft.com/office/drawing/2014/main" id="{75C1AB2C-874A-1F5A-882A-48032E1FCAF0}"/>
              </a:ext>
            </a:extLst>
          </p:cNvPr>
          <p:cNvSpPr txBox="1">
            <a:spLocks noChangeArrowheads="1"/>
          </p:cNvSpPr>
          <p:nvPr/>
        </p:nvSpPr>
        <p:spPr bwMode="auto">
          <a:xfrm>
            <a:off x="905069" y="1588670"/>
            <a:ext cx="10524930" cy="526297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18</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攻取了</a:t>
            </a:r>
            <a:r>
              <a:rPr lang="zh-TW" altLang="en-US" sz="5400" u="sng" dirty="0">
                <a:solidFill>
                  <a:srgbClr val="FFFFFF"/>
                </a:solidFill>
                <a:latin typeface="Times New Roman" panose="02020603050405020304" pitchFamily="18" charset="0"/>
                <a:ea typeface="方正平黑" panose="03000509000000000000" pitchFamily="65" charset="-120"/>
              </a:rPr>
              <a:t>迦薩</a:t>
            </a:r>
            <a:r>
              <a:rPr lang="zh-TW" altLang="en-US" sz="5400" dirty="0">
                <a:solidFill>
                  <a:srgbClr val="FFFFFF"/>
                </a:solidFill>
                <a:latin typeface="Times New Roman" panose="02020603050405020304" pitchFamily="18" charset="0"/>
                <a:ea typeface="方正平黑" panose="03000509000000000000" pitchFamily="65" charset="-120"/>
              </a:rPr>
              <a:t>和所屬的領土，</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u="sng" dirty="0">
                <a:solidFill>
                  <a:srgbClr val="FFFFFF"/>
                </a:solidFill>
                <a:latin typeface="Times New Roman" panose="02020603050405020304" pitchFamily="18" charset="0"/>
                <a:ea typeface="方正平黑" panose="03000509000000000000" pitchFamily="65" charset="-120"/>
              </a:rPr>
              <a:t>亞實基倫</a:t>
            </a:r>
            <a:r>
              <a:rPr lang="zh-TW" altLang="en-US" sz="5400" dirty="0">
                <a:solidFill>
                  <a:srgbClr val="FFFFFF"/>
                </a:solidFill>
                <a:latin typeface="Times New Roman" panose="02020603050405020304" pitchFamily="18" charset="0"/>
                <a:ea typeface="方正平黑" panose="03000509000000000000" pitchFamily="65" charset="-120"/>
              </a:rPr>
              <a:t>和所屬的領土，</a:t>
            </a:r>
            <a:r>
              <a:rPr lang="zh-TW" altLang="en-US" sz="5400" u="sng" dirty="0">
                <a:solidFill>
                  <a:srgbClr val="FFFFFF"/>
                </a:solidFill>
                <a:latin typeface="Times New Roman" panose="02020603050405020304" pitchFamily="18" charset="0"/>
                <a:ea typeface="方正平黑" panose="03000509000000000000" pitchFamily="65" charset="-120"/>
              </a:rPr>
              <a:t>以革倫</a:t>
            </a:r>
            <a:r>
              <a:rPr lang="zh-TW" altLang="en-US" sz="5400" dirty="0">
                <a:solidFill>
                  <a:srgbClr val="FFFFFF"/>
                </a:solidFill>
                <a:latin typeface="Times New Roman" panose="02020603050405020304" pitchFamily="18" charset="0"/>
                <a:ea typeface="方正平黑" panose="03000509000000000000" pitchFamily="65" charset="-120"/>
              </a:rPr>
              <a:t>和所屬的領土。</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19</a:t>
            </a:r>
            <a:r>
              <a:rPr lang="zh-TW" altLang="en-US" sz="5400" dirty="0">
                <a:solidFill>
                  <a:srgbClr val="FFFFFF"/>
                </a:solidFill>
                <a:latin typeface="Times New Roman" panose="02020603050405020304" pitchFamily="18" charset="0"/>
                <a:ea typeface="方正平黑" panose="03000509000000000000" pitchFamily="65" charset="-120"/>
              </a:rPr>
              <a:t>耶和華與</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同在，</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取得了山區，卻不能趕出平原的居民，因為他們有鐵的戰車。</a:t>
            </a:r>
          </a:p>
          <a:p>
            <a:pPr algn="just" defTabSz="1219170" fontAlgn="base">
              <a:spcBef>
                <a:spcPct val="0"/>
              </a:spcBef>
              <a:spcAft>
                <a:spcPct val="0"/>
              </a:spcAft>
            </a:pPr>
            <a:endParaRPr lang="zh-TW" altLang="en-US" sz="66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a:extLst>
              <a:ext uri="{FF2B5EF4-FFF2-40B4-BE49-F238E27FC236}">
                <a16:creationId xmlns:a16="http://schemas.microsoft.com/office/drawing/2014/main" id="{A1AE1754-3EA2-A482-576E-53909C3D1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Rectangle 2">
            <a:extLst>
              <a:ext uri="{FF2B5EF4-FFF2-40B4-BE49-F238E27FC236}">
                <a16:creationId xmlns:a16="http://schemas.microsoft.com/office/drawing/2014/main" id="{EE4F8B16-A927-3948-BC5A-710C730179A2}"/>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1:20-21</a:t>
            </a:r>
          </a:p>
        </p:txBody>
      </p:sp>
      <p:sp>
        <p:nvSpPr>
          <p:cNvPr id="21508" name="Text Box 4">
            <a:extLst>
              <a:ext uri="{FF2B5EF4-FFF2-40B4-BE49-F238E27FC236}">
                <a16:creationId xmlns:a16="http://schemas.microsoft.com/office/drawing/2014/main" id="{19DFCD6A-4B1C-223E-8D4F-9366F197E3BA}"/>
              </a:ext>
            </a:extLst>
          </p:cNvPr>
          <p:cNvSpPr txBox="1">
            <a:spLocks noChangeArrowheads="1"/>
          </p:cNvSpPr>
          <p:nvPr/>
        </p:nvSpPr>
        <p:spPr bwMode="auto">
          <a:xfrm>
            <a:off x="867747" y="1621195"/>
            <a:ext cx="10655559" cy="5909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2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20</a:t>
            </a:r>
            <a:r>
              <a:rPr lang="zh-TW" altLang="en-US" sz="5200" u="sng" dirty="0">
                <a:solidFill>
                  <a:srgbClr val="FFFFFF"/>
                </a:solidFill>
                <a:latin typeface="Times New Roman" panose="02020603050405020304" pitchFamily="18" charset="0"/>
                <a:ea typeface="方正平黑" panose="03000509000000000000" pitchFamily="65" charset="-120"/>
              </a:rPr>
              <a:t>以色列</a:t>
            </a:r>
            <a:r>
              <a:rPr lang="zh-TW" altLang="en-US" sz="5200" dirty="0">
                <a:solidFill>
                  <a:srgbClr val="FFFFFF"/>
                </a:solidFill>
                <a:latin typeface="Times New Roman" panose="02020603050405020304" pitchFamily="18" charset="0"/>
                <a:ea typeface="方正平黑" panose="03000509000000000000" pitchFamily="65" charset="-120"/>
              </a:rPr>
              <a:t>人照</a:t>
            </a:r>
            <a:r>
              <a:rPr lang="zh-TW" altLang="en-US" sz="5200" u="sng" dirty="0">
                <a:solidFill>
                  <a:srgbClr val="FFFFFF"/>
                </a:solidFill>
                <a:latin typeface="Times New Roman" panose="02020603050405020304" pitchFamily="18" charset="0"/>
                <a:ea typeface="方正平黑" panose="03000509000000000000" pitchFamily="65" charset="-120"/>
              </a:rPr>
              <a:t>摩西</a:t>
            </a:r>
            <a:r>
              <a:rPr lang="zh-TW" altLang="en-US" sz="5200" dirty="0">
                <a:solidFill>
                  <a:srgbClr val="FFFFFF"/>
                </a:solidFill>
                <a:latin typeface="Times New Roman" panose="02020603050405020304" pitchFamily="18" charset="0"/>
                <a:ea typeface="方正平黑" panose="03000509000000000000" pitchFamily="65" charset="-120"/>
              </a:rPr>
              <a:t>所說的，把</a:t>
            </a:r>
            <a:r>
              <a:rPr lang="zh-TW" altLang="en-US" sz="5200" u="sng" dirty="0">
                <a:solidFill>
                  <a:srgbClr val="FFFFFF"/>
                </a:solidFill>
                <a:latin typeface="Times New Roman" panose="02020603050405020304" pitchFamily="18" charset="0"/>
                <a:ea typeface="方正平黑" panose="03000509000000000000" pitchFamily="65" charset="-120"/>
              </a:rPr>
              <a:t>希伯崙</a:t>
            </a:r>
            <a:r>
              <a:rPr lang="zh-TW" altLang="en-US" sz="5200" dirty="0">
                <a:solidFill>
                  <a:srgbClr val="FFFFFF"/>
                </a:solidFill>
                <a:latin typeface="Times New Roman" panose="02020603050405020304" pitchFamily="18" charset="0"/>
                <a:ea typeface="方正平黑" panose="03000509000000000000" pitchFamily="65" charset="-120"/>
              </a:rPr>
              <a:t>給了</a:t>
            </a:r>
            <a:r>
              <a:rPr lang="zh-TW" altLang="en-US" sz="5200" u="sng" dirty="0">
                <a:solidFill>
                  <a:srgbClr val="FFFFFF"/>
                </a:solidFill>
                <a:latin typeface="Times New Roman" panose="02020603050405020304" pitchFamily="18" charset="0"/>
                <a:ea typeface="方正平黑" panose="03000509000000000000" pitchFamily="65" charset="-120"/>
              </a:rPr>
              <a:t>迦勒</a:t>
            </a:r>
            <a:r>
              <a:rPr lang="zh-TW" altLang="en-US" sz="5200" dirty="0">
                <a:solidFill>
                  <a:srgbClr val="FFFFFF"/>
                </a:solidFill>
                <a:latin typeface="Times New Roman" panose="02020603050405020304" pitchFamily="18" charset="0"/>
                <a:ea typeface="方正平黑" panose="03000509000000000000" pitchFamily="65" charset="-120"/>
              </a:rPr>
              <a:t>。</a:t>
            </a:r>
            <a:r>
              <a:rPr lang="zh-TW" altLang="en-US" sz="5200" u="sng" dirty="0">
                <a:solidFill>
                  <a:srgbClr val="FFFFFF"/>
                </a:solidFill>
                <a:latin typeface="Times New Roman" panose="02020603050405020304" pitchFamily="18" charset="0"/>
                <a:ea typeface="方正平黑" panose="03000509000000000000" pitchFamily="65" charset="-120"/>
              </a:rPr>
              <a:t>迦勒</a:t>
            </a:r>
            <a:r>
              <a:rPr lang="zh-TW" altLang="en-US" sz="5200" dirty="0">
                <a:solidFill>
                  <a:srgbClr val="FFFFFF"/>
                </a:solidFill>
                <a:latin typeface="Times New Roman" panose="02020603050405020304" pitchFamily="18" charset="0"/>
                <a:ea typeface="方正平黑" panose="03000509000000000000" pitchFamily="65" charset="-120"/>
              </a:rPr>
              <a:t>從那裏趕出</a:t>
            </a:r>
            <a:r>
              <a:rPr lang="zh-TW" altLang="en-US" sz="5200" u="sng" dirty="0">
                <a:solidFill>
                  <a:srgbClr val="FFFFFF"/>
                </a:solidFill>
                <a:latin typeface="Times New Roman" panose="02020603050405020304" pitchFamily="18" charset="0"/>
                <a:ea typeface="方正平黑" panose="03000509000000000000" pitchFamily="65" charset="-120"/>
              </a:rPr>
              <a:t>亞衲</a:t>
            </a:r>
            <a:br>
              <a:rPr lang="en-CA" altLang="zh-TW" sz="5200" u="sng" dirty="0">
                <a:solidFill>
                  <a:srgbClr val="FFFFFF"/>
                </a:solidFill>
                <a:latin typeface="Times New Roman" panose="02020603050405020304" pitchFamily="18" charset="0"/>
                <a:ea typeface="方正平黑" panose="03000509000000000000" pitchFamily="65" charset="-120"/>
              </a:rPr>
            </a:br>
            <a:r>
              <a:rPr lang="zh-TW" altLang="en-US" sz="5200" dirty="0">
                <a:solidFill>
                  <a:srgbClr val="FFFFFF"/>
                </a:solidFill>
                <a:latin typeface="Times New Roman" panose="02020603050405020304" pitchFamily="18" charset="0"/>
                <a:ea typeface="方正平黑" panose="03000509000000000000" pitchFamily="65" charset="-120"/>
              </a:rPr>
              <a:t>的三支後裔。</a:t>
            </a:r>
            <a:r>
              <a:rPr lang="en-CA" altLang="zh-TW" sz="52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 21</a:t>
            </a:r>
            <a:r>
              <a:rPr lang="zh-TW" altLang="en-US" sz="5200" dirty="0">
                <a:solidFill>
                  <a:srgbClr val="FFFFFF"/>
                </a:solidFill>
                <a:latin typeface="Times New Roman" panose="02020603050405020304" pitchFamily="18" charset="0"/>
                <a:ea typeface="方正平黑" panose="03000509000000000000" pitchFamily="65" charset="-120"/>
              </a:rPr>
              <a:t>至於住</a:t>
            </a:r>
            <a:r>
              <a:rPr lang="zh-TW" altLang="en-US" sz="5200" u="sng" dirty="0">
                <a:solidFill>
                  <a:srgbClr val="FFFFFF"/>
                </a:solidFill>
                <a:latin typeface="Times New Roman" panose="02020603050405020304" pitchFamily="18" charset="0"/>
                <a:ea typeface="方正平黑" panose="03000509000000000000" pitchFamily="65" charset="-120"/>
              </a:rPr>
              <a:t>耶路撒冷</a:t>
            </a:r>
            <a:r>
              <a:rPr lang="zh-TW" altLang="en-US" sz="5200" dirty="0">
                <a:solidFill>
                  <a:srgbClr val="FFFFFF"/>
                </a:solidFill>
                <a:latin typeface="Times New Roman" panose="02020603050405020304" pitchFamily="18" charset="0"/>
                <a:ea typeface="方正平黑" panose="03000509000000000000" pitchFamily="65" charset="-120"/>
              </a:rPr>
              <a:t>的</a:t>
            </a:r>
            <a:br>
              <a:rPr lang="en-CA" altLang="zh-TW" sz="5200" dirty="0">
                <a:solidFill>
                  <a:srgbClr val="FFFFFF"/>
                </a:solidFill>
                <a:latin typeface="Times New Roman" panose="02020603050405020304" pitchFamily="18" charset="0"/>
                <a:ea typeface="方正平黑" panose="03000509000000000000" pitchFamily="65" charset="-120"/>
              </a:rPr>
            </a:br>
            <a:r>
              <a:rPr lang="zh-TW" altLang="en-US" sz="5200" u="sng" dirty="0">
                <a:solidFill>
                  <a:srgbClr val="FFFFFF"/>
                </a:solidFill>
                <a:latin typeface="Times New Roman" panose="02020603050405020304" pitchFamily="18" charset="0"/>
                <a:ea typeface="方正平黑" panose="03000509000000000000" pitchFamily="65" charset="-120"/>
              </a:rPr>
              <a:t>耶布斯</a:t>
            </a:r>
            <a:r>
              <a:rPr lang="zh-TW" altLang="en-US" sz="5200" dirty="0">
                <a:solidFill>
                  <a:srgbClr val="FFFFFF"/>
                </a:solidFill>
                <a:latin typeface="Times New Roman" panose="02020603050405020304" pitchFamily="18" charset="0"/>
                <a:ea typeface="方正平黑" panose="03000509000000000000" pitchFamily="65" charset="-120"/>
              </a:rPr>
              <a:t>人</a:t>
            </a:r>
            <a:r>
              <a:rPr lang="zh-TW" altLang="en-US" sz="5200" dirty="0">
                <a:solidFill>
                  <a:srgbClr val="FFFFFF"/>
                </a:solidFill>
                <a:latin typeface="標楷體" panose="03000509000000000000" pitchFamily="65" charset="-120"/>
                <a:ea typeface="標楷體" panose="03000509000000000000" pitchFamily="65" charset="-120"/>
              </a:rPr>
              <a:t>、</a:t>
            </a:r>
            <a:r>
              <a:rPr lang="zh-TW" altLang="en-US" sz="5200" u="sng" dirty="0">
                <a:solidFill>
                  <a:srgbClr val="FFFFFF"/>
                </a:solidFill>
                <a:latin typeface="Times New Roman" panose="02020603050405020304" pitchFamily="18" charset="0"/>
                <a:ea typeface="方正平黑" panose="03000509000000000000" pitchFamily="65" charset="-120"/>
              </a:rPr>
              <a:t>便雅憫</a:t>
            </a:r>
            <a:r>
              <a:rPr lang="zh-TW" altLang="en-US" sz="5200" dirty="0">
                <a:solidFill>
                  <a:srgbClr val="FFFFFF"/>
                </a:solidFill>
                <a:latin typeface="Times New Roman" panose="02020603050405020304" pitchFamily="18" charset="0"/>
                <a:ea typeface="方正平黑" panose="03000509000000000000" pitchFamily="65" charset="-120"/>
              </a:rPr>
              <a:t>人沒有把他們</a:t>
            </a:r>
            <a:br>
              <a:rPr lang="en-CA" altLang="zh-TW" sz="5200" dirty="0">
                <a:solidFill>
                  <a:srgbClr val="FFFFFF"/>
                </a:solidFill>
                <a:latin typeface="Times New Roman" panose="02020603050405020304" pitchFamily="18" charset="0"/>
                <a:ea typeface="方正平黑" panose="03000509000000000000" pitchFamily="65" charset="-120"/>
              </a:rPr>
            </a:br>
            <a:r>
              <a:rPr lang="zh-TW" altLang="en-US" sz="5200" dirty="0">
                <a:solidFill>
                  <a:srgbClr val="FFFFFF"/>
                </a:solidFill>
                <a:latin typeface="Times New Roman" panose="02020603050405020304" pitchFamily="18" charset="0"/>
                <a:ea typeface="方正平黑" panose="03000509000000000000" pitchFamily="65" charset="-120"/>
              </a:rPr>
              <a:t>趕出。於是，</a:t>
            </a:r>
            <a:r>
              <a:rPr lang="zh-TW" altLang="en-US" sz="5200" u="sng" dirty="0">
                <a:solidFill>
                  <a:srgbClr val="FFFFFF"/>
                </a:solidFill>
                <a:latin typeface="Times New Roman" panose="02020603050405020304" pitchFamily="18" charset="0"/>
                <a:ea typeface="方正平黑" panose="03000509000000000000" pitchFamily="65" charset="-120"/>
              </a:rPr>
              <a:t>耶布斯</a:t>
            </a:r>
            <a:r>
              <a:rPr lang="zh-TW" altLang="en-US" sz="5200" dirty="0">
                <a:solidFill>
                  <a:srgbClr val="FFFFFF"/>
                </a:solidFill>
                <a:latin typeface="Times New Roman" panose="02020603050405020304" pitchFamily="18" charset="0"/>
                <a:ea typeface="方正平黑" panose="03000509000000000000" pitchFamily="65" charset="-120"/>
              </a:rPr>
              <a:t>人與</a:t>
            </a:r>
            <a:r>
              <a:rPr lang="zh-TW" altLang="en-US" sz="5200" u="sng" dirty="0">
                <a:solidFill>
                  <a:srgbClr val="FFFFFF"/>
                </a:solidFill>
                <a:latin typeface="Times New Roman" panose="02020603050405020304" pitchFamily="18" charset="0"/>
                <a:ea typeface="方正平黑" panose="03000509000000000000" pitchFamily="65" charset="-120"/>
              </a:rPr>
              <a:t>便雅憫</a:t>
            </a:r>
            <a:r>
              <a:rPr lang="zh-TW" altLang="en-US" sz="5200" dirty="0">
                <a:solidFill>
                  <a:srgbClr val="FFFFFF"/>
                </a:solidFill>
                <a:latin typeface="Times New Roman" panose="02020603050405020304" pitchFamily="18" charset="0"/>
                <a:ea typeface="方正平黑" panose="03000509000000000000" pitchFamily="65" charset="-120"/>
              </a:rPr>
              <a:t>人同住在</a:t>
            </a:r>
            <a:r>
              <a:rPr lang="zh-TW" altLang="en-US" sz="5200" u="sng" dirty="0">
                <a:solidFill>
                  <a:srgbClr val="FFFFFF"/>
                </a:solidFill>
                <a:latin typeface="Times New Roman" panose="02020603050405020304" pitchFamily="18" charset="0"/>
                <a:ea typeface="方正平黑" panose="03000509000000000000" pitchFamily="65" charset="-120"/>
              </a:rPr>
              <a:t>耶路撒冷</a:t>
            </a:r>
            <a:r>
              <a:rPr lang="zh-TW" altLang="en-US" sz="5200" dirty="0">
                <a:solidFill>
                  <a:srgbClr val="FFFFFF"/>
                </a:solidFill>
                <a:latin typeface="Times New Roman" panose="02020603050405020304" pitchFamily="18" charset="0"/>
                <a:ea typeface="方正平黑" panose="03000509000000000000" pitchFamily="65" charset="-120"/>
              </a:rPr>
              <a:t>，直到今日。</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7CB3AF19-6382-B0DB-7A82-51FC25CF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Rectangle 2">
            <a:extLst>
              <a:ext uri="{FF2B5EF4-FFF2-40B4-BE49-F238E27FC236}">
                <a16:creationId xmlns:a16="http://schemas.microsoft.com/office/drawing/2014/main" id="{4721FE31-37D5-4B87-6C96-6C1D1B10AC46}"/>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1:22-24</a:t>
            </a:r>
          </a:p>
        </p:txBody>
      </p:sp>
      <p:sp>
        <p:nvSpPr>
          <p:cNvPr id="22532" name="Text Box 4">
            <a:extLst>
              <a:ext uri="{FF2B5EF4-FFF2-40B4-BE49-F238E27FC236}">
                <a16:creationId xmlns:a16="http://schemas.microsoft.com/office/drawing/2014/main" id="{3D93AA63-0A4E-25D1-3F54-8A433BEFE35D}"/>
              </a:ext>
            </a:extLst>
          </p:cNvPr>
          <p:cNvSpPr txBox="1">
            <a:spLocks noChangeArrowheads="1"/>
          </p:cNvSpPr>
          <p:nvPr/>
        </p:nvSpPr>
        <p:spPr bwMode="auto">
          <a:xfrm>
            <a:off x="737118" y="1639856"/>
            <a:ext cx="10916816" cy="683264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just" defTabSz="1219170" fontAlgn="base">
              <a:spcBef>
                <a:spcPct val="0"/>
              </a:spcBef>
              <a:spcAft>
                <a:spcPct val="0"/>
              </a:spcAft>
              <a:defRPr/>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22</a:t>
            </a:r>
            <a:r>
              <a:rPr lang="zh-TW" altLang="en-US" sz="5400" u="sng" dirty="0">
                <a:solidFill>
                  <a:srgbClr val="FFFFFF"/>
                </a:solidFill>
                <a:latin typeface="Times New Roman" panose="02020603050405020304" pitchFamily="18" charset="0"/>
                <a:ea typeface="方正平黑" panose="03000509000000000000" pitchFamily="65" charset="-120"/>
              </a:rPr>
              <a:t>約瑟</a:t>
            </a:r>
            <a:r>
              <a:rPr lang="zh-TW" altLang="en-US" sz="5400" dirty="0">
                <a:solidFill>
                  <a:srgbClr val="FFFFFF"/>
                </a:solidFill>
                <a:latin typeface="Times New Roman" panose="02020603050405020304" pitchFamily="18" charset="0"/>
                <a:ea typeface="方正平黑" panose="03000509000000000000" pitchFamily="65" charset="-120"/>
              </a:rPr>
              <a:t>家也上到</a:t>
            </a:r>
            <a:r>
              <a:rPr lang="zh-TW" altLang="en-US" sz="5400" u="sng" dirty="0">
                <a:solidFill>
                  <a:srgbClr val="FFFFFF"/>
                </a:solidFill>
                <a:latin typeface="Times New Roman" panose="02020603050405020304" pitchFamily="18" charset="0"/>
                <a:ea typeface="方正平黑" panose="03000509000000000000" pitchFamily="65" charset="-120"/>
              </a:rPr>
              <a:t>伯特利</a:t>
            </a:r>
            <a:r>
              <a:rPr lang="zh-TW" altLang="en-US" sz="5400" dirty="0">
                <a:solidFill>
                  <a:srgbClr val="FFFFFF"/>
                </a:solidFill>
                <a:latin typeface="Times New Roman" panose="02020603050405020304" pitchFamily="18" charset="0"/>
                <a:ea typeface="方正平黑" panose="03000509000000000000" pitchFamily="65" charset="-120"/>
              </a:rPr>
              <a:t>去，耶和華與他們同在。</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23</a:t>
            </a:r>
            <a:r>
              <a:rPr lang="zh-TW" altLang="en-US" sz="5400" u="sng" dirty="0">
                <a:solidFill>
                  <a:srgbClr val="FFFFFF"/>
                </a:solidFill>
                <a:latin typeface="Times New Roman" panose="02020603050405020304" pitchFamily="18" charset="0"/>
                <a:ea typeface="方正平黑" panose="03000509000000000000" pitchFamily="65" charset="-120"/>
              </a:rPr>
              <a:t>約瑟</a:t>
            </a:r>
            <a:r>
              <a:rPr lang="zh-TW" altLang="en-US" sz="5400" dirty="0">
                <a:solidFill>
                  <a:srgbClr val="FFFFFF"/>
                </a:solidFill>
                <a:latin typeface="Times New Roman" panose="02020603050405020304" pitchFamily="18" charset="0"/>
                <a:ea typeface="方正平黑" panose="03000509000000000000" pitchFamily="65" charset="-120"/>
              </a:rPr>
              <a:t>家去窺探</a:t>
            </a:r>
            <a:r>
              <a:rPr lang="zh-TW" altLang="en-US" sz="5400" u="sng" dirty="0">
                <a:solidFill>
                  <a:srgbClr val="FFFFFF"/>
                </a:solidFill>
                <a:latin typeface="Times New Roman" panose="02020603050405020304" pitchFamily="18" charset="0"/>
                <a:ea typeface="方正平黑" panose="03000509000000000000" pitchFamily="65" charset="-120"/>
              </a:rPr>
              <a:t>伯特利</a:t>
            </a:r>
            <a:r>
              <a:rPr lang="zh-TW" altLang="en-US" sz="5400" dirty="0">
                <a:solidFill>
                  <a:srgbClr val="FFFFFF"/>
                </a:solidFill>
                <a:latin typeface="Times New Roman" panose="02020603050405020304" pitchFamily="18" charset="0"/>
                <a:ea typeface="方正平黑" panose="03000509000000000000" pitchFamily="65" charset="-120"/>
              </a:rPr>
              <a:t>，那城起先名叫</a:t>
            </a:r>
            <a:r>
              <a:rPr lang="zh-TW" altLang="en-US" sz="5400" u="sng" dirty="0">
                <a:solidFill>
                  <a:srgbClr val="FFFFFF"/>
                </a:solidFill>
                <a:latin typeface="Times New Roman" panose="02020603050405020304" pitchFamily="18" charset="0"/>
                <a:ea typeface="方正平黑" panose="03000509000000000000" pitchFamily="65" charset="-120"/>
              </a:rPr>
              <a:t>路斯</a:t>
            </a:r>
            <a:r>
              <a:rPr lang="zh-TW" altLang="en-US" sz="5400" dirty="0">
                <a:solidFill>
                  <a:srgbClr val="FFFFFF"/>
                </a:solidFill>
                <a:latin typeface="Times New Roman" panose="02020603050405020304" pitchFamily="18" charset="0"/>
                <a:ea typeface="方正平黑" panose="03000509000000000000" pitchFamily="65" charset="-120"/>
              </a:rPr>
              <a:t>。</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24</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探子看見一個人從城裏出來，就對他說：「請你把進城的路指示我們，我們會厚待你。」</a:t>
            </a:r>
          </a:p>
          <a:p>
            <a:pPr algn="just"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a:p>
            <a:pPr defTabSz="1219170" fontAlgn="base">
              <a:spcBef>
                <a:spcPct val="0"/>
              </a:spcBef>
              <a:spcAft>
                <a:spcPct val="0"/>
              </a:spcAft>
            </a:pPr>
            <a:endParaRPr lang="zh-TW" altLang="en-US" sz="60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a:extLst>
              <a:ext uri="{FF2B5EF4-FFF2-40B4-BE49-F238E27FC236}">
                <a16:creationId xmlns:a16="http://schemas.microsoft.com/office/drawing/2014/main" id="{E1B25001-FDBA-9883-8B29-FF13BF20F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0" name="Rectangle 2">
            <a:extLst>
              <a:ext uri="{FF2B5EF4-FFF2-40B4-BE49-F238E27FC236}">
                <a16:creationId xmlns:a16="http://schemas.microsoft.com/office/drawing/2014/main" id="{807C7BEE-D666-AD0F-7CA0-4DECEFC33086}"/>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1:25-26</a:t>
            </a:r>
          </a:p>
        </p:txBody>
      </p:sp>
      <p:sp>
        <p:nvSpPr>
          <p:cNvPr id="27652" name="Text Box 4">
            <a:extLst>
              <a:ext uri="{FF2B5EF4-FFF2-40B4-BE49-F238E27FC236}">
                <a16:creationId xmlns:a16="http://schemas.microsoft.com/office/drawing/2014/main" id="{BC44609B-97BA-1E2D-ABF6-8DCC5A2702C4}"/>
              </a:ext>
            </a:extLst>
          </p:cNvPr>
          <p:cNvSpPr txBox="1">
            <a:spLocks noChangeArrowheads="1"/>
          </p:cNvSpPr>
          <p:nvPr/>
        </p:nvSpPr>
        <p:spPr bwMode="auto">
          <a:xfrm>
            <a:off x="858416" y="1714500"/>
            <a:ext cx="10512969"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25</a:t>
            </a:r>
            <a:r>
              <a:rPr lang="zh-TW" altLang="en-US" sz="5400" dirty="0">
                <a:solidFill>
                  <a:srgbClr val="FFFFFF"/>
                </a:solidFill>
                <a:latin typeface="Times New Roman" panose="02020603050405020304" pitchFamily="18" charset="0"/>
                <a:ea typeface="方正平黑" panose="03000509000000000000" pitchFamily="65" charset="-120"/>
              </a:rPr>
              <a:t>那人把進城的路指示他們。他們就用刀擊殺了城中的居民，卻放走那人和他的全家。</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 26</a:t>
            </a:r>
            <a:r>
              <a:rPr lang="zh-TW" altLang="en-US" sz="5400" dirty="0">
                <a:solidFill>
                  <a:srgbClr val="FFFFFF"/>
                </a:solidFill>
                <a:latin typeface="Times New Roman" panose="02020603050405020304" pitchFamily="18" charset="0"/>
                <a:ea typeface="方正平黑" panose="03000509000000000000" pitchFamily="65" charset="-120"/>
              </a:rPr>
              <a:t>那人往</a:t>
            </a:r>
            <a:r>
              <a:rPr lang="zh-TW" altLang="en-US" sz="5400" u="sng" dirty="0">
                <a:solidFill>
                  <a:srgbClr val="FFFFFF"/>
                </a:solidFill>
                <a:latin typeface="Times New Roman" panose="02020603050405020304" pitchFamily="18" charset="0"/>
                <a:ea typeface="方正平黑" panose="03000509000000000000" pitchFamily="65" charset="-120"/>
              </a:rPr>
              <a:t>赫</a:t>
            </a:r>
            <a:r>
              <a:rPr lang="zh-TW" altLang="en-US" sz="5400" dirty="0">
                <a:solidFill>
                  <a:srgbClr val="FFFFFF"/>
                </a:solidFill>
                <a:latin typeface="Times New Roman" panose="02020603050405020304" pitchFamily="18" charset="0"/>
                <a:ea typeface="方正平黑" panose="03000509000000000000" pitchFamily="65" charset="-120"/>
              </a:rPr>
              <a:t>人之地去，建造了一座城，起名叫</a:t>
            </a:r>
            <a:r>
              <a:rPr lang="zh-TW" altLang="en-US" sz="5400" u="sng" dirty="0">
                <a:solidFill>
                  <a:srgbClr val="FFFFFF"/>
                </a:solidFill>
                <a:latin typeface="Times New Roman" panose="02020603050405020304" pitchFamily="18" charset="0"/>
                <a:ea typeface="方正平黑" panose="03000509000000000000" pitchFamily="65" charset="-120"/>
              </a:rPr>
              <a:t>路斯</a:t>
            </a:r>
            <a:r>
              <a:rPr lang="zh-TW" altLang="en-US" sz="5400" dirty="0">
                <a:solidFill>
                  <a:srgbClr val="FFFFFF"/>
                </a:solidFill>
                <a:latin typeface="Times New Roman" panose="02020603050405020304" pitchFamily="18" charset="0"/>
                <a:ea typeface="方正平黑" panose="03000509000000000000" pitchFamily="65" charset="-120"/>
              </a:rPr>
              <a:t>。那城到如今還叫這名。</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a:extLst>
              <a:ext uri="{FF2B5EF4-FFF2-40B4-BE49-F238E27FC236}">
                <a16:creationId xmlns:a16="http://schemas.microsoft.com/office/drawing/2014/main" id="{E0E8693D-C03D-5A0A-70FB-6FF8C1B92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2">
            <a:extLst>
              <a:ext uri="{FF2B5EF4-FFF2-40B4-BE49-F238E27FC236}">
                <a16:creationId xmlns:a16="http://schemas.microsoft.com/office/drawing/2014/main" id="{4803651E-99BD-6F53-259D-9143D7AF3646}"/>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1:27</a:t>
            </a:r>
          </a:p>
        </p:txBody>
      </p:sp>
      <p:sp>
        <p:nvSpPr>
          <p:cNvPr id="28676" name="Text Box 4">
            <a:extLst>
              <a:ext uri="{FF2B5EF4-FFF2-40B4-BE49-F238E27FC236}">
                <a16:creationId xmlns:a16="http://schemas.microsoft.com/office/drawing/2014/main" id="{4EE80C55-566C-7F6C-DE2A-D687BA1AEC68}"/>
              </a:ext>
            </a:extLst>
          </p:cNvPr>
          <p:cNvSpPr txBox="1">
            <a:spLocks noChangeArrowheads="1"/>
          </p:cNvSpPr>
          <p:nvPr/>
        </p:nvSpPr>
        <p:spPr bwMode="auto">
          <a:xfrm>
            <a:off x="922175" y="1583872"/>
            <a:ext cx="10347649"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zh-TW" altLang="en-US" sz="5400" u="sng" dirty="0">
                <a:solidFill>
                  <a:srgbClr val="FFFFFF"/>
                </a:solidFill>
                <a:latin typeface="Times New Roman" panose="02020603050405020304" pitchFamily="18" charset="0"/>
                <a:ea typeface="方正平黑" panose="03000509000000000000" pitchFamily="65" charset="-120"/>
              </a:rPr>
              <a:t>瑪拿西</a:t>
            </a:r>
            <a:r>
              <a:rPr lang="zh-TW" altLang="en-US" sz="5400" dirty="0">
                <a:solidFill>
                  <a:srgbClr val="FFFFFF"/>
                </a:solidFill>
                <a:latin typeface="Times New Roman" panose="02020603050405020304" pitchFamily="18" charset="0"/>
                <a:ea typeface="方正平黑" panose="03000509000000000000" pitchFamily="65" charset="-120"/>
              </a:rPr>
              <a:t>沒有趕出</a:t>
            </a:r>
            <a:r>
              <a:rPr lang="zh-TW" altLang="en-US" sz="5400" u="sng" dirty="0">
                <a:solidFill>
                  <a:srgbClr val="FFFFFF"/>
                </a:solidFill>
                <a:latin typeface="Times New Roman" panose="02020603050405020304" pitchFamily="18" charset="0"/>
                <a:ea typeface="方正平黑" panose="03000509000000000000" pitchFamily="65" charset="-120"/>
              </a:rPr>
              <a:t>伯</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善</a:t>
            </a:r>
            <a:r>
              <a:rPr lang="zh-TW" altLang="en-US" sz="5400" dirty="0">
                <a:solidFill>
                  <a:srgbClr val="FFFFFF"/>
                </a:solidFill>
                <a:latin typeface="Times New Roman" panose="02020603050405020304" pitchFamily="18" charset="0"/>
                <a:ea typeface="方正平黑" panose="03000509000000000000" pitchFamily="65" charset="-120"/>
              </a:rPr>
              <a:t>和所屬</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dirty="0">
                <a:solidFill>
                  <a:srgbClr val="FFFFFF"/>
                </a:solidFill>
                <a:latin typeface="Times New Roman" panose="02020603050405020304" pitchFamily="18" charset="0"/>
                <a:ea typeface="方正平黑" panose="03000509000000000000" pitchFamily="65" charset="-120"/>
              </a:rPr>
              <a:t>鄉鎮的居民，</a:t>
            </a:r>
            <a:r>
              <a:rPr lang="zh-TW" altLang="en-US" sz="5400" u="sng" dirty="0">
                <a:solidFill>
                  <a:srgbClr val="FFFFFF"/>
                </a:solidFill>
                <a:latin typeface="Times New Roman" panose="02020603050405020304" pitchFamily="18" charset="0"/>
                <a:ea typeface="方正平黑" panose="03000509000000000000" pitchFamily="65" charset="-120"/>
              </a:rPr>
              <a:t>他納</a:t>
            </a:r>
            <a:r>
              <a:rPr lang="zh-TW" altLang="en-US" sz="5400" dirty="0">
                <a:solidFill>
                  <a:srgbClr val="FFFFFF"/>
                </a:solidFill>
                <a:latin typeface="Times New Roman" panose="02020603050405020304" pitchFamily="18" charset="0"/>
                <a:ea typeface="方正平黑" panose="03000509000000000000" pitchFamily="65" charset="-120"/>
              </a:rPr>
              <a:t>和所屬鄉鎮的居民，</a:t>
            </a:r>
            <a:r>
              <a:rPr lang="zh-TW" altLang="en-US" sz="5400" u="sng" dirty="0">
                <a:solidFill>
                  <a:srgbClr val="FFFFFF"/>
                </a:solidFill>
                <a:latin typeface="Times New Roman" panose="02020603050405020304" pitchFamily="18" charset="0"/>
                <a:ea typeface="方正平黑" panose="03000509000000000000" pitchFamily="65" charset="-120"/>
              </a:rPr>
              <a:t>多珥</a:t>
            </a:r>
            <a:r>
              <a:rPr lang="zh-TW" altLang="en-US" sz="5400" dirty="0">
                <a:solidFill>
                  <a:srgbClr val="FFFFFF"/>
                </a:solidFill>
                <a:latin typeface="Times New Roman" panose="02020603050405020304" pitchFamily="18" charset="0"/>
                <a:ea typeface="方正平黑" panose="03000509000000000000" pitchFamily="65" charset="-120"/>
              </a:rPr>
              <a:t>和所屬鄉鎮的居民，</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u="sng" dirty="0">
                <a:solidFill>
                  <a:srgbClr val="FFFFFF"/>
                </a:solidFill>
                <a:latin typeface="Times New Roman" panose="02020603050405020304" pitchFamily="18" charset="0"/>
                <a:ea typeface="方正平黑" panose="03000509000000000000" pitchFamily="65" charset="-120"/>
              </a:rPr>
              <a:t>以伯蓮</a:t>
            </a:r>
            <a:r>
              <a:rPr lang="zh-TW" altLang="en-US" sz="5400" dirty="0">
                <a:solidFill>
                  <a:srgbClr val="FFFFFF"/>
                </a:solidFill>
                <a:latin typeface="Times New Roman" panose="02020603050405020304" pitchFamily="18" charset="0"/>
                <a:ea typeface="方正平黑" panose="03000509000000000000" pitchFamily="65" charset="-120"/>
              </a:rPr>
              <a:t>和所屬鄉鎮的居民，</a:t>
            </a:r>
            <a:r>
              <a:rPr lang="zh-TW" altLang="en-US" sz="5400" u="sng" dirty="0">
                <a:solidFill>
                  <a:srgbClr val="FFFFFF"/>
                </a:solidFill>
                <a:latin typeface="Times New Roman" panose="02020603050405020304" pitchFamily="18" charset="0"/>
                <a:ea typeface="方正平黑" panose="03000509000000000000" pitchFamily="65" charset="-120"/>
              </a:rPr>
              <a:t>米吉多</a:t>
            </a:r>
            <a:r>
              <a:rPr lang="zh-TW" altLang="en-US" sz="5400" dirty="0">
                <a:solidFill>
                  <a:srgbClr val="FFFFFF"/>
                </a:solidFill>
                <a:latin typeface="Times New Roman" panose="02020603050405020304" pitchFamily="18" charset="0"/>
                <a:ea typeface="方正平黑" panose="03000509000000000000" pitchFamily="65" charset="-120"/>
              </a:rPr>
              <a:t>和所屬鄉鎮的居民；</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人仍堅持住在這地。</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a:extLst>
              <a:ext uri="{FF2B5EF4-FFF2-40B4-BE49-F238E27FC236}">
                <a16:creationId xmlns:a16="http://schemas.microsoft.com/office/drawing/2014/main" id="{821F8B82-7144-66FB-A04C-86B6C55D1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8" name="Rectangle 2">
            <a:extLst>
              <a:ext uri="{FF2B5EF4-FFF2-40B4-BE49-F238E27FC236}">
                <a16:creationId xmlns:a16="http://schemas.microsoft.com/office/drawing/2014/main" id="{675FAF49-5BB2-4405-5BA1-A226D6B7888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1:28-29</a:t>
            </a:r>
          </a:p>
        </p:txBody>
      </p:sp>
      <p:sp>
        <p:nvSpPr>
          <p:cNvPr id="29700" name="Text Box 4">
            <a:extLst>
              <a:ext uri="{FF2B5EF4-FFF2-40B4-BE49-F238E27FC236}">
                <a16:creationId xmlns:a16="http://schemas.microsoft.com/office/drawing/2014/main" id="{99B0477C-B05D-CDC6-59B1-BB6F075BAD1D}"/>
              </a:ext>
            </a:extLst>
          </p:cNvPr>
          <p:cNvSpPr txBox="1">
            <a:spLocks noChangeArrowheads="1"/>
          </p:cNvSpPr>
          <p:nvPr/>
        </p:nvSpPr>
        <p:spPr bwMode="auto">
          <a:xfrm>
            <a:off x="852196" y="1695840"/>
            <a:ext cx="10487608" cy="5375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28</a:t>
            </a:r>
            <a:r>
              <a:rPr lang="zh-TW" altLang="en-US" sz="5400" u="sng" dirty="0">
                <a:solidFill>
                  <a:srgbClr val="FFFFFF"/>
                </a:solidFill>
                <a:latin typeface="Times New Roman" panose="02020603050405020304" pitchFamily="18" charset="0"/>
                <a:ea typeface="方正平黑" panose="03000509000000000000" pitchFamily="65" charset="-120"/>
              </a:rPr>
              <a:t>以色列</a:t>
            </a:r>
            <a:r>
              <a:rPr lang="zh-TW" altLang="en-US" sz="5400" dirty="0">
                <a:solidFill>
                  <a:srgbClr val="FFFFFF"/>
                </a:solidFill>
                <a:latin typeface="Times New Roman" panose="02020603050405020304" pitchFamily="18" charset="0"/>
                <a:ea typeface="方正平黑" panose="03000509000000000000" pitchFamily="65" charset="-120"/>
              </a:rPr>
              <a:t>強盛的時候，就叫</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人做苦工，沒有把他們全然趕走。</a:t>
            </a:r>
            <a:br>
              <a:rPr lang="en-CA" altLang="zh-TW" sz="5400" dirty="0">
                <a:solidFill>
                  <a:srgbClr val="FFFFFF"/>
                </a:solidFill>
                <a:latin typeface="Times New Roman" panose="02020603050405020304" pitchFamily="18" charset="0"/>
                <a:ea typeface="方正平黑" panose="03000509000000000000" pitchFamily="65" charset="-120"/>
              </a:rPr>
            </a:b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29</a:t>
            </a:r>
            <a:r>
              <a:rPr lang="zh-TW" altLang="en-US" sz="5400" u="sng" dirty="0">
                <a:solidFill>
                  <a:srgbClr val="FFFFFF"/>
                </a:solidFill>
                <a:latin typeface="Times New Roman" panose="02020603050405020304" pitchFamily="18" charset="0"/>
                <a:ea typeface="方正平黑" panose="03000509000000000000" pitchFamily="65" charset="-120"/>
              </a:rPr>
              <a:t>以法蓮</a:t>
            </a:r>
            <a:r>
              <a:rPr lang="zh-TW" altLang="en-US" sz="5400" dirty="0">
                <a:solidFill>
                  <a:srgbClr val="FFFFFF"/>
                </a:solidFill>
                <a:latin typeface="Times New Roman" panose="02020603050405020304" pitchFamily="18" charset="0"/>
                <a:ea typeface="方正平黑" panose="03000509000000000000" pitchFamily="65" charset="-120"/>
              </a:rPr>
              <a:t>沒有趕出住</a:t>
            </a:r>
            <a:r>
              <a:rPr lang="zh-TW" altLang="en-US" sz="5400" u="sng" dirty="0">
                <a:solidFill>
                  <a:srgbClr val="FFFFFF"/>
                </a:solidFill>
                <a:latin typeface="Times New Roman" panose="02020603050405020304" pitchFamily="18" charset="0"/>
                <a:ea typeface="方正平黑" panose="03000509000000000000" pitchFamily="65" charset="-120"/>
              </a:rPr>
              <a:t>基色</a:t>
            </a:r>
            <a:r>
              <a:rPr lang="zh-TW" altLang="en-US" sz="5400" dirty="0">
                <a:solidFill>
                  <a:srgbClr val="FFFFFF"/>
                </a:solidFill>
                <a:latin typeface="Times New Roman" panose="02020603050405020304" pitchFamily="18" charset="0"/>
                <a:ea typeface="方正平黑" panose="03000509000000000000" pitchFamily="65" charset="-120"/>
              </a:rPr>
              <a:t>的</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人。於是</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人仍住在</a:t>
            </a:r>
            <a:r>
              <a:rPr lang="zh-TW" altLang="en-US" sz="5400" u="sng" dirty="0">
                <a:solidFill>
                  <a:srgbClr val="FFFFFF"/>
                </a:solidFill>
                <a:latin typeface="Times New Roman" panose="02020603050405020304" pitchFamily="18" charset="0"/>
                <a:ea typeface="方正平黑" panose="03000509000000000000" pitchFamily="65" charset="-120"/>
              </a:rPr>
              <a:t>基色</a:t>
            </a:r>
            <a:r>
              <a:rPr lang="zh-TW" altLang="en-US" sz="5400" dirty="0">
                <a:solidFill>
                  <a:srgbClr val="FFFFFF"/>
                </a:solidFill>
                <a:latin typeface="Times New Roman" panose="02020603050405020304" pitchFamily="18" charset="0"/>
                <a:ea typeface="方正平黑" panose="03000509000000000000" pitchFamily="65" charset="-120"/>
              </a:rPr>
              <a:t>，在</a:t>
            </a:r>
            <a:r>
              <a:rPr lang="zh-TW" altLang="en-US" sz="5400" u="sng" dirty="0">
                <a:solidFill>
                  <a:srgbClr val="FFFFFF"/>
                </a:solidFill>
                <a:latin typeface="Times New Roman" panose="02020603050405020304" pitchFamily="18" charset="0"/>
                <a:ea typeface="方正平黑" panose="03000509000000000000" pitchFamily="65" charset="-120"/>
              </a:rPr>
              <a:t>以法蓮</a:t>
            </a:r>
            <a:r>
              <a:rPr lang="zh-TW" altLang="en-US" sz="5400" dirty="0">
                <a:solidFill>
                  <a:srgbClr val="FFFFFF"/>
                </a:solidFill>
                <a:latin typeface="Times New Roman" panose="02020603050405020304" pitchFamily="18" charset="0"/>
                <a:ea typeface="方正平黑" panose="03000509000000000000" pitchFamily="65" charset="-120"/>
              </a:rPr>
              <a:t>中間。</a:t>
            </a:r>
          </a:p>
          <a:p>
            <a:pPr algn="just" defTabSz="1219170" fontAlgn="base">
              <a:spcBef>
                <a:spcPct val="0"/>
              </a:spcBef>
              <a:spcAft>
                <a:spcPct val="0"/>
              </a:spcAft>
            </a:pPr>
            <a:endParaRPr lang="zh-TW" altLang="en-US" sz="7333"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a:extLst>
              <a:ext uri="{FF2B5EF4-FFF2-40B4-BE49-F238E27FC236}">
                <a16:creationId xmlns:a16="http://schemas.microsoft.com/office/drawing/2014/main" id="{D053AB4F-E43D-E1BA-AE82-B1370B61E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 name="Rectangle 2">
            <a:extLst>
              <a:ext uri="{FF2B5EF4-FFF2-40B4-BE49-F238E27FC236}">
                <a16:creationId xmlns:a16="http://schemas.microsoft.com/office/drawing/2014/main" id="{18280280-CC4B-05F3-64E5-5D259E1FD260}"/>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1:30</a:t>
            </a:r>
          </a:p>
        </p:txBody>
      </p:sp>
      <p:sp>
        <p:nvSpPr>
          <p:cNvPr id="31748" name="Text Box 4">
            <a:extLst>
              <a:ext uri="{FF2B5EF4-FFF2-40B4-BE49-F238E27FC236}">
                <a16:creationId xmlns:a16="http://schemas.microsoft.com/office/drawing/2014/main" id="{50ADBB4D-8EF2-29D7-DAA3-9C2BF9589EC7}"/>
              </a:ext>
            </a:extLst>
          </p:cNvPr>
          <p:cNvSpPr txBox="1">
            <a:spLocks noChangeArrowheads="1"/>
          </p:cNvSpPr>
          <p:nvPr/>
        </p:nvSpPr>
        <p:spPr bwMode="auto">
          <a:xfrm>
            <a:off x="849087" y="1714501"/>
            <a:ext cx="10039738" cy="258532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zh-TW" altLang="en-US" sz="5400" u="sng" dirty="0">
                <a:solidFill>
                  <a:srgbClr val="FFFFFF"/>
                </a:solidFill>
                <a:latin typeface="Times New Roman" panose="02020603050405020304" pitchFamily="18" charset="0"/>
                <a:ea typeface="方正平黑" panose="03000509000000000000" pitchFamily="65" charset="-120"/>
              </a:rPr>
              <a:t>西布倫</a:t>
            </a:r>
            <a:r>
              <a:rPr lang="zh-TW" altLang="en-US" sz="5400" dirty="0">
                <a:solidFill>
                  <a:srgbClr val="FFFFFF"/>
                </a:solidFill>
                <a:latin typeface="Times New Roman" panose="02020603050405020304" pitchFamily="18" charset="0"/>
                <a:ea typeface="方正平黑" panose="03000509000000000000" pitchFamily="65" charset="-120"/>
              </a:rPr>
              <a:t>沒有趕出</a:t>
            </a:r>
            <a:r>
              <a:rPr lang="zh-TW" altLang="en-US" sz="5400" u="sng" dirty="0">
                <a:solidFill>
                  <a:srgbClr val="FFFFFF"/>
                </a:solidFill>
                <a:latin typeface="Times New Roman" panose="02020603050405020304" pitchFamily="18" charset="0"/>
                <a:ea typeface="方正平黑" panose="03000509000000000000" pitchFamily="65" charset="-120"/>
              </a:rPr>
              <a:t>基倫</a:t>
            </a:r>
            <a:r>
              <a:rPr lang="zh-TW" altLang="en-US" sz="5400" dirty="0">
                <a:solidFill>
                  <a:srgbClr val="FFFFFF"/>
                </a:solidFill>
                <a:latin typeface="Times New Roman" panose="02020603050405020304" pitchFamily="18" charset="0"/>
                <a:ea typeface="方正平黑" panose="03000509000000000000" pitchFamily="65" charset="-120"/>
              </a:rPr>
              <a:t>的居民和</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u="sng" dirty="0">
                <a:solidFill>
                  <a:srgbClr val="FFFFFF"/>
                </a:solidFill>
                <a:latin typeface="Times New Roman" panose="02020603050405020304" pitchFamily="18" charset="0"/>
                <a:ea typeface="方正平黑" panose="03000509000000000000" pitchFamily="65" charset="-120"/>
              </a:rPr>
              <a:t>拿哈拉</a:t>
            </a:r>
            <a:r>
              <a:rPr lang="zh-TW" altLang="en-US" sz="5400" dirty="0">
                <a:solidFill>
                  <a:srgbClr val="FFFFFF"/>
                </a:solidFill>
                <a:latin typeface="Times New Roman" panose="02020603050405020304" pitchFamily="18" charset="0"/>
                <a:ea typeface="方正平黑" panose="03000509000000000000" pitchFamily="65" charset="-120"/>
              </a:rPr>
              <a:t>的居民。於是</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人仍住在</a:t>
            </a:r>
            <a:r>
              <a:rPr lang="zh-TW" altLang="en-US" sz="5400" u="sng" dirty="0">
                <a:solidFill>
                  <a:srgbClr val="FFFFFF"/>
                </a:solidFill>
                <a:latin typeface="Times New Roman" panose="02020603050405020304" pitchFamily="18" charset="0"/>
                <a:ea typeface="方正平黑" panose="03000509000000000000" pitchFamily="65" charset="-120"/>
              </a:rPr>
              <a:t>西布倫</a:t>
            </a:r>
            <a:r>
              <a:rPr lang="zh-TW" altLang="en-US" sz="5400" dirty="0">
                <a:solidFill>
                  <a:srgbClr val="FFFFFF"/>
                </a:solidFill>
                <a:latin typeface="Times New Roman" panose="02020603050405020304" pitchFamily="18" charset="0"/>
                <a:ea typeface="方正平黑" panose="03000509000000000000" pitchFamily="65" charset="-120"/>
              </a:rPr>
              <a:t>中間，成了服勞役的人。</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a:extLst>
              <a:ext uri="{FF2B5EF4-FFF2-40B4-BE49-F238E27FC236}">
                <a16:creationId xmlns:a16="http://schemas.microsoft.com/office/drawing/2014/main" id="{86E00845-4E2D-F45C-A524-85520EDFE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Rectangle 2">
            <a:extLst>
              <a:ext uri="{FF2B5EF4-FFF2-40B4-BE49-F238E27FC236}">
                <a16:creationId xmlns:a16="http://schemas.microsoft.com/office/drawing/2014/main" id="{463A0F6B-191B-8C19-1AE3-3482A377792A}"/>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1:31-32</a:t>
            </a:r>
          </a:p>
        </p:txBody>
      </p:sp>
      <p:sp>
        <p:nvSpPr>
          <p:cNvPr id="32772" name="Text Box 4">
            <a:extLst>
              <a:ext uri="{FF2B5EF4-FFF2-40B4-BE49-F238E27FC236}">
                <a16:creationId xmlns:a16="http://schemas.microsoft.com/office/drawing/2014/main" id="{754E39AF-F4F6-15C8-93A7-4F1541381974}"/>
              </a:ext>
            </a:extLst>
          </p:cNvPr>
          <p:cNvSpPr txBox="1">
            <a:spLocks noChangeArrowheads="1"/>
          </p:cNvSpPr>
          <p:nvPr/>
        </p:nvSpPr>
        <p:spPr bwMode="auto">
          <a:xfrm>
            <a:off x="785445" y="1611864"/>
            <a:ext cx="10504595"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31</a:t>
            </a:r>
            <a:r>
              <a:rPr lang="zh-TW" altLang="en-US" sz="5400" u="sng" dirty="0">
                <a:solidFill>
                  <a:srgbClr val="FFFFFF"/>
                </a:solidFill>
                <a:latin typeface="Times New Roman" panose="02020603050405020304" pitchFamily="18" charset="0"/>
                <a:ea typeface="方正平黑" panose="03000509000000000000" pitchFamily="65" charset="-120"/>
              </a:rPr>
              <a:t>亞設</a:t>
            </a:r>
            <a:r>
              <a:rPr lang="zh-TW" altLang="en-US" sz="5400" dirty="0">
                <a:solidFill>
                  <a:srgbClr val="FFFFFF"/>
                </a:solidFill>
                <a:latin typeface="Times New Roman" panose="02020603050405020304" pitchFamily="18" charset="0"/>
                <a:ea typeface="方正平黑" panose="03000509000000000000" pitchFamily="65" charset="-120"/>
              </a:rPr>
              <a:t>沒有趕出</a:t>
            </a:r>
            <a:r>
              <a:rPr lang="zh-TW" altLang="en-US" sz="5400" u="sng" dirty="0">
                <a:solidFill>
                  <a:srgbClr val="FFFFFF"/>
                </a:solidFill>
                <a:latin typeface="Times New Roman" panose="02020603050405020304" pitchFamily="18" charset="0"/>
                <a:ea typeface="方正平黑" panose="03000509000000000000" pitchFamily="65" charset="-120"/>
              </a:rPr>
              <a:t>亞柯</a:t>
            </a:r>
            <a:r>
              <a:rPr lang="zh-TW" altLang="en-US" sz="5400" dirty="0">
                <a:solidFill>
                  <a:srgbClr val="FFFFFF"/>
                </a:solidFill>
                <a:latin typeface="Times New Roman" panose="02020603050405020304" pitchFamily="18" charset="0"/>
                <a:ea typeface="方正平黑" panose="03000509000000000000" pitchFamily="65" charset="-120"/>
              </a:rPr>
              <a:t>的居民和</a:t>
            </a:r>
            <a:r>
              <a:rPr lang="zh-TW" altLang="en-US" sz="5400" u="sng" dirty="0">
                <a:solidFill>
                  <a:srgbClr val="FFFFFF"/>
                </a:solidFill>
                <a:latin typeface="Times New Roman" panose="02020603050405020304" pitchFamily="18" charset="0"/>
                <a:ea typeface="方正平黑" panose="03000509000000000000" pitchFamily="65" charset="-120"/>
              </a:rPr>
              <a:t>西頓</a:t>
            </a:r>
            <a:r>
              <a:rPr lang="zh-TW" altLang="en-US" sz="5400" dirty="0">
                <a:solidFill>
                  <a:srgbClr val="FFFFFF"/>
                </a:solidFill>
                <a:latin typeface="Times New Roman" panose="02020603050405020304" pitchFamily="18" charset="0"/>
                <a:ea typeface="方正平黑" panose="03000509000000000000" pitchFamily="65" charset="-120"/>
              </a:rPr>
              <a:t>的居民，以及</a:t>
            </a:r>
            <a:r>
              <a:rPr lang="zh-TW" altLang="en-US" sz="5400" u="sng" dirty="0">
                <a:solidFill>
                  <a:srgbClr val="FFFFFF"/>
                </a:solidFill>
                <a:latin typeface="Times New Roman" panose="02020603050405020304" pitchFamily="18" charset="0"/>
                <a:ea typeface="方正平黑" panose="03000509000000000000" pitchFamily="65" charset="-120"/>
              </a:rPr>
              <a:t>亞黑拉</a:t>
            </a:r>
            <a:r>
              <a:rPr lang="zh-TW" altLang="en-US" sz="5400" dirty="0">
                <a:solidFill>
                  <a:srgbClr val="FFFFFF"/>
                </a:solidFill>
                <a:latin typeface="標楷體" panose="03000509000000000000" pitchFamily="65" charset="-120"/>
                <a:ea typeface="標楷體"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亞革悉</a:t>
            </a:r>
            <a:r>
              <a:rPr lang="zh-TW" altLang="en-US" sz="5400" dirty="0">
                <a:solidFill>
                  <a:srgbClr val="FFFFFF"/>
                </a:solidFill>
                <a:latin typeface="標楷體" panose="03000509000000000000" pitchFamily="65" charset="-120"/>
                <a:ea typeface="標楷體" panose="03000509000000000000" pitchFamily="65" charset="-120"/>
              </a:rPr>
              <a:t>、</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u="sng" dirty="0">
                <a:solidFill>
                  <a:srgbClr val="FFFFFF"/>
                </a:solidFill>
                <a:latin typeface="Times New Roman" panose="02020603050405020304" pitchFamily="18" charset="0"/>
                <a:ea typeface="方正平黑" panose="03000509000000000000" pitchFamily="65" charset="-120"/>
              </a:rPr>
              <a:t>黑巴</a:t>
            </a:r>
            <a:r>
              <a:rPr lang="zh-TW" altLang="en-US" sz="5400" dirty="0">
                <a:solidFill>
                  <a:srgbClr val="FFFFFF"/>
                </a:solidFill>
                <a:latin typeface="標楷體" panose="03000509000000000000" pitchFamily="65" charset="-120"/>
                <a:ea typeface="標楷體"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亞弗革</a:t>
            </a:r>
            <a:r>
              <a:rPr lang="zh-TW" altLang="en-US" sz="5400" dirty="0">
                <a:solidFill>
                  <a:srgbClr val="FFFFFF"/>
                </a:solidFill>
                <a:latin typeface="Times New Roman" panose="02020603050405020304" pitchFamily="18" charset="0"/>
                <a:ea typeface="方正平黑" panose="03000509000000000000" pitchFamily="65" charset="-120"/>
              </a:rPr>
              <a:t>和</a:t>
            </a:r>
            <a:r>
              <a:rPr lang="zh-TW" altLang="en-US" sz="5400" u="sng" dirty="0">
                <a:solidFill>
                  <a:srgbClr val="FFFFFF"/>
                </a:solidFill>
                <a:latin typeface="Times New Roman" panose="02020603050405020304" pitchFamily="18" charset="0"/>
                <a:ea typeface="方正平黑" panose="03000509000000000000" pitchFamily="65" charset="-120"/>
              </a:rPr>
              <a:t>利合</a:t>
            </a:r>
            <a:r>
              <a:rPr lang="zh-TW" altLang="en-US" sz="5400" dirty="0">
                <a:solidFill>
                  <a:srgbClr val="FFFFFF"/>
                </a:solidFill>
                <a:latin typeface="Times New Roman" panose="02020603050405020304" pitchFamily="18" charset="0"/>
                <a:ea typeface="方正平黑" panose="03000509000000000000" pitchFamily="65" charset="-120"/>
              </a:rPr>
              <a:t>的居民。</a:t>
            </a:r>
            <a:br>
              <a:rPr lang="en-CA" altLang="zh-TW" sz="5400" dirty="0">
                <a:solidFill>
                  <a:srgbClr val="FFFFFF"/>
                </a:solidFill>
                <a:latin typeface="Times New Roman" panose="02020603050405020304" pitchFamily="18" charset="0"/>
                <a:ea typeface="方正平黑" panose="03000509000000000000" pitchFamily="65" charset="-120"/>
              </a:rPr>
            </a:b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32</a:t>
            </a:r>
            <a:r>
              <a:rPr lang="zh-TW" altLang="en-US" sz="5400" u="sng" dirty="0">
                <a:solidFill>
                  <a:srgbClr val="FFFFFF"/>
                </a:solidFill>
                <a:latin typeface="Times New Roman" panose="02020603050405020304" pitchFamily="18" charset="0"/>
                <a:ea typeface="方正平黑" panose="03000509000000000000" pitchFamily="65" charset="-120"/>
              </a:rPr>
              <a:t>亞設</a:t>
            </a:r>
            <a:r>
              <a:rPr lang="zh-TW" altLang="en-US" sz="5400" dirty="0">
                <a:solidFill>
                  <a:srgbClr val="FFFFFF"/>
                </a:solidFill>
                <a:latin typeface="Times New Roman" panose="02020603050405020304" pitchFamily="18" charset="0"/>
                <a:ea typeface="方正平黑" panose="03000509000000000000" pitchFamily="65" charset="-120"/>
              </a:rPr>
              <a:t>人因為沒有趕出那地的居民</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人，就住在他們中間。</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a:extLst>
              <a:ext uri="{FF2B5EF4-FFF2-40B4-BE49-F238E27FC236}">
                <a16:creationId xmlns:a16="http://schemas.microsoft.com/office/drawing/2014/main" id="{4000CA1C-CA83-207B-6D1F-94B8838DA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Rectangle 2">
            <a:extLst>
              <a:ext uri="{FF2B5EF4-FFF2-40B4-BE49-F238E27FC236}">
                <a16:creationId xmlns:a16="http://schemas.microsoft.com/office/drawing/2014/main" id="{FFDC77AF-4E49-8622-6778-D87D6F1B85DB}"/>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1:33</a:t>
            </a:r>
          </a:p>
        </p:txBody>
      </p:sp>
      <p:sp>
        <p:nvSpPr>
          <p:cNvPr id="34820" name="Text Box 4">
            <a:extLst>
              <a:ext uri="{FF2B5EF4-FFF2-40B4-BE49-F238E27FC236}">
                <a16:creationId xmlns:a16="http://schemas.microsoft.com/office/drawing/2014/main" id="{8A7683BF-040D-04D3-B31C-53D8E4053879}"/>
              </a:ext>
            </a:extLst>
          </p:cNvPr>
          <p:cNvSpPr txBox="1">
            <a:spLocks noChangeArrowheads="1"/>
          </p:cNvSpPr>
          <p:nvPr/>
        </p:nvSpPr>
        <p:spPr bwMode="auto">
          <a:xfrm>
            <a:off x="858415" y="1714501"/>
            <a:ext cx="10151707"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zh-TW" altLang="en-US" sz="5400" u="sng" dirty="0">
                <a:solidFill>
                  <a:srgbClr val="FFFFFF"/>
                </a:solidFill>
                <a:latin typeface="Times New Roman" panose="02020603050405020304" pitchFamily="18" charset="0"/>
                <a:ea typeface="方正平黑" panose="03000509000000000000" pitchFamily="65" charset="-120"/>
              </a:rPr>
              <a:t>拿弗他利</a:t>
            </a:r>
            <a:r>
              <a:rPr lang="zh-TW" altLang="en-US" sz="5400" dirty="0">
                <a:solidFill>
                  <a:srgbClr val="FFFFFF"/>
                </a:solidFill>
                <a:latin typeface="Times New Roman" panose="02020603050405020304" pitchFamily="18" charset="0"/>
                <a:ea typeface="方正平黑" panose="03000509000000000000" pitchFamily="65" charset="-120"/>
              </a:rPr>
              <a:t>沒有趕出</a:t>
            </a:r>
            <a:r>
              <a:rPr lang="zh-TW" altLang="en-US" sz="5400" u="sng" dirty="0">
                <a:solidFill>
                  <a:srgbClr val="FFFFFF"/>
                </a:solidFill>
                <a:latin typeface="Times New Roman" panose="02020603050405020304" pitchFamily="18" charset="0"/>
                <a:ea typeface="方正平黑" panose="03000509000000000000" pitchFamily="65" charset="-120"/>
              </a:rPr>
              <a:t>伯</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示麥</a:t>
            </a:r>
            <a:r>
              <a:rPr lang="zh-TW" altLang="en-US" sz="5400" dirty="0">
                <a:solidFill>
                  <a:srgbClr val="FFFFFF"/>
                </a:solidFill>
                <a:latin typeface="Times New Roman" panose="02020603050405020304" pitchFamily="18" charset="0"/>
                <a:ea typeface="方正平黑" panose="03000509000000000000" pitchFamily="65" charset="-120"/>
              </a:rPr>
              <a:t>和</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u="sng" dirty="0">
                <a:solidFill>
                  <a:srgbClr val="FFFFFF"/>
                </a:solidFill>
                <a:latin typeface="Times New Roman" panose="02020603050405020304" pitchFamily="18" charset="0"/>
                <a:ea typeface="方正平黑" panose="03000509000000000000" pitchFamily="65" charset="-120"/>
              </a:rPr>
              <a:t>伯</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亞納</a:t>
            </a:r>
            <a:r>
              <a:rPr lang="zh-TW" altLang="en-US" sz="5400" dirty="0">
                <a:solidFill>
                  <a:srgbClr val="FFFFFF"/>
                </a:solidFill>
                <a:latin typeface="Times New Roman" panose="02020603050405020304" pitchFamily="18" charset="0"/>
                <a:ea typeface="方正平黑" panose="03000509000000000000" pitchFamily="65" charset="-120"/>
              </a:rPr>
              <a:t>的居民。於是</a:t>
            </a:r>
            <a:r>
              <a:rPr lang="zh-TW" altLang="en-US" sz="5400" u="sng" dirty="0">
                <a:solidFill>
                  <a:srgbClr val="FFFFFF"/>
                </a:solidFill>
                <a:latin typeface="Times New Roman" panose="02020603050405020304" pitchFamily="18" charset="0"/>
                <a:ea typeface="方正平黑" panose="03000509000000000000" pitchFamily="65" charset="-120"/>
              </a:rPr>
              <a:t>拿弗他利</a:t>
            </a:r>
            <a:r>
              <a:rPr lang="zh-TW" altLang="en-US" sz="5400" dirty="0">
                <a:solidFill>
                  <a:srgbClr val="FFFFFF"/>
                </a:solidFill>
                <a:latin typeface="Times New Roman" panose="02020603050405020304" pitchFamily="18" charset="0"/>
                <a:ea typeface="方正平黑" panose="03000509000000000000" pitchFamily="65" charset="-120"/>
              </a:rPr>
              <a:t>就住在那地的居民</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人中，而</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u="sng" dirty="0">
                <a:solidFill>
                  <a:srgbClr val="FFFFFF"/>
                </a:solidFill>
                <a:latin typeface="Times New Roman" panose="02020603050405020304" pitchFamily="18" charset="0"/>
                <a:ea typeface="方正平黑" panose="03000509000000000000" pitchFamily="65" charset="-120"/>
              </a:rPr>
              <a:t>伯</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示麥</a:t>
            </a:r>
            <a:r>
              <a:rPr lang="zh-TW" altLang="en-US" sz="5400" dirty="0">
                <a:solidFill>
                  <a:srgbClr val="FFFFFF"/>
                </a:solidFill>
                <a:latin typeface="Times New Roman" panose="02020603050405020304" pitchFamily="18" charset="0"/>
                <a:ea typeface="方正平黑" panose="03000509000000000000" pitchFamily="65" charset="-120"/>
              </a:rPr>
              <a:t>和</a:t>
            </a:r>
            <a:r>
              <a:rPr lang="zh-TW" altLang="en-US" sz="5400" u="sng" dirty="0">
                <a:solidFill>
                  <a:srgbClr val="FFFFFF"/>
                </a:solidFill>
                <a:latin typeface="Times New Roman" panose="02020603050405020304" pitchFamily="18" charset="0"/>
                <a:ea typeface="方正平黑" panose="03000509000000000000" pitchFamily="65" charset="-120"/>
              </a:rPr>
              <a:t>伯</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亞納</a:t>
            </a:r>
            <a:r>
              <a:rPr lang="zh-TW" altLang="en-US" sz="5400" dirty="0">
                <a:solidFill>
                  <a:srgbClr val="FFFFFF"/>
                </a:solidFill>
                <a:latin typeface="Times New Roman" panose="02020603050405020304" pitchFamily="18" charset="0"/>
                <a:ea typeface="方正平黑" panose="03000509000000000000" pitchFamily="65" charset="-120"/>
              </a:rPr>
              <a:t>的居民卻成了為他們服勞役的人。</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B6548300-CC3D-0E84-D455-80D2B766B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6" y="0"/>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Rectangle 2">
            <a:extLst>
              <a:ext uri="{FF2B5EF4-FFF2-40B4-BE49-F238E27FC236}">
                <a16:creationId xmlns:a16="http://schemas.microsoft.com/office/drawing/2014/main" id="{41A632F0-29EE-F624-1581-2017B4617F2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1:1-2</a:t>
            </a:r>
          </a:p>
        </p:txBody>
      </p:sp>
      <p:sp>
        <p:nvSpPr>
          <p:cNvPr id="2052" name="Text Box 4">
            <a:extLst>
              <a:ext uri="{FF2B5EF4-FFF2-40B4-BE49-F238E27FC236}">
                <a16:creationId xmlns:a16="http://schemas.microsoft.com/office/drawing/2014/main" id="{E134CBBE-938E-1E44-09E8-F0B107A16E50}"/>
              </a:ext>
            </a:extLst>
          </p:cNvPr>
          <p:cNvSpPr txBox="1">
            <a:spLocks noChangeArrowheads="1"/>
          </p:cNvSpPr>
          <p:nvPr/>
        </p:nvSpPr>
        <p:spPr bwMode="auto">
          <a:xfrm>
            <a:off x="867747" y="1686510"/>
            <a:ext cx="10773268" cy="52733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a:t>
            </a:r>
            <a:r>
              <a:rPr lang="zh-TW" altLang="en-US" sz="5400" u="sng" dirty="0">
                <a:solidFill>
                  <a:srgbClr val="FFFFFF"/>
                </a:solidFill>
                <a:latin typeface="Times New Roman" panose="02020603050405020304" pitchFamily="18" charset="0"/>
                <a:ea typeface="方正平黑" panose="03000509000000000000" pitchFamily="65" charset="-120"/>
              </a:rPr>
              <a:t>約書亞</a:t>
            </a:r>
            <a:r>
              <a:rPr lang="zh-TW" altLang="en-US" sz="5400" dirty="0">
                <a:solidFill>
                  <a:srgbClr val="FFFFFF"/>
                </a:solidFill>
                <a:latin typeface="Times New Roman" panose="02020603050405020304" pitchFamily="18" charset="0"/>
                <a:ea typeface="方正平黑" panose="03000509000000000000" pitchFamily="65" charset="-120"/>
              </a:rPr>
              <a:t>死後，</a:t>
            </a:r>
            <a:r>
              <a:rPr lang="zh-TW" altLang="en-US" sz="5400" u="sng" dirty="0">
                <a:solidFill>
                  <a:srgbClr val="FFFFFF"/>
                </a:solidFill>
                <a:latin typeface="Times New Roman" panose="02020603050405020304" pitchFamily="18" charset="0"/>
                <a:ea typeface="方正平黑" panose="03000509000000000000" pitchFamily="65" charset="-120"/>
              </a:rPr>
              <a:t>以色列</a:t>
            </a:r>
            <a:r>
              <a:rPr lang="zh-TW" altLang="en-US" sz="5400" dirty="0">
                <a:solidFill>
                  <a:srgbClr val="FFFFFF"/>
                </a:solidFill>
                <a:latin typeface="Times New Roman" panose="02020603050405020304" pitchFamily="18" charset="0"/>
                <a:ea typeface="方正平黑" panose="03000509000000000000" pitchFamily="65" charset="-120"/>
              </a:rPr>
              <a:t>人求問耶和華說：「我們中間誰當首先上去攻打</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人，與他們爭戰呢？」</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a:t>
            </a:r>
            <a:r>
              <a:rPr lang="zh-TW" altLang="en-US" sz="5400" dirty="0">
                <a:solidFill>
                  <a:srgbClr val="FFFFFF"/>
                </a:solidFill>
                <a:latin typeface="Times New Roman" panose="02020603050405020304" pitchFamily="18" charset="0"/>
                <a:ea typeface="方正平黑" panose="03000509000000000000" pitchFamily="65" charset="-120"/>
              </a:rPr>
              <a:t>耶和華說：「</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要先上去。看哪，我已將那地交在他手中。」</a:t>
            </a:r>
          </a:p>
          <a:p>
            <a:pPr algn="just" defTabSz="1219170" fontAlgn="base">
              <a:spcBef>
                <a:spcPct val="0"/>
              </a:spcBef>
              <a:spcAft>
                <a:spcPct val="0"/>
              </a:spcAft>
            </a:pPr>
            <a:endParaRPr lang="zh-TW" altLang="en-US" sz="6667"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a:extLst>
              <a:ext uri="{FF2B5EF4-FFF2-40B4-BE49-F238E27FC236}">
                <a16:creationId xmlns:a16="http://schemas.microsoft.com/office/drawing/2014/main" id="{006ECBAF-538F-A809-95EF-8A66521AD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6" name="Rectangle 2">
            <a:extLst>
              <a:ext uri="{FF2B5EF4-FFF2-40B4-BE49-F238E27FC236}">
                <a16:creationId xmlns:a16="http://schemas.microsoft.com/office/drawing/2014/main" id="{BF9BA1FF-DCD8-BEA6-5117-3213158A49A5}"/>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1:34-36</a:t>
            </a:r>
          </a:p>
        </p:txBody>
      </p:sp>
      <p:sp>
        <p:nvSpPr>
          <p:cNvPr id="36868" name="Text Box 4">
            <a:extLst>
              <a:ext uri="{FF2B5EF4-FFF2-40B4-BE49-F238E27FC236}">
                <a16:creationId xmlns:a16="http://schemas.microsoft.com/office/drawing/2014/main" id="{77A86EFF-29F5-6A3B-8267-BDAC93D11CFF}"/>
              </a:ext>
            </a:extLst>
          </p:cNvPr>
          <p:cNvSpPr txBox="1">
            <a:spLocks noChangeArrowheads="1"/>
          </p:cNvSpPr>
          <p:nvPr/>
        </p:nvSpPr>
        <p:spPr bwMode="auto">
          <a:xfrm>
            <a:off x="751114" y="1639855"/>
            <a:ext cx="10689772" cy="5909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defRPr/>
            </a:pPr>
            <a:r>
              <a:rPr lang="en-CA" altLang="zh-TW" sz="48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34</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亞摩利</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人強逼</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但</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人住在山區，不准他們下到平原。</a:t>
            </a:r>
            <a:r>
              <a:rPr lang="en-CA" altLang="zh-TW" sz="48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35</a:t>
            </a:r>
            <a:r>
              <a:rPr lang="zh-TW" altLang="en-US" sz="5200" u="sng" dirty="0">
                <a:solidFill>
                  <a:srgbClr val="FFFFFF"/>
                </a:solidFill>
                <a:latin typeface="Times New Roman" panose="02020603050405020304" pitchFamily="18" charset="0"/>
                <a:ea typeface="方正平黑" panose="03000509000000000000" pitchFamily="65" charset="-120"/>
              </a:rPr>
              <a:t>亞摩利</a:t>
            </a:r>
            <a:r>
              <a:rPr lang="zh-TW" altLang="en-US" sz="5200" dirty="0">
                <a:solidFill>
                  <a:srgbClr val="FFFFFF"/>
                </a:solidFill>
                <a:latin typeface="Times New Roman" panose="02020603050405020304" pitchFamily="18" charset="0"/>
                <a:ea typeface="方正平黑" panose="03000509000000000000" pitchFamily="65" charset="-120"/>
              </a:rPr>
              <a:t>人仍堅持住</a:t>
            </a:r>
            <a:r>
              <a:rPr lang="zh-TW" altLang="en-US" sz="5200" spc="-100" dirty="0">
                <a:solidFill>
                  <a:srgbClr val="FFFFFF"/>
                </a:solidFill>
                <a:latin typeface="Times New Roman" panose="02020603050405020304" pitchFamily="18" charset="0"/>
                <a:ea typeface="方正平黑" panose="03000509000000000000" pitchFamily="65" charset="-120"/>
              </a:rPr>
              <a:t>在</a:t>
            </a:r>
            <a:r>
              <a:rPr lang="zh-TW" altLang="en-US" sz="5200" u="sng" spc="-100" dirty="0">
                <a:solidFill>
                  <a:srgbClr val="FFFFFF"/>
                </a:solidFill>
                <a:latin typeface="Times New Roman" panose="02020603050405020304" pitchFamily="18" charset="0"/>
                <a:ea typeface="方正平黑" panose="03000509000000000000" pitchFamily="65" charset="-120"/>
              </a:rPr>
              <a:t>希烈山</a:t>
            </a:r>
            <a:r>
              <a:rPr lang="zh-TW" altLang="en-US" sz="5200" dirty="0">
                <a:solidFill>
                  <a:srgbClr val="FFFFFF"/>
                </a:solidFill>
                <a:latin typeface="標楷體" panose="03000509000000000000" pitchFamily="65" charset="-120"/>
                <a:ea typeface="標楷體" panose="03000509000000000000" pitchFamily="65" charset="-120"/>
              </a:rPr>
              <a:t>、</a:t>
            </a:r>
            <a:r>
              <a:rPr lang="zh-TW" altLang="en-US" sz="5200" u="sng" spc="-100" dirty="0">
                <a:solidFill>
                  <a:srgbClr val="FFFFFF"/>
                </a:solidFill>
                <a:latin typeface="Times New Roman" panose="02020603050405020304" pitchFamily="18" charset="0"/>
                <a:ea typeface="方正平黑" panose="03000509000000000000" pitchFamily="65" charset="-120"/>
              </a:rPr>
              <a:t>亞雅崙</a:t>
            </a:r>
            <a:r>
              <a:rPr lang="zh-TW" altLang="en-US" sz="5200" spc="-100" dirty="0">
                <a:solidFill>
                  <a:srgbClr val="FFFFFF"/>
                </a:solidFill>
                <a:latin typeface="Times New Roman" panose="02020603050405020304" pitchFamily="18" charset="0"/>
                <a:ea typeface="方正平黑" panose="03000509000000000000" pitchFamily="65" charset="-120"/>
              </a:rPr>
              <a:t>和</a:t>
            </a:r>
            <a:r>
              <a:rPr lang="zh-TW" altLang="en-US" sz="5200" u="sng" spc="-100" dirty="0">
                <a:solidFill>
                  <a:srgbClr val="FFFFFF"/>
                </a:solidFill>
                <a:latin typeface="Times New Roman" panose="02020603050405020304" pitchFamily="18" charset="0"/>
                <a:ea typeface="方正平黑" panose="03000509000000000000" pitchFamily="65" charset="-120"/>
              </a:rPr>
              <a:t>沙賓</a:t>
            </a:r>
            <a:r>
              <a:rPr lang="zh-TW" altLang="en-US" sz="5200" spc="-100" dirty="0">
                <a:solidFill>
                  <a:srgbClr val="FFFFFF"/>
                </a:solidFill>
                <a:latin typeface="Times New Roman" panose="02020603050405020304" pitchFamily="18" charset="0"/>
                <a:ea typeface="方正平黑" panose="03000509000000000000" pitchFamily="65" charset="-120"/>
              </a:rPr>
              <a:t>；然而</a:t>
            </a:r>
            <a:r>
              <a:rPr lang="zh-TW" altLang="en-US" sz="5200" u="sng" spc="-100" dirty="0">
                <a:solidFill>
                  <a:srgbClr val="FFFFFF"/>
                </a:solidFill>
                <a:latin typeface="Times New Roman" panose="02020603050405020304" pitchFamily="18" charset="0"/>
                <a:ea typeface="方正平黑" panose="03000509000000000000" pitchFamily="65" charset="-120"/>
              </a:rPr>
              <a:t>約瑟</a:t>
            </a:r>
            <a:r>
              <a:rPr lang="zh-TW" altLang="en-US" sz="5200" dirty="0">
                <a:solidFill>
                  <a:srgbClr val="FFFFFF"/>
                </a:solidFill>
                <a:latin typeface="Times New Roman" panose="02020603050405020304" pitchFamily="18" charset="0"/>
                <a:ea typeface="方正平黑" panose="03000509000000000000" pitchFamily="65" charset="-120"/>
              </a:rPr>
              <a:t>家權勢強盛的時候，他們成為服勞役的人。</a:t>
            </a:r>
            <a:r>
              <a:rPr lang="en-CA" altLang="zh-TW" sz="48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36</a:t>
            </a:r>
            <a:r>
              <a:rPr lang="zh-TW" altLang="en-US" sz="5200" u="sng" dirty="0">
                <a:solidFill>
                  <a:srgbClr val="FFFFFF"/>
                </a:solidFill>
                <a:latin typeface="Times New Roman" panose="02020603050405020304" pitchFamily="18" charset="0"/>
                <a:ea typeface="方正平黑" panose="03000509000000000000" pitchFamily="65" charset="-120"/>
              </a:rPr>
              <a:t>亞摩利</a:t>
            </a:r>
            <a:r>
              <a:rPr lang="zh-TW" altLang="en-US" sz="5200" dirty="0">
                <a:solidFill>
                  <a:srgbClr val="FFFFFF"/>
                </a:solidFill>
                <a:latin typeface="Times New Roman" panose="02020603050405020304" pitchFamily="18" charset="0"/>
                <a:ea typeface="方正平黑" panose="03000509000000000000" pitchFamily="65" charset="-120"/>
              </a:rPr>
              <a:t>人的地界是從</a:t>
            </a:r>
            <a:r>
              <a:rPr lang="zh-TW" altLang="en-US" sz="5200" u="sng" dirty="0">
                <a:solidFill>
                  <a:srgbClr val="FFFFFF"/>
                </a:solidFill>
                <a:latin typeface="Times New Roman" panose="02020603050405020304" pitchFamily="18" charset="0"/>
                <a:ea typeface="方正平黑" panose="03000509000000000000" pitchFamily="65" charset="-120"/>
              </a:rPr>
              <a:t>亞克拉濱</a:t>
            </a:r>
            <a:r>
              <a:rPr lang="zh-TW" altLang="en-US" sz="5200" dirty="0">
                <a:solidFill>
                  <a:srgbClr val="FFFFFF"/>
                </a:solidFill>
                <a:latin typeface="Times New Roman" panose="02020603050405020304" pitchFamily="18" charset="0"/>
                <a:ea typeface="方正平黑" panose="03000509000000000000" pitchFamily="65" charset="-120"/>
              </a:rPr>
              <a:t>斜坡，從</a:t>
            </a:r>
            <a:r>
              <a:rPr lang="zh-TW" altLang="en-US" sz="5200" u="sng" dirty="0">
                <a:solidFill>
                  <a:srgbClr val="FFFFFF"/>
                </a:solidFill>
                <a:latin typeface="Times New Roman" panose="02020603050405020304" pitchFamily="18" charset="0"/>
                <a:ea typeface="方正平黑" panose="03000509000000000000" pitchFamily="65" charset="-120"/>
              </a:rPr>
              <a:t>西拉</a:t>
            </a:r>
            <a:r>
              <a:rPr lang="zh-TW" altLang="en-US" sz="5200" dirty="0">
                <a:solidFill>
                  <a:srgbClr val="FFFFFF"/>
                </a:solidFill>
                <a:latin typeface="Times New Roman" panose="02020603050405020304" pitchFamily="18" charset="0"/>
                <a:ea typeface="方正平黑" panose="03000509000000000000" pitchFamily="65" charset="-120"/>
              </a:rPr>
              <a:t>延伸而上。</a:t>
            </a:r>
          </a:p>
          <a:p>
            <a:pPr marL="0" marR="0" lvl="0" indent="0" algn="just" defTabSz="1219170" rtl="0" eaLnBrk="1" fontAlgn="base" latinLnBrk="0" hangingPunct="1">
              <a:lnSpc>
                <a:spcPct val="100000"/>
              </a:lnSpc>
              <a:spcBef>
                <a:spcPct val="0"/>
              </a:spcBef>
              <a:spcAft>
                <a:spcPct val="0"/>
              </a:spcAft>
              <a:buClrTx/>
              <a:buSzTx/>
              <a:buFontTx/>
              <a:buNone/>
              <a:tabLst/>
              <a:defRPr/>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a:extLst>
              <a:ext uri="{FF2B5EF4-FFF2-40B4-BE49-F238E27FC236}">
                <a16:creationId xmlns:a16="http://schemas.microsoft.com/office/drawing/2014/main" id="{42602C4E-E366-697F-5BE2-534EFF852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4" name="Rectangle 2">
            <a:extLst>
              <a:ext uri="{FF2B5EF4-FFF2-40B4-BE49-F238E27FC236}">
                <a16:creationId xmlns:a16="http://schemas.microsoft.com/office/drawing/2014/main" id="{63A12721-9D1F-60DD-AD81-99B3A076EF54}"/>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2:1</a:t>
            </a:r>
          </a:p>
        </p:txBody>
      </p:sp>
      <p:sp>
        <p:nvSpPr>
          <p:cNvPr id="38916" name="Text Box 4">
            <a:extLst>
              <a:ext uri="{FF2B5EF4-FFF2-40B4-BE49-F238E27FC236}">
                <a16:creationId xmlns:a16="http://schemas.microsoft.com/office/drawing/2014/main" id="{4683247E-6EB8-D197-9BF9-AD1F33B0B38D}"/>
              </a:ext>
            </a:extLst>
          </p:cNvPr>
          <p:cNvSpPr txBox="1">
            <a:spLocks noChangeArrowheads="1"/>
          </p:cNvSpPr>
          <p:nvPr/>
        </p:nvSpPr>
        <p:spPr bwMode="auto">
          <a:xfrm>
            <a:off x="830426" y="1714501"/>
            <a:ext cx="10207690" cy="429893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zh-TW" altLang="en-US" sz="5400" dirty="0">
                <a:solidFill>
                  <a:srgbClr val="FFFFFF"/>
                </a:solidFill>
                <a:latin typeface="Times New Roman" panose="02020603050405020304" pitchFamily="18" charset="0"/>
                <a:ea typeface="方正平黑" panose="03000509000000000000" pitchFamily="65" charset="-120"/>
              </a:rPr>
              <a:t>耶和華的使者從</a:t>
            </a:r>
            <a:r>
              <a:rPr lang="zh-TW" altLang="en-US" sz="5400" u="sng" dirty="0">
                <a:solidFill>
                  <a:srgbClr val="FFFFFF"/>
                </a:solidFill>
                <a:latin typeface="Times New Roman" panose="02020603050405020304" pitchFamily="18" charset="0"/>
                <a:ea typeface="方正平黑" panose="03000509000000000000" pitchFamily="65" charset="-120"/>
              </a:rPr>
              <a:t>吉甲</a:t>
            </a:r>
            <a:r>
              <a:rPr lang="zh-TW" altLang="en-US" sz="5400" dirty="0">
                <a:solidFill>
                  <a:srgbClr val="FFFFFF"/>
                </a:solidFill>
                <a:latin typeface="Times New Roman" panose="02020603050405020304" pitchFamily="18" charset="0"/>
                <a:ea typeface="方正平黑" panose="03000509000000000000" pitchFamily="65" charset="-120"/>
              </a:rPr>
              <a:t>上到</a:t>
            </a:r>
            <a:r>
              <a:rPr lang="zh-TW" altLang="en-US" sz="5400" u="sng" dirty="0">
                <a:solidFill>
                  <a:srgbClr val="FFFFFF"/>
                </a:solidFill>
                <a:latin typeface="Times New Roman" panose="02020603050405020304" pitchFamily="18" charset="0"/>
                <a:ea typeface="方正平黑" panose="03000509000000000000" pitchFamily="65" charset="-120"/>
              </a:rPr>
              <a:t>波金</a:t>
            </a:r>
            <a:r>
              <a:rPr lang="zh-TW" altLang="en-US" sz="5400" dirty="0">
                <a:solidFill>
                  <a:srgbClr val="FFFFFF"/>
                </a:solidFill>
                <a:latin typeface="Times New Roman" panose="02020603050405020304" pitchFamily="18" charset="0"/>
                <a:ea typeface="方正平黑" panose="03000509000000000000" pitchFamily="65" charset="-120"/>
              </a:rPr>
              <a:t>，說：「我領你們從</a:t>
            </a:r>
            <a:r>
              <a:rPr lang="zh-TW" altLang="en-US" sz="5400" u="sng" dirty="0">
                <a:solidFill>
                  <a:srgbClr val="FFFFFF"/>
                </a:solidFill>
                <a:latin typeface="Times New Roman" panose="02020603050405020304" pitchFamily="18" charset="0"/>
                <a:ea typeface="方正平黑" panose="03000509000000000000" pitchFamily="65" charset="-120"/>
              </a:rPr>
              <a:t>埃及</a:t>
            </a:r>
            <a:r>
              <a:rPr lang="zh-TW" altLang="en-US" sz="5400" dirty="0">
                <a:solidFill>
                  <a:srgbClr val="FFFFFF"/>
                </a:solidFill>
                <a:latin typeface="Times New Roman" panose="02020603050405020304" pitchFamily="18" charset="0"/>
                <a:ea typeface="方正平黑" panose="03000509000000000000" pitchFamily="65" charset="-120"/>
              </a:rPr>
              <a:t>上來，帶你們到我向你們列祖起誓應許之地。我曾說：</a:t>
            </a:r>
            <a:r>
              <a:rPr lang="en-US" altLang="zh-TW" sz="5400" dirty="0">
                <a:solidFill>
                  <a:srgbClr val="FFFFFF"/>
                </a:solidFill>
                <a:latin typeface="Times New Roman" panose="02020603050405020304" pitchFamily="18" charset="0"/>
                <a:ea typeface="方正平黑" panose="03000509000000000000" pitchFamily="65" charset="-120"/>
              </a:rPr>
              <a:t>『</a:t>
            </a:r>
            <a:r>
              <a:rPr lang="zh-TW" altLang="en-US" sz="5400" dirty="0">
                <a:solidFill>
                  <a:srgbClr val="FFFFFF"/>
                </a:solidFill>
                <a:latin typeface="Times New Roman" panose="02020603050405020304" pitchFamily="18" charset="0"/>
                <a:ea typeface="方正平黑" panose="03000509000000000000" pitchFamily="65" charset="-120"/>
              </a:rPr>
              <a:t>我永不廢棄我與你們的約。</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a:extLst>
              <a:ext uri="{FF2B5EF4-FFF2-40B4-BE49-F238E27FC236}">
                <a16:creationId xmlns:a16="http://schemas.microsoft.com/office/drawing/2014/main" id="{0C86432A-872B-2A64-EA97-A02A6713B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8" name="Rectangle 2">
            <a:extLst>
              <a:ext uri="{FF2B5EF4-FFF2-40B4-BE49-F238E27FC236}">
                <a16:creationId xmlns:a16="http://schemas.microsoft.com/office/drawing/2014/main" id="{44294FD0-1B31-7A7F-46BA-0C87FF7BEC47}"/>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2:2-3</a:t>
            </a:r>
          </a:p>
        </p:txBody>
      </p:sp>
      <p:sp>
        <p:nvSpPr>
          <p:cNvPr id="39940" name="Text Box 4">
            <a:extLst>
              <a:ext uri="{FF2B5EF4-FFF2-40B4-BE49-F238E27FC236}">
                <a16:creationId xmlns:a16="http://schemas.microsoft.com/office/drawing/2014/main" id="{EEA64FC4-63E5-B8AC-A8F9-73AA8D669A47}"/>
              </a:ext>
            </a:extLst>
          </p:cNvPr>
          <p:cNvSpPr txBox="1">
            <a:spLocks noChangeArrowheads="1"/>
          </p:cNvSpPr>
          <p:nvPr/>
        </p:nvSpPr>
        <p:spPr bwMode="auto">
          <a:xfrm>
            <a:off x="786881" y="1708573"/>
            <a:ext cx="10755086" cy="5909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a:t>
            </a:r>
            <a:r>
              <a:rPr lang="zh-TW" altLang="en-US" sz="5200" dirty="0">
                <a:solidFill>
                  <a:srgbClr val="FFFFFF"/>
                </a:solidFill>
                <a:latin typeface="Times New Roman" panose="02020603050405020304" pitchFamily="18" charset="0"/>
                <a:ea typeface="方正平黑" panose="03000509000000000000" pitchFamily="65" charset="-120"/>
              </a:rPr>
              <a:t>你們不可與這地的居民立約，要拆毀他們的祭壇。</a:t>
            </a:r>
            <a:r>
              <a:rPr lang="en-US" altLang="zh-TW" sz="5200" dirty="0">
                <a:solidFill>
                  <a:srgbClr val="FFFFFF"/>
                </a:solidFill>
                <a:latin typeface="Times New Roman" panose="02020603050405020304" pitchFamily="18" charset="0"/>
                <a:ea typeface="方正平黑" panose="03000509000000000000" pitchFamily="65" charset="-120"/>
              </a:rPr>
              <a:t>』</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3</a:t>
            </a:r>
            <a:r>
              <a:rPr lang="zh-TW" altLang="en-US" sz="5200" dirty="0">
                <a:solidFill>
                  <a:srgbClr val="FFFFFF"/>
                </a:solidFill>
                <a:latin typeface="Times New Roman" panose="02020603050405020304" pitchFamily="18" charset="0"/>
                <a:ea typeface="方正平黑" panose="03000509000000000000" pitchFamily="65" charset="-120"/>
              </a:rPr>
              <a:t>你們竟沒有聽從我的話。你們為何這樣做呢！</a:t>
            </a:r>
            <a:r>
              <a:rPr lang="en-CA" altLang="zh-TW" sz="48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4</a:t>
            </a:r>
            <a:r>
              <a:rPr lang="zh-TW" altLang="en-US" sz="5200" dirty="0">
                <a:solidFill>
                  <a:srgbClr val="FFFFFF"/>
                </a:solidFill>
                <a:latin typeface="Times New Roman" panose="02020603050405020304" pitchFamily="18" charset="0"/>
                <a:ea typeface="方正平黑" panose="03000509000000000000" pitchFamily="65" charset="-120"/>
              </a:rPr>
              <a:t>因此我說：</a:t>
            </a:r>
            <a:r>
              <a:rPr lang="en-US" altLang="zh-TW" sz="5200" dirty="0">
                <a:solidFill>
                  <a:srgbClr val="FFFFFF"/>
                </a:solidFill>
                <a:latin typeface="Times New Roman" panose="02020603050405020304" pitchFamily="18" charset="0"/>
                <a:ea typeface="方正平黑" panose="03000509000000000000" pitchFamily="65" charset="-120"/>
              </a:rPr>
              <a:t>『</a:t>
            </a:r>
            <a:r>
              <a:rPr lang="zh-TW" altLang="en-US" sz="5200" dirty="0">
                <a:solidFill>
                  <a:srgbClr val="FFFFFF"/>
                </a:solidFill>
                <a:latin typeface="Times New Roman" panose="02020603050405020304" pitchFamily="18" charset="0"/>
                <a:ea typeface="方正平黑" panose="03000509000000000000" pitchFamily="65" charset="-120"/>
              </a:rPr>
              <a:t>我必不將他們從你們面前趕出。他們必作你們肋下的荊棘，他們的神明必成為你們的圈套。</a:t>
            </a:r>
            <a:r>
              <a:rPr lang="en-US" altLang="zh-TW" sz="5200" dirty="0">
                <a:solidFill>
                  <a:srgbClr val="FFFFFF"/>
                </a:solidFill>
                <a:latin typeface="Times New Roman" panose="02020603050405020304" pitchFamily="18" charset="0"/>
                <a:ea typeface="方正平黑" panose="03000509000000000000" pitchFamily="65" charset="-120"/>
              </a:rPr>
              <a:t>』</a:t>
            </a:r>
            <a:r>
              <a:rPr lang="zh-TW" altLang="en-US" sz="5200" dirty="0">
                <a:solidFill>
                  <a:srgbClr val="FFFFFF"/>
                </a:solidFill>
                <a:latin typeface="Times New Roman" panose="02020603050405020304" pitchFamily="18" charset="0"/>
                <a:ea typeface="方正平黑" panose="03000509000000000000" pitchFamily="65" charset="-120"/>
              </a:rPr>
              <a:t>」</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a:extLst>
              <a:ext uri="{FF2B5EF4-FFF2-40B4-BE49-F238E27FC236}">
                <a16:creationId xmlns:a16="http://schemas.microsoft.com/office/drawing/2014/main" id="{8E6A4449-A945-7DE3-E38C-E784CA9BB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Rectangle 2">
            <a:extLst>
              <a:ext uri="{FF2B5EF4-FFF2-40B4-BE49-F238E27FC236}">
                <a16:creationId xmlns:a16="http://schemas.microsoft.com/office/drawing/2014/main" id="{CAEDABCF-4ADF-846E-C1D6-1BC1566450FA}"/>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2:4-5</a:t>
            </a:r>
          </a:p>
        </p:txBody>
      </p:sp>
      <p:sp>
        <p:nvSpPr>
          <p:cNvPr id="41988" name="Text Box 4">
            <a:extLst>
              <a:ext uri="{FF2B5EF4-FFF2-40B4-BE49-F238E27FC236}">
                <a16:creationId xmlns:a16="http://schemas.microsoft.com/office/drawing/2014/main" id="{E90DDD4D-8335-7F2B-688E-826C8C3BC5C2}"/>
              </a:ext>
            </a:extLst>
          </p:cNvPr>
          <p:cNvSpPr txBox="1">
            <a:spLocks noChangeArrowheads="1"/>
          </p:cNvSpPr>
          <p:nvPr/>
        </p:nvSpPr>
        <p:spPr bwMode="auto">
          <a:xfrm>
            <a:off x="762001" y="1732393"/>
            <a:ext cx="10503876"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4</a:t>
            </a:r>
            <a:r>
              <a:rPr lang="zh-TW" altLang="en-US" sz="5400" dirty="0">
                <a:solidFill>
                  <a:srgbClr val="FFFFFF"/>
                </a:solidFill>
                <a:latin typeface="Times New Roman" panose="02020603050405020304" pitchFamily="18" charset="0"/>
                <a:ea typeface="方正平黑" panose="03000509000000000000" pitchFamily="65" charset="-120"/>
              </a:rPr>
              <a:t>耶和華的使者向</a:t>
            </a:r>
            <a:r>
              <a:rPr lang="zh-TW" altLang="en-US" sz="5400" u="sng" dirty="0">
                <a:solidFill>
                  <a:srgbClr val="FFFFFF"/>
                </a:solidFill>
                <a:latin typeface="Times New Roman" panose="02020603050405020304" pitchFamily="18" charset="0"/>
                <a:ea typeface="方正平黑" panose="03000509000000000000" pitchFamily="65" charset="-120"/>
              </a:rPr>
              <a:t>以色列</a:t>
            </a:r>
            <a:r>
              <a:rPr lang="zh-TW" altLang="en-US" sz="5400" dirty="0">
                <a:solidFill>
                  <a:srgbClr val="FFFFFF"/>
                </a:solidFill>
                <a:latin typeface="Times New Roman" panose="02020603050405020304" pitchFamily="18" charset="0"/>
                <a:ea typeface="方正平黑" panose="03000509000000000000" pitchFamily="65" charset="-120"/>
              </a:rPr>
              <a:t>眾人說這些話的時候，百姓放聲大哭。</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5</a:t>
            </a:r>
            <a:r>
              <a:rPr lang="zh-TW" altLang="en-US" sz="5400" dirty="0">
                <a:solidFill>
                  <a:srgbClr val="FFFFFF"/>
                </a:solidFill>
                <a:latin typeface="Times New Roman" panose="02020603050405020304" pitchFamily="18" charset="0"/>
                <a:ea typeface="方正平黑" panose="03000509000000000000" pitchFamily="65" charset="-120"/>
              </a:rPr>
              <a:t>於是他們給那地方起名叫</a:t>
            </a:r>
            <a:r>
              <a:rPr lang="zh-TW" altLang="en-US" sz="5400" u="sng" dirty="0">
                <a:solidFill>
                  <a:srgbClr val="FFFFFF"/>
                </a:solidFill>
                <a:latin typeface="Times New Roman" panose="02020603050405020304" pitchFamily="18" charset="0"/>
                <a:ea typeface="方正平黑" panose="03000509000000000000" pitchFamily="65" charset="-120"/>
              </a:rPr>
              <a:t>波金</a:t>
            </a:r>
            <a:r>
              <a:rPr lang="zh-TW" altLang="en-US" sz="5400" dirty="0">
                <a:solidFill>
                  <a:srgbClr val="FFFFFF"/>
                </a:solidFill>
                <a:latin typeface="Times New Roman" panose="02020603050405020304" pitchFamily="18" charset="0"/>
                <a:ea typeface="方正平黑" panose="03000509000000000000" pitchFamily="65" charset="-120"/>
              </a:rPr>
              <a:t>，並在那裏向耶和華獻祭。</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士師記">
            <a:extLst>
              <a:ext uri="{FF2B5EF4-FFF2-40B4-BE49-F238E27FC236}">
                <a16:creationId xmlns:a16="http://schemas.microsoft.com/office/drawing/2014/main" id="{FC577817-49A6-42D8-6FC9-F70E5E77E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92" b="7908"/>
          <a:stretch>
            <a:fillRect/>
          </a:stretch>
        </p:blipFill>
        <p:spPr bwMode="auto">
          <a:xfrm>
            <a:off x="20" y="10"/>
            <a:ext cx="12191979" cy="5486390"/>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rgbClr val="FFFFFF"/>
                </a:solidFill>
              </a14:hiddenFill>
            </a:ext>
          </a:extLst>
        </p:spPr>
      </p:pic>
      <p:sp useBgFill="1">
        <p:nvSpPr>
          <p:cNvPr id="17" name="Rectangle 16">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7DF68-DAD4-4184-7035-FD6BB5EEB8E7}"/>
              </a:ext>
            </a:extLst>
          </p:cNvPr>
          <p:cNvSpPr>
            <a:spLocks noGrp="1"/>
          </p:cNvSpPr>
          <p:nvPr>
            <p:ph type="title"/>
          </p:nvPr>
        </p:nvSpPr>
        <p:spPr>
          <a:xfrm>
            <a:off x="111103" y="5746071"/>
            <a:ext cx="11969794" cy="852260"/>
          </a:xfrm>
        </p:spPr>
        <p:txBody>
          <a:bodyPr vert="horz" lIns="91440" tIns="45720" rIns="91440" bIns="45720" rtlCol="0" anchor="ctr">
            <a:normAutofit/>
          </a:bodyPr>
          <a:lstStyle/>
          <a:p>
            <a:pPr algn="l">
              <a:lnSpc>
                <a:spcPct val="90000"/>
              </a:lnSpc>
            </a:pPr>
            <a:r>
              <a:rPr lang="zh-TW" altLang="en-US" sz="3600" b="1" dirty="0">
                <a:solidFill>
                  <a:schemeClr val="tx1"/>
                </a:solidFill>
                <a:latin typeface="微軟正黑體" panose="020B0604030504040204" pitchFamily="34" charset="-120"/>
                <a:ea typeface="微軟正黑體" panose="020B0604030504040204" pitchFamily="34" charset="-120"/>
              </a:rPr>
              <a:t>中心思想</a:t>
            </a:r>
            <a:r>
              <a:rPr lang="zh-TW" altLang="en-US" sz="3600" dirty="0">
                <a:solidFill>
                  <a:schemeClr val="tx1"/>
                </a:solidFill>
              </a:rPr>
              <a:t>：</a:t>
            </a:r>
            <a:endParaRPr lang="en-US" sz="3600" dirty="0">
              <a:solidFill>
                <a:schemeClr val="tx1"/>
              </a:solidFill>
              <a:latin typeface="文鼎粗毛楷" panose="03000809000000000000" pitchFamily="65" charset="-120"/>
              <a:ea typeface="文鼎粗毛楷" panose="03000809000000000000" pitchFamily="65" charset="-120"/>
            </a:endParaRPr>
          </a:p>
        </p:txBody>
      </p:sp>
      <p:pic>
        <p:nvPicPr>
          <p:cNvPr id="7" name="Picture 6">
            <a:extLst>
              <a:ext uri="{FF2B5EF4-FFF2-40B4-BE49-F238E27FC236}">
                <a16:creationId xmlns:a16="http://schemas.microsoft.com/office/drawing/2014/main" id="{FF9BB59C-7E6C-71AA-CB39-6F7DDCAD6B53}"/>
              </a:ext>
            </a:extLst>
          </p:cNvPr>
          <p:cNvPicPr>
            <a:picLocks noChangeAspect="1"/>
          </p:cNvPicPr>
          <p:nvPr/>
        </p:nvPicPr>
        <p:blipFill>
          <a:blip r:embed="rId3"/>
          <a:stretch>
            <a:fillRect/>
          </a:stretch>
        </p:blipFill>
        <p:spPr>
          <a:xfrm>
            <a:off x="1951705" y="5613888"/>
            <a:ext cx="10364098" cy="1167425"/>
          </a:xfrm>
          <a:prstGeom prst="rect">
            <a:avLst/>
          </a:prstGeom>
        </p:spPr>
      </p:pic>
    </p:spTree>
    <p:extLst>
      <p:ext uri="{BB962C8B-B14F-4D97-AF65-F5344CB8AC3E}">
        <p14:creationId xmlns:p14="http://schemas.microsoft.com/office/powerpoint/2010/main" val="3343731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A075-F1D1-F670-C517-D7017FC95FFA}"/>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F0E7865C-032F-A0C8-DE87-5ACEF3068B0B}"/>
              </a:ext>
            </a:extLst>
          </p:cNvPr>
          <p:cNvGraphicFramePr>
            <a:graphicFrameLocks noGrp="1"/>
          </p:cNvGraphicFramePr>
          <p:nvPr>
            <p:ph idx="1"/>
            <p:extLst>
              <p:ext uri="{D42A27DB-BD31-4B8C-83A1-F6EECF244321}">
                <p14:modId xmlns:p14="http://schemas.microsoft.com/office/powerpoint/2010/main" val="3639677451"/>
              </p:ext>
            </p:extLst>
          </p:nvPr>
        </p:nvGraphicFramePr>
        <p:xfrm>
          <a:off x="-1" y="-5"/>
          <a:ext cx="12191999" cy="6937878"/>
        </p:xfrm>
        <a:graphic>
          <a:graphicData uri="http://schemas.openxmlformats.org/drawingml/2006/table">
            <a:tbl>
              <a:tblPr/>
              <a:tblGrid>
                <a:gridCol w="668215">
                  <a:extLst>
                    <a:ext uri="{9D8B030D-6E8A-4147-A177-3AD203B41FA5}">
                      <a16:colId xmlns:a16="http://schemas.microsoft.com/office/drawing/2014/main" val="3591070598"/>
                    </a:ext>
                  </a:extLst>
                </a:gridCol>
                <a:gridCol w="1184031">
                  <a:extLst>
                    <a:ext uri="{9D8B030D-6E8A-4147-A177-3AD203B41FA5}">
                      <a16:colId xmlns:a16="http://schemas.microsoft.com/office/drawing/2014/main" val="1376810918"/>
                    </a:ext>
                  </a:extLst>
                </a:gridCol>
                <a:gridCol w="4516625">
                  <a:extLst>
                    <a:ext uri="{9D8B030D-6E8A-4147-A177-3AD203B41FA5}">
                      <a16:colId xmlns:a16="http://schemas.microsoft.com/office/drawing/2014/main" val="3430062151"/>
                    </a:ext>
                  </a:extLst>
                </a:gridCol>
                <a:gridCol w="1787573">
                  <a:extLst>
                    <a:ext uri="{9D8B030D-6E8A-4147-A177-3AD203B41FA5}">
                      <a16:colId xmlns:a16="http://schemas.microsoft.com/office/drawing/2014/main" val="1934942946"/>
                    </a:ext>
                  </a:extLst>
                </a:gridCol>
                <a:gridCol w="4035555">
                  <a:extLst>
                    <a:ext uri="{9D8B030D-6E8A-4147-A177-3AD203B41FA5}">
                      <a16:colId xmlns:a16="http://schemas.microsoft.com/office/drawing/2014/main" val="2328678344"/>
                    </a:ext>
                  </a:extLst>
                </a:gridCol>
              </a:tblGrid>
              <a:tr h="520352">
                <a:tc>
                  <a:txBody>
                    <a:bodyPr/>
                    <a:lstStyle/>
                    <a:p>
                      <a:pPr algn="ctr"/>
                      <a:endParaRPr lang="zh-TW" altLang="en-US" sz="2000" b="1"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zh-TW" altLang="en-US" sz="2000" b="1" dirty="0">
                          <a:effectLst/>
                          <a:latin typeface="標楷體" panose="03000509000000000000" pitchFamily="65" charset="-120"/>
                          <a:ea typeface="標楷體" panose="03000509000000000000" pitchFamily="65" charset="-120"/>
                        </a:rPr>
                        <a:t>士師名字</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zh-TW" altLang="en-US" sz="2000" b="1" dirty="0">
                          <a:effectLst/>
                          <a:latin typeface="標楷體" panose="03000509000000000000" pitchFamily="65" charset="-120"/>
                          <a:ea typeface="標楷體" panose="03000509000000000000" pitchFamily="65" charset="-120"/>
                        </a:rPr>
                        <a:t>主要事蹟</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zh-CN" altLang="en-US" sz="2000" b="1" dirty="0">
                          <a:effectLst/>
                          <a:latin typeface="標楷體" panose="03000509000000000000" pitchFamily="65" charset="-120"/>
                          <a:ea typeface="標楷體" panose="03000509000000000000" pitchFamily="65" charset="-120"/>
                        </a:rPr>
                        <a:t>做士師的年期</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altLang="zh-CN" sz="2000" b="1" dirty="0">
                          <a:effectLst/>
                          <a:latin typeface="標楷體" panose="03000509000000000000" pitchFamily="65" charset="-120"/>
                          <a:ea typeface="標楷體" panose="03000509000000000000" pitchFamily="65" charset="-120"/>
                        </a:rPr>
                        <a:t>《</a:t>
                      </a:r>
                      <a:r>
                        <a:rPr lang="zh-CN" altLang="en-US" sz="2000" b="1" dirty="0">
                          <a:effectLst/>
                          <a:latin typeface="標楷體" panose="03000509000000000000" pitchFamily="65" charset="-120"/>
                          <a:ea typeface="標楷體" panose="03000509000000000000" pitchFamily="65" charset="-120"/>
                        </a:rPr>
                        <a:t>舊約聖經</a:t>
                      </a:r>
                      <a:r>
                        <a:rPr lang="en-US" altLang="zh-CN" sz="2000" b="1" dirty="0">
                          <a:effectLst/>
                          <a:latin typeface="標楷體" panose="03000509000000000000" pitchFamily="65" charset="-120"/>
                          <a:ea typeface="標楷體" panose="03000509000000000000" pitchFamily="65" charset="-120"/>
                        </a:rPr>
                        <a:t>》</a:t>
                      </a:r>
                      <a:r>
                        <a:rPr lang="zh-TW" altLang="en-US" sz="2000" b="1" dirty="0">
                          <a:effectLst/>
                          <a:latin typeface="標楷體" panose="03000509000000000000" pitchFamily="65" charset="-120"/>
                          <a:ea typeface="標楷體" panose="03000509000000000000" pitchFamily="65" charset="-120"/>
                        </a:rPr>
                        <a:t>出處</a:t>
                      </a:r>
                      <a:endParaRPr lang="zh-CN" altLang="en-US" sz="20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297232497"/>
                  </a:ext>
                </a:extLst>
              </a:tr>
              <a:tr h="526039">
                <a:tc>
                  <a:txBody>
                    <a:bodyPr/>
                    <a:lstStyle/>
                    <a:p>
                      <a:pPr algn="ctr"/>
                      <a:r>
                        <a:rPr lang="en-US" altLang="zh-TW" sz="2000" b="1" u="sng" dirty="0">
                          <a:effectLst/>
                          <a:latin typeface="+mn-lt"/>
                          <a:ea typeface="標楷體" panose="03000509000000000000" pitchFamily="65" charset="-120"/>
                        </a:rPr>
                        <a:t>1 </a:t>
                      </a:r>
                      <a:endParaRPr lang="zh-TW" altLang="en-US" sz="2000" b="1" u="sng"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sng" strike="noStrike" dirty="0">
                          <a:solidFill>
                            <a:srgbClr val="A55858"/>
                          </a:solidFill>
                          <a:effectLst/>
                          <a:latin typeface="標楷體" panose="03000509000000000000" pitchFamily="65" charset="-120"/>
                          <a:ea typeface="標楷體" panose="03000509000000000000" pitchFamily="65" charset="-120"/>
                          <a:hlinkClick r:id="rId3" tooltip="俄陀聂（页面不存在）"/>
                        </a:rPr>
                        <a:t>俄陀聶</a:t>
                      </a:r>
                      <a:endParaRPr lang="zh-TW" altLang="en-US" sz="2000" b="1" u="sng"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帶領以色列人打敗</a:t>
                      </a:r>
                      <a:r>
                        <a:rPr lang="zh-CN" altLang="en-US" sz="1800" b="1" u="sng" strike="noStrike" kern="1200" dirty="0">
                          <a:solidFill>
                            <a:srgbClr val="0070C0"/>
                          </a:solidFill>
                          <a:effectLst/>
                          <a:latin typeface="標楷體" panose="03000509000000000000" pitchFamily="65" charset="-120"/>
                          <a:ea typeface="標楷體" panose="03000509000000000000" pitchFamily="65" charset="-120"/>
                          <a:cs typeface="+mn-cs"/>
                        </a:rPr>
                        <a:t>美索不達米亞</a:t>
                      </a:r>
                      <a:r>
                        <a:rPr lang="zh-CN" altLang="en-US" sz="1800" dirty="0">
                          <a:effectLst/>
                          <a:latin typeface="標楷體" panose="03000509000000000000" pitchFamily="65" charset="-120"/>
                          <a:ea typeface="標楷體" panose="03000509000000000000" pitchFamily="65" charset="-120"/>
                        </a:rPr>
                        <a:t>人</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40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三章</a:t>
                      </a:r>
                      <a:r>
                        <a:rPr lang="en-US" altLang="zh-CN" sz="1800" dirty="0">
                          <a:effectLst/>
                          <a:latin typeface="+mn-lt"/>
                          <a:ea typeface="標楷體" panose="03000509000000000000" pitchFamily="65" charset="-120"/>
                        </a:rPr>
                        <a:t>7</a:t>
                      </a:r>
                      <a:r>
                        <a:rPr lang="zh-CN" altLang="en-US" sz="1800" dirty="0">
                          <a:effectLst/>
                          <a:latin typeface="+mn-lt"/>
                          <a:ea typeface="標楷體" panose="03000509000000000000" pitchFamily="65" charset="-120"/>
                        </a:rPr>
                        <a:t>～</a:t>
                      </a:r>
                      <a:r>
                        <a:rPr lang="en-US" altLang="zh-CN" sz="1800" dirty="0">
                          <a:effectLst/>
                          <a:latin typeface="+mn-lt"/>
                          <a:ea typeface="標楷體" panose="03000509000000000000" pitchFamily="65" charset="-120"/>
                        </a:rPr>
                        <a:t>11</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95779894"/>
                  </a:ext>
                </a:extLst>
              </a:tr>
              <a:tr h="433635">
                <a:tc>
                  <a:txBody>
                    <a:bodyPr/>
                    <a:lstStyle/>
                    <a:p>
                      <a:pPr algn="ctr"/>
                      <a:r>
                        <a:rPr lang="en-US" altLang="zh-TW" sz="2000" b="1" u="none" dirty="0">
                          <a:effectLst/>
                          <a:latin typeface="+mn-lt"/>
                          <a:ea typeface="標楷體" panose="03000509000000000000" pitchFamily="65" charset="-120"/>
                        </a:rPr>
                        <a:t>2</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5" tooltip="以笏（页面不存在）"/>
                        </a:rPr>
                        <a:t>以笏</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帶領以色列人擊敗</a:t>
                      </a:r>
                      <a:r>
                        <a:rPr lang="zh-CN" altLang="en-US" sz="1800" b="1" u="none" strike="noStrike" dirty="0">
                          <a:solidFill>
                            <a:srgbClr val="0B0080"/>
                          </a:solidFill>
                          <a:effectLst/>
                          <a:latin typeface="標楷體" panose="03000509000000000000" pitchFamily="65" charset="-120"/>
                          <a:ea typeface="標楷體" panose="03000509000000000000" pitchFamily="65" charset="-120"/>
                          <a:hlinkClick r:id="rId6" tooltip="摩押人"/>
                        </a:rPr>
                        <a:t>摩押人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80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三章</a:t>
                      </a:r>
                      <a:r>
                        <a:rPr lang="en-US" altLang="zh-CN" sz="1800" dirty="0">
                          <a:effectLst/>
                          <a:latin typeface="+mn-lt"/>
                          <a:ea typeface="標楷體" panose="03000509000000000000" pitchFamily="65" charset="-120"/>
                        </a:rPr>
                        <a:t>12</a:t>
                      </a:r>
                      <a:r>
                        <a:rPr lang="zh-CN" altLang="en-US" sz="1800" dirty="0">
                          <a:effectLst/>
                          <a:latin typeface="+mn-lt"/>
                          <a:ea typeface="標楷體" panose="03000509000000000000" pitchFamily="65" charset="-120"/>
                        </a:rPr>
                        <a:t>～</a:t>
                      </a:r>
                      <a:r>
                        <a:rPr lang="en-US" altLang="zh-CN" sz="1800" dirty="0">
                          <a:effectLst/>
                          <a:latin typeface="+mn-lt"/>
                          <a:ea typeface="標楷體" panose="03000509000000000000" pitchFamily="65" charset="-120"/>
                        </a:rPr>
                        <a:t>30</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48349671"/>
                  </a:ext>
                </a:extLst>
              </a:tr>
              <a:tr h="367736">
                <a:tc>
                  <a:txBody>
                    <a:bodyPr/>
                    <a:lstStyle/>
                    <a:p>
                      <a:pPr algn="ctr"/>
                      <a:r>
                        <a:rPr lang="en-US" altLang="zh-TW" sz="2000" b="1" u="none" dirty="0">
                          <a:effectLst/>
                          <a:latin typeface="+mn-lt"/>
                          <a:ea typeface="標楷體" panose="03000509000000000000" pitchFamily="65" charset="-120"/>
                        </a:rPr>
                        <a:t>3</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7" tooltip="珊迦（页面不存在）"/>
                        </a:rPr>
                        <a:t>珊迦</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帶領以色列人擊敗</a:t>
                      </a:r>
                      <a:r>
                        <a:rPr lang="zh-CN" altLang="en-US" sz="1800" b="1" u="none" strike="noStrike" dirty="0">
                          <a:solidFill>
                            <a:srgbClr val="0B0080"/>
                          </a:solidFill>
                          <a:effectLst/>
                          <a:latin typeface="標楷體" panose="03000509000000000000" pitchFamily="65" charset="-120"/>
                          <a:ea typeface="標楷體" panose="03000509000000000000" pitchFamily="65" charset="-120"/>
                          <a:hlinkClick r:id="rId8" tooltip="非利士人"/>
                        </a:rPr>
                        <a:t>非利士人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000" kern="1200" dirty="0">
                          <a:solidFill>
                            <a:schemeClr val="tx1"/>
                          </a:solidFill>
                          <a:effectLst/>
                          <a:latin typeface="+mn-lt"/>
                          <a:ea typeface="標楷體" panose="03000509000000000000" pitchFamily="65" charset="-120"/>
                          <a:cs typeface="+mn-cs"/>
                        </a:rPr>
                        <a:t>10</a:t>
                      </a:r>
                      <a:r>
                        <a:rPr lang="zh-TW" altLang="en-US" sz="2000"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三章</a:t>
                      </a:r>
                      <a:r>
                        <a:rPr lang="en-US" altLang="zh-CN" sz="1800" dirty="0">
                          <a:effectLst/>
                          <a:latin typeface="+mn-lt"/>
                          <a:ea typeface="標楷體" panose="03000509000000000000" pitchFamily="65" charset="-120"/>
                        </a:rPr>
                        <a:t>31</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08343979"/>
                  </a:ext>
                </a:extLst>
              </a:tr>
              <a:tr h="433635">
                <a:tc>
                  <a:txBody>
                    <a:bodyPr/>
                    <a:lstStyle/>
                    <a:p>
                      <a:pPr algn="ctr"/>
                      <a:r>
                        <a:rPr lang="en-US" altLang="zh-TW" sz="2000" b="1" u="none" dirty="0">
                          <a:effectLst/>
                          <a:latin typeface="+mn-lt"/>
                          <a:ea typeface="標楷體" panose="03000509000000000000" pitchFamily="65" charset="-120"/>
                        </a:rPr>
                        <a:t>4</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B0080"/>
                          </a:solidFill>
                          <a:effectLst/>
                          <a:latin typeface="標楷體" panose="03000509000000000000" pitchFamily="65" charset="-120"/>
                          <a:ea typeface="標楷體" panose="03000509000000000000" pitchFamily="65" charset="-120"/>
                          <a:hlinkClick r:id="rId9" tooltip="底波拉"/>
                        </a:rPr>
                        <a:t>底波拉</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女性士師，帶領以色列人擊敗</a:t>
                      </a:r>
                      <a:r>
                        <a:rPr lang="zh-CN" altLang="en-US" sz="1800" b="1" u="none" strike="noStrike" dirty="0">
                          <a:solidFill>
                            <a:srgbClr val="0B0080"/>
                          </a:solidFill>
                          <a:effectLst/>
                          <a:latin typeface="標楷體" panose="03000509000000000000" pitchFamily="65" charset="-120"/>
                          <a:ea typeface="標楷體" panose="03000509000000000000" pitchFamily="65" charset="-120"/>
                          <a:hlinkClick r:id="rId10" tooltip="迦南人"/>
                        </a:rPr>
                        <a:t>迦南人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40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四章～五章</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96262431"/>
                  </a:ext>
                </a:extLst>
              </a:tr>
              <a:tr h="433635">
                <a:tc>
                  <a:txBody>
                    <a:bodyPr/>
                    <a:lstStyle/>
                    <a:p>
                      <a:pPr algn="ctr"/>
                      <a:r>
                        <a:rPr lang="en-US" altLang="zh-TW" sz="2000" b="1" u="none" dirty="0">
                          <a:effectLst/>
                          <a:latin typeface="+mn-lt"/>
                          <a:ea typeface="標楷體" panose="03000509000000000000" pitchFamily="65" charset="-120"/>
                        </a:rPr>
                        <a:t>5</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B0080"/>
                          </a:solidFill>
                          <a:effectLst/>
                          <a:latin typeface="標楷體" panose="03000509000000000000" pitchFamily="65" charset="-120"/>
                          <a:ea typeface="標楷體" panose="03000509000000000000" pitchFamily="65" charset="-120"/>
                          <a:hlinkClick r:id="rId11" tooltip="基甸"/>
                        </a:rPr>
                        <a:t>基甸</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帶領以色列人擊敗</a:t>
                      </a:r>
                      <a:r>
                        <a:rPr lang="zh-CN" altLang="en-US" sz="1800" b="1" u="none" strike="noStrike" dirty="0">
                          <a:solidFill>
                            <a:srgbClr val="A55858"/>
                          </a:solidFill>
                          <a:effectLst/>
                          <a:latin typeface="標楷體" panose="03000509000000000000" pitchFamily="65" charset="-120"/>
                          <a:ea typeface="標楷體" panose="03000509000000000000" pitchFamily="65" charset="-120"/>
                          <a:hlinkClick r:id="rId12" tooltip="米甸人（页面不存在）"/>
                        </a:rPr>
                        <a:t>米甸人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40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六章～九章</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41021577"/>
                  </a:ext>
                </a:extLst>
              </a:tr>
              <a:tr h="433635">
                <a:tc>
                  <a:txBody>
                    <a:bodyPr/>
                    <a:lstStyle/>
                    <a:p>
                      <a:pPr algn="ctr"/>
                      <a:r>
                        <a:rPr lang="en-US" altLang="zh-TW" sz="2000" b="1" u="none" dirty="0">
                          <a:effectLst/>
                          <a:latin typeface="+mn-lt"/>
                          <a:ea typeface="標楷體" panose="03000509000000000000" pitchFamily="65" charset="-120"/>
                        </a:rPr>
                        <a:t>6</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3" tooltip="陀拉（页面不存在）"/>
                        </a:rPr>
                        <a:t>陀拉</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23</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十章</a:t>
                      </a:r>
                      <a:r>
                        <a:rPr lang="en-US" altLang="zh-CN" sz="1800" dirty="0">
                          <a:effectLst/>
                          <a:latin typeface="+mn-lt"/>
                          <a:ea typeface="標楷體" panose="03000509000000000000" pitchFamily="65" charset="-120"/>
                        </a:rPr>
                        <a:t>1</a:t>
                      </a:r>
                      <a:r>
                        <a:rPr lang="zh-CN" altLang="en-US" sz="1800" dirty="0">
                          <a:effectLst/>
                          <a:latin typeface="+mn-lt"/>
                          <a:ea typeface="標楷體" panose="03000509000000000000" pitchFamily="65" charset="-120"/>
                        </a:rPr>
                        <a:t>～</a:t>
                      </a:r>
                      <a:r>
                        <a:rPr lang="en-US" altLang="zh-CN" sz="1800" dirty="0">
                          <a:effectLst/>
                          <a:latin typeface="+mn-lt"/>
                          <a:ea typeface="標楷體" panose="03000509000000000000" pitchFamily="65" charset="-120"/>
                        </a:rPr>
                        <a:t>2</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49162544"/>
                  </a:ext>
                </a:extLst>
              </a:tr>
              <a:tr h="508934">
                <a:tc>
                  <a:txBody>
                    <a:bodyPr/>
                    <a:lstStyle/>
                    <a:p>
                      <a:pPr algn="ctr"/>
                      <a:r>
                        <a:rPr lang="en-US" altLang="zh-TW" sz="2000" b="1" u="none" dirty="0">
                          <a:effectLst/>
                          <a:latin typeface="+mn-lt"/>
                          <a:ea typeface="標楷體" panose="03000509000000000000" pitchFamily="65" charset="-120"/>
                        </a:rPr>
                        <a:t>7</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4" tooltip="睚珥（页面不存在）"/>
                        </a:rPr>
                        <a:t>睚珥</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22</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十章</a:t>
                      </a:r>
                      <a:r>
                        <a:rPr lang="en-US" altLang="zh-CN" sz="1800" dirty="0">
                          <a:effectLst/>
                          <a:latin typeface="+mn-lt"/>
                          <a:ea typeface="標楷體" panose="03000509000000000000" pitchFamily="65" charset="-120"/>
                        </a:rPr>
                        <a:t>3</a:t>
                      </a:r>
                      <a:r>
                        <a:rPr lang="zh-CN" altLang="en-US" sz="1800" dirty="0">
                          <a:effectLst/>
                          <a:latin typeface="+mn-lt"/>
                          <a:ea typeface="標楷體" panose="03000509000000000000" pitchFamily="65" charset="-120"/>
                        </a:rPr>
                        <a:t>～</a:t>
                      </a:r>
                      <a:r>
                        <a:rPr lang="en-US" altLang="zh-CN" sz="1800" dirty="0">
                          <a:effectLst/>
                          <a:latin typeface="+mn-lt"/>
                          <a:ea typeface="標楷體" panose="03000509000000000000" pitchFamily="65" charset="-120"/>
                        </a:rPr>
                        <a:t>-5</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45943535"/>
                  </a:ext>
                </a:extLst>
              </a:tr>
              <a:tr h="445481">
                <a:tc>
                  <a:txBody>
                    <a:bodyPr/>
                    <a:lstStyle/>
                    <a:p>
                      <a:pPr algn="ctr"/>
                      <a:r>
                        <a:rPr lang="en-US" altLang="zh-TW" sz="2000" b="1" u="none" dirty="0">
                          <a:effectLst/>
                          <a:latin typeface="+mn-lt"/>
                          <a:ea typeface="標楷體" panose="03000509000000000000" pitchFamily="65" charset="-120"/>
                        </a:rPr>
                        <a:t>8</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B0080"/>
                          </a:solidFill>
                          <a:effectLst/>
                          <a:latin typeface="標楷體" panose="03000509000000000000" pitchFamily="65" charset="-120"/>
                          <a:ea typeface="標楷體" panose="03000509000000000000" pitchFamily="65" charset="-120"/>
                          <a:hlinkClick r:id="rId15" tooltip="耶弗他"/>
                        </a:rPr>
                        <a:t>耶弗他</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TW" altLang="en-US" sz="1800" dirty="0">
                          <a:effectLst/>
                          <a:latin typeface="標楷體" panose="03000509000000000000" pitchFamily="65" charset="-120"/>
                          <a:ea typeface="標楷體" panose="03000509000000000000" pitchFamily="65" charset="-120"/>
                        </a:rPr>
                        <a:t>帶領以色列人擊敗</a:t>
                      </a:r>
                      <a:r>
                        <a:rPr lang="zh-TW" altLang="en-US" sz="1800" b="1" u="none" strike="noStrike" dirty="0">
                          <a:solidFill>
                            <a:srgbClr val="0B0080"/>
                          </a:solidFill>
                          <a:effectLst/>
                          <a:latin typeface="標楷體" panose="03000509000000000000" pitchFamily="65" charset="-120"/>
                          <a:ea typeface="標楷體" panose="03000509000000000000" pitchFamily="65" charset="-120"/>
                          <a:hlinkClick r:id="rId16" tooltip="亚扪人"/>
                        </a:rPr>
                        <a:t>亞捫</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16" tooltip="亚扪人"/>
                        </a:rPr>
                        <a:t>人</a:t>
                      </a:r>
                      <a:endParaRPr lang="zh-TW" alt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altLang="zh-TW" sz="2000" dirty="0">
                          <a:effectLst/>
                          <a:latin typeface="+mn-lt"/>
                          <a:ea typeface="標楷體" panose="03000509000000000000" pitchFamily="65" charset="-120"/>
                        </a:rPr>
                        <a:t>6</a:t>
                      </a:r>
                      <a:r>
                        <a:rPr lang="zh-TW" altLang="en-US" sz="2000" dirty="0">
                          <a:effectLst/>
                          <a:latin typeface="+mn-lt"/>
                          <a:ea typeface="標楷體" panose="03000509000000000000" pitchFamily="65" charset="-120"/>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十章</a:t>
                      </a:r>
                      <a:r>
                        <a:rPr lang="en-US" altLang="zh-CN" sz="1800" dirty="0">
                          <a:effectLst/>
                          <a:latin typeface="+mn-lt"/>
                          <a:ea typeface="標楷體" panose="03000509000000000000" pitchFamily="65" charset="-120"/>
                        </a:rPr>
                        <a:t>6</a:t>
                      </a:r>
                      <a:r>
                        <a:rPr lang="zh-CN" altLang="en-US" sz="1800" dirty="0">
                          <a:effectLst/>
                          <a:latin typeface="+mn-lt"/>
                          <a:ea typeface="標楷體" panose="03000509000000000000" pitchFamily="65" charset="-120"/>
                        </a:rPr>
                        <a:t>節～十二章</a:t>
                      </a:r>
                      <a:r>
                        <a:rPr lang="en-US" altLang="zh-CN" sz="1800" dirty="0">
                          <a:effectLst/>
                          <a:latin typeface="+mn-lt"/>
                          <a:ea typeface="標楷體" panose="03000509000000000000" pitchFamily="65" charset="-120"/>
                        </a:rPr>
                        <a:t>7</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308151705"/>
                  </a:ext>
                </a:extLst>
              </a:tr>
              <a:tr h="422031">
                <a:tc>
                  <a:txBody>
                    <a:bodyPr/>
                    <a:lstStyle/>
                    <a:p>
                      <a:pPr algn="ctr"/>
                      <a:r>
                        <a:rPr lang="en-US" altLang="zh-TW" sz="2000" b="1" u="none" dirty="0">
                          <a:effectLst/>
                          <a:latin typeface="+mn-lt"/>
                          <a:ea typeface="標楷體" panose="03000509000000000000" pitchFamily="65" charset="-120"/>
                        </a:rPr>
                        <a:t>9</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7" tooltip="以比讚（页面不存在）"/>
                        </a:rPr>
                        <a:t>以比讚</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altLang="zh-TW" sz="2000" dirty="0">
                          <a:effectLst/>
                          <a:latin typeface="+mn-lt"/>
                          <a:ea typeface="標楷體" panose="03000509000000000000" pitchFamily="65" charset="-120"/>
                        </a:rPr>
                        <a:t>7</a:t>
                      </a:r>
                      <a:r>
                        <a:rPr lang="zh-TW" altLang="en-US" sz="2000" dirty="0">
                          <a:effectLst/>
                          <a:latin typeface="+mn-lt"/>
                          <a:ea typeface="標楷體" panose="03000509000000000000" pitchFamily="65" charset="-120"/>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十二章</a:t>
                      </a:r>
                      <a:r>
                        <a:rPr lang="en-US" altLang="zh-CN" sz="1800" dirty="0">
                          <a:effectLst/>
                          <a:latin typeface="+mn-lt"/>
                          <a:ea typeface="標楷體" panose="03000509000000000000" pitchFamily="65" charset="-120"/>
                        </a:rPr>
                        <a:t>8</a:t>
                      </a:r>
                      <a:r>
                        <a:rPr lang="zh-CN" altLang="en-US" sz="1800" dirty="0">
                          <a:effectLst/>
                          <a:latin typeface="+mn-lt"/>
                          <a:ea typeface="標楷體" panose="03000509000000000000" pitchFamily="65" charset="-120"/>
                        </a:rPr>
                        <a:t>～</a:t>
                      </a:r>
                      <a:r>
                        <a:rPr lang="en-US" altLang="zh-CN" sz="1800" dirty="0">
                          <a:effectLst/>
                          <a:latin typeface="+mn-lt"/>
                          <a:ea typeface="標楷體" panose="03000509000000000000" pitchFamily="65" charset="-120"/>
                        </a:rPr>
                        <a:t>10</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32114926"/>
                  </a:ext>
                </a:extLst>
              </a:tr>
              <a:tr h="429433">
                <a:tc>
                  <a:txBody>
                    <a:bodyPr/>
                    <a:lstStyle/>
                    <a:p>
                      <a:pPr algn="ctr"/>
                      <a:r>
                        <a:rPr lang="en-US" altLang="zh-TW" sz="2000" b="1" u="none" dirty="0">
                          <a:effectLst/>
                          <a:latin typeface="+mn-lt"/>
                          <a:ea typeface="標楷體" panose="03000509000000000000" pitchFamily="65" charset="-120"/>
                        </a:rPr>
                        <a:t>10</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8" tooltip="以伦（页面不存在）"/>
                        </a:rPr>
                        <a:t>以倫</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altLang="zh-TW" sz="2000" dirty="0">
                          <a:effectLst/>
                          <a:latin typeface="+mn-lt"/>
                          <a:ea typeface="標楷體" panose="03000509000000000000" pitchFamily="65" charset="-120"/>
                        </a:rPr>
                        <a:t>10</a:t>
                      </a:r>
                      <a:r>
                        <a:rPr lang="zh-TW" altLang="en-US" sz="2000" dirty="0">
                          <a:effectLst/>
                          <a:latin typeface="+mn-lt"/>
                          <a:ea typeface="標楷體" panose="03000509000000000000" pitchFamily="65" charset="-120"/>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十二章</a:t>
                      </a:r>
                      <a:r>
                        <a:rPr lang="en-US" altLang="zh-CN" sz="1800" dirty="0">
                          <a:effectLst/>
                          <a:latin typeface="+mn-lt"/>
                          <a:ea typeface="標楷體" panose="03000509000000000000" pitchFamily="65" charset="-120"/>
                        </a:rPr>
                        <a:t>11</a:t>
                      </a:r>
                      <a:r>
                        <a:rPr lang="zh-CN" altLang="en-US" sz="1800" dirty="0">
                          <a:effectLst/>
                          <a:latin typeface="+mn-lt"/>
                          <a:ea typeface="標楷體" panose="03000509000000000000" pitchFamily="65" charset="-120"/>
                        </a:rPr>
                        <a:t>～</a:t>
                      </a:r>
                      <a:r>
                        <a:rPr lang="en-US" altLang="zh-CN" sz="1800" dirty="0">
                          <a:effectLst/>
                          <a:latin typeface="+mn-lt"/>
                          <a:ea typeface="標楷體" panose="03000509000000000000" pitchFamily="65" charset="-120"/>
                        </a:rPr>
                        <a:t>12</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71384345"/>
                  </a:ext>
                </a:extLst>
              </a:tr>
              <a:tr h="448559">
                <a:tc>
                  <a:txBody>
                    <a:bodyPr/>
                    <a:lstStyle/>
                    <a:p>
                      <a:pPr algn="ctr"/>
                      <a:r>
                        <a:rPr lang="en-US" altLang="zh-TW" sz="2000" b="1" u="none" dirty="0">
                          <a:effectLst/>
                          <a:latin typeface="+mn-lt"/>
                          <a:ea typeface="標楷體" panose="03000509000000000000" pitchFamily="65" charset="-120"/>
                        </a:rPr>
                        <a:t>11</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9" tooltip="押顿（页面不存在）"/>
                        </a:rPr>
                        <a:t>押頓</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altLang="zh-TW" sz="2000" dirty="0">
                          <a:effectLst/>
                          <a:latin typeface="+mn-lt"/>
                          <a:ea typeface="標楷體" panose="03000509000000000000" pitchFamily="65" charset="-120"/>
                        </a:rPr>
                        <a:t>8</a:t>
                      </a:r>
                      <a:r>
                        <a:rPr lang="zh-TW" altLang="en-US" sz="2000" dirty="0">
                          <a:effectLst/>
                          <a:latin typeface="+mn-lt"/>
                          <a:ea typeface="標楷體" panose="03000509000000000000" pitchFamily="65" charset="-120"/>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十二章</a:t>
                      </a:r>
                      <a:r>
                        <a:rPr lang="en-US" altLang="zh-CN" sz="1800" dirty="0">
                          <a:effectLst/>
                          <a:latin typeface="+mn-lt"/>
                          <a:ea typeface="標楷體" panose="03000509000000000000" pitchFamily="65" charset="-120"/>
                        </a:rPr>
                        <a:t>13</a:t>
                      </a:r>
                      <a:r>
                        <a:rPr lang="zh-CN" altLang="en-US" sz="1800" dirty="0">
                          <a:effectLst/>
                          <a:latin typeface="+mn-lt"/>
                          <a:ea typeface="標楷體" panose="03000509000000000000" pitchFamily="65" charset="-120"/>
                        </a:rPr>
                        <a:t>～</a:t>
                      </a:r>
                      <a:r>
                        <a:rPr lang="en-US" altLang="zh-CN" sz="1800" dirty="0">
                          <a:effectLst/>
                          <a:latin typeface="+mn-lt"/>
                          <a:ea typeface="標楷體" panose="03000509000000000000" pitchFamily="65" charset="-120"/>
                        </a:rPr>
                        <a:t>15</a:t>
                      </a:r>
                      <a:r>
                        <a:rPr lang="zh-CN"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6374959"/>
                  </a:ext>
                </a:extLst>
              </a:tr>
              <a:tr h="479407">
                <a:tc>
                  <a:txBody>
                    <a:bodyPr/>
                    <a:lstStyle/>
                    <a:p>
                      <a:pPr algn="ctr"/>
                      <a:r>
                        <a:rPr lang="en-US" altLang="zh-TW" sz="2000" b="1" u="none" dirty="0">
                          <a:effectLst/>
                          <a:latin typeface="+mn-lt"/>
                          <a:ea typeface="標楷體" panose="03000509000000000000" pitchFamily="65" charset="-120"/>
                        </a:rPr>
                        <a:t>12</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B0080"/>
                          </a:solidFill>
                          <a:effectLst/>
                          <a:latin typeface="標楷體" panose="03000509000000000000" pitchFamily="65" charset="-120"/>
                          <a:ea typeface="標楷體" panose="03000509000000000000" pitchFamily="65" charset="-120"/>
                          <a:hlinkClick r:id="rId20" tooltip="参孙"/>
                        </a:rPr>
                        <a:t>參孫</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帶領以色列人擊敗</a:t>
                      </a:r>
                      <a:r>
                        <a:rPr lang="zh-CN" altLang="en-US" sz="1800" b="1" u="none" strike="noStrike" dirty="0">
                          <a:solidFill>
                            <a:srgbClr val="0B0080"/>
                          </a:solidFill>
                          <a:effectLst/>
                          <a:latin typeface="標楷體" panose="03000509000000000000" pitchFamily="65" charset="-120"/>
                          <a:ea typeface="標楷體" panose="03000509000000000000" pitchFamily="65" charset="-120"/>
                          <a:hlinkClick r:id="rId8" tooltip="非利士人"/>
                        </a:rPr>
                        <a:t>非利士人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20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mn-lt"/>
                          <a:ea typeface="標楷體" panose="03000509000000000000" pitchFamily="65" charset="-120"/>
                        </a:rPr>
                        <a:t>《</a:t>
                      </a:r>
                      <a:r>
                        <a:rPr lang="zh-CN" altLang="en-US" sz="1800" u="none" strike="noStrike" dirty="0">
                          <a:solidFill>
                            <a:srgbClr val="0B0080"/>
                          </a:solidFill>
                          <a:effectLst/>
                          <a:latin typeface="+mn-lt"/>
                          <a:ea typeface="標楷體" panose="03000509000000000000" pitchFamily="65" charset="-120"/>
                          <a:hlinkClick r:id="rId4" tooltip="士師記"/>
                        </a:rPr>
                        <a:t>士師記</a:t>
                      </a:r>
                      <a:r>
                        <a:rPr lang="en-US" altLang="zh-CN" sz="1800" dirty="0">
                          <a:effectLst/>
                          <a:latin typeface="+mn-lt"/>
                          <a:ea typeface="標楷體" panose="03000509000000000000" pitchFamily="65" charset="-120"/>
                        </a:rPr>
                        <a:t>》</a:t>
                      </a:r>
                      <a:r>
                        <a:rPr lang="zh-CN" altLang="en-US" sz="1800" dirty="0">
                          <a:effectLst/>
                          <a:latin typeface="+mn-lt"/>
                          <a:ea typeface="標楷體" panose="03000509000000000000" pitchFamily="65" charset="-120"/>
                        </a:rPr>
                        <a:t>十三章～十六章</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75352"/>
                  </a:ext>
                </a:extLst>
              </a:tr>
              <a:tr h="526039">
                <a:tc>
                  <a:txBody>
                    <a:bodyPr/>
                    <a:lstStyle/>
                    <a:p>
                      <a:pPr algn="ctr"/>
                      <a:r>
                        <a:rPr lang="en-US" altLang="zh-TW" sz="2000" b="1" u="none" dirty="0">
                          <a:solidFill>
                            <a:srgbClr val="00B050"/>
                          </a:solidFill>
                          <a:effectLst/>
                          <a:latin typeface="+mn-lt"/>
                          <a:ea typeface="標楷體" panose="03000509000000000000" pitchFamily="65" charset="-120"/>
                        </a:rPr>
                        <a:t>13</a:t>
                      </a:r>
                      <a:endParaRPr lang="zh-TW" altLang="en-US" sz="2000" b="1" u="none" dirty="0">
                        <a:solidFill>
                          <a:srgbClr val="00B050"/>
                        </a:solidFill>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0B050"/>
                          </a:solidFill>
                          <a:effectLst/>
                          <a:latin typeface="標楷體" panose="03000509000000000000" pitchFamily="65" charset="-120"/>
                          <a:ea typeface="標楷體" panose="03000509000000000000" pitchFamily="65" charset="-120"/>
                          <a:hlinkClick r:id="rId21" tooltip="以利">
                            <a:extLst>
                              <a:ext uri="{A12FA001-AC4F-418D-AE19-62706E023703}">
                                <ahyp:hlinkClr xmlns:ahyp="http://schemas.microsoft.com/office/drawing/2018/hyperlinkcolor" val="tx"/>
                              </a:ext>
                            </a:extLst>
                          </a:hlinkClick>
                        </a:rPr>
                        <a:t>以利</a:t>
                      </a:r>
                      <a:endParaRPr lang="zh-TW" altLang="en-US" sz="2000" b="1" u="none" dirty="0">
                        <a:solidFill>
                          <a:srgbClr val="00B050"/>
                        </a:solidFill>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TW" altLang="en-US" sz="1800" dirty="0">
                          <a:effectLst/>
                          <a:latin typeface="標楷體" panose="03000509000000000000" pitchFamily="65" charset="-120"/>
                          <a:ea typeface="標楷體" panose="03000509000000000000" pitchFamily="65" charset="-120"/>
                        </a:rPr>
                        <a:t>同時亦是</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22" tooltip="示罗"/>
                        </a:rPr>
                        <a:t>示羅</a:t>
                      </a:r>
                      <a:r>
                        <a:rPr lang="zh-TW" altLang="en-US" sz="1800" dirty="0">
                          <a:effectLst/>
                          <a:latin typeface="標楷體" panose="03000509000000000000" pitchFamily="65" charset="-120"/>
                          <a:ea typeface="標楷體" panose="03000509000000000000" pitchFamily="65" charset="-120"/>
                        </a:rPr>
                        <a:t>的</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23" tooltip="大祭司 (犹太教)"/>
                        </a:rPr>
                        <a:t>大祭司</a:t>
                      </a:r>
                      <a:endParaRPr lang="zh-TW" alt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40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TW" sz="1800" dirty="0">
                          <a:effectLst/>
                          <a:latin typeface="+mn-lt"/>
                          <a:ea typeface="標楷體" panose="03000509000000000000" pitchFamily="65" charset="-120"/>
                        </a:rPr>
                        <a:t>《</a:t>
                      </a:r>
                      <a:r>
                        <a:rPr lang="zh-TW" altLang="en-US" sz="1800" u="none" strike="noStrike" dirty="0">
                          <a:solidFill>
                            <a:srgbClr val="0B0080"/>
                          </a:solidFill>
                          <a:effectLst/>
                          <a:latin typeface="+mn-lt"/>
                          <a:ea typeface="標楷體" panose="03000509000000000000" pitchFamily="65" charset="-120"/>
                          <a:hlinkClick r:id="rId24" tooltip="撒母耳記上"/>
                        </a:rPr>
                        <a:t>撒母耳記上</a:t>
                      </a:r>
                      <a:r>
                        <a:rPr lang="en-US" altLang="zh-TW" sz="1800" dirty="0">
                          <a:effectLst/>
                          <a:latin typeface="+mn-lt"/>
                          <a:ea typeface="標楷體" panose="03000509000000000000" pitchFamily="65" charset="-120"/>
                        </a:rPr>
                        <a:t>》</a:t>
                      </a:r>
                      <a:r>
                        <a:rPr lang="zh-TW" altLang="en-US" sz="1800" dirty="0">
                          <a:effectLst/>
                          <a:latin typeface="+mn-lt"/>
                          <a:ea typeface="標楷體" panose="03000509000000000000" pitchFamily="65" charset="-120"/>
                        </a:rPr>
                        <a:t>一章～四章</a:t>
                      </a:r>
                      <a:r>
                        <a:rPr lang="en-US" altLang="zh-TW" sz="1800" dirty="0">
                          <a:effectLst/>
                          <a:latin typeface="+mn-lt"/>
                          <a:ea typeface="標楷體" panose="03000509000000000000" pitchFamily="65" charset="-120"/>
                        </a:rPr>
                        <a:t>18</a:t>
                      </a:r>
                      <a:r>
                        <a:rPr lang="zh-TW"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585107048"/>
                  </a:ext>
                </a:extLst>
              </a:tr>
              <a:tr h="529327">
                <a:tc>
                  <a:txBody>
                    <a:bodyPr/>
                    <a:lstStyle/>
                    <a:p>
                      <a:pPr algn="ctr"/>
                      <a:r>
                        <a:rPr lang="en-US" altLang="zh-TW" sz="2000" b="1" u="none" dirty="0">
                          <a:solidFill>
                            <a:srgbClr val="00B050"/>
                          </a:solidFill>
                          <a:effectLst/>
                          <a:latin typeface="+mn-lt"/>
                          <a:ea typeface="標楷體" panose="03000509000000000000" pitchFamily="65" charset="-120"/>
                        </a:rPr>
                        <a:t>14</a:t>
                      </a:r>
                      <a:endParaRPr lang="zh-TW" altLang="en-US" sz="2000" b="1" u="none" dirty="0">
                        <a:solidFill>
                          <a:srgbClr val="00B050"/>
                        </a:solidFill>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0B050"/>
                          </a:solidFill>
                          <a:effectLst/>
                          <a:latin typeface="標楷體" panose="03000509000000000000" pitchFamily="65" charset="-120"/>
                          <a:ea typeface="標楷體" panose="03000509000000000000" pitchFamily="65" charset="-120"/>
                          <a:hlinkClick r:id="rId25" tooltip="撒母耳">
                            <a:extLst>
                              <a:ext uri="{A12FA001-AC4F-418D-AE19-62706E023703}">
                                <ahyp:hlinkClr xmlns:ahyp="http://schemas.microsoft.com/office/drawing/2018/hyperlinkcolor" val="tx"/>
                              </a:ext>
                            </a:extLst>
                          </a:hlinkClick>
                        </a:rPr>
                        <a:t>撒母耳</a:t>
                      </a:r>
                      <a:endParaRPr lang="zh-TW" altLang="en-US" sz="2000" b="1" u="none" dirty="0">
                        <a:solidFill>
                          <a:srgbClr val="00B050"/>
                        </a:solidFill>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TW" altLang="en-US" sz="1800" dirty="0">
                          <a:effectLst/>
                          <a:latin typeface="標楷體" panose="03000509000000000000" pitchFamily="65" charset="-120"/>
                          <a:ea typeface="標楷體" panose="03000509000000000000" pitchFamily="65" charset="-120"/>
                        </a:rPr>
                        <a:t>膏立</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26" tooltip="以色列王國"/>
                        </a:rPr>
                        <a:t>以色列</a:t>
                      </a:r>
                      <a:r>
                        <a:rPr lang="zh-TW" altLang="en-US" sz="1800" dirty="0">
                          <a:effectLst/>
                          <a:latin typeface="標楷體" panose="03000509000000000000" pitchFamily="65" charset="-120"/>
                          <a:ea typeface="標楷體" panose="03000509000000000000" pitchFamily="65" charset="-120"/>
                        </a:rPr>
                        <a:t>首兩位王掃羅與大衛</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endParaRPr lang="en-US" sz="1400" dirty="0">
                        <a:effectLst/>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TW" sz="1800" dirty="0">
                          <a:effectLst/>
                          <a:latin typeface="+mn-lt"/>
                          <a:ea typeface="標楷體" panose="03000509000000000000" pitchFamily="65" charset="-120"/>
                        </a:rPr>
                        <a:t>《</a:t>
                      </a:r>
                      <a:r>
                        <a:rPr lang="zh-TW" altLang="en-US" sz="1800" u="none" strike="noStrike" dirty="0">
                          <a:solidFill>
                            <a:srgbClr val="0B0080"/>
                          </a:solidFill>
                          <a:effectLst/>
                          <a:latin typeface="+mn-lt"/>
                          <a:ea typeface="標楷體" panose="03000509000000000000" pitchFamily="65" charset="-120"/>
                          <a:hlinkClick r:id="rId24" tooltip="撒母耳記上"/>
                        </a:rPr>
                        <a:t>撒母耳記上</a:t>
                      </a:r>
                      <a:r>
                        <a:rPr lang="en-US" altLang="zh-TW" sz="1800" dirty="0">
                          <a:effectLst/>
                          <a:latin typeface="+mn-lt"/>
                          <a:ea typeface="標楷體" panose="03000509000000000000" pitchFamily="65" charset="-120"/>
                        </a:rPr>
                        <a:t>》</a:t>
                      </a:r>
                      <a:r>
                        <a:rPr lang="zh-TW" altLang="en-US" sz="1800" dirty="0">
                          <a:effectLst/>
                          <a:latin typeface="+mn-lt"/>
                          <a:ea typeface="標楷體" panose="03000509000000000000" pitchFamily="65" charset="-120"/>
                        </a:rPr>
                        <a:t>一章～至廿五章</a:t>
                      </a:r>
                      <a:r>
                        <a:rPr lang="en-US" altLang="zh-TW" sz="1800" dirty="0">
                          <a:effectLst/>
                          <a:latin typeface="+mn-lt"/>
                          <a:ea typeface="標楷體" panose="03000509000000000000" pitchFamily="65" charset="-120"/>
                        </a:rPr>
                        <a:t>1</a:t>
                      </a:r>
                      <a:r>
                        <a:rPr lang="zh-TW" altLang="en-US" sz="1800" dirty="0">
                          <a:effectLst/>
                          <a:latin typeface="+mn-lt"/>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80493066"/>
                  </a:ext>
                </a:extLst>
              </a:tr>
            </a:tbl>
          </a:graphicData>
        </a:graphic>
      </p:graphicFrame>
    </p:spTree>
    <p:extLst>
      <p:ext uri="{BB962C8B-B14F-4D97-AF65-F5344CB8AC3E}">
        <p14:creationId xmlns:p14="http://schemas.microsoft.com/office/powerpoint/2010/main" val="3273672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540B7-6C69-B23A-0376-9D8C8023424B}"/>
            </a:ext>
          </a:extLst>
        </p:cNvPr>
        <p:cNvGrpSpPr/>
        <p:nvPr/>
      </p:nvGrpSpPr>
      <p:grpSpPr>
        <a:xfrm>
          <a:off x="0" y="0"/>
          <a:ext cx="0" cy="0"/>
          <a:chOff x="0" y="0"/>
          <a:chExt cx="0" cy="0"/>
        </a:xfrm>
      </p:grpSpPr>
      <p:pic>
        <p:nvPicPr>
          <p:cNvPr id="2051" name="Picture 3">
            <a:extLst>
              <a:ext uri="{FF2B5EF4-FFF2-40B4-BE49-F238E27FC236}">
                <a16:creationId xmlns:a16="http://schemas.microsoft.com/office/drawing/2014/main" id="{91A37234-ECE0-BB1C-93F0-EF7563537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6" y="0"/>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Rectangle 2">
            <a:extLst>
              <a:ext uri="{FF2B5EF4-FFF2-40B4-BE49-F238E27FC236}">
                <a16:creationId xmlns:a16="http://schemas.microsoft.com/office/drawing/2014/main" id="{434E9365-4C03-EC8E-A128-C81E7E4FDBF1}"/>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1:1-2</a:t>
            </a:r>
          </a:p>
        </p:txBody>
      </p:sp>
      <p:sp>
        <p:nvSpPr>
          <p:cNvPr id="2052" name="Text Box 4">
            <a:extLst>
              <a:ext uri="{FF2B5EF4-FFF2-40B4-BE49-F238E27FC236}">
                <a16:creationId xmlns:a16="http://schemas.microsoft.com/office/drawing/2014/main" id="{EB680BA7-34EB-943E-7DF9-1652BF548F88}"/>
              </a:ext>
            </a:extLst>
          </p:cNvPr>
          <p:cNvSpPr txBox="1">
            <a:spLocks noChangeArrowheads="1"/>
          </p:cNvSpPr>
          <p:nvPr/>
        </p:nvSpPr>
        <p:spPr bwMode="auto">
          <a:xfrm>
            <a:off x="867747" y="1686510"/>
            <a:ext cx="10773268" cy="52733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1</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約書亞</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死後，</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以色列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人求問耶和華說：「我們中間</a:t>
            </a:r>
            <a:r>
              <a:rPr kumimoji="0" lang="zh-TW" altLang="en-US" sz="5400" b="0" i="0" u="none" strike="noStrike" kern="1200" cap="none" spc="0" normalizeH="0" baseline="0" noProof="0" dirty="0">
                <a:ln>
                  <a:noFill/>
                </a:ln>
                <a:solidFill>
                  <a:srgbClr val="FFFF00"/>
                </a:solidFill>
                <a:effectLst/>
                <a:uLnTx/>
                <a:uFillTx/>
                <a:latin typeface="文鼎特毛楷" panose="03000909000000000000" pitchFamily="65" charset="-120"/>
                <a:ea typeface="文鼎特毛楷" panose="03000909000000000000" pitchFamily="65" charset="-120"/>
              </a:rPr>
              <a:t>誰當首先上去攻打</a:t>
            </a:r>
            <a:r>
              <a:rPr kumimoji="0" lang="zh-TW" altLang="en-US" sz="5400" b="0" i="0" u="sng" strike="noStrike" kern="1200" cap="none" spc="0" normalizeH="0" baseline="0" noProof="0" dirty="0">
                <a:ln>
                  <a:noFill/>
                </a:ln>
                <a:solidFill>
                  <a:srgbClr val="FFFF00"/>
                </a:solidFill>
                <a:effectLst/>
                <a:uLnTx/>
                <a:uFillTx/>
                <a:latin typeface="文鼎特毛楷" panose="03000909000000000000" pitchFamily="65" charset="-120"/>
                <a:ea typeface="文鼎特毛楷" panose="03000909000000000000" pitchFamily="65" charset="-120"/>
              </a:rPr>
              <a:t>迦南</a:t>
            </a:r>
            <a:r>
              <a:rPr kumimoji="0" lang="zh-TW" altLang="en-US" sz="5400" b="0" i="0" u="none" strike="noStrike" kern="1200" cap="none" spc="0" normalizeH="0" baseline="0" noProof="0" dirty="0">
                <a:ln>
                  <a:noFill/>
                </a:ln>
                <a:solidFill>
                  <a:srgbClr val="FFFF00"/>
                </a:solidFill>
                <a:effectLst/>
                <a:uLnTx/>
                <a:uFillTx/>
                <a:latin typeface="文鼎特毛楷" panose="03000909000000000000" pitchFamily="65" charset="-120"/>
                <a:ea typeface="文鼎特毛楷" panose="03000909000000000000" pitchFamily="65" charset="-120"/>
              </a:rPr>
              <a:t>人，與他們爭戰呢？</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耶和華說：「</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要先上去。看哪，我已將那地交在他手中。」</a:t>
            </a:r>
          </a:p>
          <a:p>
            <a:pPr marL="0" marR="0" lvl="0" indent="0" algn="just" defTabSz="1219170" rtl="0" eaLnBrk="1" fontAlgn="base" latinLnBrk="0" hangingPunct="1">
              <a:lnSpc>
                <a:spcPct val="100000"/>
              </a:lnSpc>
              <a:spcBef>
                <a:spcPct val="0"/>
              </a:spcBef>
              <a:spcAft>
                <a:spcPct val="0"/>
              </a:spcAft>
              <a:buClrTx/>
              <a:buSzTx/>
              <a:buFontTx/>
              <a:buNone/>
              <a:tabLst/>
              <a:defRPr/>
            </a:pPr>
            <a:endParaRPr kumimoji="0" lang="zh-TW" altLang="en-US" sz="6667"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2598263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FF52-667C-7F3B-8B44-D3EAE613F527}"/>
            </a:ext>
          </a:extLst>
        </p:cNvPr>
        <p:cNvGrpSpPr/>
        <p:nvPr/>
      </p:nvGrpSpPr>
      <p:grpSpPr>
        <a:xfrm>
          <a:off x="0" y="0"/>
          <a:ext cx="0" cy="0"/>
          <a:chOff x="0" y="0"/>
          <a:chExt cx="0" cy="0"/>
        </a:xfrm>
      </p:grpSpPr>
      <p:pic>
        <p:nvPicPr>
          <p:cNvPr id="4099" name="Picture 3">
            <a:extLst>
              <a:ext uri="{FF2B5EF4-FFF2-40B4-BE49-F238E27FC236}">
                <a16:creationId xmlns:a16="http://schemas.microsoft.com/office/drawing/2014/main" id="{F81F63BD-BB48-1C9A-504B-BFE098C0B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Rectangle 2">
            <a:extLst>
              <a:ext uri="{FF2B5EF4-FFF2-40B4-BE49-F238E27FC236}">
                <a16:creationId xmlns:a16="http://schemas.microsoft.com/office/drawing/2014/main" id="{03B69207-62C7-56B8-87FF-DEB44105CA1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1:3-4</a:t>
            </a:r>
          </a:p>
        </p:txBody>
      </p:sp>
      <p:sp>
        <p:nvSpPr>
          <p:cNvPr id="4100" name="Text Box 4">
            <a:extLst>
              <a:ext uri="{FF2B5EF4-FFF2-40B4-BE49-F238E27FC236}">
                <a16:creationId xmlns:a16="http://schemas.microsoft.com/office/drawing/2014/main" id="{90821E13-3098-AB73-8F77-487DCC37DD70}"/>
              </a:ext>
            </a:extLst>
          </p:cNvPr>
          <p:cNvSpPr txBox="1">
            <a:spLocks noChangeArrowheads="1"/>
          </p:cNvSpPr>
          <p:nvPr/>
        </p:nvSpPr>
        <p:spPr bwMode="auto">
          <a:xfrm>
            <a:off x="746451" y="1574542"/>
            <a:ext cx="10812504" cy="591963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對他哥哥</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西緬</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說：「請你同我上到我抽籤所得之地，與</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人爭戰；我也同你去你抽籤所得之地。」</a:t>
            </a:r>
            <a:r>
              <a:rPr kumimoji="0" lang="zh-TW" altLang="en-US" sz="5200" b="0" i="0" u="none" strike="noStrike" kern="1200" cap="none" spc="0" normalizeH="0" baseline="0" noProof="0" dirty="0">
                <a:ln>
                  <a:noFill/>
                </a:ln>
                <a:solidFill>
                  <a:srgbClr val="FFFF00"/>
                </a:solidFill>
                <a:effectLst/>
                <a:uLnTx/>
                <a:uFillTx/>
                <a:latin typeface="文鼎特毛楷" panose="03000909000000000000" pitchFamily="65" charset="-120"/>
                <a:ea typeface="文鼎特毛楷" panose="03000909000000000000" pitchFamily="65" charset="-120"/>
              </a:rPr>
              <a:t>於是</a:t>
            </a:r>
            <a:r>
              <a:rPr kumimoji="0" lang="zh-TW" altLang="en-US" sz="5200" b="0" i="0" u="sng" strike="noStrike" kern="1200" cap="none" spc="-100" normalizeH="0" baseline="0" noProof="0" dirty="0">
                <a:ln>
                  <a:noFill/>
                </a:ln>
                <a:solidFill>
                  <a:srgbClr val="FFFF00"/>
                </a:solidFill>
                <a:effectLst/>
                <a:uLnTx/>
                <a:uFillTx/>
                <a:latin typeface="文鼎特毛楷" panose="03000909000000000000" pitchFamily="65" charset="-120"/>
                <a:ea typeface="文鼎特毛楷" panose="03000909000000000000" pitchFamily="65" charset="-120"/>
              </a:rPr>
              <a:t>西緬</a:t>
            </a:r>
            <a:r>
              <a:rPr kumimoji="0" lang="zh-TW" altLang="en-US" sz="5200" b="0" i="0" u="none" strike="noStrike" kern="1200" cap="none" spc="-100" normalizeH="0" baseline="0" noProof="0" dirty="0">
                <a:ln>
                  <a:noFill/>
                </a:ln>
                <a:solidFill>
                  <a:srgbClr val="FFFF00"/>
                </a:solidFill>
                <a:effectLst/>
                <a:uLnTx/>
                <a:uFillTx/>
                <a:latin typeface="文鼎特毛楷" panose="03000909000000000000" pitchFamily="65" charset="-120"/>
                <a:ea typeface="文鼎特毛楷" panose="03000909000000000000" pitchFamily="65" charset="-120"/>
              </a:rPr>
              <a:t>與他同去</a:t>
            </a:r>
            <a:r>
              <a:rPr kumimoji="0" lang="zh-TW" altLang="en-US" sz="5200" b="0" i="0" u="none"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CA" altLang="zh-TW" sz="5400" b="1" i="0" u="none" strike="noStrike" kern="1200" cap="none" spc="-10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4</a:t>
            </a:r>
            <a:r>
              <a:rPr kumimoji="0" lang="zh-TW" altLang="en-US" sz="5200" b="0" i="0" u="sng"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a:t>
            </a:r>
            <a:r>
              <a:rPr kumimoji="0" lang="zh-TW" altLang="en-US" sz="5200" b="0" i="0" u="none"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就上去，耶和華</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把</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人和</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比利洗</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人交在他們手中。他們在</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比色</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擊殺了一萬人。</a:t>
            </a:r>
          </a:p>
          <a:p>
            <a:pPr marL="0" marR="0" lvl="0" indent="0" algn="just" defTabSz="1219170" rtl="0" eaLnBrk="1" fontAlgn="base" latinLnBrk="0" hangingPunct="1">
              <a:lnSpc>
                <a:spcPct val="100000"/>
              </a:lnSpc>
              <a:spcBef>
                <a:spcPct val="0"/>
              </a:spcBef>
              <a:spcAft>
                <a:spcPct val="0"/>
              </a:spcAft>
              <a:buClrTx/>
              <a:buSzTx/>
              <a:buFontTx/>
              <a:buNone/>
              <a:tabLst/>
              <a:defRPr/>
            </a:pPr>
            <a:endParaRPr kumimoji="0" lang="zh-TW" altLang="en-US" sz="5467"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342396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5CC50F2E-EF04-4D7A-A09C-5AEF6E5EA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A8760E64-5A41-72D1-579F-DC5F0A170A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4507" y="18087"/>
            <a:ext cx="4617491" cy="5468314"/>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A611097-C5D4-6A22-25C9-9FF352159353}"/>
              </a:ext>
            </a:extLst>
          </p:cNvPr>
          <p:cNvSpPr>
            <a:spLocks noGrp="1"/>
          </p:cNvSpPr>
          <p:nvPr>
            <p:ph type="subTitle" idx="1"/>
          </p:nvPr>
        </p:nvSpPr>
        <p:spPr>
          <a:xfrm>
            <a:off x="7883285" y="2405723"/>
            <a:ext cx="3913233" cy="869826"/>
          </a:xfrm>
        </p:spPr>
        <p:txBody>
          <a:bodyPr anchor="ctr">
            <a:normAutofit/>
          </a:bodyPr>
          <a:lstStyle/>
          <a:p>
            <a:r>
              <a:rPr lang="zh-TW" altLang="en-US" sz="4400" b="1" dirty="0">
                <a:latin typeface="微軟正黑體" panose="020B0604030504040204" pitchFamily="34" charset="-120"/>
                <a:ea typeface="微軟正黑體" panose="020B0604030504040204" pitchFamily="34" charset="-120"/>
              </a:rPr>
              <a:t>攻取南部之地</a:t>
            </a:r>
            <a:endParaRPr lang="en-CA" sz="4000" dirty="0">
              <a:latin typeface="微軟正黑體" panose="020B0604030504040204" pitchFamily="34" charset="-120"/>
              <a:ea typeface="微軟正黑體" panose="020B0604030504040204" pitchFamily="34" charset="-120"/>
            </a:endParaRPr>
          </a:p>
        </p:txBody>
      </p:sp>
      <p:pic>
        <p:nvPicPr>
          <p:cNvPr id="4" name="Picture 3" descr="A map of a large body of water&#10;&#10;AI-generated content may be incorrect.">
            <a:extLst>
              <a:ext uri="{FF2B5EF4-FFF2-40B4-BE49-F238E27FC236}">
                <a16:creationId xmlns:a16="http://schemas.microsoft.com/office/drawing/2014/main" id="{C8613640-8264-45CA-B1FA-D0CC23FF568A}"/>
              </a:ext>
            </a:extLst>
          </p:cNvPr>
          <p:cNvPicPr>
            <a:picLocks noChangeAspect="1"/>
          </p:cNvPicPr>
          <p:nvPr/>
        </p:nvPicPr>
        <p:blipFill>
          <a:blip r:embed="rId3">
            <a:extLst>
              <a:ext uri="{28A0092B-C50C-407E-A947-70E740481C1C}">
                <a14:useLocalDpi xmlns:a14="http://schemas.microsoft.com/office/drawing/2010/main" val="0"/>
              </a:ext>
            </a:extLst>
          </a:blip>
          <a:srcRect r="3" b="725"/>
          <a:stretch>
            <a:fillRect/>
          </a:stretch>
        </p:blipFill>
        <p:spPr bwMode="auto">
          <a:xfrm>
            <a:off x="-2" y="10"/>
            <a:ext cx="7571799" cy="6857989"/>
          </a:xfrm>
          <a:prstGeom prst="rect">
            <a:avLst/>
          </a:prstGeom>
          <a:noFill/>
        </p:spPr>
      </p:pic>
    </p:spTree>
    <p:extLst>
      <p:ext uri="{BB962C8B-B14F-4D97-AF65-F5344CB8AC3E}">
        <p14:creationId xmlns:p14="http://schemas.microsoft.com/office/powerpoint/2010/main" val="843142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929B-A39D-4F33-E70D-F7AD9EF1A5C4}"/>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4A0E158E-FF93-A19D-FE85-0133486FE0FF}"/>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3474497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16F5F7A7-7225-9A5B-4ED9-242295A56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Rectangle 2">
            <a:extLst>
              <a:ext uri="{FF2B5EF4-FFF2-40B4-BE49-F238E27FC236}">
                <a16:creationId xmlns:a16="http://schemas.microsoft.com/office/drawing/2014/main" id="{CCD1AA8C-232C-8053-3338-DFA99B2FADB2}"/>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1:3-4</a:t>
            </a:r>
          </a:p>
        </p:txBody>
      </p:sp>
      <p:sp>
        <p:nvSpPr>
          <p:cNvPr id="4100" name="Text Box 4">
            <a:extLst>
              <a:ext uri="{FF2B5EF4-FFF2-40B4-BE49-F238E27FC236}">
                <a16:creationId xmlns:a16="http://schemas.microsoft.com/office/drawing/2014/main" id="{786D4078-4A86-7055-91D3-57E63F802A1D}"/>
              </a:ext>
            </a:extLst>
          </p:cNvPr>
          <p:cNvSpPr txBox="1">
            <a:spLocks noChangeArrowheads="1"/>
          </p:cNvSpPr>
          <p:nvPr/>
        </p:nvSpPr>
        <p:spPr bwMode="auto">
          <a:xfrm>
            <a:off x="746451" y="1574542"/>
            <a:ext cx="10812504" cy="591963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3</a:t>
            </a:r>
            <a:r>
              <a:rPr lang="zh-TW" altLang="en-US" sz="5200" u="sng" dirty="0">
                <a:solidFill>
                  <a:srgbClr val="FFFFFF"/>
                </a:solidFill>
                <a:latin typeface="Times New Roman" panose="02020603050405020304" pitchFamily="18" charset="0"/>
                <a:ea typeface="方正平黑" panose="03000509000000000000" pitchFamily="65" charset="-120"/>
              </a:rPr>
              <a:t>猶大</a:t>
            </a:r>
            <a:r>
              <a:rPr lang="zh-TW" altLang="en-US" sz="5200" dirty="0">
                <a:solidFill>
                  <a:srgbClr val="FFFFFF"/>
                </a:solidFill>
                <a:latin typeface="Times New Roman" panose="02020603050405020304" pitchFamily="18" charset="0"/>
                <a:ea typeface="方正平黑" panose="03000509000000000000" pitchFamily="65" charset="-120"/>
              </a:rPr>
              <a:t>對他哥哥</a:t>
            </a:r>
            <a:r>
              <a:rPr lang="zh-TW" altLang="en-US" sz="5200" u="sng" dirty="0">
                <a:solidFill>
                  <a:srgbClr val="FFFFFF"/>
                </a:solidFill>
                <a:latin typeface="Times New Roman" panose="02020603050405020304" pitchFamily="18" charset="0"/>
                <a:ea typeface="方正平黑" panose="03000509000000000000" pitchFamily="65" charset="-120"/>
              </a:rPr>
              <a:t>西緬</a:t>
            </a:r>
            <a:r>
              <a:rPr lang="zh-TW" altLang="en-US" sz="5200" dirty="0">
                <a:solidFill>
                  <a:srgbClr val="FFFFFF"/>
                </a:solidFill>
                <a:latin typeface="Times New Roman" panose="02020603050405020304" pitchFamily="18" charset="0"/>
                <a:ea typeface="方正平黑" panose="03000509000000000000" pitchFamily="65" charset="-120"/>
              </a:rPr>
              <a:t>說：「請你同我上到我抽籤所得之地，與</a:t>
            </a:r>
            <a:r>
              <a:rPr lang="zh-TW" altLang="en-US" sz="5200" u="sng" dirty="0">
                <a:solidFill>
                  <a:srgbClr val="FFFFFF"/>
                </a:solidFill>
                <a:latin typeface="Times New Roman" panose="02020603050405020304" pitchFamily="18" charset="0"/>
                <a:ea typeface="方正平黑" panose="03000509000000000000" pitchFamily="65" charset="-120"/>
              </a:rPr>
              <a:t>迦南</a:t>
            </a:r>
            <a:r>
              <a:rPr lang="zh-TW" altLang="en-US" sz="5200" dirty="0">
                <a:solidFill>
                  <a:srgbClr val="FFFFFF"/>
                </a:solidFill>
                <a:latin typeface="Times New Roman" panose="02020603050405020304" pitchFamily="18" charset="0"/>
                <a:ea typeface="方正平黑" panose="03000509000000000000" pitchFamily="65" charset="-120"/>
              </a:rPr>
              <a:t>人爭戰；我也同你去你抽籤所得之地。」於是</a:t>
            </a:r>
            <a:r>
              <a:rPr lang="zh-TW" altLang="en-US" sz="5200" u="sng" spc="-100" dirty="0">
                <a:solidFill>
                  <a:srgbClr val="FFFFFF"/>
                </a:solidFill>
                <a:latin typeface="Times New Roman" panose="02020603050405020304" pitchFamily="18" charset="0"/>
                <a:ea typeface="方正平黑" panose="03000509000000000000" pitchFamily="65" charset="-120"/>
              </a:rPr>
              <a:t>西緬</a:t>
            </a:r>
            <a:r>
              <a:rPr lang="zh-TW" altLang="en-US" sz="5200" spc="-100" dirty="0">
                <a:solidFill>
                  <a:srgbClr val="FFFFFF"/>
                </a:solidFill>
                <a:latin typeface="Times New Roman" panose="02020603050405020304" pitchFamily="18" charset="0"/>
                <a:ea typeface="方正平黑" panose="03000509000000000000" pitchFamily="65" charset="-120"/>
              </a:rPr>
              <a:t>與他同去。</a:t>
            </a:r>
            <a:r>
              <a:rPr lang="en-CA" altLang="zh-TW" sz="5400" b="1" spc="-100"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4</a:t>
            </a:r>
            <a:r>
              <a:rPr lang="zh-TW" altLang="en-US" sz="5200" u="sng" spc="-100" dirty="0">
                <a:solidFill>
                  <a:srgbClr val="FFFFFF"/>
                </a:solidFill>
                <a:latin typeface="Times New Roman" panose="02020603050405020304" pitchFamily="18" charset="0"/>
                <a:ea typeface="方正平黑" panose="03000509000000000000" pitchFamily="65" charset="-120"/>
              </a:rPr>
              <a:t>猶大</a:t>
            </a:r>
            <a:r>
              <a:rPr lang="zh-TW" altLang="en-US" sz="5200" spc="-100" dirty="0">
                <a:solidFill>
                  <a:srgbClr val="FFFFFF"/>
                </a:solidFill>
                <a:latin typeface="Times New Roman" panose="02020603050405020304" pitchFamily="18" charset="0"/>
                <a:ea typeface="方正平黑" panose="03000509000000000000" pitchFamily="65" charset="-120"/>
              </a:rPr>
              <a:t>就上去，耶和華</a:t>
            </a:r>
            <a:r>
              <a:rPr lang="zh-TW" altLang="en-US" sz="5200" dirty="0">
                <a:solidFill>
                  <a:srgbClr val="FFFFFF"/>
                </a:solidFill>
                <a:latin typeface="Times New Roman" panose="02020603050405020304" pitchFamily="18" charset="0"/>
                <a:ea typeface="方正平黑" panose="03000509000000000000" pitchFamily="65" charset="-120"/>
              </a:rPr>
              <a:t>把</a:t>
            </a:r>
            <a:r>
              <a:rPr lang="zh-TW" altLang="en-US" sz="5200" u="sng" dirty="0">
                <a:solidFill>
                  <a:srgbClr val="FFFFFF"/>
                </a:solidFill>
                <a:latin typeface="Times New Roman" panose="02020603050405020304" pitchFamily="18" charset="0"/>
                <a:ea typeface="方正平黑" panose="03000509000000000000" pitchFamily="65" charset="-120"/>
              </a:rPr>
              <a:t>迦南</a:t>
            </a:r>
            <a:r>
              <a:rPr lang="zh-TW" altLang="en-US" sz="5200" dirty="0">
                <a:solidFill>
                  <a:srgbClr val="FFFFFF"/>
                </a:solidFill>
                <a:latin typeface="Times New Roman" panose="02020603050405020304" pitchFamily="18" charset="0"/>
                <a:ea typeface="方正平黑" panose="03000509000000000000" pitchFamily="65" charset="-120"/>
              </a:rPr>
              <a:t>人和</a:t>
            </a:r>
            <a:r>
              <a:rPr lang="zh-TW" altLang="en-US" sz="5200" u="sng" dirty="0">
                <a:solidFill>
                  <a:srgbClr val="FFFFFF"/>
                </a:solidFill>
                <a:latin typeface="Times New Roman" panose="02020603050405020304" pitchFamily="18" charset="0"/>
                <a:ea typeface="方正平黑" panose="03000509000000000000" pitchFamily="65" charset="-120"/>
              </a:rPr>
              <a:t>比利洗</a:t>
            </a:r>
            <a:r>
              <a:rPr lang="zh-TW" altLang="en-US" sz="5200" dirty="0">
                <a:solidFill>
                  <a:srgbClr val="FFFFFF"/>
                </a:solidFill>
                <a:latin typeface="Times New Roman" panose="02020603050405020304" pitchFamily="18" charset="0"/>
                <a:ea typeface="方正平黑" panose="03000509000000000000" pitchFamily="65" charset="-120"/>
              </a:rPr>
              <a:t>人交在他們手中。他們在</a:t>
            </a:r>
            <a:r>
              <a:rPr lang="zh-TW" altLang="en-US" sz="5200" u="sng" dirty="0">
                <a:solidFill>
                  <a:srgbClr val="FFFFFF"/>
                </a:solidFill>
                <a:latin typeface="Times New Roman" panose="02020603050405020304" pitchFamily="18" charset="0"/>
                <a:ea typeface="方正平黑" panose="03000509000000000000" pitchFamily="65" charset="-120"/>
              </a:rPr>
              <a:t>比色</a:t>
            </a:r>
            <a:r>
              <a:rPr lang="zh-TW" altLang="en-US" sz="5200" dirty="0">
                <a:solidFill>
                  <a:srgbClr val="FFFFFF"/>
                </a:solidFill>
                <a:latin typeface="Times New Roman" panose="02020603050405020304" pitchFamily="18" charset="0"/>
                <a:ea typeface="方正平黑" panose="03000509000000000000" pitchFamily="65" charset="-120"/>
              </a:rPr>
              <a:t>擊殺了一萬人。</a:t>
            </a:r>
          </a:p>
          <a:p>
            <a:pPr algn="just" defTabSz="1219170" fontAlgn="base">
              <a:spcBef>
                <a:spcPct val="0"/>
              </a:spcBef>
              <a:spcAft>
                <a:spcPct val="0"/>
              </a:spcAft>
            </a:pPr>
            <a:endParaRPr lang="zh-TW" altLang="en-US" sz="5467"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2795-F56F-3AF3-74C6-72C7B807AD59}"/>
            </a:ext>
          </a:extLst>
        </p:cNvPr>
        <p:cNvGrpSpPr/>
        <p:nvPr/>
      </p:nvGrpSpPr>
      <p:grpSpPr>
        <a:xfrm>
          <a:off x="0" y="0"/>
          <a:ext cx="0" cy="0"/>
          <a:chOff x="0" y="0"/>
          <a:chExt cx="0" cy="0"/>
        </a:xfrm>
      </p:grpSpPr>
      <p:pic>
        <p:nvPicPr>
          <p:cNvPr id="5123" name="Picture 3">
            <a:extLst>
              <a:ext uri="{FF2B5EF4-FFF2-40B4-BE49-F238E27FC236}">
                <a16:creationId xmlns:a16="http://schemas.microsoft.com/office/drawing/2014/main" id="{363C9E3D-8071-3DE0-C817-C0F5E883B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a:extLst>
              <a:ext uri="{FF2B5EF4-FFF2-40B4-BE49-F238E27FC236}">
                <a16:creationId xmlns:a16="http://schemas.microsoft.com/office/drawing/2014/main" id="{A21F9B69-EB2D-D687-360F-AF43B9D301B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1:5-7</a:t>
            </a:r>
          </a:p>
        </p:txBody>
      </p:sp>
      <p:sp>
        <p:nvSpPr>
          <p:cNvPr id="5124" name="Text Box 4">
            <a:extLst>
              <a:ext uri="{FF2B5EF4-FFF2-40B4-BE49-F238E27FC236}">
                <a16:creationId xmlns:a16="http://schemas.microsoft.com/office/drawing/2014/main" id="{463A0837-517D-A914-C007-9BB78EE7899C}"/>
              </a:ext>
            </a:extLst>
          </p:cNvPr>
          <p:cNvSpPr txBox="1">
            <a:spLocks noChangeArrowheads="1"/>
          </p:cNvSpPr>
          <p:nvPr/>
        </p:nvSpPr>
        <p:spPr bwMode="auto">
          <a:xfrm>
            <a:off x="644769" y="1743115"/>
            <a:ext cx="10902462" cy="557075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just" defTabSz="1219170" fontAlgn="base">
              <a:spcBef>
                <a:spcPct val="0"/>
              </a:spcBef>
              <a:spcAft>
                <a:spcPct val="0"/>
              </a:spcAft>
            </a:pPr>
            <a:r>
              <a:rPr kumimoji="0" lang="en-CA" altLang="zh-TW" sz="40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5</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他們在</a:t>
            </a:r>
            <a:r>
              <a:rPr kumimoji="0" lang="zh-TW" altLang="en-US" sz="40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比色</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遇見</a:t>
            </a:r>
            <a:r>
              <a:rPr kumimoji="0" lang="zh-TW" altLang="en-US" sz="40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亞多尼</a:t>
            </a:r>
            <a:r>
              <a:rPr kumimoji="0" lang="en-US" altLang="zh-TW" sz="4000" b="0" i="0" u="sng" strike="noStrike" kern="1200" cap="none" spc="0" normalizeH="0" baseline="0" noProof="0" dirty="0">
                <a:ln>
                  <a:noFill/>
                </a:ln>
                <a:solidFill>
                  <a:srgbClr val="66FF99"/>
                </a:solidFill>
                <a:effectLst/>
                <a:uLnTx/>
                <a:uFillTx/>
                <a:latin typeface="Arial" panose="020B0604020202020204" pitchFamily="34" charset="0"/>
                <a:ea typeface="方正平黑" panose="03000509000000000000" pitchFamily="65" charset="-120"/>
                <a:cs typeface="+mn-cs"/>
              </a:rPr>
              <a:t>‧</a:t>
            </a:r>
            <a:r>
              <a:rPr kumimoji="0" lang="zh-TW" altLang="en-US" sz="40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比色</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，與他爭戰，擊敗了</a:t>
            </a:r>
            <a:r>
              <a:rPr kumimoji="0" lang="zh-TW" altLang="en-US" sz="40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人和</a:t>
            </a:r>
            <a:r>
              <a:rPr kumimoji="0" lang="zh-TW" altLang="en-US" sz="40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比利洗</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a:t>
            </a:r>
            <a:r>
              <a:rPr kumimoji="0" lang="en-CA" altLang="zh-TW" sz="40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6</a:t>
            </a:r>
            <a:r>
              <a:rPr kumimoji="0" lang="zh-TW" altLang="en-US" sz="40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亞多尼</a:t>
            </a:r>
            <a:r>
              <a:rPr kumimoji="0" lang="en-US" altLang="zh-TW" sz="4000" b="0" i="0" u="sng" strike="noStrike" kern="1200" cap="none" spc="0" normalizeH="0" baseline="0" noProof="0" dirty="0">
                <a:ln>
                  <a:noFill/>
                </a:ln>
                <a:solidFill>
                  <a:srgbClr val="FFFFFF"/>
                </a:solidFill>
                <a:effectLst/>
                <a:uLnTx/>
                <a:uFillTx/>
                <a:latin typeface="Arial" panose="020B0604020202020204" pitchFamily="34" charset="0"/>
                <a:ea typeface="方正平黑" panose="03000509000000000000" pitchFamily="65" charset="-120"/>
                <a:cs typeface="+mn-cs"/>
              </a:rPr>
              <a:t>‧</a:t>
            </a:r>
            <a:r>
              <a:rPr kumimoji="0" lang="zh-TW" altLang="en-US" sz="40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比色</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逃跑，他們追趕他，捉住他，砍斷他大拇指和大腳趾。</a:t>
            </a:r>
            <a:r>
              <a:rPr lang="en-CA" altLang="zh-TW" sz="40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 7</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亞多尼</a:t>
            </a:r>
            <a:r>
              <a:rPr kumimoji="0" lang="en-US" altLang="zh-TW"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比色說：「從前有七十個王，大拇指和大腳趾都被我砍斷，在我桌子底下拾取零碎食物。現在</a:t>
            </a:r>
            <a:r>
              <a:rPr kumimoji="0" lang="zh-TW" alt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神照著我所做的報應我</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了。」他們把亞多尼</a:t>
            </a:r>
            <a:r>
              <a:rPr kumimoji="0" lang="en-US" altLang="zh-TW"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比色帶到耶路撒冷，</a:t>
            </a:r>
            <a:r>
              <a:rPr kumimoji="0" lang="zh-TW" altLang="en-US" sz="4000" b="0" i="0" u="none"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他就死在那裏</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p>
          <a:p>
            <a:pPr marL="0" marR="0" lvl="0" indent="0" algn="just" defTabSz="1219170" rtl="0" eaLnBrk="1" fontAlgn="base" latinLnBrk="0" hangingPunct="1">
              <a:lnSpc>
                <a:spcPct val="100000"/>
              </a:lnSpc>
              <a:spcBef>
                <a:spcPct val="0"/>
              </a:spcBef>
              <a:spcAft>
                <a:spcPct val="0"/>
              </a:spcAft>
              <a:buClrTx/>
              <a:buSzTx/>
              <a:buFontTx/>
              <a:buNone/>
              <a:tabLst/>
              <a:defRPr/>
            </a:pPr>
            <a:endPar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TW" alt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1143298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4C8BFE-7010-C272-E410-2AB6D62BAC3A}"/>
              </a:ext>
            </a:extLst>
          </p:cNvPr>
          <p:cNvGrpSpPr/>
          <p:nvPr/>
        </p:nvGrpSpPr>
        <p:grpSpPr>
          <a:xfrm>
            <a:off x="0" y="0"/>
            <a:ext cx="4857750" cy="6858000"/>
            <a:chOff x="3667125" y="0"/>
            <a:chExt cx="4857750" cy="6858000"/>
          </a:xfrm>
        </p:grpSpPr>
        <p:pic>
          <p:nvPicPr>
            <p:cNvPr id="5" name="Picture 4">
              <a:extLst>
                <a:ext uri="{FF2B5EF4-FFF2-40B4-BE49-F238E27FC236}">
                  <a16:creationId xmlns:a16="http://schemas.microsoft.com/office/drawing/2014/main" id="{D8254AC4-4B69-C791-DAEB-876FF02F499A}"/>
                </a:ext>
              </a:extLst>
            </p:cNvPr>
            <p:cNvPicPr>
              <a:picLocks noChangeAspect="1"/>
            </p:cNvPicPr>
            <p:nvPr/>
          </p:nvPicPr>
          <p:blipFill>
            <a:blip r:embed="rId3"/>
            <a:stretch>
              <a:fillRect/>
            </a:stretch>
          </p:blipFill>
          <p:spPr>
            <a:xfrm>
              <a:off x="3667125" y="0"/>
              <a:ext cx="4857750" cy="6858000"/>
            </a:xfrm>
            <a:prstGeom prst="rect">
              <a:avLst/>
            </a:prstGeom>
          </p:spPr>
        </p:pic>
        <p:sp>
          <p:nvSpPr>
            <p:cNvPr id="6" name="Oval 5">
              <a:extLst>
                <a:ext uri="{FF2B5EF4-FFF2-40B4-BE49-F238E27FC236}">
                  <a16:creationId xmlns:a16="http://schemas.microsoft.com/office/drawing/2014/main" id="{DE2CA17D-421E-A342-A69C-5B963B53B2B1}"/>
                </a:ext>
              </a:extLst>
            </p:cNvPr>
            <p:cNvSpPr/>
            <p:nvPr/>
          </p:nvSpPr>
          <p:spPr>
            <a:xfrm>
              <a:off x="6693875" y="4712676"/>
              <a:ext cx="1266093" cy="1277816"/>
            </a:xfrm>
            <a:prstGeom prst="ellipse">
              <a:avLst/>
            </a:prstGeom>
            <a:noFill/>
            <a:ln w="76200">
              <a:solidFill>
                <a:srgbClr val="88F3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Oval 7">
            <a:extLst>
              <a:ext uri="{FF2B5EF4-FFF2-40B4-BE49-F238E27FC236}">
                <a16:creationId xmlns:a16="http://schemas.microsoft.com/office/drawing/2014/main" id="{D9A59CB9-E5EE-B835-22A2-4C824ADDE998}"/>
              </a:ext>
            </a:extLst>
          </p:cNvPr>
          <p:cNvSpPr/>
          <p:nvPr/>
        </p:nvSpPr>
        <p:spPr>
          <a:xfrm>
            <a:off x="236658" y="4091352"/>
            <a:ext cx="865312" cy="855786"/>
          </a:xfrm>
          <a:prstGeom prst="ellipse">
            <a:avLst/>
          </a:prstGeom>
          <a:noFill/>
          <a:ln w="38100">
            <a:solidFill>
              <a:srgbClr val="88F3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7255DE9D-4CB7-32EA-3F94-4566C6DC3F78}"/>
              </a:ext>
            </a:extLst>
          </p:cNvPr>
          <p:cNvSpPr/>
          <p:nvPr/>
        </p:nvSpPr>
        <p:spPr>
          <a:xfrm>
            <a:off x="2161438" y="2743198"/>
            <a:ext cx="865312" cy="855786"/>
          </a:xfrm>
          <a:prstGeom prst="ellipse">
            <a:avLst/>
          </a:prstGeom>
          <a:noFill/>
          <a:ln w="38100">
            <a:solidFill>
              <a:srgbClr val="88F3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ABF26320-6664-36F3-EDFE-D7396CE0EB4C}"/>
              </a:ext>
            </a:extLst>
          </p:cNvPr>
          <p:cNvSpPr txBox="1"/>
          <p:nvPr/>
        </p:nvSpPr>
        <p:spPr>
          <a:xfrm>
            <a:off x="5231017" y="632911"/>
            <a:ext cx="6562070" cy="830997"/>
          </a:xfrm>
          <a:prstGeom prst="rect">
            <a:avLst/>
          </a:prstGeom>
          <a:noFill/>
        </p:spPr>
        <p:txBody>
          <a:bodyPr wrap="square">
            <a:spAutoFit/>
          </a:bodyPr>
          <a:lstStyle/>
          <a:p>
            <a:r>
              <a:rPr lang="zh-TW" altLang="en-US" sz="4800" b="1" dirty="0">
                <a:latin typeface="微軟正黑體" panose="020B0604030504040204" pitchFamily="34" charset="-120"/>
                <a:ea typeface="微軟正黑體" panose="020B0604030504040204" pitchFamily="34" charset="-120"/>
              </a:rPr>
              <a:t>砍斷他大拇指和大腳趾</a:t>
            </a:r>
            <a:r>
              <a:rPr lang="en-CA" altLang="zh-TW" sz="4800" b="1" dirty="0">
                <a:latin typeface="微軟正黑體" panose="020B0604030504040204" pitchFamily="34" charset="-120"/>
                <a:ea typeface="微軟正黑體" panose="020B0604030504040204" pitchFamily="34" charset="-120"/>
              </a:rPr>
              <a:t>?</a:t>
            </a:r>
          </a:p>
        </p:txBody>
      </p:sp>
      <p:sp>
        <p:nvSpPr>
          <p:cNvPr id="12" name="Rectangle 11">
            <a:extLst>
              <a:ext uri="{FF2B5EF4-FFF2-40B4-BE49-F238E27FC236}">
                <a16:creationId xmlns:a16="http://schemas.microsoft.com/office/drawing/2014/main" id="{4BE2977F-3D4D-F5C3-E810-9494B340F4D4}"/>
              </a:ext>
            </a:extLst>
          </p:cNvPr>
          <p:cNvSpPr/>
          <p:nvPr/>
        </p:nvSpPr>
        <p:spPr>
          <a:xfrm>
            <a:off x="5303482" y="1934306"/>
            <a:ext cx="6417141" cy="923330"/>
          </a:xfrm>
          <a:prstGeom prst="rect">
            <a:avLst/>
          </a:prstGeom>
          <a:noFill/>
        </p:spPr>
        <p:txBody>
          <a:bodyPr wrap="none" lIns="91440" tIns="45720" rIns="91440" bIns="45720">
            <a:spAutoFit/>
          </a:bodyPr>
          <a:lstStyle/>
          <a:p>
            <a:pPr algn="ctr"/>
            <a:r>
              <a:rPr lang="zh-TW" altLang="en-US" sz="5400" b="1" cap="none" spc="0" dirty="0">
                <a:ln w="22225">
                  <a:solidFill>
                    <a:schemeClr val="accent2"/>
                  </a:solidFill>
                  <a:prstDash val="solid"/>
                </a:ln>
                <a:solidFill>
                  <a:schemeClr val="bg2">
                    <a:lumMod val="50000"/>
                  </a:schemeClr>
                </a:solidFill>
                <a:effectLst/>
                <a:latin typeface="文鼎粗毛楷" panose="03000809000000000000" pitchFamily="65" charset="-120"/>
                <a:ea typeface="文鼎粗毛楷" panose="03000809000000000000" pitchFamily="65" charset="-120"/>
              </a:rPr>
              <a:t>使敵人失去作戰能力</a:t>
            </a:r>
            <a:endParaRPr lang="en-US" sz="5400" b="1" cap="none" spc="0" dirty="0">
              <a:ln w="22225">
                <a:solidFill>
                  <a:schemeClr val="accent2"/>
                </a:solidFill>
                <a:prstDash val="solid"/>
              </a:ln>
              <a:solidFill>
                <a:schemeClr val="bg2">
                  <a:lumMod val="50000"/>
                </a:schemeClr>
              </a:solidFill>
              <a:effectLst/>
              <a:latin typeface="文鼎粗毛楷" panose="03000809000000000000" pitchFamily="65" charset="-120"/>
              <a:ea typeface="文鼎粗毛楷" panose="03000809000000000000" pitchFamily="65" charset="-120"/>
            </a:endParaRPr>
          </a:p>
        </p:txBody>
      </p:sp>
    </p:spTree>
    <p:extLst>
      <p:ext uri="{BB962C8B-B14F-4D97-AF65-F5344CB8AC3E}">
        <p14:creationId xmlns:p14="http://schemas.microsoft.com/office/powerpoint/2010/main" val="2959405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6719D-EC85-5AC5-02D2-416BF67189A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D6582E9-E21E-2E94-BF59-06B157C878E3}"/>
              </a:ext>
            </a:extLst>
          </p:cNvPr>
          <p:cNvGrpSpPr/>
          <p:nvPr/>
        </p:nvGrpSpPr>
        <p:grpSpPr>
          <a:xfrm>
            <a:off x="0" y="0"/>
            <a:ext cx="4857750" cy="6858000"/>
            <a:chOff x="3667125" y="0"/>
            <a:chExt cx="4857750" cy="6858000"/>
          </a:xfrm>
        </p:grpSpPr>
        <p:pic>
          <p:nvPicPr>
            <p:cNvPr id="5" name="Picture 4">
              <a:extLst>
                <a:ext uri="{FF2B5EF4-FFF2-40B4-BE49-F238E27FC236}">
                  <a16:creationId xmlns:a16="http://schemas.microsoft.com/office/drawing/2014/main" id="{E3F00209-059B-51DD-5E00-A5DE66FADDE2}"/>
                </a:ext>
              </a:extLst>
            </p:cNvPr>
            <p:cNvPicPr>
              <a:picLocks noChangeAspect="1"/>
            </p:cNvPicPr>
            <p:nvPr/>
          </p:nvPicPr>
          <p:blipFill>
            <a:blip r:embed="rId3"/>
            <a:stretch>
              <a:fillRect/>
            </a:stretch>
          </p:blipFill>
          <p:spPr>
            <a:xfrm>
              <a:off x="3667125" y="0"/>
              <a:ext cx="4857750" cy="6858000"/>
            </a:xfrm>
            <a:prstGeom prst="rect">
              <a:avLst/>
            </a:prstGeom>
          </p:spPr>
        </p:pic>
        <p:sp>
          <p:nvSpPr>
            <p:cNvPr id="6" name="Oval 5">
              <a:extLst>
                <a:ext uri="{FF2B5EF4-FFF2-40B4-BE49-F238E27FC236}">
                  <a16:creationId xmlns:a16="http://schemas.microsoft.com/office/drawing/2014/main" id="{01B54FC0-CFC1-6D8A-7379-DED9F34DC5D9}"/>
                </a:ext>
              </a:extLst>
            </p:cNvPr>
            <p:cNvSpPr/>
            <p:nvPr/>
          </p:nvSpPr>
          <p:spPr>
            <a:xfrm>
              <a:off x="6693875" y="4712676"/>
              <a:ext cx="1266093" cy="1277816"/>
            </a:xfrm>
            <a:prstGeom prst="ellipse">
              <a:avLst/>
            </a:prstGeom>
            <a:noFill/>
            <a:ln w="76200">
              <a:solidFill>
                <a:srgbClr val="88F3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Oval 7">
            <a:extLst>
              <a:ext uri="{FF2B5EF4-FFF2-40B4-BE49-F238E27FC236}">
                <a16:creationId xmlns:a16="http://schemas.microsoft.com/office/drawing/2014/main" id="{BCE20AFE-8417-56A8-AFA7-60C9194DF4CC}"/>
              </a:ext>
            </a:extLst>
          </p:cNvPr>
          <p:cNvSpPr/>
          <p:nvPr/>
        </p:nvSpPr>
        <p:spPr>
          <a:xfrm>
            <a:off x="236658" y="4091352"/>
            <a:ext cx="865312" cy="855786"/>
          </a:xfrm>
          <a:prstGeom prst="ellipse">
            <a:avLst/>
          </a:prstGeom>
          <a:noFill/>
          <a:ln w="38100">
            <a:solidFill>
              <a:srgbClr val="88F3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33EFFA5-1135-3F3E-A62B-01B7BA498FE4}"/>
              </a:ext>
            </a:extLst>
          </p:cNvPr>
          <p:cNvSpPr/>
          <p:nvPr/>
        </p:nvSpPr>
        <p:spPr>
          <a:xfrm>
            <a:off x="2161438" y="2743198"/>
            <a:ext cx="865312" cy="855786"/>
          </a:xfrm>
          <a:prstGeom prst="ellipse">
            <a:avLst/>
          </a:prstGeom>
          <a:noFill/>
          <a:ln w="38100">
            <a:solidFill>
              <a:srgbClr val="88F3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9B22D0E-7872-E188-E43F-4136117C8C4B}"/>
              </a:ext>
            </a:extLst>
          </p:cNvPr>
          <p:cNvSpPr txBox="1"/>
          <p:nvPr/>
        </p:nvSpPr>
        <p:spPr>
          <a:xfrm>
            <a:off x="5231017" y="632911"/>
            <a:ext cx="656207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砍斷他大拇指和大腳趾</a:t>
            </a:r>
            <a:r>
              <a:rPr kumimoji="0" lang="en-CA" altLang="zh-TW" sz="4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
        <p:nvSpPr>
          <p:cNvPr id="12" name="Rectangle 11">
            <a:extLst>
              <a:ext uri="{FF2B5EF4-FFF2-40B4-BE49-F238E27FC236}">
                <a16:creationId xmlns:a16="http://schemas.microsoft.com/office/drawing/2014/main" id="{E3879C80-31C3-7E05-A7C5-A3D8EED2DADD}"/>
              </a:ext>
            </a:extLst>
          </p:cNvPr>
          <p:cNvSpPr/>
          <p:nvPr/>
        </p:nvSpPr>
        <p:spPr>
          <a:xfrm>
            <a:off x="5303482" y="1934306"/>
            <a:ext cx="641714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a:ln w="22225">
                  <a:solidFill>
                    <a:srgbClr val="ED7D31"/>
                  </a:solidFill>
                  <a:prstDash val="solid"/>
                </a:ln>
                <a:solidFill>
                  <a:srgbClr val="E7E6E6">
                    <a:lumMod val="50000"/>
                  </a:srgbClr>
                </a:solidFill>
                <a:effectLst/>
                <a:uLnTx/>
                <a:uFillTx/>
                <a:latin typeface="文鼎粗毛楷" panose="03000809000000000000" pitchFamily="65" charset="-120"/>
                <a:ea typeface="文鼎粗毛楷" panose="03000809000000000000" pitchFamily="65" charset="-120"/>
                <a:cs typeface="+mn-cs"/>
              </a:rPr>
              <a:t>使敵人失去作戰能力</a:t>
            </a:r>
            <a:endParaRPr kumimoji="0" lang="en-US" sz="5400" b="1" i="0" u="none" strike="noStrike" kern="1200" cap="none" spc="0" normalizeH="0" baseline="0" noProof="0" dirty="0">
              <a:ln w="22225">
                <a:solidFill>
                  <a:srgbClr val="ED7D31"/>
                </a:solidFill>
                <a:prstDash val="solid"/>
              </a:ln>
              <a:solidFill>
                <a:srgbClr val="E7E6E6">
                  <a:lumMod val="50000"/>
                </a:srgbClr>
              </a:solidFill>
              <a:effectLst/>
              <a:uLnTx/>
              <a:uFillTx/>
              <a:latin typeface="文鼎粗毛楷" panose="03000809000000000000" pitchFamily="65" charset="-120"/>
              <a:ea typeface="文鼎粗毛楷" panose="03000809000000000000" pitchFamily="65" charset="-120"/>
              <a:cs typeface="+mn-cs"/>
            </a:endParaRPr>
          </a:p>
        </p:txBody>
      </p:sp>
      <p:sp>
        <p:nvSpPr>
          <p:cNvPr id="13" name="Rectangle 12">
            <a:extLst>
              <a:ext uri="{FF2B5EF4-FFF2-40B4-BE49-F238E27FC236}">
                <a16:creationId xmlns:a16="http://schemas.microsoft.com/office/drawing/2014/main" id="{FD1E6CB1-51F1-F471-02CA-65D4EC8F6950}"/>
              </a:ext>
            </a:extLst>
          </p:cNvPr>
          <p:cNvSpPr/>
          <p:nvPr/>
        </p:nvSpPr>
        <p:spPr>
          <a:xfrm>
            <a:off x="5303482" y="3429000"/>
            <a:ext cx="641714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a:ln w="22225">
                  <a:solidFill>
                    <a:srgbClr val="ED7D31"/>
                  </a:solidFill>
                  <a:prstDash val="solid"/>
                </a:ln>
                <a:solidFill>
                  <a:srgbClr val="E7E6E6">
                    <a:lumMod val="50000"/>
                  </a:srgbClr>
                </a:solidFill>
                <a:effectLst/>
                <a:uLnTx/>
                <a:uFillTx/>
                <a:latin typeface="文鼎粗毛楷" panose="03000809000000000000" pitchFamily="65" charset="-120"/>
                <a:ea typeface="文鼎粗毛楷" panose="03000809000000000000" pitchFamily="65" charset="-120"/>
                <a:cs typeface="+mn-cs"/>
              </a:rPr>
              <a:t>記念征服敵人的戰蹟</a:t>
            </a:r>
            <a:endParaRPr kumimoji="0" lang="en-US" sz="5400" b="1" i="0" u="none" strike="noStrike" kern="1200" cap="none" spc="0" normalizeH="0" baseline="0" noProof="0" dirty="0">
              <a:ln w="22225">
                <a:solidFill>
                  <a:srgbClr val="ED7D31"/>
                </a:solidFill>
                <a:prstDash val="solid"/>
              </a:ln>
              <a:solidFill>
                <a:srgbClr val="E7E6E6">
                  <a:lumMod val="50000"/>
                </a:srgbClr>
              </a:solidFill>
              <a:effectLst/>
              <a:uLnTx/>
              <a:uFillTx/>
              <a:latin typeface="文鼎粗毛楷" panose="03000809000000000000" pitchFamily="65" charset="-120"/>
              <a:ea typeface="文鼎粗毛楷" panose="03000809000000000000" pitchFamily="65" charset="-120"/>
              <a:cs typeface="+mn-cs"/>
            </a:endParaRPr>
          </a:p>
        </p:txBody>
      </p:sp>
    </p:spTree>
    <p:extLst>
      <p:ext uri="{BB962C8B-B14F-4D97-AF65-F5344CB8AC3E}">
        <p14:creationId xmlns:p14="http://schemas.microsoft.com/office/powerpoint/2010/main" val="3991919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7C719-4390-97E4-2F00-4D6D36F5BFA2}"/>
              </a:ext>
            </a:extLst>
          </p:cNvPr>
          <p:cNvPicPr>
            <a:picLocks noChangeAspect="1"/>
          </p:cNvPicPr>
          <p:nvPr/>
        </p:nvPicPr>
        <p:blipFill>
          <a:blip r:embed="rId3"/>
          <a:stretch>
            <a:fillRect/>
          </a:stretch>
        </p:blipFill>
        <p:spPr>
          <a:xfrm>
            <a:off x="0" y="0"/>
            <a:ext cx="4904176" cy="6858000"/>
          </a:xfrm>
          <a:prstGeom prst="rect">
            <a:avLst/>
          </a:prstGeom>
        </p:spPr>
      </p:pic>
      <p:sp>
        <p:nvSpPr>
          <p:cNvPr id="5" name="Subtitle 2">
            <a:extLst>
              <a:ext uri="{FF2B5EF4-FFF2-40B4-BE49-F238E27FC236}">
                <a16:creationId xmlns:a16="http://schemas.microsoft.com/office/drawing/2014/main" id="{7106DFE8-A0AD-49D7-8B38-7D3057B06F70}"/>
              </a:ext>
            </a:extLst>
          </p:cNvPr>
          <p:cNvSpPr>
            <a:spLocks noGrp="1"/>
          </p:cNvSpPr>
          <p:nvPr>
            <p:ph idx="1"/>
          </p:nvPr>
        </p:nvSpPr>
        <p:spPr>
          <a:xfrm>
            <a:off x="5292969" y="527293"/>
            <a:ext cx="6899031" cy="1187207"/>
          </a:xfrm>
        </p:spPr>
        <p:txBody>
          <a:bodyPr anchor="ctr">
            <a:normAutofit fontScale="92500" lnSpcReduction="20000"/>
          </a:bodyPr>
          <a:lstStyle/>
          <a:p>
            <a:pPr marL="0" indent="0" algn="ctr">
              <a:buNone/>
            </a:pPr>
            <a:r>
              <a:rPr lang="zh-TW" altLang="en-US" sz="4400" b="1" dirty="0">
                <a:latin typeface="微軟正黑體" panose="020B0604030504040204" pitchFamily="34" charset="-120"/>
                <a:ea typeface="微軟正黑體" panose="020B0604030504040204" pitchFamily="34" charset="-120"/>
              </a:rPr>
              <a:t>約書亞去世時</a:t>
            </a:r>
            <a:r>
              <a:rPr lang="en-CA" altLang="zh-TW" sz="4400" b="1" dirty="0">
                <a:latin typeface="微軟正黑體" panose="020B0604030504040204" pitchFamily="34" charset="-120"/>
                <a:ea typeface="微軟正黑體" panose="020B0604030504040204" pitchFamily="34" charset="-120"/>
              </a:rPr>
              <a:t>, </a:t>
            </a:r>
          </a:p>
          <a:p>
            <a:pPr marL="0" indent="0" algn="ctr">
              <a:buNone/>
            </a:pPr>
            <a:r>
              <a:rPr lang="zh-TW" altLang="en-US" sz="4400" b="1" dirty="0">
                <a:latin typeface="微軟正黑體" panose="020B0604030504040204" pitchFamily="34" charset="-120"/>
                <a:ea typeface="微軟正黑體" panose="020B0604030504040204" pitchFamily="34" charset="-120"/>
              </a:rPr>
              <a:t>已得和未得之地的分佈</a:t>
            </a:r>
            <a:endParaRPr lang="en-CA" sz="4000" dirty="0">
              <a:latin typeface="微軟正黑體" panose="020B0604030504040204" pitchFamily="34" charset="-120"/>
              <a:ea typeface="微軟正黑體" panose="020B0604030504040204" pitchFamily="34" charset="-120"/>
            </a:endParaRPr>
          </a:p>
        </p:txBody>
      </p:sp>
      <p:grpSp>
        <p:nvGrpSpPr>
          <p:cNvPr id="12" name="Group 11">
            <a:extLst>
              <a:ext uri="{FF2B5EF4-FFF2-40B4-BE49-F238E27FC236}">
                <a16:creationId xmlns:a16="http://schemas.microsoft.com/office/drawing/2014/main" id="{D28590D2-7FB5-653F-58E3-B5C610819BC2}"/>
              </a:ext>
            </a:extLst>
          </p:cNvPr>
          <p:cNvGrpSpPr/>
          <p:nvPr/>
        </p:nvGrpSpPr>
        <p:grpSpPr>
          <a:xfrm>
            <a:off x="5892800" y="3687256"/>
            <a:ext cx="5439729" cy="2912489"/>
            <a:chOff x="5600700" y="3687256"/>
            <a:chExt cx="5439729" cy="2912489"/>
          </a:xfrm>
        </p:grpSpPr>
        <p:pic>
          <p:nvPicPr>
            <p:cNvPr id="9" name="Picture 8">
              <a:extLst>
                <a:ext uri="{FF2B5EF4-FFF2-40B4-BE49-F238E27FC236}">
                  <a16:creationId xmlns:a16="http://schemas.microsoft.com/office/drawing/2014/main" id="{13F28867-5B5D-56CC-D847-5F82FAF7E90F}"/>
                </a:ext>
              </a:extLst>
            </p:cNvPr>
            <p:cNvPicPr>
              <a:picLocks noChangeAspect="1"/>
            </p:cNvPicPr>
            <p:nvPr/>
          </p:nvPicPr>
          <p:blipFill>
            <a:blip r:embed="rId4"/>
            <a:srcRect l="2066" r="58024"/>
            <a:stretch>
              <a:fillRect/>
            </a:stretch>
          </p:blipFill>
          <p:spPr>
            <a:xfrm>
              <a:off x="5600700" y="3687256"/>
              <a:ext cx="2057400" cy="2912489"/>
            </a:xfrm>
            <a:prstGeom prst="rect">
              <a:avLst/>
            </a:prstGeom>
          </p:spPr>
        </p:pic>
        <p:sp>
          <p:nvSpPr>
            <p:cNvPr id="10" name="Rectangle 9">
              <a:extLst>
                <a:ext uri="{FF2B5EF4-FFF2-40B4-BE49-F238E27FC236}">
                  <a16:creationId xmlns:a16="http://schemas.microsoft.com/office/drawing/2014/main" id="{D870D408-33C8-2BF2-60E4-B5040AE13353}"/>
                </a:ext>
              </a:extLst>
            </p:cNvPr>
            <p:cNvSpPr/>
            <p:nvPr/>
          </p:nvSpPr>
          <p:spPr>
            <a:xfrm>
              <a:off x="8085774" y="3932535"/>
              <a:ext cx="2954655" cy="923330"/>
            </a:xfrm>
            <a:prstGeom prst="rect">
              <a:avLst/>
            </a:prstGeom>
            <a:noFill/>
          </p:spPr>
          <p:txBody>
            <a:bodyPr wrap="none" lIns="91440" tIns="45720" rIns="91440" bIns="45720">
              <a:spAutoFit/>
            </a:bodyPr>
            <a:lstStyle/>
            <a:p>
              <a:pPr algn="ctr"/>
              <a:r>
                <a:rPr lang="zh-TW" altLang="en-US" sz="5400" b="0" cap="none" spc="0" dirty="0">
                  <a:ln w="0"/>
                  <a:solidFill>
                    <a:schemeClr val="tx1"/>
                  </a:solidFill>
                  <a:effectLst>
                    <a:outerShdw blurRad="38100" dist="19050" dir="2700000" algn="tl" rotWithShape="0">
                      <a:schemeClr val="dk1">
                        <a:alpha val="40000"/>
                      </a:schemeClr>
                    </a:outerShdw>
                  </a:effectLst>
                  <a:latin typeface="文鼎特毛楷" panose="03000909000000000000" pitchFamily="65" charset="-120"/>
                  <a:ea typeface="文鼎特毛楷" panose="03000909000000000000" pitchFamily="65" charset="-120"/>
                </a:rPr>
                <a:t>已得的地</a:t>
              </a:r>
              <a:endParaRPr lang="en-US" sz="5400" b="0" cap="none" spc="0" dirty="0">
                <a:ln w="0"/>
                <a:solidFill>
                  <a:schemeClr val="tx1"/>
                </a:solidFill>
                <a:effectLst>
                  <a:outerShdw blurRad="38100" dist="19050" dir="2700000" algn="tl" rotWithShape="0">
                    <a:schemeClr val="dk1">
                      <a:alpha val="40000"/>
                    </a:schemeClr>
                  </a:outerShdw>
                </a:effectLst>
                <a:latin typeface="文鼎特毛楷" panose="03000909000000000000" pitchFamily="65" charset="-120"/>
                <a:ea typeface="文鼎特毛楷" panose="03000909000000000000" pitchFamily="65" charset="-120"/>
              </a:endParaRPr>
            </a:p>
          </p:txBody>
        </p:sp>
        <p:sp>
          <p:nvSpPr>
            <p:cNvPr id="11" name="Rectangle 10">
              <a:extLst>
                <a:ext uri="{FF2B5EF4-FFF2-40B4-BE49-F238E27FC236}">
                  <a16:creationId xmlns:a16="http://schemas.microsoft.com/office/drawing/2014/main" id="{12A4D330-CCCA-B2CC-A593-8E99B2B535E7}"/>
                </a:ext>
              </a:extLst>
            </p:cNvPr>
            <p:cNvSpPr/>
            <p:nvPr/>
          </p:nvSpPr>
          <p:spPr>
            <a:xfrm>
              <a:off x="8085772" y="5407377"/>
              <a:ext cx="2954655" cy="923330"/>
            </a:xfrm>
            <a:prstGeom prst="rect">
              <a:avLst/>
            </a:prstGeom>
            <a:noFill/>
          </p:spPr>
          <p:txBody>
            <a:bodyPr wrap="none" lIns="91440" tIns="45720" rIns="91440" bIns="45720">
              <a:spAutoFit/>
            </a:bodyPr>
            <a:lstStyle/>
            <a:p>
              <a:pPr algn="ctr"/>
              <a:r>
                <a:rPr lang="zh-TW" altLang="en-US" sz="5400" b="0" cap="none" spc="0" dirty="0">
                  <a:ln w="0"/>
                  <a:solidFill>
                    <a:schemeClr val="tx1"/>
                  </a:solidFill>
                  <a:effectLst>
                    <a:outerShdw blurRad="38100" dist="19050" dir="2700000" algn="tl" rotWithShape="0">
                      <a:schemeClr val="dk1">
                        <a:alpha val="40000"/>
                      </a:schemeClr>
                    </a:outerShdw>
                  </a:effectLst>
                  <a:latin typeface="文鼎特毛楷" panose="03000909000000000000" pitchFamily="65" charset="-120"/>
                  <a:ea typeface="文鼎特毛楷" panose="03000909000000000000" pitchFamily="65" charset="-120"/>
                </a:rPr>
                <a:t>未得的地</a:t>
              </a:r>
              <a:endParaRPr lang="en-US" sz="5400" b="0" cap="none" spc="0" dirty="0">
                <a:ln w="0"/>
                <a:solidFill>
                  <a:schemeClr val="tx1"/>
                </a:solidFill>
                <a:effectLst>
                  <a:outerShdw blurRad="38100" dist="19050" dir="2700000" algn="tl" rotWithShape="0">
                    <a:schemeClr val="dk1">
                      <a:alpha val="40000"/>
                    </a:schemeClr>
                  </a:outerShdw>
                </a:effectLst>
                <a:latin typeface="文鼎特毛楷" panose="03000909000000000000" pitchFamily="65" charset="-120"/>
                <a:ea typeface="文鼎特毛楷" panose="03000909000000000000" pitchFamily="65" charset="-120"/>
              </a:endParaRPr>
            </a:p>
          </p:txBody>
        </p:sp>
      </p:grpSp>
    </p:spTree>
    <p:extLst>
      <p:ext uri="{BB962C8B-B14F-4D97-AF65-F5344CB8AC3E}">
        <p14:creationId xmlns:p14="http://schemas.microsoft.com/office/powerpoint/2010/main" val="2559661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5CCFC18-1224-44AC-A5CB-AB98F7DF0BE5}"/>
              </a:ext>
            </a:extLst>
          </p:cNvPr>
          <p:cNvGraphicFramePr>
            <a:graphicFrameLocks noGrp="1"/>
          </p:cNvGraphicFramePr>
          <p:nvPr>
            <p:ph idx="1"/>
            <p:extLst>
              <p:ext uri="{D42A27DB-BD31-4B8C-83A1-F6EECF244321}">
                <p14:modId xmlns:p14="http://schemas.microsoft.com/office/powerpoint/2010/main" val="2119291367"/>
              </p:ext>
            </p:extLst>
          </p:nvPr>
        </p:nvGraphicFramePr>
        <p:xfrm>
          <a:off x="0" y="0"/>
          <a:ext cx="12192001" cy="6858003"/>
        </p:xfrm>
        <a:graphic>
          <a:graphicData uri="http://schemas.openxmlformats.org/drawingml/2006/table">
            <a:tbl>
              <a:tblPr/>
              <a:tblGrid>
                <a:gridCol w="679938">
                  <a:extLst>
                    <a:ext uri="{9D8B030D-6E8A-4147-A177-3AD203B41FA5}">
                      <a16:colId xmlns:a16="http://schemas.microsoft.com/office/drawing/2014/main" val="3591070598"/>
                    </a:ext>
                  </a:extLst>
                </a:gridCol>
                <a:gridCol w="1415562">
                  <a:extLst>
                    <a:ext uri="{9D8B030D-6E8A-4147-A177-3AD203B41FA5}">
                      <a16:colId xmlns:a16="http://schemas.microsoft.com/office/drawing/2014/main" val="1376810918"/>
                    </a:ext>
                  </a:extLst>
                </a:gridCol>
                <a:gridCol w="4273372">
                  <a:extLst>
                    <a:ext uri="{9D8B030D-6E8A-4147-A177-3AD203B41FA5}">
                      <a16:colId xmlns:a16="http://schemas.microsoft.com/office/drawing/2014/main" val="3430062151"/>
                    </a:ext>
                  </a:extLst>
                </a:gridCol>
                <a:gridCol w="1787573">
                  <a:extLst>
                    <a:ext uri="{9D8B030D-6E8A-4147-A177-3AD203B41FA5}">
                      <a16:colId xmlns:a16="http://schemas.microsoft.com/office/drawing/2014/main" val="1934942946"/>
                    </a:ext>
                  </a:extLst>
                </a:gridCol>
                <a:gridCol w="4035556">
                  <a:extLst>
                    <a:ext uri="{9D8B030D-6E8A-4147-A177-3AD203B41FA5}">
                      <a16:colId xmlns:a16="http://schemas.microsoft.com/office/drawing/2014/main" val="2328678344"/>
                    </a:ext>
                  </a:extLst>
                </a:gridCol>
              </a:tblGrid>
              <a:tr h="507200">
                <a:tc>
                  <a:txBody>
                    <a:bodyPr/>
                    <a:lstStyle/>
                    <a:p>
                      <a:pPr algn="ctr"/>
                      <a:endParaRPr lang="zh-TW" altLang="en-US" sz="2000" b="1"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zh-TW" altLang="en-US" sz="2000" b="1" dirty="0">
                          <a:effectLst/>
                          <a:latin typeface="標楷體" panose="03000509000000000000" pitchFamily="65" charset="-120"/>
                          <a:ea typeface="標楷體" panose="03000509000000000000" pitchFamily="65" charset="-120"/>
                        </a:rPr>
                        <a:t>士師名字</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zh-TW" altLang="en-US" sz="2000" b="1" dirty="0">
                          <a:effectLst/>
                          <a:latin typeface="標楷體" panose="03000509000000000000" pitchFamily="65" charset="-120"/>
                          <a:ea typeface="標楷體" panose="03000509000000000000" pitchFamily="65" charset="-120"/>
                        </a:rPr>
                        <a:t>主要事蹟</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zh-CN" altLang="en-US" sz="2000" b="1" dirty="0">
                          <a:effectLst/>
                          <a:latin typeface="標楷體" panose="03000509000000000000" pitchFamily="65" charset="-120"/>
                          <a:ea typeface="標楷體" panose="03000509000000000000" pitchFamily="65" charset="-120"/>
                        </a:rPr>
                        <a:t>做士師的年期</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altLang="zh-CN" sz="2000" b="1" dirty="0">
                          <a:effectLst/>
                          <a:latin typeface="標楷體" panose="03000509000000000000" pitchFamily="65" charset="-120"/>
                          <a:ea typeface="標楷體" panose="03000509000000000000" pitchFamily="65" charset="-120"/>
                        </a:rPr>
                        <a:t>《</a:t>
                      </a:r>
                      <a:r>
                        <a:rPr lang="zh-CN" altLang="en-US" sz="2000" b="1" dirty="0">
                          <a:effectLst/>
                          <a:latin typeface="標楷體" panose="03000509000000000000" pitchFamily="65" charset="-120"/>
                          <a:ea typeface="標楷體" panose="03000509000000000000" pitchFamily="65" charset="-120"/>
                        </a:rPr>
                        <a:t>舊約聖經</a:t>
                      </a:r>
                      <a:r>
                        <a:rPr lang="en-US" altLang="zh-CN" sz="2000" b="1" dirty="0">
                          <a:effectLst/>
                          <a:latin typeface="標楷體" panose="03000509000000000000" pitchFamily="65" charset="-120"/>
                          <a:ea typeface="標楷體" panose="03000509000000000000" pitchFamily="65" charset="-120"/>
                        </a:rPr>
                        <a:t>》</a:t>
                      </a:r>
                      <a:r>
                        <a:rPr lang="zh-TW" altLang="en-US" sz="2000" b="1" dirty="0">
                          <a:effectLst/>
                          <a:latin typeface="標楷體" panose="03000509000000000000" pitchFamily="65" charset="-120"/>
                          <a:ea typeface="標楷體" panose="03000509000000000000" pitchFamily="65" charset="-120"/>
                        </a:rPr>
                        <a:t>出處</a:t>
                      </a:r>
                      <a:endParaRPr lang="zh-CN" altLang="en-US" sz="20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297232497"/>
                  </a:ext>
                </a:extLst>
              </a:tr>
              <a:tr h="512743">
                <a:tc>
                  <a:txBody>
                    <a:bodyPr/>
                    <a:lstStyle/>
                    <a:p>
                      <a:pPr algn="ctr"/>
                      <a:r>
                        <a:rPr lang="en-US" altLang="zh-TW" sz="2000" b="1" u="sng" dirty="0">
                          <a:effectLst/>
                          <a:latin typeface="+mn-lt"/>
                          <a:ea typeface="標楷體" panose="03000509000000000000" pitchFamily="65" charset="-120"/>
                        </a:rPr>
                        <a:t>1 </a:t>
                      </a:r>
                      <a:endParaRPr lang="zh-TW" altLang="en-US" sz="2000" b="1" u="sng"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sng" strike="noStrike" dirty="0">
                          <a:solidFill>
                            <a:srgbClr val="A55858"/>
                          </a:solidFill>
                          <a:effectLst/>
                          <a:latin typeface="標楷體" panose="03000509000000000000" pitchFamily="65" charset="-120"/>
                          <a:ea typeface="標楷體" panose="03000509000000000000" pitchFamily="65" charset="-120"/>
                          <a:hlinkClick r:id="rId3" tooltip="俄陀聂（页面不存在）"/>
                        </a:rPr>
                        <a:t>俄陀聶</a:t>
                      </a:r>
                      <a:endParaRPr lang="zh-TW" altLang="en-US" sz="2000" b="1" u="sng"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帶領以色列人打敗</a:t>
                      </a:r>
                      <a:r>
                        <a:rPr lang="zh-CN" altLang="en-US" sz="1800" b="1" u="sng" strike="noStrike" kern="1200" dirty="0">
                          <a:solidFill>
                            <a:srgbClr val="0070C0"/>
                          </a:solidFill>
                          <a:effectLst/>
                          <a:latin typeface="標楷體" panose="03000509000000000000" pitchFamily="65" charset="-120"/>
                          <a:ea typeface="標楷體" panose="03000509000000000000" pitchFamily="65" charset="-120"/>
                          <a:cs typeface="+mn-cs"/>
                        </a:rPr>
                        <a:t>美索不達米亞</a:t>
                      </a:r>
                      <a:r>
                        <a:rPr lang="zh-CN" altLang="en-US" sz="1800" dirty="0">
                          <a:effectLst/>
                          <a:latin typeface="標楷體" panose="03000509000000000000" pitchFamily="65" charset="-120"/>
                          <a:ea typeface="標楷體" panose="03000509000000000000" pitchFamily="65" charset="-120"/>
                        </a:rPr>
                        <a:t>人</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40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三章</a:t>
                      </a:r>
                      <a:r>
                        <a:rPr lang="en-US" altLang="zh-CN" sz="1800" dirty="0">
                          <a:effectLst/>
                          <a:latin typeface="標楷體" panose="03000509000000000000" pitchFamily="65" charset="-120"/>
                          <a:ea typeface="標楷體" panose="03000509000000000000" pitchFamily="65" charset="-120"/>
                        </a:rPr>
                        <a:t>7</a:t>
                      </a:r>
                      <a:r>
                        <a:rPr lang="zh-CN" altLang="en-US" sz="1800" dirty="0">
                          <a:effectLst/>
                          <a:latin typeface="標楷體" panose="03000509000000000000" pitchFamily="65" charset="-120"/>
                          <a:ea typeface="標楷體" panose="03000509000000000000" pitchFamily="65" charset="-120"/>
                        </a:rPr>
                        <a:t>～</a:t>
                      </a:r>
                      <a:r>
                        <a:rPr lang="en-US" altLang="zh-CN" sz="1800" dirty="0">
                          <a:effectLst/>
                          <a:latin typeface="標楷體" panose="03000509000000000000" pitchFamily="65" charset="-120"/>
                          <a:ea typeface="標楷體" panose="03000509000000000000" pitchFamily="65" charset="-120"/>
                        </a:rPr>
                        <a:t>11</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95779894"/>
                  </a:ext>
                </a:extLst>
              </a:tr>
              <a:tr h="422675">
                <a:tc>
                  <a:txBody>
                    <a:bodyPr/>
                    <a:lstStyle/>
                    <a:p>
                      <a:pPr algn="ctr"/>
                      <a:r>
                        <a:rPr lang="en-US" altLang="zh-TW" sz="2000" b="1" u="none" dirty="0">
                          <a:effectLst/>
                          <a:latin typeface="+mn-lt"/>
                          <a:ea typeface="標楷體" panose="03000509000000000000" pitchFamily="65" charset="-120"/>
                        </a:rPr>
                        <a:t>2</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5" tooltip="以笏（页面不存在）"/>
                        </a:rPr>
                        <a:t>以笏</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帶領以色列人擊敗</a:t>
                      </a:r>
                      <a:r>
                        <a:rPr lang="zh-CN" altLang="en-US" sz="1800" b="1" u="none" strike="noStrike" dirty="0">
                          <a:solidFill>
                            <a:srgbClr val="0B0080"/>
                          </a:solidFill>
                          <a:effectLst/>
                          <a:latin typeface="標楷體" panose="03000509000000000000" pitchFamily="65" charset="-120"/>
                          <a:ea typeface="標楷體" panose="03000509000000000000" pitchFamily="65" charset="-120"/>
                          <a:hlinkClick r:id="rId6" tooltip="摩押人"/>
                        </a:rPr>
                        <a:t>摩押人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80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三章</a:t>
                      </a:r>
                      <a:r>
                        <a:rPr lang="en-US" altLang="zh-CN" sz="1800" dirty="0">
                          <a:effectLst/>
                          <a:latin typeface="標楷體" panose="03000509000000000000" pitchFamily="65" charset="-120"/>
                          <a:ea typeface="標楷體" panose="03000509000000000000" pitchFamily="65" charset="-120"/>
                        </a:rPr>
                        <a:t>12</a:t>
                      </a:r>
                      <a:r>
                        <a:rPr lang="zh-CN" altLang="en-US" sz="1800" dirty="0">
                          <a:effectLst/>
                          <a:latin typeface="標楷體" panose="03000509000000000000" pitchFamily="65" charset="-120"/>
                          <a:ea typeface="標楷體" panose="03000509000000000000" pitchFamily="65" charset="-120"/>
                        </a:rPr>
                        <a:t>～</a:t>
                      </a:r>
                      <a:r>
                        <a:rPr lang="en-US" altLang="zh-CN" sz="1800" dirty="0">
                          <a:effectLst/>
                          <a:latin typeface="標楷體" panose="03000509000000000000" pitchFamily="65" charset="-120"/>
                          <a:ea typeface="標楷體" panose="03000509000000000000" pitchFamily="65" charset="-120"/>
                        </a:rPr>
                        <a:t>30</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48349671"/>
                  </a:ext>
                </a:extLst>
              </a:tr>
              <a:tr h="358441">
                <a:tc>
                  <a:txBody>
                    <a:bodyPr/>
                    <a:lstStyle/>
                    <a:p>
                      <a:pPr algn="ctr"/>
                      <a:r>
                        <a:rPr lang="en-US" altLang="zh-TW" sz="2000" b="1" u="none" dirty="0">
                          <a:effectLst/>
                          <a:latin typeface="+mn-lt"/>
                          <a:ea typeface="標楷體" panose="03000509000000000000" pitchFamily="65" charset="-120"/>
                        </a:rPr>
                        <a:t>3</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7" tooltip="珊迦（页面不存在）"/>
                        </a:rPr>
                        <a:t>珊迦</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帶領以色列人擊敗</a:t>
                      </a:r>
                      <a:r>
                        <a:rPr lang="zh-CN" altLang="en-US" sz="1800" b="1" u="none" strike="noStrike" dirty="0">
                          <a:solidFill>
                            <a:srgbClr val="0B0080"/>
                          </a:solidFill>
                          <a:effectLst/>
                          <a:latin typeface="標楷體" panose="03000509000000000000" pitchFamily="65" charset="-120"/>
                          <a:ea typeface="標楷體" panose="03000509000000000000" pitchFamily="65" charset="-120"/>
                          <a:hlinkClick r:id="rId8" tooltip="非利士人"/>
                        </a:rPr>
                        <a:t>非利士人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000" kern="1200" dirty="0">
                          <a:solidFill>
                            <a:schemeClr val="tx1"/>
                          </a:solidFill>
                          <a:effectLst/>
                          <a:latin typeface="+mn-lt"/>
                          <a:ea typeface="標楷體" panose="03000509000000000000" pitchFamily="65" charset="-120"/>
                          <a:cs typeface="+mn-cs"/>
                        </a:rPr>
                        <a:t>10</a:t>
                      </a:r>
                      <a:r>
                        <a:rPr lang="zh-TW" altLang="en-US" sz="2000"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三章</a:t>
                      </a:r>
                      <a:r>
                        <a:rPr lang="en-US" altLang="zh-CN" sz="1800" dirty="0">
                          <a:effectLst/>
                          <a:latin typeface="標楷體" panose="03000509000000000000" pitchFamily="65" charset="-120"/>
                          <a:ea typeface="標楷體" panose="03000509000000000000" pitchFamily="65" charset="-120"/>
                        </a:rPr>
                        <a:t>31</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08343979"/>
                  </a:ext>
                </a:extLst>
              </a:tr>
              <a:tr h="422675">
                <a:tc>
                  <a:txBody>
                    <a:bodyPr/>
                    <a:lstStyle/>
                    <a:p>
                      <a:pPr algn="ctr"/>
                      <a:r>
                        <a:rPr lang="en-US" altLang="zh-TW" sz="2000" b="1" u="none" dirty="0">
                          <a:effectLst/>
                          <a:latin typeface="+mn-lt"/>
                          <a:ea typeface="標楷體" panose="03000509000000000000" pitchFamily="65" charset="-120"/>
                        </a:rPr>
                        <a:t>4</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B0080"/>
                          </a:solidFill>
                          <a:effectLst/>
                          <a:latin typeface="標楷體" panose="03000509000000000000" pitchFamily="65" charset="-120"/>
                          <a:ea typeface="標楷體" panose="03000509000000000000" pitchFamily="65" charset="-120"/>
                          <a:hlinkClick r:id="rId9" tooltip="底波拉"/>
                        </a:rPr>
                        <a:t>底波拉</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女性士師，帶領以色列人擊敗</a:t>
                      </a:r>
                      <a:r>
                        <a:rPr lang="zh-CN" altLang="en-US" sz="1800" b="1" u="none" strike="noStrike" dirty="0">
                          <a:solidFill>
                            <a:srgbClr val="0B0080"/>
                          </a:solidFill>
                          <a:effectLst/>
                          <a:latin typeface="標楷體" panose="03000509000000000000" pitchFamily="65" charset="-120"/>
                          <a:ea typeface="標楷體" panose="03000509000000000000" pitchFamily="65" charset="-120"/>
                          <a:hlinkClick r:id="rId10" tooltip="迦南人"/>
                        </a:rPr>
                        <a:t>迦南人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40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四章～五章</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96262431"/>
                  </a:ext>
                </a:extLst>
              </a:tr>
              <a:tr h="422675">
                <a:tc>
                  <a:txBody>
                    <a:bodyPr/>
                    <a:lstStyle/>
                    <a:p>
                      <a:pPr algn="ctr"/>
                      <a:r>
                        <a:rPr lang="en-US" altLang="zh-TW" sz="2000" b="1" u="none" dirty="0">
                          <a:effectLst/>
                          <a:latin typeface="+mn-lt"/>
                          <a:ea typeface="標楷體" panose="03000509000000000000" pitchFamily="65" charset="-120"/>
                        </a:rPr>
                        <a:t>5</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B0080"/>
                          </a:solidFill>
                          <a:effectLst/>
                          <a:latin typeface="標楷體" panose="03000509000000000000" pitchFamily="65" charset="-120"/>
                          <a:ea typeface="標楷體" panose="03000509000000000000" pitchFamily="65" charset="-120"/>
                          <a:hlinkClick r:id="rId11" tooltip="基甸"/>
                        </a:rPr>
                        <a:t>基甸</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帶領以色列人擊敗</a:t>
                      </a:r>
                      <a:r>
                        <a:rPr lang="zh-CN" altLang="en-US" sz="1800" b="1" u="none" strike="noStrike" dirty="0">
                          <a:solidFill>
                            <a:srgbClr val="A55858"/>
                          </a:solidFill>
                          <a:effectLst/>
                          <a:latin typeface="標楷體" panose="03000509000000000000" pitchFamily="65" charset="-120"/>
                          <a:ea typeface="標楷體" panose="03000509000000000000" pitchFamily="65" charset="-120"/>
                          <a:hlinkClick r:id="rId12" tooltip="米甸人（页面不存在）"/>
                        </a:rPr>
                        <a:t>米甸人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40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六章～九章</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41021577"/>
                  </a:ext>
                </a:extLst>
              </a:tr>
              <a:tr h="422675">
                <a:tc>
                  <a:txBody>
                    <a:bodyPr/>
                    <a:lstStyle/>
                    <a:p>
                      <a:pPr algn="ctr"/>
                      <a:r>
                        <a:rPr lang="en-US" altLang="zh-TW" sz="2000" b="1" u="none" dirty="0">
                          <a:effectLst/>
                          <a:latin typeface="+mn-lt"/>
                          <a:ea typeface="標楷體" panose="03000509000000000000" pitchFamily="65" charset="-120"/>
                        </a:rPr>
                        <a:t>6</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3" tooltip="陀拉（页面不存在）"/>
                        </a:rPr>
                        <a:t>陀拉</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23</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十章</a:t>
                      </a:r>
                      <a:r>
                        <a:rPr lang="en-US" altLang="zh-CN" sz="1800" dirty="0">
                          <a:effectLst/>
                          <a:latin typeface="標楷體" panose="03000509000000000000" pitchFamily="65" charset="-120"/>
                          <a:ea typeface="標楷體" panose="03000509000000000000" pitchFamily="65" charset="-120"/>
                        </a:rPr>
                        <a:t>1</a:t>
                      </a:r>
                      <a:r>
                        <a:rPr lang="zh-CN" altLang="en-US" sz="1800" dirty="0">
                          <a:effectLst/>
                          <a:latin typeface="標楷體" panose="03000509000000000000" pitchFamily="65" charset="-120"/>
                          <a:ea typeface="標楷體" panose="03000509000000000000" pitchFamily="65" charset="-120"/>
                        </a:rPr>
                        <a:t>～</a:t>
                      </a:r>
                      <a:r>
                        <a:rPr lang="en-US" altLang="zh-CN" sz="1800" dirty="0">
                          <a:effectLst/>
                          <a:latin typeface="標楷體" panose="03000509000000000000" pitchFamily="65" charset="-120"/>
                          <a:ea typeface="標楷體" panose="03000509000000000000" pitchFamily="65" charset="-120"/>
                        </a:rPr>
                        <a:t>2</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49162544"/>
                  </a:ext>
                </a:extLst>
              </a:tr>
              <a:tr h="422675">
                <a:tc>
                  <a:txBody>
                    <a:bodyPr/>
                    <a:lstStyle/>
                    <a:p>
                      <a:pPr algn="ctr"/>
                      <a:r>
                        <a:rPr lang="en-US" altLang="zh-TW" sz="2000" b="1" u="none" dirty="0">
                          <a:effectLst/>
                          <a:latin typeface="+mn-lt"/>
                          <a:ea typeface="標楷體" panose="03000509000000000000" pitchFamily="65" charset="-120"/>
                        </a:rPr>
                        <a:t>7</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4" tooltip="睚珥（页面不存在）"/>
                        </a:rPr>
                        <a:t>睚珥</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22</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十章</a:t>
                      </a:r>
                      <a:r>
                        <a:rPr lang="en-US" altLang="zh-CN" sz="1800" dirty="0">
                          <a:effectLst/>
                          <a:latin typeface="標楷體" panose="03000509000000000000" pitchFamily="65" charset="-120"/>
                          <a:ea typeface="標楷體" panose="03000509000000000000" pitchFamily="65" charset="-120"/>
                        </a:rPr>
                        <a:t>3</a:t>
                      </a:r>
                      <a:r>
                        <a:rPr lang="zh-CN" altLang="en-US" sz="1800" dirty="0">
                          <a:effectLst/>
                          <a:latin typeface="標楷體" panose="03000509000000000000" pitchFamily="65" charset="-120"/>
                          <a:ea typeface="標楷體" panose="03000509000000000000" pitchFamily="65" charset="-120"/>
                        </a:rPr>
                        <a:t>～</a:t>
                      </a:r>
                      <a:r>
                        <a:rPr lang="en-US" altLang="zh-CN" sz="1800" dirty="0">
                          <a:effectLst/>
                          <a:latin typeface="標楷體" panose="03000509000000000000" pitchFamily="65" charset="-120"/>
                          <a:ea typeface="標楷體" panose="03000509000000000000" pitchFamily="65" charset="-120"/>
                        </a:rPr>
                        <a:t>-5</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45943535"/>
                  </a:ext>
                </a:extLst>
              </a:tr>
              <a:tr h="749487">
                <a:tc>
                  <a:txBody>
                    <a:bodyPr/>
                    <a:lstStyle/>
                    <a:p>
                      <a:pPr algn="ctr"/>
                      <a:r>
                        <a:rPr lang="en-US" altLang="zh-TW" sz="2000" b="1" u="none" dirty="0">
                          <a:effectLst/>
                          <a:latin typeface="+mn-lt"/>
                          <a:ea typeface="標楷體" panose="03000509000000000000" pitchFamily="65" charset="-120"/>
                        </a:rPr>
                        <a:t>8</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B0080"/>
                          </a:solidFill>
                          <a:effectLst/>
                          <a:latin typeface="標楷體" panose="03000509000000000000" pitchFamily="65" charset="-120"/>
                          <a:ea typeface="標楷體" panose="03000509000000000000" pitchFamily="65" charset="-120"/>
                          <a:hlinkClick r:id="rId15" tooltip="耶弗他"/>
                        </a:rPr>
                        <a:t>耶弗他</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TW" altLang="en-US" sz="1800" dirty="0">
                          <a:effectLst/>
                          <a:latin typeface="標楷體" panose="03000509000000000000" pitchFamily="65" charset="-120"/>
                          <a:ea typeface="標楷體" panose="03000509000000000000" pitchFamily="65" charset="-120"/>
                        </a:rPr>
                        <a:t>帶領以色列人擊敗</a:t>
                      </a:r>
                      <a:r>
                        <a:rPr lang="zh-TW" altLang="en-US" sz="1800" b="1" u="none" strike="noStrike" dirty="0">
                          <a:solidFill>
                            <a:srgbClr val="0B0080"/>
                          </a:solidFill>
                          <a:effectLst/>
                          <a:latin typeface="標楷體" panose="03000509000000000000" pitchFamily="65" charset="-120"/>
                          <a:ea typeface="標楷體" panose="03000509000000000000" pitchFamily="65" charset="-120"/>
                          <a:hlinkClick r:id="rId16" tooltip="亚扪人"/>
                        </a:rPr>
                        <a:t>亞捫</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16" tooltip="亚扪人"/>
                        </a:rPr>
                        <a:t>人</a:t>
                      </a:r>
                      <a:r>
                        <a:rPr lang="zh-TW" altLang="en-US" sz="1800" dirty="0">
                          <a:effectLst/>
                          <a:latin typeface="標楷體" panose="03000509000000000000" pitchFamily="65" charset="-120"/>
                          <a:ea typeface="標楷體" panose="03000509000000000000" pitchFamily="65" charset="-120"/>
                        </a:rPr>
                        <a:t>，並於戰勝後向上帝獻上女兒為燔祭。</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altLang="zh-TW" sz="2000" dirty="0">
                          <a:effectLst/>
                          <a:latin typeface="+mn-lt"/>
                          <a:ea typeface="標楷體" panose="03000509000000000000" pitchFamily="65" charset="-120"/>
                        </a:rPr>
                        <a:t>6</a:t>
                      </a:r>
                      <a:r>
                        <a:rPr lang="zh-TW" altLang="en-US" sz="2000" dirty="0">
                          <a:effectLst/>
                          <a:latin typeface="+mn-lt"/>
                          <a:ea typeface="標楷體" panose="03000509000000000000" pitchFamily="65" charset="-120"/>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十章</a:t>
                      </a:r>
                      <a:r>
                        <a:rPr lang="en-US" altLang="zh-CN" sz="1800" dirty="0">
                          <a:effectLst/>
                          <a:latin typeface="標楷體" panose="03000509000000000000" pitchFamily="65" charset="-120"/>
                          <a:ea typeface="標楷體" panose="03000509000000000000" pitchFamily="65" charset="-120"/>
                        </a:rPr>
                        <a:t>6</a:t>
                      </a:r>
                      <a:r>
                        <a:rPr lang="zh-CN" altLang="en-US" sz="1800" dirty="0">
                          <a:effectLst/>
                          <a:latin typeface="標楷體" panose="03000509000000000000" pitchFamily="65" charset="-120"/>
                          <a:ea typeface="標楷體" panose="03000509000000000000" pitchFamily="65" charset="-120"/>
                        </a:rPr>
                        <a:t>節～十二章</a:t>
                      </a:r>
                      <a:r>
                        <a:rPr lang="en-US" altLang="zh-CN" sz="1800" dirty="0">
                          <a:effectLst/>
                          <a:latin typeface="標楷體" panose="03000509000000000000" pitchFamily="65" charset="-120"/>
                          <a:ea typeface="標楷體" panose="03000509000000000000" pitchFamily="65" charset="-120"/>
                        </a:rPr>
                        <a:t>7</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308151705"/>
                  </a:ext>
                </a:extLst>
              </a:tr>
              <a:tr h="358441">
                <a:tc>
                  <a:txBody>
                    <a:bodyPr/>
                    <a:lstStyle/>
                    <a:p>
                      <a:pPr algn="ctr"/>
                      <a:r>
                        <a:rPr lang="en-US" altLang="zh-TW" sz="2000" b="1" u="none" dirty="0">
                          <a:effectLst/>
                          <a:latin typeface="+mn-lt"/>
                          <a:ea typeface="標楷體" panose="03000509000000000000" pitchFamily="65" charset="-120"/>
                        </a:rPr>
                        <a:t>9</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7" tooltip="以比讚（页面不存在）"/>
                        </a:rPr>
                        <a:t>以比讚</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altLang="zh-TW" sz="2000" dirty="0">
                          <a:effectLst/>
                          <a:latin typeface="+mn-lt"/>
                          <a:ea typeface="標楷體" panose="03000509000000000000" pitchFamily="65" charset="-120"/>
                        </a:rPr>
                        <a:t>7</a:t>
                      </a:r>
                      <a:r>
                        <a:rPr lang="zh-TW" altLang="en-US" sz="2000" dirty="0">
                          <a:effectLst/>
                          <a:latin typeface="+mn-lt"/>
                          <a:ea typeface="標楷體" panose="03000509000000000000" pitchFamily="65" charset="-120"/>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十二章</a:t>
                      </a:r>
                      <a:r>
                        <a:rPr lang="en-US" altLang="zh-CN" sz="1800" dirty="0">
                          <a:effectLst/>
                          <a:latin typeface="標楷體" panose="03000509000000000000" pitchFamily="65" charset="-120"/>
                          <a:ea typeface="標楷體" panose="03000509000000000000" pitchFamily="65" charset="-120"/>
                        </a:rPr>
                        <a:t>8</a:t>
                      </a:r>
                      <a:r>
                        <a:rPr lang="zh-CN" altLang="en-US" sz="1800" dirty="0">
                          <a:effectLst/>
                          <a:latin typeface="標楷體" panose="03000509000000000000" pitchFamily="65" charset="-120"/>
                          <a:ea typeface="標楷體" panose="03000509000000000000" pitchFamily="65" charset="-120"/>
                        </a:rPr>
                        <a:t>～</a:t>
                      </a:r>
                      <a:r>
                        <a:rPr lang="en-US" altLang="zh-CN" sz="1800" dirty="0">
                          <a:effectLst/>
                          <a:latin typeface="標楷體" panose="03000509000000000000" pitchFamily="65" charset="-120"/>
                          <a:ea typeface="標楷體" panose="03000509000000000000" pitchFamily="65" charset="-120"/>
                        </a:rPr>
                        <a:t>10</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32114926"/>
                  </a:ext>
                </a:extLst>
              </a:tr>
              <a:tr h="358441">
                <a:tc>
                  <a:txBody>
                    <a:bodyPr/>
                    <a:lstStyle/>
                    <a:p>
                      <a:pPr algn="ctr"/>
                      <a:r>
                        <a:rPr lang="en-US" altLang="zh-TW" sz="2000" b="1" u="none" dirty="0">
                          <a:effectLst/>
                          <a:latin typeface="+mn-lt"/>
                          <a:ea typeface="標楷體" panose="03000509000000000000" pitchFamily="65" charset="-120"/>
                        </a:rPr>
                        <a:t>10</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8" tooltip="以伦（页面不存在）"/>
                        </a:rPr>
                        <a:t>以倫</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altLang="zh-TW" sz="2000" dirty="0">
                          <a:effectLst/>
                          <a:latin typeface="+mn-lt"/>
                          <a:ea typeface="標楷體" panose="03000509000000000000" pitchFamily="65" charset="-120"/>
                        </a:rPr>
                        <a:t>10</a:t>
                      </a:r>
                      <a:r>
                        <a:rPr lang="zh-TW" altLang="en-US" sz="2000" dirty="0">
                          <a:effectLst/>
                          <a:latin typeface="+mn-lt"/>
                          <a:ea typeface="標楷體" panose="03000509000000000000" pitchFamily="65" charset="-120"/>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十二章</a:t>
                      </a:r>
                      <a:r>
                        <a:rPr lang="en-US" altLang="zh-CN" sz="1800" dirty="0">
                          <a:effectLst/>
                          <a:latin typeface="標楷體" panose="03000509000000000000" pitchFamily="65" charset="-120"/>
                          <a:ea typeface="標楷體" panose="03000509000000000000" pitchFamily="65" charset="-120"/>
                        </a:rPr>
                        <a:t>11</a:t>
                      </a:r>
                      <a:r>
                        <a:rPr lang="zh-CN" altLang="en-US" sz="1800" dirty="0">
                          <a:effectLst/>
                          <a:latin typeface="標楷體" panose="03000509000000000000" pitchFamily="65" charset="-120"/>
                          <a:ea typeface="標楷體" panose="03000509000000000000" pitchFamily="65" charset="-120"/>
                        </a:rPr>
                        <a:t>～</a:t>
                      </a:r>
                      <a:r>
                        <a:rPr lang="en-US" altLang="zh-CN" sz="1800" dirty="0">
                          <a:effectLst/>
                          <a:latin typeface="標楷體" panose="03000509000000000000" pitchFamily="65" charset="-120"/>
                          <a:ea typeface="標楷體" panose="03000509000000000000" pitchFamily="65" charset="-120"/>
                        </a:rPr>
                        <a:t>12</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71384345"/>
                  </a:ext>
                </a:extLst>
              </a:tr>
              <a:tr h="358441">
                <a:tc>
                  <a:txBody>
                    <a:bodyPr/>
                    <a:lstStyle/>
                    <a:p>
                      <a:pPr algn="ctr"/>
                      <a:r>
                        <a:rPr lang="en-US" altLang="zh-TW" sz="2000" b="1" u="none" dirty="0">
                          <a:effectLst/>
                          <a:latin typeface="+mn-lt"/>
                          <a:ea typeface="標楷體" panose="03000509000000000000" pitchFamily="65" charset="-120"/>
                        </a:rPr>
                        <a:t>11</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A55858"/>
                          </a:solidFill>
                          <a:effectLst/>
                          <a:latin typeface="標楷體" panose="03000509000000000000" pitchFamily="65" charset="-120"/>
                          <a:ea typeface="標楷體" panose="03000509000000000000" pitchFamily="65" charset="-120"/>
                          <a:hlinkClick r:id="rId19" tooltip="押顿（页面不存在）"/>
                        </a:rPr>
                        <a:t>押頓</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altLang="zh-TW" sz="2000" dirty="0">
                          <a:effectLst/>
                          <a:latin typeface="+mn-lt"/>
                          <a:ea typeface="標楷體" panose="03000509000000000000" pitchFamily="65" charset="-120"/>
                        </a:rPr>
                        <a:t>8</a:t>
                      </a:r>
                      <a:r>
                        <a:rPr lang="zh-TW" altLang="en-US" sz="2000" dirty="0">
                          <a:effectLst/>
                          <a:latin typeface="+mn-lt"/>
                          <a:ea typeface="標楷體" panose="03000509000000000000" pitchFamily="65" charset="-120"/>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十二章</a:t>
                      </a:r>
                      <a:r>
                        <a:rPr lang="en-US" altLang="zh-CN" sz="1800" dirty="0">
                          <a:effectLst/>
                          <a:latin typeface="標楷體" panose="03000509000000000000" pitchFamily="65" charset="-120"/>
                          <a:ea typeface="標楷體" panose="03000509000000000000" pitchFamily="65" charset="-120"/>
                        </a:rPr>
                        <a:t>13</a:t>
                      </a:r>
                      <a:r>
                        <a:rPr lang="zh-CN" altLang="en-US" sz="1800" dirty="0">
                          <a:effectLst/>
                          <a:latin typeface="標楷體" panose="03000509000000000000" pitchFamily="65" charset="-120"/>
                          <a:ea typeface="標楷體" panose="03000509000000000000" pitchFamily="65" charset="-120"/>
                        </a:rPr>
                        <a:t>～</a:t>
                      </a:r>
                      <a:r>
                        <a:rPr lang="en-US" altLang="zh-CN" sz="1800" dirty="0">
                          <a:effectLst/>
                          <a:latin typeface="標楷體" panose="03000509000000000000" pitchFamily="65" charset="-120"/>
                          <a:ea typeface="標楷體" panose="03000509000000000000" pitchFamily="65" charset="-120"/>
                        </a:rPr>
                        <a:t>15</a:t>
                      </a:r>
                      <a:r>
                        <a:rPr lang="zh-CN"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6374959"/>
                  </a:ext>
                </a:extLst>
              </a:tr>
              <a:tr h="512743">
                <a:tc>
                  <a:txBody>
                    <a:bodyPr/>
                    <a:lstStyle/>
                    <a:p>
                      <a:pPr algn="ctr"/>
                      <a:r>
                        <a:rPr lang="en-US" altLang="zh-TW" sz="2000" b="1" u="none" dirty="0">
                          <a:effectLst/>
                          <a:latin typeface="+mn-lt"/>
                          <a:ea typeface="標楷體" panose="03000509000000000000" pitchFamily="65" charset="-120"/>
                        </a:rPr>
                        <a:t>12</a:t>
                      </a:r>
                      <a:endParaRPr lang="zh-TW" altLang="en-US" sz="2000" b="1" u="none" dirty="0">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B0080"/>
                          </a:solidFill>
                          <a:effectLst/>
                          <a:latin typeface="標楷體" panose="03000509000000000000" pitchFamily="65" charset="-120"/>
                          <a:ea typeface="標楷體" panose="03000509000000000000" pitchFamily="65" charset="-120"/>
                          <a:hlinkClick r:id="rId20" tooltip="参孙"/>
                        </a:rPr>
                        <a:t>參孫</a:t>
                      </a:r>
                      <a:endParaRPr lang="zh-TW" altLang="en-US" sz="2000" b="1" u="none"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CN" altLang="en-US" sz="1800" dirty="0">
                          <a:effectLst/>
                          <a:latin typeface="標楷體" panose="03000509000000000000" pitchFamily="65" charset="-120"/>
                          <a:ea typeface="標楷體" panose="03000509000000000000" pitchFamily="65" charset="-120"/>
                        </a:rPr>
                        <a:t>帶領以色列人擊敗</a:t>
                      </a:r>
                      <a:r>
                        <a:rPr lang="zh-CN" altLang="en-US" sz="1800" b="1" u="none" strike="noStrike" dirty="0">
                          <a:solidFill>
                            <a:srgbClr val="0B0080"/>
                          </a:solidFill>
                          <a:effectLst/>
                          <a:latin typeface="標楷體" panose="03000509000000000000" pitchFamily="65" charset="-120"/>
                          <a:ea typeface="標楷體" panose="03000509000000000000" pitchFamily="65" charset="-120"/>
                          <a:hlinkClick r:id="rId8" tooltip="非利士人"/>
                        </a:rPr>
                        <a:t>非利士人</a:t>
                      </a:r>
                      <a:endParaRPr lang="zh-CN" altLang="en-US" sz="1800" b="1"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20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CN" sz="1800" dirty="0">
                          <a:effectLst/>
                          <a:latin typeface="標楷體" panose="03000509000000000000" pitchFamily="65" charset="-120"/>
                          <a:ea typeface="標楷體" panose="03000509000000000000" pitchFamily="65" charset="-120"/>
                        </a:rPr>
                        <a:t>《</a:t>
                      </a:r>
                      <a:r>
                        <a:rPr lang="zh-CN" altLang="en-US" sz="1800" u="none" strike="noStrike" dirty="0">
                          <a:solidFill>
                            <a:srgbClr val="0B0080"/>
                          </a:solidFill>
                          <a:effectLst/>
                          <a:latin typeface="標楷體" panose="03000509000000000000" pitchFamily="65" charset="-120"/>
                          <a:ea typeface="標楷體" panose="03000509000000000000" pitchFamily="65" charset="-120"/>
                          <a:hlinkClick r:id="rId4" tooltip="士師記"/>
                        </a:rPr>
                        <a:t>士師記</a:t>
                      </a:r>
                      <a:r>
                        <a:rPr lang="en-US" altLang="zh-CN" sz="1800" dirty="0">
                          <a:effectLst/>
                          <a:latin typeface="標楷體" panose="03000509000000000000" pitchFamily="65" charset="-120"/>
                          <a:ea typeface="標楷體" panose="03000509000000000000" pitchFamily="65" charset="-120"/>
                        </a:rPr>
                        <a:t>》</a:t>
                      </a:r>
                      <a:r>
                        <a:rPr lang="zh-CN" altLang="en-US" sz="1800" dirty="0">
                          <a:effectLst/>
                          <a:latin typeface="標楷體" panose="03000509000000000000" pitchFamily="65" charset="-120"/>
                          <a:ea typeface="標楷體" panose="03000509000000000000" pitchFamily="65" charset="-120"/>
                        </a:rPr>
                        <a:t>十三章～十六章</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75352"/>
                  </a:ext>
                </a:extLst>
              </a:tr>
              <a:tr h="512743">
                <a:tc>
                  <a:txBody>
                    <a:bodyPr/>
                    <a:lstStyle/>
                    <a:p>
                      <a:pPr algn="ctr"/>
                      <a:r>
                        <a:rPr lang="en-US" altLang="zh-TW" sz="2000" b="1" u="none" dirty="0">
                          <a:solidFill>
                            <a:srgbClr val="00B050"/>
                          </a:solidFill>
                          <a:effectLst/>
                          <a:latin typeface="+mn-lt"/>
                          <a:ea typeface="標楷體" panose="03000509000000000000" pitchFamily="65" charset="-120"/>
                        </a:rPr>
                        <a:t>13</a:t>
                      </a:r>
                      <a:endParaRPr lang="zh-TW" altLang="en-US" sz="2000" b="1" u="none" dirty="0">
                        <a:solidFill>
                          <a:srgbClr val="00B050"/>
                        </a:solidFill>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0B050"/>
                          </a:solidFill>
                          <a:effectLst/>
                          <a:latin typeface="標楷體" panose="03000509000000000000" pitchFamily="65" charset="-120"/>
                          <a:ea typeface="標楷體" panose="03000509000000000000" pitchFamily="65" charset="-120"/>
                          <a:hlinkClick r:id="rId21" tooltip="以利">
                            <a:extLst>
                              <a:ext uri="{A12FA001-AC4F-418D-AE19-62706E023703}">
                                <ahyp:hlinkClr xmlns:ahyp="http://schemas.microsoft.com/office/drawing/2018/hyperlinkcolor" val="tx"/>
                              </a:ext>
                            </a:extLst>
                          </a:hlinkClick>
                        </a:rPr>
                        <a:t>以利</a:t>
                      </a:r>
                      <a:endParaRPr lang="zh-TW" altLang="en-US" sz="2000" b="1" u="none" dirty="0">
                        <a:solidFill>
                          <a:srgbClr val="00B050"/>
                        </a:solidFill>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TW" altLang="en-US" sz="1800" dirty="0">
                          <a:effectLst/>
                          <a:latin typeface="標楷體" panose="03000509000000000000" pitchFamily="65" charset="-120"/>
                          <a:ea typeface="標楷體" panose="03000509000000000000" pitchFamily="65" charset="-120"/>
                        </a:rPr>
                        <a:t>同時亦是</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22" tooltip="示罗"/>
                        </a:rPr>
                        <a:t>示羅</a:t>
                      </a:r>
                      <a:r>
                        <a:rPr lang="zh-TW" altLang="en-US" sz="1800" dirty="0">
                          <a:effectLst/>
                          <a:latin typeface="標楷體" panose="03000509000000000000" pitchFamily="65" charset="-120"/>
                          <a:ea typeface="標楷體" panose="03000509000000000000" pitchFamily="65" charset="-120"/>
                        </a:rPr>
                        <a:t>的</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23" tooltip="大祭司 (犹太教)"/>
                        </a:rPr>
                        <a:t>大祭司</a:t>
                      </a:r>
                      <a:endParaRPr lang="zh-TW" altLang="en-US" sz="1800" dirty="0">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algn="ctr" defTabSz="914400" rtl="0" eaLnBrk="1" latinLnBrk="0" hangingPunct="1"/>
                      <a:r>
                        <a:rPr lang="en-US" altLang="zh-TW" sz="2400" b="1" kern="1200" dirty="0">
                          <a:solidFill>
                            <a:schemeClr val="tx1"/>
                          </a:solidFill>
                          <a:effectLst/>
                          <a:latin typeface="+mn-lt"/>
                          <a:ea typeface="標楷體" panose="03000509000000000000" pitchFamily="65" charset="-120"/>
                          <a:cs typeface="+mn-cs"/>
                        </a:rPr>
                        <a:t>40</a:t>
                      </a:r>
                      <a:r>
                        <a:rPr lang="zh-TW" altLang="en-US" sz="2400" b="1" kern="1200" dirty="0">
                          <a:solidFill>
                            <a:schemeClr val="tx1"/>
                          </a:solidFill>
                          <a:effectLst/>
                          <a:latin typeface="+mn-lt"/>
                          <a:ea typeface="標楷體" panose="03000509000000000000" pitchFamily="65" charset="-120"/>
                          <a:cs typeface="+mn-cs"/>
                        </a:rPr>
                        <a:t>年</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TW" sz="1800" dirty="0">
                          <a:effectLst/>
                          <a:latin typeface="標楷體" panose="03000509000000000000" pitchFamily="65" charset="-120"/>
                          <a:ea typeface="標楷體" panose="03000509000000000000" pitchFamily="65" charset="-120"/>
                        </a:rPr>
                        <a:t>《</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24" tooltip="撒母耳記上"/>
                        </a:rPr>
                        <a:t>撒母耳記上</a:t>
                      </a:r>
                      <a:r>
                        <a:rPr lang="en-US" altLang="zh-TW" sz="1800" dirty="0">
                          <a:effectLst/>
                          <a:latin typeface="標楷體" panose="03000509000000000000" pitchFamily="65" charset="-120"/>
                          <a:ea typeface="標楷體" panose="03000509000000000000" pitchFamily="65" charset="-120"/>
                        </a:rPr>
                        <a:t>》</a:t>
                      </a:r>
                      <a:r>
                        <a:rPr lang="zh-TW" altLang="en-US" sz="1800" dirty="0">
                          <a:effectLst/>
                          <a:latin typeface="標楷體" panose="03000509000000000000" pitchFamily="65" charset="-120"/>
                          <a:ea typeface="標楷體" panose="03000509000000000000" pitchFamily="65" charset="-120"/>
                        </a:rPr>
                        <a:t>一章～四章</a:t>
                      </a:r>
                      <a:r>
                        <a:rPr lang="en-US" altLang="zh-TW" sz="1800" dirty="0">
                          <a:effectLst/>
                          <a:latin typeface="標楷體" panose="03000509000000000000" pitchFamily="65" charset="-120"/>
                          <a:ea typeface="標楷體" panose="03000509000000000000" pitchFamily="65" charset="-120"/>
                        </a:rPr>
                        <a:t>18</a:t>
                      </a:r>
                      <a:r>
                        <a:rPr lang="zh-TW"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585107048"/>
                  </a:ext>
                </a:extLst>
              </a:tr>
              <a:tr h="515948">
                <a:tc>
                  <a:txBody>
                    <a:bodyPr/>
                    <a:lstStyle/>
                    <a:p>
                      <a:pPr algn="ctr"/>
                      <a:r>
                        <a:rPr lang="en-US" altLang="zh-TW" sz="2000" b="1" u="none" dirty="0">
                          <a:solidFill>
                            <a:srgbClr val="00B050"/>
                          </a:solidFill>
                          <a:effectLst/>
                          <a:latin typeface="+mn-lt"/>
                          <a:ea typeface="標楷體" panose="03000509000000000000" pitchFamily="65" charset="-120"/>
                        </a:rPr>
                        <a:t>14</a:t>
                      </a:r>
                      <a:endParaRPr lang="zh-TW" altLang="en-US" sz="2000" b="1" u="none" dirty="0">
                        <a:solidFill>
                          <a:srgbClr val="00B050"/>
                        </a:solidFill>
                        <a:effectLst/>
                        <a:latin typeface="+mn-lt"/>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zh-TW" altLang="en-US" sz="2000" b="1" u="none" strike="noStrike" dirty="0">
                          <a:solidFill>
                            <a:srgbClr val="00B050"/>
                          </a:solidFill>
                          <a:effectLst/>
                          <a:latin typeface="標楷體" panose="03000509000000000000" pitchFamily="65" charset="-120"/>
                          <a:ea typeface="標楷體" panose="03000509000000000000" pitchFamily="65" charset="-120"/>
                          <a:hlinkClick r:id="rId25" tooltip="撒母耳">
                            <a:extLst>
                              <a:ext uri="{A12FA001-AC4F-418D-AE19-62706E023703}">
                                <ahyp:hlinkClr xmlns:ahyp="http://schemas.microsoft.com/office/drawing/2018/hyperlinkcolor" val="tx"/>
                              </a:ext>
                            </a:extLst>
                          </a:hlinkClick>
                        </a:rPr>
                        <a:t>撒母耳</a:t>
                      </a:r>
                      <a:endParaRPr lang="zh-TW" altLang="en-US" sz="2000" b="1" u="none" dirty="0">
                        <a:solidFill>
                          <a:srgbClr val="00B050"/>
                        </a:solidFill>
                        <a:effectLst/>
                        <a:latin typeface="標楷體" panose="03000509000000000000" pitchFamily="65" charset="-120"/>
                        <a:ea typeface="標楷體" panose="03000509000000000000" pitchFamily="65" charset="-120"/>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zh-TW" altLang="en-US" sz="1800" dirty="0">
                          <a:effectLst/>
                          <a:latin typeface="標楷體" panose="03000509000000000000" pitchFamily="65" charset="-120"/>
                          <a:ea typeface="標楷體" panose="03000509000000000000" pitchFamily="65" charset="-120"/>
                        </a:rPr>
                        <a:t>膏立</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26" tooltip="以色列王國"/>
                        </a:rPr>
                        <a:t>以色列</a:t>
                      </a:r>
                      <a:r>
                        <a:rPr lang="zh-TW" altLang="en-US" sz="1800" dirty="0">
                          <a:effectLst/>
                          <a:latin typeface="標楷體" panose="03000509000000000000" pitchFamily="65" charset="-120"/>
                          <a:ea typeface="標楷體" panose="03000509000000000000" pitchFamily="65" charset="-120"/>
                        </a:rPr>
                        <a:t>首兩位王掃羅與大衛</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endParaRPr lang="en-US" sz="1400" dirty="0">
                        <a:effectLst/>
                      </a:endParaRP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altLang="zh-TW" sz="1800" dirty="0">
                          <a:effectLst/>
                          <a:latin typeface="標楷體" panose="03000509000000000000" pitchFamily="65" charset="-120"/>
                          <a:ea typeface="標楷體" panose="03000509000000000000" pitchFamily="65" charset="-120"/>
                        </a:rPr>
                        <a:t>《</a:t>
                      </a:r>
                      <a:r>
                        <a:rPr lang="zh-TW" altLang="en-US" sz="1800" u="none" strike="noStrike" dirty="0">
                          <a:solidFill>
                            <a:srgbClr val="0B0080"/>
                          </a:solidFill>
                          <a:effectLst/>
                          <a:latin typeface="標楷體" panose="03000509000000000000" pitchFamily="65" charset="-120"/>
                          <a:ea typeface="標楷體" panose="03000509000000000000" pitchFamily="65" charset="-120"/>
                          <a:hlinkClick r:id="rId24" tooltip="撒母耳記上"/>
                        </a:rPr>
                        <a:t>撒母耳記上</a:t>
                      </a:r>
                      <a:r>
                        <a:rPr lang="en-US" altLang="zh-TW" sz="1800" dirty="0">
                          <a:effectLst/>
                          <a:latin typeface="標楷體" panose="03000509000000000000" pitchFamily="65" charset="-120"/>
                          <a:ea typeface="標楷體" panose="03000509000000000000" pitchFamily="65" charset="-120"/>
                        </a:rPr>
                        <a:t>》</a:t>
                      </a:r>
                      <a:r>
                        <a:rPr lang="zh-TW" altLang="en-US" sz="1800" dirty="0">
                          <a:effectLst/>
                          <a:latin typeface="標楷體" panose="03000509000000000000" pitchFamily="65" charset="-120"/>
                          <a:ea typeface="標楷體" panose="03000509000000000000" pitchFamily="65" charset="-120"/>
                        </a:rPr>
                        <a:t>一章～至廿五章</a:t>
                      </a:r>
                      <a:r>
                        <a:rPr lang="en-US" altLang="zh-TW" sz="1800" dirty="0">
                          <a:effectLst/>
                          <a:latin typeface="標楷體" panose="03000509000000000000" pitchFamily="65" charset="-120"/>
                          <a:ea typeface="標楷體" panose="03000509000000000000" pitchFamily="65" charset="-120"/>
                        </a:rPr>
                        <a:t>1</a:t>
                      </a:r>
                      <a:r>
                        <a:rPr lang="zh-TW" altLang="en-US" sz="1800" dirty="0">
                          <a:effectLst/>
                          <a:latin typeface="標楷體" panose="03000509000000000000" pitchFamily="65" charset="-120"/>
                          <a:ea typeface="標楷體" panose="03000509000000000000" pitchFamily="65" charset="-120"/>
                        </a:rPr>
                        <a:t>節</a:t>
                      </a:r>
                    </a:p>
                  </a:txBody>
                  <a:tcPr marL="35377" marR="35377" marT="17688" marB="1768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80493066"/>
                  </a:ext>
                </a:extLst>
              </a:tr>
            </a:tbl>
          </a:graphicData>
        </a:graphic>
      </p:graphicFrame>
    </p:spTree>
    <p:extLst>
      <p:ext uri="{BB962C8B-B14F-4D97-AF65-F5344CB8AC3E}">
        <p14:creationId xmlns:p14="http://schemas.microsoft.com/office/powerpoint/2010/main" val="1542023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E1A10-0B27-B297-478A-35B2046F8B2A}"/>
            </a:ext>
          </a:extLst>
        </p:cNvPr>
        <p:cNvGrpSpPr/>
        <p:nvPr/>
      </p:nvGrpSpPr>
      <p:grpSpPr>
        <a:xfrm>
          <a:off x="0" y="0"/>
          <a:ext cx="0" cy="0"/>
          <a:chOff x="0" y="0"/>
          <a:chExt cx="0" cy="0"/>
        </a:xfrm>
      </p:grpSpPr>
      <p:pic>
        <p:nvPicPr>
          <p:cNvPr id="13315" name="Picture 3">
            <a:extLst>
              <a:ext uri="{FF2B5EF4-FFF2-40B4-BE49-F238E27FC236}">
                <a16:creationId xmlns:a16="http://schemas.microsoft.com/office/drawing/2014/main" id="{91894EF1-32CA-7F64-8575-23290107B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2">
            <a:extLst>
              <a:ext uri="{FF2B5EF4-FFF2-40B4-BE49-F238E27FC236}">
                <a16:creationId xmlns:a16="http://schemas.microsoft.com/office/drawing/2014/main" id="{1F271B1C-D02C-AF5C-46DB-7E4362D9399B}"/>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1:12-13</a:t>
            </a:r>
          </a:p>
        </p:txBody>
      </p:sp>
      <p:sp>
        <p:nvSpPr>
          <p:cNvPr id="13316" name="Text Box 4">
            <a:extLst>
              <a:ext uri="{FF2B5EF4-FFF2-40B4-BE49-F238E27FC236}">
                <a16:creationId xmlns:a16="http://schemas.microsoft.com/office/drawing/2014/main" id="{C5813E1C-1197-0C2B-2DA1-73FECED383B1}"/>
              </a:ext>
            </a:extLst>
          </p:cNvPr>
          <p:cNvSpPr txBox="1">
            <a:spLocks noChangeArrowheads="1"/>
          </p:cNvSpPr>
          <p:nvPr/>
        </p:nvSpPr>
        <p:spPr bwMode="auto">
          <a:xfrm>
            <a:off x="886407" y="1630524"/>
            <a:ext cx="10282335" cy="529375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12</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迦勒</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說：「誰能攻打</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基列</a:t>
            </a:r>
            <a:r>
              <a:rPr kumimoji="0" lang="en-US" altLang="zh-TW" sz="5400" b="0" i="0" u="sng" strike="noStrike" kern="1200" cap="none" spc="0" normalizeH="0" baseline="0" noProof="0" dirty="0">
                <a:ln>
                  <a:noFill/>
                </a:ln>
                <a:solidFill>
                  <a:srgbClr val="FFFFFF"/>
                </a:solidFill>
                <a:effectLst/>
                <a:uLnTx/>
                <a:uFillTx/>
                <a:latin typeface="Arial" panose="020B0604020202020204" pitchFamily="34" charset="0"/>
                <a:ea typeface="方正平黑"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西弗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，奪取那城，我就把我女兒</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押撒</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嫁給他。」</a:t>
            </a: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13</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迦勒</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的弟弟</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基納斯</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兒子</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俄陀聶</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奪取了那城，</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迦勒</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就把女兒</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押撒</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嫁給他。</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TW" altLang="en-US" sz="68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1719520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28B9365-4458-6780-A7D5-37F81F3A3A16}"/>
              </a:ext>
            </a:extLst>
          </p:cNvPr>
          <p:cNvGrpSpPr/>
          <p:nvPr/>
        </p:nvGrpSpPr>
        <p:grpSpPr>
          <a:xfrm>
            <a:off x="6313713" y="1445756"/>
            <a:ext cx="5878287" cy="4823393"/>
            <a:chOff x="2214021" y="1090286"/>
            <a:chExt cx="7763958" cy="4677428"/>
          </a:xfrm>
        </p:grpSpPr>
        <p:pic>
          <p:nvPicPr>
            <p:cNvPr id="5" name="Picture 4">
              <a:extLst>
                <a:ext uri="{FF2B5EF4-FFF2-40B4-BE49-F238E27FC236}">
                  <a16:creationId xmlns:a16="http://schemas.microsoft.com/office/drawing/2014/main" id="{C79431C6-3B30-5BF0-8A96-85840AB47A64}"/>
                </a:ext>
              </a:extLst>
            </p:cNvPr>
            <p:cNvPicPr>
              <a:picLocks noChangeAspect="1"/>
            </p:cNvPicPr>
            <p:nvPr/>
          </p:nvPicPr>
          <p:blipFill>
            <a:blip r:embed="rId3"/>
            <a:stretch>
              <a:fillRect/>
            </a:stretch>
          </p:blipFill>
          <p:spPr>
            <a:xfrm>
              <a:off x="2214021" y="1090286"/>
              <a:ext cx="7763958" cy="4677428"/>
            </a:xfrm>
            <a:prstGeom prst="rect">
              <a:avLst/>
            </a:prstGeom>
          </p:spPr>
        </p:pic>
        <p:sp>
          <p:nvSpPr>
            <p:cNvPr id="6" name="Rectangle 5">
              <a:extLst>
                <a:ext uri="{FF2B5EF4-FFF2-40B4-BE49-F238E27FC236}">
                  <a16:creationId xmlns:a16="http://schemas.microsoft.com/office/drawing/2014/main" id="{C929EA01-197E-9FB6-B836-8779D0CD0ABB}"/>
                </a:ext>
              </a:extLst>
            </p:cNvPr>
            <p:cNvSpPr/>
            <p:nvPr/>
          </p:nvSpPr>
          <p:spPr>
            <a:xfrm>
              <a:off x="5326743" y="2090057"/>
              <a:ext cx="566057" cy="169817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677DA1EA-BFD2-1297-31CD-636E973CD4F2}"/>
              </a:ext>
            </a:extLst>
          </p:cNvPr>
          <p:cNvPicPr>
            <a:picLocks noChangeAspect="1"/>
          </p:cNvPicPr>
          <p:nvPr/>
        </p:nvPicPr>
        <p:blipFill>
          <a:blip r:embed="rId4"/>
          <a:stretch>
            <a:fillRect/>
          </a:stretch>
        </p:blipFill>
        <p:spPr>
          <a:xfrm>
            <a:off x="7521841" y="82388"/>
            <a:ext cx="3912029" cy="1363368"/>
          </a:xfrm>
          <a:prstGeom prst="rect">
            <a:avLst/>
          </a:prstGeom>
        </p:spPr>
      </p:pic>
      <p:grpSp>
        <p:nvGrpSpPr>
          <p:cNvPr id="19" name="Group 18">
            <a:extLst>
              <a:ext uri="{FF2B5EF4-FFF2-40B4-BE49-F238E27FC236}">
                <a16:creationId xmlns:a16="http://schemas.microsoft.com/office/drawing/2014/main" id="{465FC926-805E-1FB5-C92D-F4CCA8AEBC84}"/>
              </a:ext>
            </a:extLst>
          </p:cNvPr>
          <p:cNvGrpSpPr/>
          <p:nvPr/>
        </p:nvGrpSpPr>
        <p:grpSpPr>
          <a:xfrm>
            <a:off x="0" y="211760"/>
            <a:ext cx="6459793" cy="4234543"/>
            <a:chOff x="-1177285" y="2488897"/>
            <a:chExt cx="5160828" cy="3341640"/>
          </a:xfrm>
        </p:grpSpPr>
        <p:pic>
          <p:nvPicPr>
            <p:cNvPr id="17" name="Picture 16">
              <a:extLst>
                <a:ext uri="{FF2B5EF4-FFF2-40B4-BE49-F238E27FC236}">
                  <a16:creationId xmlns:a16="http://schemas.microsoft.com/office/drawing/2014/main" id="{E1D6F088-864E-893A-25FB-221510C46073}"/>
                </a:ext>
              </a:extLst>
            </p:cNvPr>
            <p:cNvPicPr>
              <a:picLocks noChangeAspect="1"/>
            </p:cNvPicPr>
            <p:nvPr/>
          </p:nvPicPr>
          <p:blipFill>
            <a:blip r:embed="rId5"/>
            <a:srcRect l="28877" t="60128" r="29734"/>
            <a:stretch>
              <a:fillRect/>
            </a:stretch>
          </p:blipFill>
          <p:spPr>
            <a:xfrm>
              <a:off x="-1177285" y="2488897"/>
              <a:ext cx="5160828" cy="3341640"/>
            </a:xfrm>
            <a:prstGeom prst="rect">
              <a:avLst/>
            </a:prstGeom>
          </p:spPr>
        </p:pic>
        <p:sp>
          <p:nvSpPr>
            <p:cNvPr id="18" name="Rectangle 17">
              <a:extLst>
                <a:ext uri="{FF2B5EF4-FFF2-40B4-BE49-F238E27FC236}">
                  <a16:creationId xmlns:a16="http://schemas.microsoft.com/office/drawing/2014/main" id="{5E681E52-633D-AF4E-AB89-3E6B8A0AC3A0}"/>
                </a:ext>
              </a:extLst>
            </p:cNvPr>
            <p:cNvSpPr/>
            <p:nvPr/>
          </p:nvSpPr>
          <p:spPr>
            <a:xfrm>
              <a:off x="-391886" y="3686628"/>
              <a:ext cx="1393371" cy="42091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46600F0D-6906-0683-376F-B288DF60A3A1}"/>
              </a:ext>
            </a:extLst>
          </p:cNvPr>
          <p:cNvGrpSpPr/>
          <p:nvPr/>
        </p:nvGrpSpPr>
        <p:grpSpPr>
          <a:xfrm>
            <a:off x="114653" y="3839937"/>
            <a:ext cx="6199060" cy="3018063"/>
            <a:chOff x="114653" y="3839937"/>
            <a:chExt cx="6199060" cy="3018063"/>
          </a:xfrm>
        </p:grpSpPr>
        <p:sp>
          <p:nvSpPr>
            <p:cNvPr id="21" name="TextBox 20">
              <a:extLst>
                <a:ext uri="{FF2B5EF4-FFF2-40B4-BE49-F238E27FC236}">
                  <a16:creationId xmlns:a16="http://schemas.microsoft.com/office/drawing/2014/main" id="{40F78BEC-7FB3-5680-DBFD-1AF60C3C22D7}"/>
                </a:ext>
              </a:extLst>
            </p:cNvPr>
            <p:cNvSpPr txBox="1"/>
            <p:nvPr/>
          </p:nvSpPr>
          <p:spPr>
            <a:xfrm>
              <a:off x="114653" y="4718304"/>
              <a:ext cx="3343932"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prstClr val="black"/>
                  </a:solidFill>
                  <a:effectLst/>
                  <a:uLnTx/>
                  <a:uFillTx/>
                  <a:latin typeface="方正準圓" panose="03000509000000000000" pitchFamily="65" charset="-120"/>
                  <a:ea typeface="方正準圓" panose="03000509000000000000" pitchFamily="65" charset="-120"/>
                  <a:cs typeface="+mn-cs"/>
                </a:rPr>
                <a:t>迦勒招慕</a:t>
              </a:r>
              <a:br>
                <a:rPr kumimoji="0" lang="en-CA" altLang="zh-TW" sz="4000" b="0" i="0" u="none" strike="noStrike" kern="1200" cap="none" spc="0" normalizeH="0" baseline="0" noProof="0" dirty="0">
                  <a:ln>
                    <a:noFill/>
                  </a:ln>
                  <a:solidFill>
                    <a:prstClr val="black"/>
                  </a:solidFill>
                  <a:effectLst/>
                  <a:uLnTx/>
                  <a:uFillTx/>
                  <a:latin typeface="方正準圓" panose="03000509000000000000" pitchFamily="65" charset="-120"/>
                  <a:ea typeface="方正準圓" panose="03000509000000000000" pitchFamily="65" charset="-120"/>
                  <a:cs typeface="+mn-cs"/>
                </a:rPr>
              </a:br>
              <a:r>
                <a:rPr kumimoji="0" lang="zh-TW" altLang="en-US" sz="4000" b="0" i="0" u="none" strike="noStrike" kern="1200" cap="none" spc="0" normalizeH="0" baseline="0" noProof="0" dirty="0">
                  <a:ln>
                    <a:noFill/>
                  </a:ln>
                  <a:solidFill>
                    <a:prstClr val="black"/>
                  </a:solidFill>
                  <a:effectLst/>
                  <a:uLnTx/>
                  <a:uFillTx/>
                  <a:latin typeface="方正準圓" panose="03000509000000000000" pitchFamily="65" charset="-120"/>
                  <a:ea typeface="方正準圓" panose="03000509000000000000" pitchFamily="65" charset="-120"/>
                  <a:cs typeface="+mn-cs"/>
                </a:rPr>
                <a:t>女婿的條件？</a:t>
              </a:r>
              <a:endParaRPr kumimoji="0" lang="en-CA" sz="5400" b="0" i="0" u="none" strike="noStrike" kern="1200" cap="none" spc="0" normalizeH="0" baseline="0" noProof="0" dirty="0">
                <a:ln>
                  <a:noFill/>
                </a:ln>
                <a:solidFill>
                  <a:prstClr val="black"/>
                </a:solidFill>
                <a:effectLst/>
                <a:uLnTx/>
                <a:uFillTx/>
                <a:latin typeface="方正準圓" panose="03000509000000000000" pitchFamily="65" charset="-120"/>
                <a:ea typeface="方正準圓" panose="03000509000000000000" pitchFamily="65" charset="-120"/>
                <a:cs typeface="+mn-cs"/>
              </a:endParaRPr>
            </a:p>
          </p:txBody>
        </p:sp>
        <p:pic>
          <p:nvPicPr>
            <p:cNvPr id="22" name="Picture 21">
              <a:extLst>
                <a:ext uri="{FF2B5EF4-FFF2-40B4-BE49-F238E27FC236}">
                  <a16:creationId xmlns:a16="http://schemas.microsoft.com/office/drawing/2014/main" id="{13C24838-0A90-617B-244E-7819D5A2B1C5}"/>
                </a:ext>
              </a:extLst>
            </p:cNvPr>
            <p:cNvPicPr>
              <a:picLocks noChangeAspect="1"/>
            </p:cNvPicPr>
            <p:nvPr/>
          </p:nvPicPr>
          <p:blipFill>
            <a:blip r:embed="rId6"/>
            <a:stretch>
              <a:fillRect/>
            </a:stretch>
          </p:blipFill>
          <p:spPr>
            <a:xfrm>
              <a:off x="3295650" y="3839937"/>
              <a:ext cx="3018063" cy="3018063"/>
            </a:xfrm>
            <a:prstGeom prst="rect">
              <a:avLst/>
            </a:prstGeom>
            <a:ln>
              <a:noFill/>
            </a:ln>
            <a:effectLst>
              <a:softEdge rad="112500"/>
            </a:effectLst>
          </p:spPr>
        </p:pic>
      </p:grpSp>
    </p:spTree>
    <p:extLst>
      <p:ext uri="{BB962C8B-B14F-4D97-AF65-F5344CB8AC3E}">
        <p14:creationId xmlns:p14="http://schemas.microsoft.com/office/powerpoint/2010/main" val="3673927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94EC6-3501-BE39-8B2B-334ADEEF1DD4}"/>
            </a:ext>
          </a:extLst>
        </p:cNvPr>
        <p:cNvGrpSpPr/>
        <p:nvPr/>
      </p:nvGrpSpPr>
      <p:grpSpPr>
        <a:xfrm>
          <a:off x="0" y="0"/>
          <a:ext cx="0" cy="0"/>
          <a:chOff x="0" y="0"/>
          <a:chExt cx="0" cy="0"/>
        </a:xfrm>
      </p:grpSpPr>
      <p:pic>
        <p:nvPicPr>
          <p:cNvPr id="18435" name="Picture 3">
            <a:extLst>
              <a:ext uri="{FF2B5EF4-FFF2-40B4-BE49-F238E27FC236}">
                <a16:creationId xmlns:a16="http://schemas.microsoft.com/office/drawing/2014/main" id="{B1561516-96E3-CEB1-AB67-D76AE8E0E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4" name="Rectangle 2">
            <a:extLst>
              <a:ext uri="{FF2B5EF4-FFF2-40B4-BE49-F238E27FC236}">
                <a16:creationId xmlns:a16="http://schemas.microsoft.com/office/drawing/2014/main" id="{411414DB-102C-8BD7-6A1C-E0854CD53EF3}"/>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1:18-19</a:t>
            </a:r>
          </a:p>
        </p:txBody>
      </p:sp>
      <p:sp>
        <p:nvSpPr>
          <p:cNvPr id="18436" name="Text Box 4">
            <a:extLst>
              <a:ext uri="{FF2B5EF4-FFF2-40B4-BE49-F238E27FC236}">
                <a16:creationId xmlns:a16="http://schemas.microsoft.com/office/drawing/2014/main" id="{96D9E839-2A56-9B98-D90E-6D028CDCC4F2}"/>
              </a:ext>
            </a:extLst>
          </p:cNvPr>
          <p:cNvSpPr txBox="1">
            <a:spLocks noChangeArrowheads="1"/>
          </p:cNvSpPr>
          <p:nvPr/>
        </p:nvSpPr>
        <p:spPr bwMode="auto">
          <a:xfrm>
            <a:off x="905069" y="1588670"/>
            <a:ext cx="10524930" cy="526297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18</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攻取了</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迦薩</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和所屬的領土，</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亞實基倫</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和所屬的領土，</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以革倫</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和所屬的領土。</a:t>
            </a: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19</a:t>
            </a:r>
            <a:r>
              <a:rPr kumimoji="0" lang="zh-TW" altLang="en-US" sz="5400" b="0" i="0" u="none" strike="noStrike" kern="1200" cap="none" spc="0" normalizeH="0" baseline="0" noProof="0" dirty="0">
                <a:ln>
                  <a:noFill/>
                </a:ln>
                <a:solidFill>
                  <a:srgbClr val="FFA3FF"/>
                </a:solidFill>
                <a:effectLst/>
                <a:uLnTx/>
                <a:uFillTx/>
                <a:latin typeface="Times New Roman" panose="02020603050405020304" pitchFamily="18" charset="0"/>
                <a:ea typeface="方正平黑" panose="03000509000000000000" pitchFamily="65" charset="-120"/>
                <a:cs typeface="+mn-cs"/>
              </a:rPr>
              <a:t>耶和華與</a:t>
            </a:r>
            <a:r>
              <a:rPr kumimoji="0" lang="zh-TW" altLang="en-US" sz="5400" b="0" i="0" u="sng" strike="noStrike" kern="1200" cap="none" spc="0" normalizeH="0" baseline="0" noProof="0" dirty="0">
                <a:ln>
                  <a:noFill/>
                </a:ln>
                <a:solidFill>
                  <a:srgbClr val="FFA3FF"/>
                </a:solidFill>
                <a:effectLst/>
                <a:uLnTx/>
                <a:uFillTx/>
                <a:latin typeface="Times New Roman" panose="02020603050405020304" pitchFamily="18" charset="0"/>
                <a:ea typeface="方正平黑" panose="03000509000000000000" pitchFamily="65" charset="-120"/>
                <a:cs typeface="+mn-cs"/>
              </a:rPr>
              <a:t>猶大</a:t>
            </a:r>
            <a:r>
              <a:rPr kumimoji="0" lang="zh-TW" altLang="en-US" sz="5400" b="0" i="0" u="none" strike="noStrike" kern="1200" cap="none" spc="0" normalizeH="0" baseline="0" noProof="0" dirty="0">
                <a:ln>
                  <a:noFill/>
                </a:ln>
                <a:solidFill>
                  <a:srgbClr val="FFA3FF"/>
                </a:solidFill>
                <a:effectLst/>
                <a:uLnTx/>
                <a:uFillTx/>
                <a:latin typeface="Times New Roman" panose="02020603050405020304" pitchFamily="18" charset="0"/>
                <a:ea typeface="方正平黑" panose="03000509000000000000" pitchFamily="65" charset="-120"/>
                <a:cs typeface="+mn-cs"/>
              </a:rPr>
              <a:t>同在</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取得了山區，</a:t>
            </a:r>
            <a:r>
              <a:rPr kumimoji="0" lang="zh-TW" altLang="en-US" sz="5400" b="0" i="0" u="none"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卻不能趕出平原的居民，因為他們有鐵的戰車</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p>
          <a:p>
            <a:pPr marL="0" marR="0" lvl="0" indent="0" algn="just" defTabSz="1219170" rtl="0" eaLnBrk="1" fontAlgn="base" latinLnBrk="0" hangingPunct="1">
              <a:lnSpc>
                <a:spcPct val="100000"/>
              </a:lnSpc>
              <a:spcBef>
                <a:spcPct val="0"/>
              </a:spcBef>
              <a:spcAft>
                <a:spcPct val="0"/>
              </a:spcAft>
              <a:buClrTx/>
              <a:buSzTx/>
              <a:buFontTx/>
              <a:buNone/>
              <a:tabLst/>
              <a:defRPr/>
            </a:pPr>
            <a:endParaRPr kumimoji="0" lang="zh-TW"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3684615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FAA02-4B9C-35C8-93BB-8835668D28A0}"/>
            </a:ext>
          </a:extLst>
        </p:cNvPr>
        <p:cNvGrpSpPr/>
        <p:nvPr/>
      </p:nvGrpSpPr>
      <p:grpSpPr>
        <a:xfrm>
          <a:off x="0" y="0"/>
          <a:ext cx="0" cy="0"/>
          <a:chOff x="0" y="0"/>
          <a:chExt cx="0" cy="0"/>
        </a:xfrm>
      </p:grpSpPr>
      <p:pic>
        <p:nvPicPr>
          <p:cNvPr id="21507" name="Picture 3">
            <a:extLst>
              <a:ext uri="{FF2B5EF4-FFF2-40B4-BE49-F238E27FC236}">
                <a16:creationId xmlns:a16="http://schemas.microsoft.com/office/drawing/2014/main" id="{E0518108-3F1E-38F6-9EB2-2E800E4AB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Rectangle 2">
            <a:extLst>
              <a:ext uri="{FF2B5EF4-FFF2-40B4-BE49-F238E27FC236}">
                <a16:creationId xmlns:a16="http://schemas.microsoft.com/office/drawing/2014/main" id="{675CDB9F-E55B-A3FB-72CB-0159EC33220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1:20-21</a:t>
            </a:r>
          </a:p>
        </p:txBody>
      </p:sp>
      <p:sp>
        <p:nvSpPr>
          <p:cNvPr id="21508" name="Text Box 4">
            <a:extLst>
              <a:ext uri="{FF2B5EF4-FFF2-40B4-BE49-F238E27FC236}">
                <a16:creationId xmlns:a16="http://schemas.microsoft.com/office/drawing/2014/main" id="{C8375F8A-6F67-2A97-3165-4E9121CFB9DB}"/>
              </a:ext>
            </a:extLst>
          </p:cNvPr>
          <p:cNvSpPr txBox="1">
            <a:spLocks noChangeArrowheads="1"/>
          </p:cNvSpPr>
          <p:nvPr/>
        </p:nvSpPr>
        <p:spPr bwMode="auto">
          <a:xfrm>
            <a:off x="867747" y="1621195"/>
            <a:ext cx="10655559" cy="5909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2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20</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以色列</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人照</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摩西</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所說的，把</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希伯崙</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給了</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迦勒</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迦勒</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從那裏</a:t>
            </a:r>
            <a:r>
              <a:rPr kumimoji="0" lang="zh-TW" altLang="en-US" sz="52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趕出</a:t>
            </a:r>
            <a:r>
              <a:rPr kumimoji="0" lang="zh-TW" altLang="en-US" sz="5200" b="0" i="0" u="sng"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亞衲</a:t>
            </a:r>
            <a:br>
              <a:rPr kumimoji="0" lang="en-CA" altLang="zh-TW" sz="5200" b="0" i="0" u="sng"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br>
            <a:r>
              <a:rPr kumimoji="0" lang="zh-TW" altLang="en-US" sz="52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的三支後裔</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CA" altLang="zh-TW" sz="52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21</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至於住</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耶路撒冷</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a:t>
            </a:r>
            <a:br>
              <a:rPr kumimoji="0" lang="en-CA" altLang="zh-TW"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耶布斯</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a:t>
            </a:r>
            <a:r>
              <a:rPr kumimoji="0" lang="zh-TW" altLang="en-US" sz="52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便雅憫</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a:t>
            </a:r>
            <a:r>
              <a:rPr kumimoji="0" lang="zh-TW" altLang="en-US" sz="5200" b="0" i="0" u="none"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沒有把他們</a:t>
            </a:r>
            <a:br>
              <a:rPr kumimoji="0" lang="en-CA" altLang="zh-TW" sz="5200" b="0" i="0" u="none"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br>
            <a:r>
              <a:rPr kumimoji="0" lang="zh-TW" altLang="en-US" sz="5200" b="0" i="0" u="none"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趕出</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。於是，</a:t>
            </a:r>
            <a:r>
              <a:rPr kumimoji="0" lang="zh-TW" altLang="en-US" sz="52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耶布斯</a:t>
            </a:r>
            <a:r>
              <a:rPr kumimoji="0" lang="zh-TW" altLang="en-US" sz="5200" b="0" i="0" u="none"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人與</a:t>
            </a:r>
            <a:r>
              <a:rPr kumimoji="0" lang="zh-TW" altLang="en-US" sz="52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便雅憫</a:t>
            </a:r>
            <a:r>
              <a:rPr kumimoji="0" lang="zh-TW" altLang="en-US" sz="5200" b="0" i="0" u="none"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人同住在</a:t>
            </a:r>
            <a:r>
              <a:rPr kumimoji="0" lang="zh-TW" altLang="en-US" sz="52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耶路撒冷</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，直到今日。</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4288919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C86258-D107-9DC3-99E4-3490AD77917E}"/>
              </a:ext>
            </a:extLst>
          </p:cNvPr>
          <p:cNvSpPr/>
          <p:nvPr/>
        </p:nvSpPr>
        <p:spPr>
          <a:xfrm>
            <a:off x="1287569" y="385002"/>
            <a:ext cx="9959778" cy="1107996"/>
          </a:xfrm>
          <a:prstGeom prst="rect">
            <a:avLst/>
          </a:prstGeom>
          <a:noFill/>
        </p:spPr>
        <p:txBody>
          <a:bodyPr wrap="none" lIns="91440" tIns="45720" rIns="91440" bIns="45720">
            <a:spAutoFit/>
          </a:bodyPr>
          <a:lstStyle/>
          <a:p>
            <a:pPr algn="ctr"/>
            <a:r>
              <a:rPr lang="zh-TW" altLang="en-US" sz="6600" b="1" cap="none" spc="0" dirty="0">
                <a:ln w="22225">
                  <a:solidFill>
                    <a:schemeClr val="accent2"/>
                  </a:solidFill>
                  <a:prstDash val="solid"/>
                </a:ln>
                <a:solidFill>
                  <a:srgbClr val="C00000"/>
                </a:solidFill>
                <a:effectLst/>
                <a:latin typeface="方正準圓" panose="03000509000000000000" pitchFamily="65" charset="-120"/>
                <a:ea typeface="方正準圓" panose="03000509000000000000" pitchFamily="65" charset="-120"/>
              </a:rPr>
              <a:t>總結</a:t>
            </a:r>
            <a:r>
              <a:rPr lang="en-CA" altLang="zh-TW" sz="6600" b="1" cap="none" spc="0" dirty="0">
                <a:ln w="22225">
                  <a:solidFill>
                    <a:schemeClr val="accent2"/>
                  </a:solidFill>
                  <a:prstDash val="solid"/>
                </a:ln>
                <a:solidFill>
                  <a:srgbClr val="C00000"/>
                </a:solidFill>
                <a:effectLst/>
                <a:latin typeface="方正準圓" panose="03000509000000000000" pitchFamily="65" charset="-120"/>
                <a:ea typeface="方正準圓" panose="03000509000000000000" pitchFamily="65" charset="-120"/>
              </a:rPr>
              <a:t>: </a:t>
            </a:r>
            <a:r>
              <a:rPr lang="zh-TW" altLang="en-US" sz="6600" b="1" u="sng"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t>猶大</a:t>
            </a:r>
            <a:r>
              <a:rPr lang="zh-TW" altLang="en-US" sz="6600" b="1" cap="none" spc="0" dirty="0">
                <a:ln w="22225">
                  <a:solidFill>
                    <a:schemeClr val="accent2"/>
                  </a:solidFill>
                  <a:prstDash val="solid"/>
                </a:ln>
                <a:solidFill>
                  <a:srgbClr val="C00000"/>
                </a:solidFill>
                <a:effectLst/>
                <a:latin typeface="方正準圓" panose="03000509000000000000" pitchFamily="65" charset="-120"/>
                <a:ea typeface="方正準圓" panose="03000509000000000000" pitchFamily="65" charset="-120"/>
              </a:rPr>
              <a:t>攻城略地的戰蹟</a:t>
            </a:r>
            <a:endParaRPr lang="en-US" sz="6600" b="1" cap="none" spc="0" dirty="0">
              <a:ln w="22225">
                <a:solidFill>
                  <a:schemeClr val="accent2"/>
                </a:solidFill>
                <a:prstDash val="solid"/>
              </a:ln>
              <a:solidFill>
                <a:srgbClr val="C00000"/>
              </a:solidFill>
              <a:effectLst/>
              <a:latin typeface="方正準圓" panose="03000509000000000000" pitchFamily="65" charset="-120"/>
              <a:ea typeface="方正準圓" panose="03000509000000000000" pitchFamily="65" charset="-120"/>
            </a:endParaRPr>
          </a:p>
        </p:txBody>
      </p:sp>
      <p:sp>
        <p:nvSpPr>
          <p:cNvPr id="5" name="TextBox 4">
            <a:extLst>
              <a:ext uri="{FF2B5EF4-FFF2-40B4-BE49-F238E27FC236}">
                <a16:creationId xmlns:a16="http://schemas.microsoft.com/office/drawing/2014/main" id="{1B860322-984B-A431-FABA-C830CEB6234A}"/>
              </a:ext>
            </a:extLst>
          </p:cNvPr>
          <p:cNvSpPr txBox="1"/>
          <p:nvPr/>
        </p:nvSpPr>
        <p:spPr>
          <a:xfrm>
            <a:off x="647708" y="1646337"/>
            <a:ext cx="11544292" cy="5078313"/>
          </a:xfrm>
          <a:prstGeom prst="rect">
            <a:avLst/>
          </a:prstGeom>
          <a:noFill/>
        </p:spPr>
        <p:txBody>
          <a:bodyPr wrap="square">
            <a:spAutoFit/>
          </a:bodyPr>
          <a:lstStyle/>
          <a:p>
            <a:r>
              <a:rPr lang="en-US" altLang="zh-TW" sz="3600" dirty="0">
                <a:latin typeface="Abadi" panose="020B0604020104020204" pitchFamily="34" charset="0"/>
                <a:ea typeface="標楷體" panose="03000509000000000000" pitchFamily="65" charset="-120"/>
              </a:rPr>
              <a:t>1. </a:t>
            </a:r>
            <a:r>
              <a:rPr lang="zh-TW" altLang="en-US" sz="3600" dirty="0">
                <a:latin typeface="Abadi" panose="020B0604020104020204" pitchFamily="34" charset="0"/>
                <a:ea typeface="標楷體" panose="03000509000000000000" pitchFamily="65" charset="-120"/>
              </a:rPr>
              <a:t>攻打迦南人</a:t>
            </a:r>
            <a:r>
              <a:rPr lang="en-US" altLang="zh-TW" sz="3600" dirty="0">
                <a:latin typeface="Abadi" panose="020B0604020104020204" pitchFamily="34" charset="0"/>
                <a:ea typeface="標楷體" panose="03000509000000000000" pitchFamily="65" charset="-120"/>
              </a:rPr>
              <a:t>Canaanites, </a:t>
            </a:r>
            <a:br>
              <a:rPr lang="en-US" altLang="zh-TW" sz="3600" dirty="0">
                <a:latin typeface="Abadi" panose="020B0604020104020204" pitchFamily="34" charset="0"/>
                <a:ea typeface="標楷體" panose="03000509000000000000" pitchFamily="65" charset="-120"/>
              </a:rPr>
            </a:br>
            <a:r>
              <a:rPr lang="en-US" altLang="zh-TW" sz="3600" dirty="0">
                <a:latin typeface="Abadi" panose="020B0604020104020204" pitchFamily="34" charset="0"/>
                <a:ea typeface="標楷體" panose="03000509000000000000" pitchFamily="65" charset="-120"/>
              </a:rPr>
              <a:t>2. </a:t>
            </a:r>
            <a:r>
              <a:rPr lang="zh-TW" altLang="en-US" sz="3600" dirty="0">
                <a:latin typeface="Abadi" panose="020B0604020104020204" pitchFamily="34" charset="0"/>
                <a:ea typeface="標楷體" panose="03000509000000000000" pitchFamily="65" charset="-120"/>
              </a:rPr>
              <a:t>比利洗人</a:t>
            </a:r>
            <a:r>
              <a:rPr lang="en-US" altLang="zh-TW" sz="3600" dirty="0">
                <a:latin typeface="Abadi" panose="020B0604020104020204" pitchFamily="34" charset="0"/>
                <a:ea typeface="標楷體" panose="03000509000000000000" pitchFamily="65" charset="-120"/>
              </a:rPr>
              <a:t>Perizzites</a:t>
            </a:r>
            <a:br>
              <a:rPr lang="en-US" altLang="zh-TW" sz="3600" dirty="0">
                <a:latin typeface="Abadi" panose="020B0604020104020204" pitchFamily="34" charset="0"/>
                <a:ea typeface="標楷體" panose="03000509000000000000" pitchFamily="65" charset="-120"/>
              </a:rPr>
            </a:br>
            <a:r>
              <a:rPr lang="en-US" altLang="zh-TW" sz="3600" dirty="0">
                <a:latin typeface="Abadi" panose="020B0604020104020204" pitchFamily="34" charset="0"/>
                <a:ea typeface="標楷體" panose="03000509000000000000" pitchFamily="65" charset="-120"/>
              </a:rPr>
              <a:t>3. </a:t>
            </a:r>
            <a:r>
              <a:rPr lang="zh-TW" altLang="en-US" sz="3600" dirty="0">
                <a:latin typeface="Abadi" panose="020B0604020104020204" pitchFamily="34" charset="0"/>
                <a:ea typeface="標楷體" panose="03000509000000000000" pitchFamily="65" charset="-120"/>
              </a:rPr>
              <a:t>攻打耶路撒冷</a:t>
            </a:r>
            <a:br>
              <a:rPr lang="zh-TW" altLang="en-US" sz="3600" dirty="0">
                <a:latin typeface="Abadi" panose="020B0604020104020204" pitchFamily="34" charset="0"/>
                <a:ea typeface="標楷體" panose="03000509000000000000" pitchFamily="65" charset="-120"/>
              </a:rPr>
            </a:br>
            <a:r>
              <a:rPr lang="en-US" altLang="zh-TW" sz="3600" dirty="0">
                <a:latin typeface="Abadi" panose="020B0604020104020204" pitchFamily="34" charset="0"/>
                <a:ea typeface="標楷體" panose="03000509000000000000" pitchFamily="65" charset="-120"/>
              </a:rPr>
              <a:t>4. </a:t>
            </a:r>
            <a:r>
              <a:rPr lang="zh-TW" altLang="en-US" sz="3600" dirty="0">
                <a:latin typeface="Abadi" panose="020B0604020104020204" pitchFamily="34" charset="0"/>
                <a:ea typeface="標楷體" panose="03000509000000000000" pitchFamily="65" charset="-120"/>
              </a:rPr>
              <a:t>住山區、尼革夫和低地的迦南人</a:t>
            </a:r>
          </a:p>
          <a:p>
            <a:pPr>
              <a:tabLst>
                <a:tab pos="361950" algn="l"/>
              </a:tabLst>
            </a:pPr>
            <a:r>
              <a:rPr lang="en-US" altLang="zh-TW" sz="3600" dirty="0">
                <a:latin typeface="Abadi" panose="020B0604020104020204" pitchFamily="34" charset="0"/>
                <a:ea typeface="標楷體" panose="03000509000000000000" pitchFamily="65" charset="-120"/>
              </a:rPr>
              <a:t>5. </a:t>
            </a:r>
            <a:r>
              <a:rPr lang="zh-TW" altLang="en-US" sz="3600" dirty="0">
                <a:latin typeface="Abadi" panose="020B0604020104020204" pitchFamily="34" charset="0"/>
                <a:ea typeface="標楷體" panose="03000509000000000000" pitchFamily="65" charset="-120"/>
              </a:rPr>
              <a:t>基列</a:t>
            </a:r>
            <a:r>
              <a:rPr lang="en-US" altLang="zh-TW" sz="3600" dirty="0">
                <a:latin typeface="Abadi" panose="020B0604020104020204" pitchFamily="34" charset="0"/>
                <a:ea typeface="標楷體" panose="03000509000000000000" pitchFamily="65" charset="-120"/>
              </a:rPr>
              <a:t>‧</a:t>
            </a:r>
            <a:r>
              <a:rPr lang="zh-TW" altLang="en-US" sz="3600" dirty="0">
                <a:latin typeface="Abadi" panose="020B0604020104020204" pitchFamily="34" charset="0"/>
                <a:ea typeface="標楷體" panose="03000509000000000000" pitchFamily="65" charset="-120"/>
              </a:rPr>
              <a:t>亞巴（希伯崙） 亞衲族中最尊大的人，稱為</a:t>
            </a:r>
            <a:br>
              <a:rPr lang="en-CA" altLang="zh-TW" sz="3600" dirty="0">
                <a:latin typeface="Abadi" panose="020B0604020104020204" pitchFamily="34" charset="0"/>
                <a:ea typeface="標楷體" panose="03000509000000000000" pitchFamily="65" charset="-120"/>
              </a:rPr>
            </a:br>
            <a:r>
              <a:rPr lang="en-CA" altLang="zh-TW" sz="3600" dirty="0">
                <a:latin typeface="Abadi" panose="020B0604020104020204" pitchFamily="34" charset="0"/>
                <a:ea typeface="標楷體" panose="03000509000000000000" pitchFamily="65" charset="-120"/>
              </a:rPr>
              <a:t>	 </a:t>
            </a:r>
            <a:r>
              <a:rPr lang="zh-TW" altLang="en-US" sz="3600" dirty="0">
                <a:latin typeface="Abadi" panose="020B0604020104020204" pitchFamily="34" charset="0"/>
                <a:ea typeface="標楷體" panose="03000509000000000000" pitchFamily="65" charset="-120"/>
              </a:rPr>
              <a:t>亞巴的城</a:t>
            </a:r>
          </a:p>
          <a:p>
            <a:r>
              <a:rPr lang="en-US" altLang="zh-TW" sz="3600" dirty="0">
                <a:latin typeface="Abadi" panose="020B0604020104020204" pitchFamily="34" charset="0"/>
                <a:ea typeface="標楷體" panose="03000509000000000000" pitchFamily="65" charset="-120"/>
              </a:rPr>
              <a:t>6. </a:t>
            </a:r>
            <a:r>
              <a:rPr lang="zh-TW" altLang="en-US" sz="3600" dirty="0">
                <a:latin typeface="Abadi" panose="020B0604020104020204" pitchFamily="34" charset="0"/>
                <a:ea typeface="標楷體" panose="03000509000000000000" pitchFamily="65" charset="-120"/>
              </a:rPr>
              <a:t>基列</a:t>
            </a:r>
            <a:r>
              <a:rPr lang="en-US" altLang="zh-TW" sz="3600" dirty="0">
                <a:latin typeface="Abadi" panose="020B0604020104020204" pitchFamily="34" charset="0"/>
                <a:ea typeface="標楷體" panose="03000509000000000000" pitchFamily="65" charset="-120"/>
              </a:rPr>
              <a:t>‧</a:t>
            </a:r>
            <a:r>
              <a:rPr lang="zh-TW" altLang="en-US" sz="3600" dirty="0">
                <a:latin typeface="Abadi" panose="020B0604020104020204" pitchFamily="34" charset="0"/>
                <a:ea typeface="標楷體" panose="03000509000000000000" pitchFamily="65" charset="-120"/>
              </a:rPr>
              <a:t>西弗（底壁）</a:t>
            </a:r>
            <a:r>
              <a:rPr lang="en-US" altLang="zh-TW" sz="3600" dirty="0">
                <a:latin typeface="Abadi" panose="020B0604020104020204" pitchFamily="34" charset="0"/>
                <a:ea typeface="標楷體" panose="03000509000000000000" pitchFamily="65" charset="-120"/>
              </a:rPr>
              <a:t> </a:t>
            </a:r>
            <a:r>
              <a:rPr lang="zh-TW" altLang="en-US" sz="3600" dirty="0">
                <a:latin typeface="Abadi" panose="020B0604020104020204" pitchFamily="34" charset="0"/>
                <a:ea typeface="標楷體" panose="03000509000000000000" pitchFamily="65" charset="-120"/>
              </a:rPr>
              <a:t>文獻之城，書卷之城</a:t>
            </a:r>
            <a:endParaRPr lang="en-CA" altLang="zh-TW" sz="3600" dirty="0">
              <a:latin typeface="Abadi" panose="020B0604020104020204" pitchFamily="34" charset="0"/>
              <a:ea typeface="標楷體" panose="03000509000000000000" pitchFamily="65" charset="-120"/>
            </a:endParaRPr>
          </a:p>
          <a:p>
            <a:r>
              <a:rPr lang="en-US" altLang="zh-TW" sz="3600" dirty="0">
                <a:latin typeface="Abadi" panose="020B0604020104020204" pitchFamily="34" charset="0"/>
                <a:ea typeface="標楷體" panose="03000509000000000000" pitchFamily="65" charset="-120"/>
              </a:rPr>
              <a:t>7. </a:t>
            </a:r>
            <a:r>
              <a:rPr lang="zh-TW" altLang="en-US" sz="3600" dirty="0">
                <a:latin typeface="Abadi" panose="020B0604020104020204" pitchFamily="34" charset="0"/>
                <a:ea typeface="標楷體" panose="03000509000000000000" pitchFamily="65" charset="-120"/>
              </a:rPr>
              <a:t>迦薩和所屬的領土　</a:t>
            </a:r>
            <a:br>
              <a:rPr lang="zh-TW" altLang="en-US" sz="3600" dirty="0">
                <a:latin typeface="Abadi" panose="020B0604020104020204" pitchFamily="34" charset="0"/>
                <a:ea typeface="標楷體" panose="03000509000000000000" pitchFamily="65" charset="-120"/>
              </a:rPr>
            </a:br>
            <a:r>
              <a:rPr lang="en-US" altLang="zh-TW" sz="3600" dirty="0">
                <a:latin typeface="Abadi" panose="020B0604020104020204" pitchFamily="34" charset="0"/>
                <a:ea typeface="標楷體" panose="03000509000000000000" pitchFamily="65" charset="-120"/>
              </a:rPr>
              <a:t>8. </a:t>
            </a:r>
            <a:r>
              <a:rPr lang="zh-TW" altLang="en-US" sz="3600" dirty="0">
                <a:latin typeface="Abadi" panose="020B0604020104020204" pitchFamily="34" charset="0"/>
                <a:ea typeface="標楷體" panose="03000509000000000000" pitchFamily="65" charset="-120"/>
              </a:rPr>
              <a:t>亞實基倫和所屬的領土</a:t>
            </a:r>
          </a:p>
        </p:txBody>
      </p:sp>
    </p:spTree>
    <p:extLst>
      <p:ext uri="{BB962C8B-B14F-4D97-AF65-F5344CB8AC3E}">
        <p14:creationId xmlns:p14="http://schemas.microsoft.com/office/powerpoint/2010/main" val="4170989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B6AECDF3-6019-3976-A7C1-9A911B388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a:extLst>
              <a:ext uri="{FF2B5EF4-FFF2-40B4-BE49-F238E27FC236}">
                <a16:creationId xmlns:a16="http://schemas.microsoft.com/office/drawing/2014/main" id="{31AFEC88-600A-BCA5-F3CD-00ADF0659F72}"/>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1:5-6</a:t>
            </a:r>
          </a:p>
        </p:txBody>
      </p:sp>
      <p:sp>
        <p:nvSpPr>
          <p:cNvPr id="5124" name="Text Box 4">
            <a:extLst>
              <a:ext uri="{FF2B5EF4-FFF2-40B4-BE49-F238E27FC236}">
                <a16:creationId xmlns:a16="http://schemas.microsoft.com/office/drawing/2014/main" id="{935208FE-4030-DCD4-5432-3120537F3E72}"/>
              </a:ext>
            </a:extLst>
          </p:cNvPr>
          <p:cNvSpPr txBox="1">
            <a:spLocks noChangeArrowheads="1"/>
          </p:cNvSpPr>
          <p:nvPr/>
        </p:nvSpPr>
        <p:spPr bwMode="auto">
          <a:xfrm>
            <a:off x="947654" y="1743115"/>
            <a:ext cx="10470622" cy="529375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5</a:t>
            </a:r>
            <a:r>
              <a:rPr lang="zh-TW" altLang="en-US" sz="5400" dirty="0">
                <a:solidFill>
                  <a:srgbClr val="FFFFFF"/>
                </a:solidFill>
                <a:latin typeface="Times New Roman" panose="02020603050405020304" pitchFamily="18" charset="0"/>
                <a:ea typeface="方正平黑" panose="03000509000000000000" pitchFamily="65" charset="-120"/>
              </a:rPr>
              <a:t>他們在</a:t>
            </a:r>
            <a:r>
              <a:rPr lang="zh-TW" altLang="en-US" sz="5400" u="sng" dirty="0">
                <a:solidFill>
                  <a:srgbClr val="FFFFFF"/>
                </a:solidFill>
                <a:latin typeface="Times New Roman" panose="02020603050405020304" pitchFamily="18" charset="0"/>
                <a:ea typeface="方正平黑" panose="03000509000000000000" pitchFamily="65" charset="-120"/>
              </a:rPr>
              <a:t>比色</a:t>
            </a:r>
            <a:r>
              <a:rPr lang="zh-TW" altLang="en-US" sz="5400" dirty="0">
                <a:solidFill>
                  <a:srgbClr val="FFFFFF"/>
                </a:solidFill>
                <a:latin typeface="Times New Roman" panose="02020603050405020304" pitchFamily="18" charset="0"/>
                <a:ea typeface="方正平黑" panose="03000509000000000000" pitchFamily="65" charset="-120"/>
              </a:rPr>
              <a:t>遇見</a:t>
            </a:r>
            <a:r>
              <a:rPr lang="zh-TW" altLang="en-US" sz="5400" u="sng" dirty="0">
                <a:solidFill>
                  <a:srgbClr val="FFFFFF"/>
                </a:solidFill>
                <a:latin typeface="Times New Roman" panose="02020603050405020304" pitchFamily="18" charset="0"/>
                <a:ea typeface="方正平黑" panose="03000509000000000000" pitchFamily="65" charset="-120"/>
              </a:rPr>
              <a:t>亞多尼</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比色</a:t>
            </a:r>
            <a:r>
              <a:rPr lang="zh-TW" altLang="en-US" sz="5400" dirty="0">
                <a:solidFill>
                  <a:srgbClr val="FFFFFF"/>
                </a:solidFill>
                <a:latin typeface="Times New Roman" panose="02020603050405020304" pitchFamily="18" charset="0"/>
                <a:ea typeface="方正平黑" panose="03000509000000000000" pitchFamily="65" charset="-120"/>
              </a:rPr>
              <a:t>，與他爭戰，擊敗了</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人和</a:t>
            </a:r>
            <a:r>
              <a:rPr lang="zh-TW" altLang="en-US" sz="5400" u="sng" dirty="0">
                <a:solidFill>
                  <a:srgbClr val="FFFFFF"/>
                </a:solidFill>
                <a:latin typeface="Times New Roman" panose="02020603050405020304" pitchFamily="18" charset="0"/>
                <a:ea typeface="方正平黑" panose="03000509000000000000" pitchFamily="65" charset="-120"/>
              </a:rPr>
              <a:t>比利洗</a:t>
            </a:r>
            <a:r>
              <a:rPr lang="zh-TW" altLang="en-US" sz="5400" dirty="0">
                <a:solidFill>
                  <a:srgbClr val="FFFFFF"/>
                </a:solidFill>
                <a:latin typeface="Times New Roman" panose="02020603050405020304" pitchFamily="18" charset="0"/>
                <a:ea typeface="方正平黑" panose="03000509000000000000" pitchFamily="65" charset="-120"/>
              </a:rPr>
              <a:t>人。</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 6</a:t>
            </a:r>
            <a:r>
              <a:rPr lang="zh-TW" altLang="en-US" sz="5400" u="sng" dirty="0">
                <a:solidFill>
                  <a:srgbClr val="FFFFFF"/>
                </a:solidFill>
                <a:latin typeface="Times New Roman" panose="02020603050405020304" pitchFamily="18" charset="0"/>
                <a:ea typeface="方正平黑" panose="03000509000000000000" pitchFamily="65" charset="-120"/>
              </a:rPr>
              <a:t>亞多尼</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比色</a:t>
            </a:r>
            <a:r>
              <a:rPr lang="zh-TW" altLang="en-US" sz="5400" dirty="0">
                <a:solidFill>
                  <a:srgbClr val="FFFFFF"/>
                </a:solidFill>
                <a:latin typeface="Times New Roman" panose="02020603050405020304" pitchFamily="18" charset="0"/>
                <a:ea typeface="方正平黑" panose="03000509000000000000" pitchFamily="65" charset="-120"/>
              </a:rPr>
              <a:t>逃跑，他們追趕他，捉住他，砍斷他大拇指和大腳趾。</a:t>
            </a:r>
          </a:p>
          <a:p>
            <a:pPr defTabSz="1219170" fontAlgn="base">
              <a:spcBef>
                <a:spcPct val="0"/>
              </a:spcBef>
              <a:spcAft>
                <a:spcPct val="0"/>
              </a:spcAft>
            </a:pPr>
            <a:endParaRPr lang="zh-TW" altLang="en-US" sz="68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5EC83-B865-D8AC-0695-1C8660C2A70E}"/>
            </a:ext>
          </a:extLst>
        </p:cNvPr>
        <p:cNvGrpSpPr/>
        <p:nvPr/>
      </p:nvGrpSpPr>
      <p:grpSpPr>
        <a:xfrm>
          <a:off x="0" y="0"/>
          <a:ext cx="0" cy="0"/>
          <a:chOff x="0" y="0"/>
          <a:chExt cx="0" cy="0"/>
        </a:xfrm>
      </p:grpSpPr>
      <p:pic>
        <p:nvPicPr>
          <p:cNvPr id="22531" name="Picture 3">
            <a:extLst>
              <a:ext uri="{FF2B5EF4-FFF2-40B4-BE49-F238E27FC236}">
                <a16:creationId xmlns:a16="http://schemas.microsoft.com/office/drawing/2014/main" id="{16762568-4C4F-55E6-79D1-BD0180781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Rectangle 2">
            <a:extLst>
              <a:ext uri="{FF2B5EF4-FFF2-40B4-BE49-F238E27FC236}">
                <a16:creationId xmlns:a16="http://schemas.microsoft.com/office/drawing/2014/main" id="{D8CF203C-0A62-4596-8D2B-9971C59D5692}"/>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1:22-24</a:t>
            </a:r>
          </a:p>
        </p:txBody>
      </p:sp>
      <p:sp>
        <p:nvSpPr>
          <p:cNvPr id="22532" name="Text Box 4">
            <a:extLst>
              <a:ext uri="{FF2B5EF4-FFF2-40B4-BE49-F238E27FC236}">
                <a16:creationId xmlns:a16="http://schemas.microsoft.com/office/drawing/2014/main" id="{5E3AFE5D-7DEC-31CE-B82D-B604C04F66E6}"/>
              </a:ext>
            </a:extLst>
          </p:cNvPr>
          <p:cNvSpPr txBox="1">
            <a:spLocks noChangeArrowheads="1"/>
          </p:cNvSpPr>
          <p:nvPr/>
        </p:nvSpPr>
        <p:spPr bwMode="auto">
          <a:xfrm>
            <a:off x="737118" y="1639856"/>
            <a:ext cx="10916816" cy="683264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22</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約瑟</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家也上到</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伯特利</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去，耶和華與他們同在。</a:t>
            </a: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23</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約瑟</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家去窺探</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伯特利</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，那城起先名叫</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路斯</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24</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探子看見一個人從城裏出來，就對他說：「</a:t>
            </a:r>
            <a:r>
              <a:rPr kumimoji="0" lang="zh-TW" altLang="en-US" sz="54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請你把進城的路指示我們，我們會厚待你。</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p>
          <a:p>
            <a:pPr marL="0" marR="0" lvl="0" indent="0" algn="just" defTabSz="1219170" rtl="0" eaLnBrk="1" fontAlgn="base" latinLnBrk="0" hangingPunct="1">
              <a:lnSpc>
                <a:spcPct val="100000"/>
              </a:lnSpc>
              <a:spcBef>
                <a:spcPct val="0"/>
              </a:spcBef>
              <a:spcAft>
                <a:spcPct val="0"/>
              </a:spcAft>
              <a:buClrTx/>
              <a:buSzTx/>
              <a:buFontTx/>
              <a:buNone/>
              <a:tabLst/>
              <a:defRPr/>
            </a:pPr>
            <a:endPar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TW"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1544635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3A815-BF09-6C3F-BCD6-C369E0910F5B}"/>
            </a:ext>
          </a:extLst>
        </p:cNvPr>
        <p:cNvGrpSpPr/>
        <p:nvPr/>
      </p:nvGrpSpPr>
      <p:grpSpPr>
        <a:xfrm>
          <a:off x="0" y="0"/>
          <a:ext cx="0" cy="0"/>
          <a:chOff x="0" y="0"/>
          <a:chExt cx="0" cy="0"/>
        </a:xfrm>
      </p:grpSpPr>
      <p:pic>
        <p:nvPicPr>
          <p:cNvPr id="27651" name="Picture 3">
            <a:extLst>
              <a:ext uri="{FF2B5EF4-FFF2-40B4-BE49-F238E27FC236}">
                <a16:creationId xmlns:a16="http://schemas.microsoft.com/office/drawing/2014/main" id="{F46889CD-849C-3B15-D782-324AE55E1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0" name="Rectangle 2">
            <a:extLst>
              <a:ext uri="{FF2B5EF4-FFF2-40B4-BE49-F238E27FC236}">
                <a16:creationId xmlns:a16="http://schemas.microsoft.com/office/drawing/2014/main" id="{FE0939FB-07C2-C4C4-552F-154C04737920}"/>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1:25-26</a:t>
            </a:r>
          </a:p>
        </p:txBody>
      </p:sp>
      <p:sp>
        <p:nvSpPr>
          <p:cNvPr id="27652" name="Text Box 4">
            <a:extLst>
              <a:ext uri="{FF2B5EF4-FFF2-40B4-BE49-F238E27FC236}">
                <a16:creationId xmlns:a16="http://schemas.microsoft.com/office/drawing/2014/main" id="{AFB7DF5B-2BAD-FFDD-B202-C1536FFCC762}"/>
              </a:ext>
            </a:extLst>
          </p:cNvPr>
          <p:cNvSpPr txBox="1">
            <a:spLocks noChangeArrowheads="1"/>
          </p:cNvSpPr>
          <p:nvPr/>
        </p:nvSpPr>
        <p:spPr bwMode="auto">
          <a:xfrm>
            <a:off x="858416" y="1714500"/>
            <a:ext cx="10512969"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25</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那人把進城的路指示他們。他們就用刀擊殺了城中的居民，卻</a:t>
            </a:r>
            <a:r>
              <a:rPr kumimoji="0" lang="zh-TW" altLang="en-US" sz="54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放走那人和他的全家</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26</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那人往</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赫</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人之地去，建造了一座城，起名叫</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路斯</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。那城到如今還叫這名。</a:t>
            </a:r>
          </a:p>
        </p:txBody>
      </p:sp>
    </p:spTree>
    <p:extLst>
      <p:ext uri="{BB962C8B-B14F-4D97-AF65-F5344CB8AC3E}">
        <p14:creationId xmlns:p14="http://schemas.microsoft.com/office/powerpoint/2010/main" val="1816316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DC468-6B7F-99C9-81A4-BC5ED7CBEDC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074CB2-FEF2-0A46-3338-13D9051633A3}"/>
              </a:ext>
            </a:extLst>
          </p:cNvPr>
          <p:cNvSpPr/>
          <p:nvPr/>
        </p:nvSpPr>
        <p:spPr>
          <a:xfrm>
            <a:off x="862774" y="385002"/>
            <a:ext cx="10809369"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總結</a:t>
            </a:r>
            <a:r>
              <a:rPr kumimoji="0" lang="en-CA" altLang="zh-TW"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 </a:t>
            </a:r>
            <a:r>
              <a:rPr lang="zh-TW" altLang="en-US" sz="6600" b="1" u="sng"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t>約瑟家</a:t>
            </a:r>
            <a:r>
              <a:rPr kumimoji="0" lang="zh-TW" alt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攻城略地的戰蹟</a:t>
            </a:r>
            <a:endParaRPr kumimoji="0" 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endParaRPr>
          </a:p>
        </p:txBody>
      </p:sp>
      <p:sp>
        <p:nvSpPr>
          <p:cNvPr id="5" name="TextBox 4">
            <a:extLst>
              <a:ext uri="{FF2B5EF4-FFF2-40B4-BE49-F238E27FC236}">
                <a16:creationId xmlns:a16="http://schemas.microsoft.com/office/drawing/2014/main" id="{98BCB7C0-33FB-052F-A1A4-B8523A095033}"/>
              </a:ext>
            </a:extLst>
          </p:cNvPr>
          <p:cNvSpPr txBox="1"/>
          <p:nvPr/>
        </p:nvSpPr>
        <p:spPr>
          <a:xfrm>
            <a:off x="647708" y="1646337"/>
            <a:ext cx="11544292"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1.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路斯：改名為伯特利</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b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2.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放走那人：重建路斯之城</a:t>
            </a:r>
            <a:b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3.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攻打耶路撒冷</a:t>
            </a:r>
            <a:b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4.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住山區、尼革夫和低地的迦南人</a:t>
            </a:r>
          </a:p>
          <a:p>
            <a:pPr marL="0" marR="0" lvl="0" indent="0" algn="l" defTabSz="457200" rtl="0" eaLnBrk="1" fontAlgn="auto" latinLnBrk="0" hangingPunct="1">
              <a:lnSpc>
                <a:spcPct val="100000"/>
              </a:lnSpc>
              <a:spcBef>
                <a:spcPts val="0"/>
              </a:spcBef>
              <a:spcAft>
                <a:spcPts val="0"/>
              </a:spcAft>
              <a:buClrTx/>
              <a:buSzTx/>
              <a:buFontTx/>
              <a:buNone/>
              <a:tabLst>
                <a:tab pos="361950" algn="l"/>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5.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基列</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亞巴（希伯崙） 亞衲族中最尊大的人，稱為</a:t>
            </a:r>
            <a:b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亞巴的城</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6.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基列</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西弗（底壁）</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文獻之城，書卷之城</a:t>
            </a: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7.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迦薩和所屬的領土　</a:t>
            </a:r>
            <a:b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8.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亞實基倫和所屬的領土</a:t>
            </a:r>
          </a:p>
        </p:txBody>
      </p:sp>
    </p:spTree>
    <p:extLst>
      <p:ext uri="{BB962C8B-B14F-4D97-AF65-F5344CB8AC3E}">
        <p14:creationId xmlns:p14="http://schemas.microsoft.com/office/powerpoint/2010/main" val="1432963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22A3-5FE2-65BD-845B-4EA90D035CF1}"/>
            </a:ext>
          </a:extLst>
        </p:cNvPr>
        <p:cNvGrpSpPr/>
        <p:nvPr/>
      </p:nvGrpSpPr>
      <p:grpSpPr>
        <a:xfrm>
          <a:off x="0" y="0"/>
          <a:ext cx="0" cy="0"/>
          <a:chOff x="0" y="0"/>
          <a:chExt cx="0" cy="0"/>
        </a:xfrm>
      </p:grpSpPr>
      <p:pic>
        <p:nvPicPr>
          <p:cNvPr id="28675" name="Picture 3">
            <a:extLst>
              <a:ext uri="{FF2B5EF4-FFF2-40B4-BE49-F238E27FC236}">
                <a16:creationId xmlns:a16="http://schemas.microsoft.com/office/drawing/2014/main" id="{2BFF04D2-2D76-BE74-A128-2867C3B57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2">
            <a:extLst>
              <a:ext uri="{FF2B5EF4-FFF2-40B4-BE49-F238E27FC236}">
                <a16:creationId xmlns:a16="http://schemas.microsoft.com/office/drawing/2014/main" id="{AA2563CB-32A0-2BED-1BBC-E48B21E2CBE4}"/>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1:27</a:t>
            </a:r>
          </a:p>
        </p:txBody>
      </p:sp>
      <p:sp>
        <p:nvSpPr>
          <p:cNvPr id="28676" name="Text Box 4">
            <a:extLst>
              <a:ext uri="{FF2B5EF4-FFF2-40B4-BE49-F238E27FC236}">
                <a16:creationId xmlns:a16="http://schemas.microsoft.com/office/drawing/2014/main" id="{847504E4-4497-EE68-BD8B-9379B01554E9}"/>
              </a:ext>
            </a:extLst>
          </p:cNvPr>
          <p:cNvSpPr txBox="1">
            <a:spLocks noChangeArrowheads="1"/>
          </p:cNvSpPr>
          <p:nvPr/>
        </p:nvSpPr>
        <p:spPr bwMode="auto">
          <a:xfrm>
            <a:off x="922175" y="1583872"/>
            <a:ext cx="10347649"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瑪拿西</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沒有趕出</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a:t>
            </a:r>
            <a:r>
              <a:rPr kumimoji="0" lang="en-US" altLang="zh-TW" sz="5400" b="0" i="0" u="sng" strike="noStrike" kern="1200" cap="none" spc="0" normalizeH="0" baseline="0" noProof="0" dirty="0">
                <a:ln>
                  <a:noFill/>
                </a:ln>
                <a:solidFill>
                  <a:srgbClr val="FFFFFF"/>
                </a:solidFill>
                <a:effectLst/>
                <a:uLnTx/>
                <a:uFillTx/>
                <a:latin typeface="Arial" panose="020B0604020202020204" pitchFamily="34" charset="0"/>
                <a:ea typeface="方正平黑"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善</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鄉鎮的居民，</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他納</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和所屬鄉鎮的居民，</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多珥</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和所屬鄉鎮的居民，</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以伯蓮</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和所屬鄉鎮的居民，</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米吉多</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和所屬鄉鎮的居民；</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人仍堅持住在這地。</a:t>
            </a:r>
          </a:p>
        </p:txBody>
      </p:sp>
    </p:spTree>
    <p:extLst>
      <p:ext uri="{BB962C8B-B14F-4D97-AF65-F5344CB8AC3E}">
        <p14:creationId xmlns:p14="http://schemas.microsoft.com/office/powerpoint/2010/main" val="153022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D4760-5C99-657E-C64A-222196B638F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C98627E-EFC5-29E7-6FE6-DF223F383867}"/>
              </a:ext>
            </a:extLst>
          </p:cNvPr>
          <p:cNvSpPr/>
          <p:nvPr/>
        </p:nvSpPr>
        <p:spPr>
          <a:xfrm>
            <a:off x="862776" y="385002"/>
            <a:ext cx="10809369"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總結</a:t>
            </a:r>
            <a:r>
              <a:rPr kumimoji="0" lang="en-CA" altLang="zh-TW"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 </a:t>
            </a:r>
            <a:r>
              <a:rPr kumimoji="0" lang="zh-TW" altLang="en-US" sz="6600" b="1" i="0" u="sng"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瑪拿西</a:t>
            </a:r>
            <a:r>
              <a:rPr kumimoji="0" lang="zh-TW" alt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攻城略地的戰蹟</a:t>
            </a:r>
            <a:endParaRPr kumimoji="0" 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endParaRPr>
          </a:p>
        </p:txBody>
      </p:sp>
      <p:sp>
        <p:nvSpPr>
          <p:cNvPr id="5" name="TextBox 4">
            <a:extLst>
              <a:ext uri="{FF2B5EF4-FFF2-40B4-BE49-F238E27FC236}">
                <a16:creationId xmlns:a16="http://schemas.microsoft.com/office/drawing/2014/main" id="{FE49E994-6991-628C-8D1B-9BAAFE9EE953}"/>
              </a:ext>
            </a:extLst>
          </p:cNvPr>
          <p:cNvSpPr txBox="1"/>
          <p:nvPr/>
        </p:nvSpPr>
        <p:spPr>
          <a:xfrm>
            <a:off x="647708" y="1646337"/>
            <a:ext cx="11544292" cy="10525958"/>
          </a:xfrm>
          <a:prstGeom prst="rect">
            <a:avLst/>
          </a:prstGeom>
          <a:noFill/>
        </p:spPr>
        <p:txBody>
          <a:bodyPr wrap="square">
            <a:spAutoFit/>
          </a:bodyPr>
          <a:lstStyle/>
          <a:p>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1.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沒有趕出城內的人</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b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伯</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善和所屬鄉鎮的居民</a:t>
            </a:r>
            <a:br>
              <a:rPr lang="en-CA" altLang="zh-TW" sz="3600" dirty="0">
                <a:solidFill>
                  <a:srgbClr val="000000"/>
                </a:solidFill>
                <a:latin typeface="Abadi" panose="020B0604020104020204" pitchFamily="34" charset="0"/>
                <a:ea typeface="標楷體" panose="03000509000000000000" pitchFamily="65" charset="-120"/>
              </a:rPr>
            </a:br>
            <a:r>
              <a:rPr lang="en-CA" altLang="zh-TW" sz="3600" dirty="0">
                <a:solidFill>
                  <a:srgbClr val="000000"/>
                </a:solidFill>
                <a:latin typeface="Abadi" panose="020B0604020104020204" pitchFamily="34" charset="0"/>
                <a:ea typeface="標楷體" panose="03000509000000000000" pitchFamily="65" charset="-120"/>
              </a:rPr>
              <a:t>	b</a:t>
            </a:r>
            <a:r>
              <a:rPr lang="en-US" altLang="zh-TW" sz="3600" dirty="0">
                <a:solidFill>
                  <a:srgbClr val="000000"/>
                </a:solidFill>
                <a:latin typeface="Abadi" panose="020B0604020104020204" pitchFamily="34" charset="0"/>
                <a:ea typeface="標楷體" panose="03000509000000000000" pitchFamily="65" charset="-120"/>
              </a:rPr>
              <a:t>. </a:t>
            </a:r>
            <a:r>
              <a:rPr lang="zh-TW" altLang="en-US" sz="3600" dirty="0">
                <a:solidFill>
                  <a:srgbClr val="000000"/>
                </a:solidFill>
                <a:latin typeface="Abadi" panose="020B0604020104020204" pitchFamily="34" charset="0"/>
                <a:ea typeface="標楷體" panose="03000509000000000000" pitchFamily="65" charset="-120"/>
              </a:rPr>
              <a:t>他納和所屬鄉鎮的居民</a:t>
            </a:r>
            <a:endParaRPr lang="en-CA" altLang="zh-TW" sz="3600" dirty="0">
              <a:solidFill>
                <a:srgbClr val="000000"/>
              </a:solidFill>
              <a:latin typeface="Abadi" panose="020B0604020104020204" pitchFamily="34" charset="0"/>
              <a:ea typeface="標楷體" panose="03000509000000000000" pitchFamily="65" charset="-120"/>
            </a:endParaRPr>
          </a:p>
          <a:p>
            <a:r>
              <a:rPr lang="en-CA" altLang="zh-TW" sz="3600" dirty="0">
                <a:solidFill>
                  <a:srgbClr val="000000"/>
                </a:solidFill>
                <a:latin typeface="Abadi" panose="020B0604020104020204" pitchFamily="34" charset="0"/>
                <a:ea typeface="標楷體" panose="03000509000000000000" pitchFamily="65" charset="-120"/>
              </a:rPr>
              <a:t>	c</a:t>
            </a:r>
            <a:r>
              <a:rPr lang="en-US" altLang="zh-TW" sz="3600" dirty="0">
                <a:solidFill>
                  <a:srgbClr val="000000"/>
                </a:solidFill>
                <a:latin typeface="Abadi" panose="020B0604020104020204" pitchFamily="34" charset="0"/>
                <a:ea typeface="標楷體" panose="03000509000000000000" pitchFamily="65" charset="-120"/>
              </a:rPr>
              <a:t>. </a:t>
            </a:r>
            <a:r>
              <a:rPr lang="zh-TW" altLang="en-US" sz="3600" dirty="0">
                <a:solidFill>
                  <a:srgbClr val="000000"/>
                </a:solidFill>
                <a:latin typeface="Abadi" panose="020B0604020104020204" pitchFamily="34" charset="0"/>
                <a:ea typeface="標楷體" panose="03000509000000000000" pitchFamily="65" charset="-120"/>
              </a:rPr>
              <a:t>多珥和所屬鄉鎮的居民</a:t>
            </a:r>
            <a:endParaRPr lang="en-CA" altLang="zh-TW" sz="3600" dirty="0">
              <a:solidFill>
                <a:srgbClr val="000000"/>
              </a:solidFill>
              <a:latin typeface="Abadi" panose="020B0604020104020204" pitchFamily="34" charset="0"/>
              <a:ea typeface="標楷體" panose="03000509000000000000" pitchFamily="65" charset="-120"/>
            </a:endParaRPr>
          </a:p>
          <a:p>
            <a:r>
              <a:rPr lang="en-CA" altLang="zh-TW" sz="3600" dirty="0">
                <a:solidFill>
                  <a:srgbClr val="000000"/>
                </a:solidFill>
                <a:latin typeface="Abadi" panose="020B0604020104020204" pitchFamily="34" charset="0"/>
                <a:ea typeface="標楷體" panose="03000509000000000000" pitchFamily="65" charset="-120"/>
              </a:rPr>
              <a:t>	d</a:t>
            </a:r>
            <a:r>
              <a:rPr lang="en-US" altLang="zh-TW" sz="3600" dirty="0">
                <a:solidFill>
                  <a:srgbClr val="000000"/>
                </a:solidFill>
                <a:latin typeface="Abadi" panose="020B0604020104020204" pitchFamily="34" charset="0"/>
                <a:ea typeface="標楷體" panose="03000509000000000000" pitchFamily="65" charset="-120"/>
              </a:rPr>
              <a:t>. </a:t>
            </a:r>
            <a:r>
              <a:rPr lang="zh-TW" altLang="en-US" sz="3600" dirty="0">
                <a:solidFill>
                  <a:srgbClr val="000000"/>
                </a:solidFill>
                <a:latin typeface="Abadi" panose="020B0604020104020204" pitchFamily="34" charset="0"/>
                <a:ea typeface="標楷體" panose="03000509000000000000" pitchFamily="65" charset="-120"/>
              </a:rPr>
              <a:t>以伯蓮和所屬鄉鎮的居民</a:t>
            </a:r>
            <a:endParaRPr lang="en-CA" altLang="zh-TW" sz="3600" dirty="0">
              <a:solidFill>
                <a:srgbClr val="000000"/>
              </a:solidFill>
              <a:latin typeface="Abadi" panose="020B0604020104020204" pitchFamily="34" charset="0"/>
              <a:ea typeface="標楷體" panose="03000509000000000000" pitchFamily="65" charset="-120"/>
            </a:endParaRPr>
          </a:p>
          <a:p>
            <a:r>
              <a:rPr lang="en-CA" altLang="zh-TW" sz="3600" dirty="0">
                <a:solidFill>
                  <a:srgbClr val="000000"/>
                </a:solidFill>
                <a:latin typeface="Abadi" panose="020B0604020104020204" pitchFamily="34" charset="0"/>
                <a:ea typeface="標楷體" panose="03000509000000000000" pitchFamily="65" charset="-120"/>
              </a:rPr>
              <a:t>	e</a:t>
            </a:r>
            <a:r>
              <a:rPr lang="en-US" altLang="zh-TW" sz="3600" dirty="0">
                <a:solidFill>
                  <a:srgbClr val="000000"/>
                </a:solidFill>
                <a:latin typeface="Abadi" panose="020B0604020104020204" pitchFamily="34" charset="0"/>
                <a:ea typeface="標楷體" panose="03000509000000000000" pitchFamily="65" charset="-120"/>
              </a:rPr>
              <a:t>. </a:t>
            </a:r>
            <a:r>
              <a:rPr lang="zh-TW" altLang="en-US" sz="3600" dirty="0">
                <a:solidFill>
                  <a:srgbClr val="000000"/>
                </a:solidFill>
                <a:latin typeface="Abadi" panose="020B0604020104020204" pitchFamily="34" charset="0"/>
                <a:ea typeface="標楷體" panose="03000509000000000000" pitchFamily="65" charset="-120"/>
              </a:rPr>
              <a:t>米吉多和所屬鄉鎮的居民</a:t>
            </a:r>
            <a:endParaRPr lang="en-CA" altLang="zh-TW" sz="3600" dirty="0">
              <a:solidFill>
                <a:srgbClr val="000000"/>
              </a:solidFill>
              <a:latin typeface="Abadi" panose="020B0604020104020204" pitchFamily="34" charset="0"/>
              <a:ea typeface="標楷體" panose="03000509000000000000" pitchFamily="65" charset="-120"/>
            </a:endParaRPr>
          </a:p>
          <a:p>
            <a:r>
              <a:rPr lang="en-CA" altLang="zh-TW" sz="3600" dirty="0">
                <a:solidFill>
                  <a:srgbClr val="000000"/>
                </a:solidFill>
                <a:latin typeface="Abadi" panose="020B0604020104020204" pitchFamily="34" charset="0"/>
                <a:ea typeface="標楷體" panose="03000509000000000000" pitchFamily="65" charset="-120"/>
              </a:rPr>
              <a:t>	*</a:t>
            </a:r>
            <a:r>
              <a:rPr lang="en-US" altLang="zh-TW" sz="3600" dirty="0">
                <a:solidFill>
                  <a:srgbClr val="000000"/>
                </a:solidFill>
                <a:latin typeface="Abadi" panose="020B0604020104020204" pitchFamily="34" charset="0"/>
                <a:ea typeface="標楷體" panose="03000509000000000000" pitchFamily="65" charset="-120"/>
              </a:rPr>
              <a:t> </a:t>
            </a:r>
            <a:r>
              <a:rPr lang="zh-TW" altLang="en-US" sz="4400" b="1" dirty="0">
                <a:ln w="22225">
                  <a:solidFill>
                    <a:srgbClr val="333399"/>
                  </a:solidFill>
                  <a:prstDash val="solid"/>
                </a:ln>
                <a:solidFill>
                  <a:srgbClr val="C00000"/>
                </a:solidFill>
                <a:latin typeface="標楷體" panose="03000509000000000000" pitchFamily="65" charset="-120"/>
                <a:ea typeface="標楷體" panose="03000509000000000000" pitchFamily="65" charset="-120"/>
              </a:rPr>
              <a:t>迦南人仍堅持住在這地</a:t>
            </a:r>
            <a:endParaRPr lang="en-CA" altLang="zh-TW" sz="4400" b="1" dirty="0">
              <a:ln w="22225">
                <a:solidFill>
                  <a:srgbClr val="333399"/>
                </a:solidFill>
                <a:prstDash val="solid"/>
              </a:ln>
              <a:solidFill>
                <a:srgbClr val="C00000"/>
              </a:solidFill>
              <a:latin typeface="標楷體" panose="03000509000000000000" pitchFamily="65" charset="-120"/>
              <a:ea typeface="標楷體" panose="03000509000000000000" pitchFamily="65" charset="-120"/>
            </a:endParaRPr>
          </a:p>
          <a:p>
            <a:endParaRPr lang="en-CA" altLang="zh-TW" sz="3600" dirty="0">
              <a:solidFill>
                <a:srgbClr val="000000"/>
              </a:solidFill>
              <a:latin typeface="Abadi" panose="020B0604020104020204" pitchFamily="34" charset="0"/>
              <a:ea typeface="標楷體" panose="03000509000000000000" pitchFamily="65" charset="-120"/>
            </a:endParaRPr>
          </a:p>
          <a:p>
            <a:endParaRPr lang="en-CA" altLang="zh-TW" sz="3600" dirty="0">
              <a:solidFill>
                <a:srgbClr val="000000"/>
              </a:solidFill>
              <a:latin typeface="Abadi" panose="020B0604020104020204" pitchFamily="34" charset="0"/>
              <a:ea typeface="標楷體" panose="03000509000000000000" pitchFamily="65"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4.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住山區、尼革夫和低地的迦南人</a:t>
            </a:r>
          </a:p>
          <a:p>
            <a:pPr marL="0" marR="0" lvl="0" indent="0" algn="l" defTabSz="457200" rtl="0" eaLnBrk="1" fontAlgn="auto" latinLnBrk="0" hangingPunct="1">
              <a:lnSpc>
                <a:spcPct val="100000"/>
              </a:lnSpc>
              <a:spcBef>
                <a:spcPts val="0"/>
              </a:spcBef>
              <a:spcAft>
                <a:spcPts val="0"/>
              </a:spcAft>
              <a:buClrTx/>
              <a:buSzTx/>
              <a:buFontTx/>
              <a:buNone/>
              <a:tabLst>
                <a:tab pos="361950" algn="l"/>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5.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基列</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亞巴（希伯崙） 亞衲族中最尊大的人，稱為</a:t>
            </a:r>
            <a:b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亞巴的城</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6.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基列</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西弗（底壁）</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文獻之城，書卷之城</a:t>
            </a: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7.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迦薩和所屬的領土　</a:t>
            </a:r>
            <a:b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8.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亞實基倫和所屬的領土</a:t>
            </a:r>
          </a:p>
        </p:txBody>
      </p:sp>
    </p:spTree>
    <p:extLst>
      <p:ext uri="{BB962C8B-B14F-4D97-AF65-F5344CB8AC3E}">
        <p14:creationId xmlns:p14="http://schemas.microsoft.com/office/powerpoint/2010/main" val="899810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C43D4-BEA7-3189-C143-E4AF535E2D8E}"/>
            </a:ext>
          </a:extLst>
        </p:cNvPr>
        <p:cNvGrpSpPr/>
        <p:nvPr/>
      </p:nvGrpSpPr>
      <p:grpSpPr>
        <a:xfrm>
          <a:off x="0" y="0"/>
          <a:ext cx="0" cy="0"/>
          <a:chOff x="0" y="0"/>
          <a:chExt cx="0" cy="0"/>
        </a:xfrm>
      </p:grpSpPr>
      <p:pic>
        <p:nvPicPr>
          <p:cNvPr id="29699" name="Picture 3">
            <a:extLst>
              <a:ext uri="{FF2B5EF4-FFF2-40B4-BE49-F238E27FC236}">
                <a16:creationId xmlns:a16="http://schemas.microsoft.com/office/drawing/2014/main" id="{9A4A04F0-321D-D5A1-E7BF-DC8AC3F27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8" name="Rectangle 2">
            <a:extLst>
              <a:ext uri="{FF2B5EF4-FFF2-40B4-BE49-F238E27FC236}">
                <a16:creationId xmlns:a16="http://schemas.microsoft.com/office/drawing/2014/main" id="{F8472B91-A772-4956-A9AB-FB8796DB0558}"/>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1:28-29</a:t>
            </a:r>
          </a:p>
        </p:txBody>
      </p:sp>
      <p:sp>
        <p:nvSpPr>
          <p:cNvPr id="29700" name="Text Box 4">
            <a:extLst>
              <a:ext uri="{FF2B5EF4-FFF2-40B4-BE49-F238E27FC236}">
                <a16:creationId xmlns:a16="http://schemas.microsoft.com/office/drawing/2014/main" id="{E6236883-076D-B3B5-CDEE-0FBBC2CBC19B}"/>
              </a:ext>
            </a:extLst>
          </p:cNvPr>
          <p:cNvSpPr txBox="1">
            <a:spLocks noChangeArrowheads="1"/>
          </p:cNvSpPr>
          <p:nvPr/>
        </p:nvSpPr>
        <p:spPr bwMode="auto">
          <a:xfrm>
            <a:off x="852196" y="1695840"/>
            <a:ext cx="10487608" cy="5375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28</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以色列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強盛的時候，就</a:t>
            </a:r>
            <a:r>
              <a:rPr kumimoji="0" lang="zh-TW" altLang="en-US" sz="5400" b="0" i="0" u="none" strike="noStrike" kern="1200" cap="none" spc="0" normalizeH="0" baseline="0" noProof="0" dirty="0">
                <a:ln>
                  <a:noFill/>
                </a:ln>
                <a:solidFill>
                  <a:srgbClr val="88F3F8"/>
                </a:solidFill>
                <a:effectLst/>
                <a:uLnTx/>
                <a:uFillTx/>
                <a:latin typeface="Times New Roman" panose="02020603050405020304" pitchFamily="18" charset="0"/>
                <a:ea typeface="方正平黑" panose="03000509000000000000" pitchFamily="65" charset="-120"/>
                <a:cs typeface="+mn-cs"/>
              </a:rPr>
              <a:t>叫</a:t>
            </a:r>
            <a:r>
              <a:rPr kumimoji="0" lang="zh-TW" altLang="en-US" sz="5400" b="0" i="0" u="sng" strike="noStrike" kern="1200" cap="none" spc="0" normalizeH="0" baseline="0" noProof="0" dirty="0">
                <a:ln>
                  <a:noFill/>
                </a:ln>
                <a:solidFill>
                  <a:srgbClr val="88F3F8"/>
                </a:solidFill>
                <a:effectLst/>
                <a:uLnTx/>
                <a:uFillTx/>
                <a:latin typeface="Times New Roman" panose="02020603050405020304" pitchFamily="18" charset="0"/>
                <a:ea typeface="方正平黑" panose="03000509000000000000" pitchFamily="65" charset="-120"/>
                <a:cs typeface="+mn-cs"/>
              </a:rPr>
              <a:t>迦南</a:t>
            </a:r>
            <a:r>
              <a:rPr kumimoji="0" lang="zh-TW" altLang="en-US" sz="5400" b="0" i="0" u="none" strike="noStrike" kern="1200" cap="none" spc="0" normalizeH="0" baseline="0" noProof="0" dirty="0">
                <a:ln>
                  <a:noFill/>
                </a:ln>
                <a:solidFill>
                  <a:srgbClr val="88F3F8"/>
                </a:solidFill>
                <a:effectLst/>
                <a:uLnTx/>
                <a:uFillTx/>
                <a:latin typeface="Times New Roman" panose="02020603050405020304" pitchFamily="18" charset="0"/>
                <a:ea typeface="方正平黑" panose="03000509000000000000" pitchFamily="65" charset="-120"/>
                <a:cs typeface="+mn-cs"/>
              </a:rPr>
              <a:t>人做苦工</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，沒有把他們全然趕走。</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29</a:t>
            </a:r>
            <a:r>
              <a:rPr kumimoji="0" lang="zh-TW" altLang="en-US" sz="54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以法蓮</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沒有趕出住</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基色</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人。於是</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人仍住在</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基色</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，在</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以法蓮</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中間。</a:t>
            </a:r>
          </a:p>
          <a:p>
            <a:pPr marL="0" marR="0" lvl="0" indent="0" algn="just" defTabSz="1219170" rtl="0" eaLnBrk="1" fontAlgn="base" latinLnBrk="0" hangingPunct="1">
              <a:lnSpc>
                <a:spcPct val="100000"/>
              </a:lnSpc>
              <a:spcBef>
                <a:spcPct val="0"/>
              </a:spcBef>
              <a:spcAft>
                <a:spcPct val="0"/>
              </a:spcAft>
              <a:buClrTx/>
              <a:buSzTx/>
              <a:buFontTx/>
              <a:buNone/>
              <a:tabLst/>
              <a:defRPr/>
            </a:pPr>
            <a:endParaRPr kumimoji="0" lang="zh-TW" altLang="en-US" sz="7333"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3163772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39C9B-15B0-7E7B-5744-F38DF92C6E58}"/>
            </a:ext>
          </a:extLst>
        </p:cNvPr>
        <p:cNvGrpSpPr/>
        <p:nvPr/>
      </p:nvGrpSpPr>
      <p:grpSpPr>
        <a:xfrm>
          <a:off x="0" y="0"/>
          <a:ext cx="0" cy="0"/>
          <a:chOff x="0" y="0"/>
          <a:chExt cx="0" cy="0"/>
        </a:xfrm>
      </p:grpSpPr>
      <p:pic>
        <p:nvPicPr>
          <p:cNvPr id="31747" name="Picture 3">
            <a:extLst>
              <a:ext uri="{FF2B5EF4-FFF2-40B4-BE49-F238E27FC236}">
                <a16:creationId xmlns:a16="http://schemas.microsoft.com/office/drawing/2014/main" id="{E7288F76-D40F-8E8E-667D-D5D27B126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 name="Rectangle 2">
            <a:extLst>
              <a:ext uri="{FF2B5EF4-FFF2-40B4-BE49-F238E27FC236}">
                <a16:creationId xmlns:a16="http://schemas.microsoft.com/office/drawing/2014/main" id="{1562ABB4-9D27-95E6-0A99-8BAA67596DBE}"/>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1:30</a:t>
            </a:r>
          </a:p>
        </p:txBody>
      </p:sp>
      <p:sp>
        <p:nvSpPr>
          <p:cNvPr id="31748" name="Text Box 4">
            <a:extLst>
              <a:ext uri="{FF2B5EF4-FFF2-40B4-BE49-F238E27FC236}">
                <a16:creationId xmlns:a16="http://schemas.microsoft.com/office/drawing/2014/main" id="{1C0F8175-0CAC-B911-3285-B7F78ABA69E3}"/>
              </a:ext>
            </a:extLst>
          </p:cNvPr>
          <p:cNvSpPr txBox="1">
            <a:spLocks noChangeArrowheads="1"/>
          </p:cNvSpPr>
          <p:nvPr/>
        </p:nvSpPr>
        <p:spPr bwMode="auto">
          <a:xfrm>
            <a:off x="849087" y="1714501"/>
            <a:ext cx="10039738" cy="258532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zh-TW" altLang="en-US" sz="54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西布倫</a:t>
            </a:r>
            <a:r>
              <a:rPr kumimoji="0" lang="zh-TW" altLang="en-US" sz="5400" b="0" i="0" u="none"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沒有趕出</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基倫</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的居民和</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拿哈拉</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的居民。於是</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人仍住在</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西布倫</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中間，</a:t>
            </a:r>
            <a:r>
              <a:rPr kumimoji="0" lang="zh-TW" altLang="en-US" sz="5400" b="0" i="0" u="none" strike="noStrike" kern="1200" cap="none" spc="0" normalizeH="0" baseline="0" noProof="0" dirty="0">
                <a:ln>
                  <a:noFill/>
                </a:ln>
                <a:solidFill>
                  <a:srgbClr val="88F3F8"/>
                </a:solidFill>
                <a:effectLst/>
                <a:uLnTx/>
                <a:uFillTx/>
                <a:latin typeface="Times New Roman" panose="02020603050405020304" pitchFamily="18" charset="0"/>
                <a:ea typeface="方正平黑" panose="03000509000000000000" pitchFamily="65" charset="-120"/>
                <a:cs typeface="+mn-cs"/>
              </a:rPr>
              <a:t>成了服勞役的人</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p>
        </p:txBody>
      </p:sp>
    </p:spTree>
    <p:extLst>
      <p:ext uri="{BB962C8B-B14F-4D97-AF65-F5344CB8AC3E}">
        <p14:creationId xmlns:p14="http://schemas.microsoft.com/office/powerpoint/2010/main" val="667164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13F66-33E5-D0E7-E03E-18D99D055624}"/>
            </a:ext>
          </a:extLst>
        </p:cNvPr>
        <p:cNvGrpSpPr/>
        <p:nvPr/>
      </p:nvGrpSpPr>
      <p:grpSpPr>
        <a:xfrm>
          <a:off x="0" y="0"/>
          <a:ext cx="0" cy="0"/>
          <a:chOff x="0" y="0"/>
          <a:chExt cx="0" cy="0"/>
        </a:xfrm>
      </p:grpSpPr>
      <p:pic>
        <p:nvPicPr>
          <p:cNvPr id="32771" name="Picture 3">
            <a:extLst>
              <a:ext uri="{FF2B5EF4-FFF2-40B4-BE49-F238E27FC236}">
                <a16:creationId xmlns:a16="http://schemas.microsoft.com/office/drawing/2014/main" id="{21347B11-56FA-BBCC-7DF1-8431EEAA3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Rectangle 2">
            <a:extLst>
              <a:ext uri="{FF2B5EF4-FFF2-40B4-BE49-F238E27FC236}">
                <a16:creationId xmlns:a16="http://schemas.microsoft.com/office/drawing/2014/main" id="{1FA91624-9F69-6CED-CEDB-9196CC6F5352}"/>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1:31-32</a:t>
            </a:r>
          </a:p>
        </p:txBody>
      </p:sp>
      <p:sp>
        <p:nvSpPr>
          <p:cNvPr id="32772" name="Text Box 4">
            <a:extLst>
              <a:ext uri="{FF2B5EF4-FFF2-40B4-BE49-F238E27FC236}">
                <a16:creationId xmlns:a16="http://schemas.microsoft.com/office/drawing/2014/main" id="{97C9B091-FDDD-4E06-C413-CFB76F8218C6}"/>
              </a:ext>
            </a:extLst>
          </p:cNvPr>
          <p:cNvSpPr txBox="1">
            <a:spLocks noChangeArrowheads="1"/>
          </p:cNvSpPr>
          <p:nvPr/>
        </p:nvSpPr>
        <p:spPr bwMode="auto">
          <a:xfrm>
            <a:off x="785445" y="1611864"/>
            <a:ext cx="10504595"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31</a:t>
            </a:r>
            <a:r>
              <a:rPr kumimoji="0" lang="zh-TW" altLang="en-US" sz="54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亞設</a:t>
            </a:r>
            <a:r>
              <a:rPr kumimoji="0" lang="zh-TW" altLang="en-US" sz="5400" b="0" i="0" u="none"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沒有趕出</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亞柯</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的居民和</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西頓</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的居民，以及</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亞黑拉</a:t>
            </a:r>
            <a:r>
              <a:rPr kumimoji="0" lang="zh-TW" altLang="en-US" sz="54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亞革悉</a:t>
            </a:r>
            <a:r>
              <a:rPr kumimoji="0" lang="zh-TW" altLang="en-US" sz="54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黑巴</a:t>
            </a:r>
            <a:r>
              <a:rPr kumimoji="0" lang="zh-TW" altLang="en-US" sz="54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亞弗革</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利合</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的居民。</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32</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亞設</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人因為</a:t>
            </a:r>
            <a:r>
              <a:rPr lang="zh-TW" altLang="en-US" sz="5400" dirty="0">
                <a:solidFill>
                  <a:srgbClr val="00B0F0"/>
                </a:solidFill>
                <a:latin typeface="Times New Roman" panose="02020603050405020304" pitchFamily="18" charset="0"/>
                <a:ea typeface="方正平黑" panose="03000509000000000000" pitchFamily="65" charset="-120"/>
              </a:rPr>
              <a:t>沒有趕出</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那地的居民</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人，就住在他們中間。</a:t>
            </a:r>
          </a:p>
        </p:txBody>
      </p:sp>
    </p:spTree>
    <p:extLst>
      <p:ext uri="{BB962C8B-B14F-4D97-AF65-F5344CB8AC3E}">
        <p14:creationId xmlns:p14="http://schemas.microsoft.com/office/powerpoint/2010/main" val="985390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C65A1-41E6-0879-02E0-F40BD01767D2}"/>
            </a:ext>
          </a:extLst>
        </p:cNvPr>
        <p:cNvGrpSpPr/>
        <p:nvPr/>
      </p:nvGrpSpPr>
      <p:grpSpPr>
        <a:xfrm>
          <a:off x="0" y="0"/>
          <a:ext cx="0" cy="0"/>
          <a:chOff x="0" y="0"/>
          <a:chExt cx="0" cy="0"/>
        </a:xfrm>
      </p:grpSpPr>
      <p:pic>
        <p:nvPicPr>
          <p:cNvPr id="34819" name="Picture 3">
            <a:extLst>
              <a:ext uri="{FF2B5EF4-FFF2-40B4-BE49-F238E27FC236}">
                <a16:creationId xmlns:a16="http://schemas.microsoft.com/office/drawing/2014/main" id="{0A73489C-2941-0CE8-E75B-48448092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Rectangle 2">
            <a:extLst>
              <a:ext uri="{FF2B5EF4-FFF2-40B4-BE49-F238E27FC236}">
                <a16:creationId xmlns:a16="http://schemas.microsoft.com/office/drawing/2014/main" id="{F6B2D014-7CFC-B443-9554-4AA357F4F1E5}"/>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1:33</a:t>
            </a:r>
          </a:p>
        </p:txBody>
      </p:sp>
      <p:sp>
        <p:nvSpPr>
          <p:cNvPr id="34820" name="Text Box 4">
            <a:extLst>
              <a:ext uri="{FF2B5EF4-FFF2-40B4-BE49-F238E27FC236}">
                <a16:creationId xmlns:a16="http://schemas.microsoft.com/office/drawing/2014/main" id="{6BB73F19-ED48-427E-D3AD-E5C98C4BD086}"/>
              </a:ext>
            </a:extLst>
          </p:cNvPr>
          <p:cNvSpPr txBox="1">
            <a:spLocks noChangeArrowheads="1"/>
          </p:cNvSpPr>
          <p:nvPr/>
        </p:nvSpPr>
        <p:spPr bwMode="auto">
          <a:xfrm>
            <a:off x="858415" y="1714501"/>
            <a:ext cx="10151707"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zh-TW" altLang="en-US" sz="5400" b="0" i="0" u="sng"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拿弗他利</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沒有趕出</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a:t>
            </a:r>
            <a:r>
              <a:rPr kumimoji="0" lang="en-US" altLang="zh-TW" sz="5400" b="0" i="0" u="sng" strike="noStrike" kern="1200" cap="none" spc="0" normalizeH="0" baseline="0" noProof="0" dirty="0">
                <a:ln>
                  <a:noFill/>
                </a:ln>
                <a:solidFill>
                  <a:srgbClr val="FFFFFF"/>
                </a:solidFill>
                <a:effectLst/>
                <a:uLnTx/>
                <a:uFillTx/>
                <a:latin typeface="Arial" panose="020B0604020202020204" pitchFamily="34" charset="0"/>
                <a:ea typeface="方正平黑"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示麥</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a:t>
            </a:r>
            <a:r>
              <a:rPr kumimoji="0" lang="en-US" altLang="zh-TW" sz="5400" b="0" i="0" u="sng" strike="noStrike" kern="1200" cap="none" spc="0" normalizeH="0" baseline="0" noProof="0" dirty="0">
                <a:ln>
                  <a:noFill/>
                </a:ln>
                <a:solidFill>
                  <a:srgbClr val="FFFFFF"/>
                </a:solidFill>
                <a:effectLst/>
                <a:uLnTx/>
                <a:uFillTx/>
                <a:latin typeface="Arial" panose="020B0604020202020204" pitchFamily="34" charset="0"/>
                <a:ea typeface="方正平黑"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亞納</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的居民。於是</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拿弗他利</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就住在那地的居民</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迦南</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人中，而</a:t>
            </a:r>
            <a:br>
              <a:rPr kumimoji="0" lang="en-CA"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b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a:t>
            </a:r>
            <a:r>
              <a:rPr kumimoji="0" lang="en-US" altLang="zh-TW" sz="5400" b="0" i="0" u="sng" strike="noStrike" kern="1200" cap="none" spc="0" normalizeH="0" baseline="0" noProof="0" dirty="0">
                <a:ln>
                  <a:noFill/>
                </a:ln>
                <a:solidFill>
                  <a:srgbClr val="FFFFFF"/>
                </a:solidFill>
                <a:effectLst/>
                <a:uLnTx/>
                <a:uFillTx/>
                <a:latin typeface="Arial" panose="020B0604020202020204" pitchFamily="34" charset="0"/>
                <a:ea typeface="方正平黑"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示麥</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a:t>
            </a:r>
            <a:r>
              <a:rPr kumimoji="0" lang="en-US" altLang="zh-TW" sz="5400" b="0" i="0" u="sng" strike="noStrike" kern="1200" cap="none" spc="0" normalizeH="0" baseline="0" noProof="0" dirty="0">
                <a:ln>
                  <a:noFill/>
                </a:ln>
                <a:solidFill>
                  <a:srgbClr val="FFFFFF"/>
                </a:solidFill>
                <a:effectLst/>
                <a:uLnTx/>
                <a:uFillTx/>
                <a:latin typeface="Arial" panose="020B0604020202020204" pitchFamily="34" charset="0"/>
                <a:ea typeface="方正平黑" panose="03000509000000000000" pitchFamily="65" charset="-120"/>
                <a:cs typeface="+mn-cs"/>
              </a:rPr>
              <a:t>‧</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亞納</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的居民卻</a:t>
            </a:r>
            <a:r>
              <a:rPr kumimoji="0" lang="zh-TW" altLang="en-US" sz="5400" b="0" i="0" u="none" strike="noStrike" kern="1200" cap="none" spc="0" normalizeH="0" baseline="0" noProof="0" dirty="0">
                <a:ln>
                  <a:noFill/>
                </a:ln>
                <a:solidFill>
                  <a:srgbClr val="88F3F8"/>
                </a:solidFill>
                <a:effectLst/>
                <a:uLnTx/>
                <a:uFillTx/>
                <a:latin typeface="Times New Roman" panose="02020603050405020304" pitchFamily="18" charset="0"/>
                <a:ea typeface="方正平黑" panose="03000509000000000000" pitchFamily="65" charset="-120"/>
                <a:cs typeface="+mn-cs"/>
              </a:rPr>
              <a:t>成了為他們服勞役的人</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p>
        </p:txBody>
      </p:sp>
    </p:spTree>
    <p:extLst>
      <p:ext uri="{BB962C8B-B14F-4D97-AF65-F5344CB8AC3E}">
        <p14:creationId xmlns:p14="http://schemas.microsoft.com/office/powerpoint/2010/main" val="1043697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1DA3-DE41-5DEF-72F6-3B6202300D3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3A1D285-75A2-0ED8-9099-61B359D058D5}"/>
              </a:ext>
            </a:extLst>
          </p:cNvPr>
          <p:cNvSpPr/>
          <p:nvPr/>
        </p:nvSpPr>
        <p:spPr>
          <a:xfrm>
            <a:off x="857976" y="385002"/>
            <a:ext cx="10818987" cy="212365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總結</a:t>
            </a:r>
            <a:r>
              <a:rPr kumimoji="0" lang="en-CA" altLang="zh-TW"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 </a:t>
            </a:r>
            <a:r>
              <a:rPr lang="zh-TW" altLang="en-US" sz="6600" b="1" u="sng"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t>西布倫</a:t>
            </a:r>
            <a:r>
              <a:rPr lang="en-CA" altLang="zh-TW" sz="6600" b="1"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t>, </a:t>
            </a:r>
            <a:r>
              <a:rPr lang="zh-TW" altLang="en-US" sz="6600" b="1" u="sng"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t>亞設</a:t>
            </a:r>
            <a:r>
              <a:rPr lang="en-CA" altLang="zh-TW" sz="6600" b="1"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t>, </a:t>
            </a:r>
            <a:r>
              <a:rPr lang="zh-TW" altLang="en-US" sz="6600" b="1" u="sng"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t>拿弗他利</a:t>
            </a:r>
            <a:br>
              <a:rPr lang="en-CA" altLang="zh-TW" sz="6600" b="1"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br>
            <a:r>
              <a:rPr kumimoji="0" lang="zh-TW" alt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攻城略地的戰蹟</a:t>
            </a:r>
            <a:endParaRPr kumimoji="0" 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endParaRPr>
          </a:p>
        </p:txBody>
      </p:sp>
      <p:sp>
        <p:nvSpPr>
          <p:cNvPr id="5" name="TextBox 4">
            <a:extLst>
              <a:ext uri="{FF2B5EF4-FFF2-40B4-BE49-F238E27FC236}">
                <a16:creationId xmlns:a16="http://schemas.microsoft.com/office/drawing/2014/main" id="{0654CE59-997D-6E17-E41E-80412F639F1F}"/>
              </a:ext>
            </a:extLst>
          </p:cNvPr>
          <p:cNvSpPr txBox="1"/>
          <p:nvPr/>
        </p:nvSpPr>
        <p:spPr>
          <a:xfrm>
            <a:off x="857976" y="2508660"/>
            <a:ext cx="11544292" cy="8894743"/>
          </a:xfrm>
          <a:prstGeom prst="rect">
            <a:avLst/>
          </a:prstGeom>
          <a:noFill/>
        </p:spPr>
        <p:txBody>
          <a:bodyPr wrap="square">
            <a:spAutoFit/>
          </a:bodyPr>
          <a:lstStyle/>
          <a:p>
            <a:pPr lvl="0"/>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1. </a:t>
            </a:r>
            <a:r>
              <a:rPr kumimoji="0" lang="zh-TW" altLang="en-US" sz="4400" b="1"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沒有趕出</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城內的人</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b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4400" b="1" i="0" u="none" strike="noStrike" kern="1200" cap="none" spc="0" normalizeH="0" baseline="0" noProof="0" dirty="0">
                <a:ln w="22225">
                  <a:solidFill>
                    <a:srgbClr val="333399"/>
                  </a:solidFill>
                  <a:prstDash val="solid"/>
                </a:ln>
                <a:solidFill>
                  <a:srgbClr val="C00000"/>
                </a:solidFill>
                <a:effectLst/>
                <a:uLnTx/>
                <a:uFillTx/>
                <a:latin typeface="標楷體" panose="03000509000000000000" pitchFamily="65" charset="-120"/>
                <a:ea typeface="標楷體" panose="03000509000000000000" pitchFamily="65" charset="-120"/>
                <a:cs typeface="+mn-cs"/>
              </a:rPr>
              <a:t>迦南人住在</a:t>
            </a:r>
            <a:r>
              <a:rPr lang="zh-TW" altLang="en-US" sz="4400" b="1" dirty="0">
                <a:ln w="22225">
                  <a:solidFill>
                    <a:srgbClr val="333399"/>
                  </a:solidFill>
                  <a:prstDash val="solid"/>
                </a:ln>
                <a:solidFill>
                  <a:srgbClr val="C00000"/>
                </a:solidFill>
                <a:latin typeface="標楷體" panose="03000509000000000000" pitchFamily="65" charset="-120"/>
                <a:ea typeface="標楷體" panose="03000509000000000000" pitchFamily="65" charset="-120"/>
              </a:rPr>
              <a:t>他們中間</a:t>
            </a:r>
            <a:br>
              <a:rPr lang="en-CA" altLang="zh-TW" sz="4400" b="1" dirty="0">
                <a:ln w="22225">
                  <a:solidFill>
                    <a:srgbClr val="333399"/>
                  </a:solidFill>
                  <a:prstDash val="solid"/>
                </a:ln>
                <a:solidFill>
                  <a:srgbClr val="C00000"/>
                </a:solidFill>
                <a:latin typeface="標楷體" panose="03000509000000000000" pitchFamily="65" charset="-120"/>
                <a:ea typeface="標楷體" panose="03000509000000000000" pitchFamily="65" charset="-120"/>
              </a:rPr>
            </a:br>
            <a:r>
              <a:rPr lang="en-CA" altLang="zh-TW" sz="3600" dirty="0">
                <a:solidFill>
                  <a:srgbClr val="000000"/>
                </a:solidFill>
                <a:latin typeface="Abadi" panose="020B0604020104020204" pitchFamily="34" charset="0"/>
                <a:ea typeface="標楷體" panose="03000509000000000000" pitchFamily="65" charset="-120"/>
              </a:rPr>
              <a:t>	b. </a:t>
            </a:r>
            <a:r>
              <a:rPr lang="zh-TW" altLang="en-US" sz="4400" b="1" dirty="0">
                <a:solidFill>
                  <a:srgbClr val="000000"/>
                </a:solidFill>
                <a:latin typeface="Abadi" panose="020B0604020104020204" pitchFamily="34" charset="0"/>
                <a:ea typeface="標楷體" panose="03000509000000000000" pitchFamily="65" charset="-120"/>
              </a:rPr>
              <a:t>成了服役的人</a:t>
            </a:r>
            <a:endParaRPr lang="en-CA" altLang="zh-TW" sz="5400" b="1" dirty="0">
              <a:ln w="22225">
                <a:solidFill>
                  <a:srgbClr val="333399"/>
                </a:solidFill>
                <a:prstDash val="solid"/>
              </a:ln>
              <a:solidFill>
                <a:srgbClr val="C00000"/>
              </a:solidFill>
              <a:latin typeface="標楷體" panose="03000509000000000000" pitchFamily="65" charset="-120"/>
              <a:ea typeface="標楷體" panose="03000509000000000000" pitchFamily="65"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4400" b="1" i="0" u="none" strike="noStrike" kern="1200" cap="none" spc="0" normalizeH="0" baseline="0" noProof="0" dirty="0">
              <a:ln w="22225">
                <a:solidFill>
                  <a:srgbClr val="333399"/>
                </a:solidFill>
                <a:prstDash val="solid"/>
              </a:ln>
              <a:solidFill>
                <a:srgbClr val="C00000"/>
              </a:solidFill>
              <a:effectLst/>
              <a:uLnTx/>
              <a:uFillTx/>
              <a:latin typeface="標楷體" panose="03000509000000000000" pitchFamily="65" charset="-12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4.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住山區、尼革夫和低地的迦南人</a:t>
            </a:r>
          </a:p>
          <a:p>
            <a:pPr marL="0" marR="0" lvl="0" indent="0" algn="l" defTabSz="457200" rtl="0" eaLnBrk="1" fontAlgn="auto" latinLnBrk="0" hangingPunct="1">
              <a:lnSpc>
                <a:spcPct val="100000"/>
              </a:lnSpc>
              <a:spcBef>
                <a:spcPts val="0"/>
              </a:spcBef>
              <a:spcAft>
                <a:spcPts val="0"/>
              </a:spcAft>
              <a:buClrTx/>
              <a:buSzTx/>
              <a:buFontTx/>
              <a:buNone/>
              <a:tabLst>
                <a:tab pos="361950" algn="l"/>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5.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基列</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亞巴（希伯崙） 亞衲族中最尊大的人，稱為</a:t>
            </a:r>
            <a:b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亞巴的城</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6.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基列</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西弗（底壁）</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文獻之城，書卷之城</a:t>
            </a: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7.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迦薩和所屬的領土　</a:t>
            </a:r>
            <a:b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8.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亞實基倫和所屬的領土</a:t>
            </a:r>
          </a:p>
        </p:txBody>
      </p:sp>
    </p:spTree>
    <p:extLst>
      <p:ext uri="{BB962C8B-B14F-4D97-AF65-F5344CB8AC3E}">
        <p14:creationId xmlns:p14="http://schemas.microsoft.com/office/powerpoint/2010/main" val="3873667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1A6E1FE4-B242-CD6E-F081-4A12E5308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4" name="Rectangle 2">
            <a:extLst>
              <a:ext uri="{FF2B5EF4-FFF2-40B4-BE49-F238E27FC236}">
                <a16:creationId xmlns:a16="http://schemas.microsoft.com/office/drawing/2014/main" id="{DE701B6C-DABE-A372-355A-D99603BEA680}"/>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1:7</a:t>
            </a:r>
          </a:p>
        </p:txBody>
      </p:sp>
      <p:sp>
        <p:nvSpPr>
          <p:cNvPr id="8196" name="Text Box 4">
            <a:extLst>
              <a:ext uri="{FF2B5EF4-FFF2-40B4-BE49-F238E27FC236}">
                <a16:creationId xmlns:a16="http://schemas.microsoft.com/office/drawing/2014/main" id="{D102BE95-AFF1-8293-A323-0A9F8368CCF0}"/>
              </a:ext>
            </a:extLst>
          </p:cNvPr>
          <p:cNvSpPr txBox="1">
            <a:spLocks noChangeArrowheads="1"/>
          </p:cNvSpPr>
          <p:nvPr/>
        </p:nvSpPr>
        <p:spPr bwMode="auto">
          <a:xfrm>
            <a:off x="793102" y="1583873"/>
            <a:ext cx="10888825"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400" u="sng" dirty="0">
                <a:solidFill>
                  <a:srgbClr val="FFFFFF"/>
                </a:solidFill>
                <a:latin typeface="Times New Roman" panose="02020603050405020304" pitchFamily="18" charset="0"/>
                <a:ea typeface="方正平黑" panose="03000509000000000000" pitchFamily="65" charset="-120"/>
              </a:rPr>
              <a:t>亞多尼</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比色</a:t>
            </a:r>
            <a:r>
              <a:rPr lang="zh-TW" altLang="en-US" sz="5400" dirty="0">
                <a:solidFill>
                  <a:srgbClr val="FFFFFF"/>
                </a:solidFill>
                <a:latin typeface="Times New Roman" panose="02020603050405020304" pitchFamily="18" charset="0"/>
                <a:ea typeface="方正平黑" panose="03000509000000000000" pitchFamily="65" charset="-120"/>
              </a:rPr>
              <a:t>說：「從前有七十個王，大拇指和大腳趾都被我砍斷，在我桌子底下拾取零碎食物。現在神照著我所做的報應我了。」他們把</a:t>
            </a:r>
            <a:r>
              <a:rPr lang="zh-TW" altLang="en-US" sz="5400" u="sng" dirty="0">
                <a:solidFill>
                  <a:srgbClr val="FFFFFF"/>
                </a:solidFill>
                <a:latin typeface="Times New Roman" panose="02020603050405020304" pitchFamily="18" charset="0"/>
                <a:ea typeface="方正平黑" panose="03000509000000000000" pitchFamily="65" charset="-120"/>
              </a:rPr>
              <a:t>亞多尼</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比色</a:t>
            </a:r>
            <a:r>
              <a:rPr lang="zh-TW" altLang="en-US" sz="5400" dirty="0">
                <a:solidFill>
                  <a:srgbClr val="FFFFFF"/>
                </a:solidFill>
                <a:latin typeface="Times New Roman" panose="02020603050405020304" pitchFamily="18" charset="0"/>
                <a:ea typeface="方正平黑" panose="03000509000000000000" pitchFamily="65" charset="-120"/>
              </a:rPr>
              <a:t>帶到</a:t>
            </a:r>
            <a:r>
              <a:rPr lang="zh-TW" altLang="en-US" sz="5400" u="sng" dirty="0">
                <a:solidFill>
                  <a:srgbClr val="FFFFFF"/>
                </a:solidFill>
                <a:latin typeface="Times New Roman" panose="02020603050405020304" pitchFamily="18" charset="0"/>
                <a:ea typeface="方正平黑" panose="03000509000000000000" pitchFamily="65" charset="-120"/>
              </a:rPr>
              <a:t>耶路撒冷</a:t>
            </a:r>
            <a:r>
              <a:rPr lang="zh-TW" altLang="en-US" sz="5400" dirty="0">
                <a:solidFill>
                  <a:srgbClr val="FFFFFF"/>
                </a:solidFill>
                <a:latin typeface="Times New Roman" panose="02020603050405020304" pitchFamily="18" charset="0"/>
                <a:ea typeface="方正平黑" panose="03000509000000000000" pitchFamily="65" charset="-120"/>
              </a:rPr>
              <a:t>，他就死在那裏。</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8463-E30C-623D-9CC7-4BE64214F3B3}"/>
            </a:ext>
          </a:extLst>
        </p:cNvPr>
        <p:cNvGrpSpPr/>
        <p:nvPr/>
      </p:nvGrpSpPr>
      <p:grpSpPr>
        <a:xfrm>
          <a:off x="0" y="0"/>
          <a:ext cx="0" cy="0"/>
          <a:chOff x="0" y="0"/>
          <a:chExt cx="0" cy="0"/>
        </a:xfrm>
      </p:grpSpPr>
      <p:pic>
        <p:nvPicPr>
          <p:cNvPr id="36867" name="Picture 3">
            <a:extLst>
              <a:ext uri="{FF2B5EF4-FFF2-40B4-BE49-F238E27FC236}">
                <a16:creationId xmlns:a16="http://schemas.microsoft.com/office/drawing/2014/main" id="{26935B97-ED0D-52BA-5B2F-0F14EF0C6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6" name="Rectangle 2">
            <a:extLst>
              <a:ext uri="{FF2B5EF4-FFF2-40B4-BE49-F238E27FC236}">
                <a16:creationId xmlns:a16="http://schemas.microsoft.com/office/drawing/2014/main" id="{B6952F3B-4148-12F1-8100-80B07068F134}"/>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1:34-36</a:t>
            </a:r>
          </a:p>
        </p:txBody>
      </p:sp>
      <p:sp>
        <p:nvSpPr>
          <p:cNvPr id="36868" name="Text Box 4">
            <a:extLst>
              <a:ext uri="{FF2B5EF4-FFF2-40B4-BE49-F238E27FC236}">
                <a16:creationId xmlns:a16="http://schemas.microsoft.com/office/drawing/2014/main" id="{880B4616-472F-EFDF-6F32-1A11BD00C845}"/>
              </a:ext>
            </a:extLst>
          </p:cNvPr>
          <p:cNvSpPr txBox="1">
            <a:spLocks noChangeArrowheads="1"/>
          </p:cNvSpPr>
          <p:nvPr/>
        </p:nvSpPr>
        <p:spPr bwMode="auto">
          <a:xfrm>
            <a:off x="751114" y="1639855"/>
            <a:ext cx="10689772" cy="5909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48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34</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亞摩利</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人強逼</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但</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人住在山區，不准他們下到平原。</a:t>
            </a:r>
            <a:r>
              <a:rPr kumimoji="0" lang="en-CA" altLang="zh-TW" sz="48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35</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亞摩利</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人仍堅持住</a:t>
            </a:r>
            <a:r>
              <a:rPr kumimoji="0" lang="zh-TW" altLang="en-US" sz="5200" b="0" i="0" u="none"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在</a:t>
            </a:r>
            <a:r>
              <a:rPr kumimoji="0" lang="zh-TW" altLang="en-US" sz="5200" b="0" i="0" u="sng"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希烈山</a:t>
            </a:r>
            <a:r>
              <a:rPr kumimoji="0" lang="zh-TW" altLang="en-US" sz="52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5200" b="0" i="0" u="sng"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亞雅崙</a:t>
            </a:r>
            <a:r>
              <a:rPr kumimoji="0" lang="zh-TW" altLang="en-US" sz="5200" b="0" i="0" u="none"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和</a:t>
            </a:r>
            <a:r>
              <a:rPr kumimoji="0" lang="zh-TW" altLang="en-US" sz="5200" b="0" i="0" u="sng"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沙賓</a:t>
            </a:r>
            <a:r>
              <a:rPr kumimoji="0" lang="zh-TW" altLang="en-US" sz="5200" b="0" i="0" u="none"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；然而</a:t>
            </a:r>
            <a:r>
              <a:rPr kumimoji="0" lang="zh-TW" altLang="en-US" sz="5200" b="0" i="0" u="sng" strike="noStrike" kern="1200" cap="none" spc="-10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約瑟</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家權勢強盛的時候，他們成為服勞役的人。</a:t>
            </a:r>
            <a:r>
              <a:rPr kumimoji="0" lang="en-CA" altLang="zh-TW" sz="48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36</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亞摩利</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人的地界是從</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亞克拉濱</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斜坡，從</a:t>
            </a:r>
            <a:r>
              <a:rPr kumimoji="0" lang="zh-TW" altLang="en-US" sz="52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西拉</a:t>
            </a:r>
            <a:r>
              <a:rPr kumimoji="0" lang="zh-TW" altLang="en-US" sz="52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延伸而上。</a:t>
            </a:r>
          </a:p>
          <a:p>
            <a:pPr marL="0" marR="0" lvl="0" indent="0" algn="just" defTabSz="1219170" rtl="0" eaLnBrk="1" fontAlgn="base" latinLnBrk="0" hangingPunct="1">
              <a:lnSpc>
                <a:spcPct val="100000"/>
              </a:lnSpc>
              <a:spcBef>
                <a:spcPct val="0"/>
              </a:spcBef>
              <a:spcAft>
                <a:spcPct val="0"/>
              </a:spcAft>
              <a:buClrTx/>
              <a:buSzTx/>
              <a:buFontTx/>
              <a:buNone/>
              <a:tabLst/>
              <a:defRPr/>
            </a:pPr>
            <a:endPar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1448444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007F-2A85-A8A7-C6BB-242A55B44A4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8F75F06-6CF2-5286-4B11-9524E7DB1DF1}"/>
              </a:ext>
            </a:extLst>
          </p:cNvPr>
          <p:cNvSpPr/>
          <p:nvPr/>
        </p:nvSpPr>
        <p:spPr>
          <a:xfrm>
            <a:off x="1712375" y="385002"/>
            <a:ext cx="911018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總結</a:t>
            </a:r>
            <a:r>
              <a:rPr kumimoji="0" lang="en-CA" altLang="zh-TW"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 </a:t>
            </a:r>
            <a:r>
              <a:rPr lang="zh-TW" altLang="en-US" sz="6600" b="1" u="sng" dirty="0">
                <a:ln w="22225">
                  <a:solidFill>
                    <a:srgbClr val="333399"/>
                  </a:solidFill>
                  <a:prstDash val="solid"/>
                </a:ln>
                <a:solidFill>
                  <a:srgbClr val="C00000"/>
                </a:solidFill>
                <a:latin typeface="方正準圓" panose="03000509000000000000" pitchFamily="65" charset="-120"/>
                <a:ea typeface="方正準圓" panose="03000509000000000000" pitchFamily="65" charset="-120"/>
              </a:rPr>
              <a:t>但</a:t>
            </a:r>
            <a:r>
              <a:rPr kumimoji="0" lang="zh-TW" alt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rPr>
              <a:t>攻城略地的戰蹟</a:t>
            </a:r>
            <a:endParaRPr kumimoji="0" lang="en-US" sz="6600" b="1" i="0" u="none" strike="noStrike" kern="1200" cap="none" spc="0" normalizeH="0" baseline="0" noProof="0" dirty="0">
              <a:ln w="22225">
                <a:solidFill>
                  <a:srgbClr val="333399"/>
                </a:solidFill>
                <a:prstDash val="solid"/>
              </a:ln>
              <a:solidFill>
                <a:srgbClr val="C00000"/>
              </a:solidFill>
              <a:effectLst/>
              <a:uLnTx/>
              <a:uFillTx/>
              <a:latin typeface="方正準圓" panose="03000509000000000000" pitchFamily="65" charset="-120"/>
              <a:ea typeface="方正準圓" panose="03000509000000000000" pitchFamily="65" charset="-120"/>
              <a:cs typeface="+mn-cs"/>
            </a:endParaRPr>
          </a:p>
        </p:txBody>
      </p:sp>
      <p:sp>
        <p:nvSpPr>
          <p:cNvPr id="5" name="TextBox 4">
            <a:extLst>
              <a:ext uri="{FF2B5EF4-FFF2-40B4-BE49-F238E27FC236}">
                <a16:creationId xmlns:a16="http://schemas.microsoft.com/office/drawing/2014/main" id="{614E31B6-A44F-69F9-B4CF-8E29DC5D619D}"/>
              </a:ext>
            </a:extLst>
          </p:cNvPr>
          <p:cNvSpPr txBox="1"/>
          <p:nvPr/>
        </p:nvSpPr>
        <p:spPr>
          <a:xfrm>
            <a:off x="896076" y="1632360"/>
            <a:ext cx="5676174" cy="13080504"/>
          </a:xfrm>
          <a:prstGeom prst="rect">
            <a:avLst/>
          </a:prstGeom>
          <a:noFill/>
        </p:spPr>
        <p:txBody>
          <a:bodyPr wrap="square">
            <a:spAutoFit/>
          </a:bodyPr>
          <a:lstStyle/>
          <a:p>
            <a:pPr lvl="0"/>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1. </a:t>
            </a:r>
            <a:r>
              <a:rPr kumimoji="0" lang="zh-TW" altLang="en-US" sz="4400" b="1"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沒有趕出</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住在平原的亞摩利人</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b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lang="zh-TW" altLang="en-US" sz="3600" dirty="0">
                <a:solidFill>
                  <a:srgbClr val="000000"/>
                </a:solidFill>
                <a:latin typeface="Abadi" panose="020B0604020104020204" pitchFamily="34" charset="0"/>
                <a:ea typeface="標楷體" panose="03000509000000000000" pitchFamily="65" charset="-120"/>
              </a:rPr>
              <a:t>因為亞摩利人有戰車 </a:t>
            </a:r>
            <a:r>
              <a:rPr lang="en-CA" altLang="zh-TW" sz="3600" dirty="0">
                <a:solidFill>
                  <a:srgbClr val="000000"/>
                </a:solidFill>
                <a:latin typeface="Abadi" panose="020B0604020104020204" pitchFamily="34" charset="0"/>
                <a:ea typeface="標楷體" panose="03000509000000000000" pitchFamily="65" charset="-120"/>
              </a:rPr>
              <a:t>			(1:19)</a:t>
            </a:r>
            <a:br>
              <a:rPr kumimoji="0" lang="en-CA" altLang="zh-TW" sz="4400" b="1" i="0" u="none" strike="noStrike" kern="1200" cap="none" spc="0" normalizeH="0" baseline="0" noProof="0" dirty="0">
                <a:ln w="22225">
                  <a:solidFill>
                    <a:srgbClr val="333399"/>
                  </a:solidFill>
                  <a:prstDash val="solid"/>
                </a:ln>
                <a:solidFill>
                  <a:srgbClr val="C00000"/>
                </a:solidFill>
                <a:effectLst/>
                <a:uLnTx/>
                <a:uFillTx/>
                <a:latin typeface="標楷體" panose="03000509000000000000" pitchFamily="65" charset="-120"/>
                <a:ea typeface="標楷體" panose="03000509000000000000" pitchFamily="65" charset="-120"/>
                <a:cs typeface="+mn-cs"/>
              </a:rPr>
            </a:b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b.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後來約瑟家勝過他們</a:t>
            </a:r>
            <a:r>
              <a:rPr lang="zh-TW" altLang="en-US" sz="3600" dirty="0">
                <a:solidFill>
                  <a:srgbClr val="000000"/>
                </a:solidFill>
                <a:latin typeface="Abadi" panose="020B0604020104020204" pitchFamily="34" charset="0"/>
                <a:ea typeface="標楷體" panose="03000509000000000000" pitchFamily="65" charset="-120"/>
              </a:rPr>
              <a:t>，</a:t>
            </a:r>
            <a:r>
              <a:rPr lang="en-CA" altLang="zh-TW" sz="3600" dirty="0">
                <a:solidFill>
                  <a:srgbClr val="000000"/>
                </a:solidFill>
                <a:latin typeface="Abadi" panose="020B0604020104020204" pitchFamily="34" charset="0"/>
                <a:ea typeface="標楷體" panose="03000509000000000000" pitchFamily="65" charset="-120"/>
              </a:rPr>
              <a:t>		</a:t>
            </a:r>
            <a:r>
              <a:rPr lang="zh-TW" altLang="en-US" sz="3600" dirty="0">
                <a:solidFill>
                  <a:srgbClr val="000000"/>
                </a:solidFill>
                <a:latin typeface="Abadi" panose="020B0604020104020204" pitchFamily="34" charset="0"/>
                <a:ea typeface="標楷體" panose="03000509000000000000" pitchFamily="65" charset="-120"/>
              </a:rPr>
              <a:t>也成成了服役的人。</a:t>
            </a:r>
            <a:br>
              <a:rPr lang="en-CA" altLang="zh-TW" sz="3600" dirty="0">
                <a:solidFill>
                  <a:srgbClr val="000000"/>
                </a:solidFill>
                <a:latin typeface="Abadi" panose="020B0604020104020204" pitchFamily="34" charset="0"/>
                <a:ea typeface="標楷體" panose="03000509000000000000" pitchFamily="65" charset="-120"/>
              </a:rPr>
            </a:br>
            <a:r>
              <a:rPr lang="en-CA" altLang="zh-TW" sz="3600" dirty="0">
                <a:solidFill>
                  <a:srgbClr val="000000"/>
                </a:solidFill>
                <a:latin typeface="Abadi" panose="020B0604020104020204" pitchFamily="34" charset="0"/>
                <a:ea typeface="標楷體" panose="03000509000000000000" pitchFamily="65" charset="-120"/>
              </a:rPr>
              <a:t>		(1:36)</a:t>
            </a:r>
            <a:br>
              <a:rPr lang="en-CA" altLang="zh-TW" sz="4400" b="1" dirty="0">
                <a:ln w="22225">
                  <a:solidFill>
                    <a:srgbClr val="333399"/>
                  </a:solidFill>
                  <a:prstDash val="solid"/>
                </a:ln>
                <a:solidFill>
                  <a:srgbClr val="C00000"/>
                </a:solidFill>
                <a:latin typeface="標楷體" panose="03000509000000000000" pitchFamily="65" charset="-120"/>
                <a:ea typeface="標楷體" panose="03000509000000000000" pitchFamily="65" charset="-120"/>
              </a:rPr>
            </a:br>
            <a:endParaRPr lang="en-CA" altLang="zh-TW" sz="3600" dirty="0">
              <a:solidFill>
                <a:srgbClr val="000000"/>
              </a:solidFill>
              <a:latin typeface="Abadi" panose="020B0604020104020204" pitchFamily="34" charset="0"/>
              <a:ea typeface="標楷體" panose="03000509000000000000" pitchFamily="65"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4400" b="1" i="0" u="none" strike="noStrike" kern="1200" cap="none" spc="0" normalizeH="0" baseline="0" noProof="0" dirty="0">
              <a:ln w="22225">
                <a:solidFill>
                  <a:srgbClr val="333399"/>
                </a:solidFill>
                <a:prstDash val="solid"/>
              </a:ln>
              <a:solidFill>
                <a:srgbClr val="C00000"/>
              </a:solidFill>
              <a:effectLst/>
              <a:uLnTx/>
              <a:uFillTx/>
              <a:latin typeface="標楷體" panose="03000509000000000000" pitchFamily="65" charset="-12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4.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住山區、尼革夫和低地的迦南人</a:t>
            </a:r>
          </a:p>
          <a:p>
            <a:pPr marL="0" marR="0" lvl="0" indent="0" algn="l" defTabSz="457200" rtl="0" eaLnBrk="1" fontAlgn="auto" latinLnBrk="0" hangingPunct="1">
              <a:lnSpc>
                <a:spcPct val="100000"/>
              </a:lnSpc>
              <a:spcBef>
                <a:spcPts val="0"/>
              </a:spcBef>
              <a:spcAft>
                <a:spcPts val="0"/>
              </a:spcAft>
              <a:buClrTx/>
              <a:buSzTx/>
              <a:buFontTx/>
              <a:buNone/>
              <a:tabLst>
                <a:tab pos="361950" algn="l"/>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5.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基列</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亞巴（希伯崙） 亞衲族中最尊大的人，稱為</a:t>
            </a:r>
            <a:b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亞巴的城</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6.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基列</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西弗（底壁）</a:t>
            </a: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文獻之城，書卷之城</a:t>
            </a:r>
            <a:endParaRPr kumimoji="0" lang="en-CA"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7.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迦薩和所屬的領土　</a:t>
            </a:r>
            <a:b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br>
            <a:r>
              <a:rPr kumimoji="0" lang="en-US" altLang="zh-TW"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8. </a:t>
            </a:r>
            <a:r>
              <a:rPr kumimoji="0" lang="zh-TW" altLang="en-US" sz="3600" b="0" i="0" u="none" strike="noStrike" kern="1200" cap="none" spc="0" normalizeH="0" baseline="0" noProof="0" dirty="0">
                <a:ln>
                  <a:noFill/>
                </a:ln>
                <a:solidFill>
                  <a:srgbClr val="000000"/>
                </a:solidFill>
                <a:effectLst/>
                <a:uLnTx/>
                <a:uFillTx/>
                <a:latin typeface="Abadi" panose="020B0604020104020204" pitchFamily="34" charset="0"/>
                <a:ea typeface="標楷體" panose="03000509000000000000" pitchFamily="65" charset="-120"/>
                <a:cs typeface="+mn-cs"/>
              </a:rPr>
              <a:t>亞實基倫和所屬的領土</a:t>
            </a:r>
          </a:p>
        </p:txBody>
      </p:sp>
      <p:pic>
        <p:nvPicPr>
          <p:cNvPr id="2050" name="Picture 2" descr="美頻向亞洲輸出軍備 - 國際 - 香港文匯網">
            <a:extLst>
              <a:ext uri="{FF2B5EF4-FFF2-40B4-BE49-F238E27FC236}">
                <a16:creationId xmlns:a16="http://schemas.microsoft.com/office/drawing/2014/main" id="{C69ABC3B-6747-FC5A-2CF8-4745387A5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08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534E326-E431-9AC2-904E-80C87E155EDB}"/>
              </a:ext>
            </a:extLst>
          </p:cNvPr>
          <p:cNvPicPr>
            <a:picLocks noChangeAspect="1"/>
          </p:cNvPicPr>
          <p:nvPr/>
        </p:nvPicPr>
        <p:blipFill>
          <a:blip r:embed="rId3"/>
          <a:srcRect t="2339" r="1" b="1"/>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Picture 6">
            <a:extLst>
              <a:ext uri="{FF2B5EF4-FFF2-40B4-BE49-F238E27FC236}">
                <a16:creationId xmlns:a16="http://schemas.microsoft.com/office/drawing/2014/main" id="{A257BA8B-DA87-10FE-6995-3AE0E1B1991E}"/>
              </a:ext>
            </a:extLst>
          </p:cNvPr>
          <p:cNvPicPr>
            <a:picLocks noChangeAspect="1"/>
          </p:cNvPicPr>
          <p:nvPr/>
        </p:nvPicPr>
        <p:blipFill>
          <a:blip r:embed="rId4"/>
          <a:srcRect l="2261" r="6702" b="-3"/>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5" name="Group 1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6"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Rectangle 8">
            <a:extLst>
              <a:ext uri="{FF2B5EF4-FFF2-40B4-BE49-F238E27FC236}">
                <a16:creationId xmlns:a16="http://schemas.microsoft.com/office/drawing/2014/main" id="{EC81B3FE-0D3E-B3E5-A9A0-1828A2B5F46D}"/>
              </a:ext>
            </a:extLst>
          </p:cNvPr>
          <p:cNvSpPr/>
          <p:nvPr/>
        </p:nvSpPr>
        <p:spPr>
          <a:xfrm>
            <a:off x="7234738" y="4735682"/>
            <a:ext cx="4294765" cy="1323439"/>
          </a:xfrm>
          <a:prstGeom prst="rect">
            <a:avLst/>
          </a:prstGeom>
          <a:noFill/>
        </p:spPr>
        <p:txBody>
          <a:bodyPr wrap="none" lIns="91440" tIns="45720" rIns="91440" bIns="45720">
            <a:spAutoFit/>
          </a:bodyPr>
          <a:lstStyle/>
          <a:p>
            <a:pPr algn="ctr"/>
            <a:r>
              <a:rPr lang="zh-TW" altLang="en-US" sz="8000" b="1" cap="none" spc="0" dirty="0">
                <a:ln w="22225">
                  <a:solidFill>
                    <a:schemeClr val="accent2"/>
                  </a:solidFill>
                  <a:prstDash val="solid"/>
                </a:ln>
                <a:solidFill>
                  <a:schemeClr val="accent2">
                    <a:lumMod val="40000"/>
                    <a:lumOff val="60000"/>
                  </a:schemeClr>
                </a:solidFill>
                <a:effectLst/>
                <a:latin typeface="文鼎粗毛楷" panose="03000809000000000000" pitchFamily="65" charset="-120"/>
                <a:ea typeface="文鼎粗毛楷" panose="03000809000000000000" pitchFamily="65" charset="-120"/>
              </a:rPr>
              <a:t>以巴衝突</a:t>
            </a:r>
            <a:endParaRPr lang="en-US" sz="8000" b="1" cap="none" spc="0" dirty="0">
              <a:ln w="22225">
                <a:solidFill>
                  <a:schemeClr val="accent2"/>
                </a:solidFill>
                <a:prstDash val="solid"/>
              </a:ln>
              <a:solidFill>
                <a:schemeClr val="accent2">
                  <a:lumMod val="40000"/>
                  <a:lumOff val="60000"/>
                </a:schemeClr>
              </a:solidFill>
              <a:effectLst/>
              <a:latin typeface="文鼎粗毛楷" panose="03000809000000000000" pitchFamily="65" charset="-120"/>
              <a:ea typeface="文鼎粗毛楷" panose="03000809000000000000" pitchFamily="65" charset="-120"/>
            </a:endParaRPr>
          </a:p>
        </p:txBody>
      </p:sp>
      <p:sp>
        <p:nvSpPr>
          <p:cNvPr id="10" name="Rectangle 9">
            <a:extLst>
              <a:ext uri="{FF2B5EF4-FFF2-40B4-BE49-F238E27FC236}">
                <a16:creationId xmlns:a16="http://schemas.microsoft.com/office/drawing/2014/main" id="{22B8CAC5-329C-EFD5-E6CF-8A9A89E8621A}"/>
              </a:ext>
            </a:extLst>
          </p:cNvPr>
          <p:cNvSpPr/>
          <p:nvPr/>
        </p:nvSpPr>
        <p:spPr>
          <a:xfrm>
            <a:off x="852997" y="4735682"/>
            <a:ext cx="4294765" cy="1323439"/>
          </a:xfrm>
          <a:prstGeom prst="rect">
            <a:avLst/>
          </a:prstGeom>
          <a:noFill/>
        </p:spPr>
        <p:txBody>
          <a:bodyPr wrap="none" lIns="91440" tIns="45720" rIns="91440" bIns="45720">
            <a:spAutoFit/>
          </a:bodyPr>
          <a:lstStyle/>
          <a:p>
            <a:pPr algn="ctr"/>
            <a:r>
              <a:rPr lang="zh-TW" altLang="en-US" sz="8000" b="1" cap="none" spc="0" dirty="0">
                <a:ln w="22225">
                  <a:solidFill>
                    <a:schemeClr val="accent2"/>
                  </a:solidFill>
                  <a:prstDash val="solid"/>
                </a:ln>
                <a:solidFill>
                  <a:srgbClr val="FF0000"/>
                </a:solidFill>
                <a:effectLst/>
                <a:latin typeface="文鼎粗毛楷" panose="03000809000000000000" pitchFamily="65" charset="-120"/>
                <a:ea typeface="文鼎粗毛楷" panose="03000809000000000000" pitchFamily="65" charset="-120"/>
              </a:rPr>
              <a:t>以伊戰爭</a:t>
            </a:r>
            <a:endParaRPr lang="en-US" sz="8000" b="1" cap="none" spc="0" dirty="0">
              <a:ln w="22225">
                <a:solidFill>
                  <a:schemeClr val="accent2"/>
                </a:solidFill>
                <a:prstDash val="solid"/>
              </a:ln>
              <a:solidFill>
                <a:srgbClr val="FF0000"/>
              </a:solidFill>
              <a:effectLst/>
              <a:latin typeface="文鼎粗毛楷" panose="03000809000000000000" pitchFamily="65" charset="-120"/>
              <a:ea typeface="文鼎粗毛楷" panose="03000809000000000000" pitchFamily="65" charset="-120"/>
            </a:endParaRPr>
          </a:p>
        </p:txBody>
      </p:sp>
      <p:pic>
        <p:nvPicPr>
          <p:cNvPr id="12" name="Picture 11">
            <a:extLst>
              <a:ext uri="{FF2B5EF4-FFF2-40B4-BE49-F238E27FC236}">
                <a16:creationId xmlns:a16="http://schemas.microsoft.com/office/drawing/2014/main" id="{0B852524-98AF-B992-2D1C-264885B0482B}"/>
              </a:ext>
            </a:extLst>
          </p:cNvPr>
          <p:cNvPicPr>
            <a:picLocks noChangeAspect="1"/>
          </p:cNvPicPr>
          <p:nvPr/>
        </p:nvPicPr>
        <p:blipFill>
          <a:blip r:embed="rId6"/>
          <a:stretch>
            <a:fillRect/>
          </a:stretch>
        </p:blipFill>
        <p:spPr>
          <a:xfrm>
            <a:off x="666494" y="3574062"/>
            <a:ext cx="4667769" cy="562526"/>
          </a:xfrm>
          <a:prstGeom prst="rect">
            <a:avLst/>
          </a:prstGeom>
        </p:spPr>
      </p:pic>
    </p:spTree>
    <p:extLst>
      <p:ext uri="{BB962C8B-B14F-4D97-AF65-F5344CB8AC3E}">
        <p14:creationId xmlns:p14="http://schemas.microsoft.com/office/powerpoint/2010/main" val="3984566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CE2F-7834-47D2-4E60-60685D3A11AC}"/>
            </a:ext>
          </a:extLst>
        </p:cNvPr>
        <p:cNvGrpSpPr/>
        <p:nvPr/>
      </p:nvGrpSpPr>
      <p:grpSpPr>
        <a:xfrm>
          <a:off x="0" y="0"/>
          <a:ext cx="0" cy="0"/>
          <a:chOff x="0" y="0"/>
          <a:chExt cx="0" cy="0"/>
        </a:xfrm>
      </p:grpSpPr>
      <p:pic>
        <p:nvPicPr>
          <p:cNvPr id="38915" name="Picture 3">
            <a:extLst>
              <a:ext uri="{FF2B5EF4-FFF2-40B4-BE49-F238E27FC236}">
                <a16:creationId xmlns:a16="http://schemas.microsoft.com/office/drawing/2014/main" id="{B2DB6B62-5CC9-CD68-E286-3FE781923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4" name="Rectangle 2">
            <a:extLst>
              <a:ext uri="{FF2B5EF4-FFF2-40B4-BE49-F238E27FC236}">
                <a16:creationId xmlns:a16="http://schemas.microsoft.com/office/drawing/2014/main" id="{E9009510-5F51-C5DB-E2CC-34DB0292162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2:1</a:t>
            </a:r>
          </a:p>
        </p:txBody>
      </p:sp>
      <p:sp>
        <p:nvSpPr>
          <p:cNvPr id="38916" name="Text Box 4">
            <a:extLst>
              <a:ext uri="{FF2B5EF4-FFF2-40B4-BE49-F238E27FC236}">
                <a16:creationId xmlns:a16="http://schemas.microsoft.com/office/drawing/2014/main" id="{B723B16E-4B36-B046-6DC2-8306267F78C6}"/>
              </a:ext>
            </a:extLst>
          </p:cNvPr>
          <p:cNvSpPr txBox="1">
            <a:spLocks noChangeArrowheads="1"/>
          </p:cNvSpPr>
          <p:nvPr/>
        </p:nvSpPr>
        <p:spPr bwMode="auto">
          <a:xfrm>
            <a:off x="830426" y="1714501"/>
            <a:ext cx="10207690" cy="429893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耶和華的使者從</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吉甲</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上到</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波金</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，說：「我領你們從</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埃及</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上來，帶你們到我向你們列祖起誓應許之地。我曾說：</a:t>
            </a:r>
            <a:r>
              <a:rPr kumimoji="0" lang="en-US"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我永不廢棄我與你們的約。</a:t>
            </a:r>
          </a:p>
        </p:txBody>
      </p:sp>
    </p:spTree>
    <p:extLst>
      <p:ext uri="{BB962C8B-B14F-4D97-AF65-F5344CB8AC3E}">
        <p14:creationId xmlns:p14="http://schemas.microsoft.com/office/powerpoint/2010/main" val="4239750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DB80B-21E5-9AA5-0B38-123008C9A2D2}"/>
            </a:ext>
          </a:extLst>
        </p:cNvPr>
        <p:cNvGrpSpPr/>
        <p:nvPr/>
      </p:nvGrpSpPr>
      <p:grpSpPr>
        <a:xfrm>
          <a:off x="0" y="0"/>
          <a:ext cx="0" cy="0"/>
          <a:chOff x="0" y="0"/>
          <a:chExt cx="0" cy="0"/>
        </a:xfrm>
      </p:grpSpPr>
      <p:pic>
        <p:nvPicPr>
          <p:cNvPr id="39939" name="Picture 3">
            <a:extLst>
              <a:ext uri="{FF2B5EF4-FFF2-40B4-BE49-F238E27FC236}">
                <a16:creationId xmlns:a16="http://schemas.microsoft.com/office/drawing/2014/main" id="{E8B92D4E-4157-DC18-FECE-2F7C1F8BD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8" name="Rectangle 2">
            <a:extLst>
              <a:ext uri="{FF2B5EF4-FFF2-40B4-BE49-F238E27FC236}">
                <a16:creationId xmlns:a16="http://schemas.microsoft.com/office/drawing/2014/main" id="{7F097369-8171-68E0-F04F-642C880B021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2:1-3</a:t>
            </a:r>
          </a:p>
        </p:txBody>
      </p:sp>
      <p:sp>
        <p:nvSpPr>
          <p:cNvPr id="39940" name="Text Box 4">
            <a:extLst>
              <a:ext uri="{FF2B5EF4-FFF2-40B4-BE49-F238E27FC236}">
                <a16:creationId xmlns:a16="http://schemas.microsoft.com/office/drawing/2014/main" id="{FBFAB413-CF94-0FEF-609C-BD6FD638ABFF}"/>
              </a:ext>
            </a:extLst>
          </p:cNvPr>
          <p:cNvSpPr txBox="1">
            <a:spLocks noChangeArrowheads="1"/>
          </p:cNvSpPr>
          <p:nvPr/>
        </p:nvSpPr>
        <p:spPr bwMode="auto">
          <a:xfrm>
            <a:off x="718457" y="1556173"/>
            <a:ext cx="10755086" cy="563231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just" defTabSz="1219170" fontAlgn="base">
              <a:spcBef>
                <a:spcPct val="0"/>
              </a:spcBef>
              <a:spcAft>
                <a:spcPct val="0"/>
              </a:spcAft>
            </a:pPr>
            <a:r>
              <a:rPr lang="en-CA" altLang="zh-TW" sz="40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a:t>
            </a:r>
            <a:r>
              <a:rPr lang="zh-TW" altLang="en-US" sz="4000" dirty="0">
                <a:solidFill>
                  <a:srgbClr val="FFFFFF"/>
                </a:solidFill>
                <a:latin typeface="Times New Roman" panose="02020603050405020304" pitchFamily="18" charset="0"/>
                <a:ea typeface="方正平黑" panose="03000509000000000000" pitchFamily="65" charset="-120"/>
              </a:rPr>
              <a:t>耶和華的使者從吉甲上到波金，說：「我領你們從埃及上來，帶你們到我向你們列祖起誓應許之地。我曾說：</a:t>
            </a:r>
            <a:r>
              <a:rPr lang="en-US" altLang="zh-TW" sz="4000" dirty="0">
                <a:solidFill>
                  <a:srgbClr val="FFFFFF"/>
                </a:solidFill>
                <a:latin typeface="Times New Roman" panose="02020603050405020304" pitchFamily="18" charset="0"/>
                <a:ea typeface="方正平黑" panose="03000509000000000000" pitchFamily="65" charset="-120"/>
              </a:rPr>
              <a:t>『</a:t>
            </a:r>
            <a:r>
              <a:rPr lang="zh-TW" altLang="en-US" sz="4000" dirty="0">
                <a:solidFill>
                  <a:srgbClr val="FFCCFF"/>
                </a:solidFill>
                <a:latin typeface="Times New Roman" panose="02020603050405020304" pitchFamily="18" charset="0"/>
                <a:ea typeface="方正平黑" panose="03000509000000000000" pitchFamily="65" charset="-120"/>
              </a:rPr>
              <a:t>我永不廢棄我與你們的約。</a:t>
            </a:r>
          </a:p>
          <a:p>
            <a:pPr marL="0" marR="0" lvl="0" indent="0" algn="just" defTabSz="1219170" rtl="0" eaLnBrk="1" fontAlgn="base" latinLnBrk="0" hangingPunct="1">
              <a:lnSpc>
                <a:spcPct val="100000"/>
              </a:lnSpc>
              <a:spcBef>
                <a:spcPct val="0"/>
              </a:spcBef>
              <a:spcAft>
                <a:spcPct val="0"/>
              </a:spcAft>
              <a:buClrTx/>
              <a:buSzTx/>
              <a:buFontTx/>
              <a:buNone/>
              <a:tabLst/>
              <a:defRPr/>
            </a:pPr>
            <a:r>
              <a:rPr lang="en-CA" altLang="zh-TW" sz="40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2</a:t>
            </a:r>
            <a:r>
              <a:rPr kumimoji="0" lang="zh-TW" altLang="en-US" sz="4000" b="0" i="0" u="none" strike="noStrike" kern="1200" cap="none" spc="0" normalizeH="0" baseline="0" noProof="0" dirty="0">
                <a:ln>
                  <a:noFill/>
                </a:ln>
                <a:solidFill>
                  <a:srgbClr val="FFCCFF"/>
                </a:solidFill>
                <a:effectLst/>
                <a:uLnTx/>
                <a:uFillTx/>
                <a:latin typeface="Times New Roman" panose="02020603050405020304" pitchFamily="18" charset="0"/>
                <a:ea typeface="方正平黑" panose="03000509000000000000" pitchFamily="65" charset="-120"/>
                <a:cs typeface="+mn-cs"/>
              </a:rPr>
              <a:t>你們不可與這地的居民立約，要拆毀他們的祭壇。</a:t>
            </a:r>
            <a:r>
              <a:rPr kumimoji="0" lang="en-US" altLang="zh-TW"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CA" altLang="zh-TW" sz="40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zh-TW" altLang="en-US" sz="4000" b="0" i="0" u="none" strike="noStrike" kern="1200" cap="none" spc="0" normalizeH="0" baseline="0" noProof="0" dirty="0">
                <a:ln>
                  <a:noFill/>
                </a:ln>
                <a:solidFill>
                  <a:srgbClr val="66FF99"/>
                </a:solidFill>
                <a:effectLst/>
                <a:uLnTx/>
                <a:uFillTx/>
                <a:latin typeface="Times New Roman" panose="02020603050405020304" pitchFamily="18" charset="0"/>
                <a:ea typeface="方正平黑" panose="03000509000000000000" pitchFamily="65" charset="-120"/>
                <a:cs typeface="+mn-cs"/>
              </a:rPr>
              <a:t>你們竟沒有聽從我的話。你們為何這樣做呢</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CA" altLang="zh-TW" sz="36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CA" altLang="zh-TW" sz="40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4</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因此我說：</a:t>
            </a:r>
            <a:r>
              <a:rPr kumimoji="0" lang="en-US" altLang="zh-TW"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zh-TW" alt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我必不將他們從你們面前趕出。他們必作你們肋下的荊棘，他們的神明必成為你們的圈套。</a:t>
            </a:r>
            <a:r>
              <a:rPr kumimoji="0" lang="en-US" altLang="zh-TW"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TW"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Tree>
    <p:extLst>
      <p:ext uri="{BB962C8B-B14F-4D97-AF65-F5344CB8AC3E}">
        <p14:creationId xmlns:p14="http://schemas.microsoft.com/office/powerpoint/2010/main" val="1607948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FEF16-C16F-E0CF-BB39-28F28A1CD801}"/>
            </a:ext>
          </a:extLst>
        </p:cNvPr>
        <p:cNvGrpSpPr/>
        <p:nvPr/>
      </p:nvGrpSpPr>
      <p:grpSpPr>
        <a:xfrm>
          <a:off x="0" y="0"/>
          <a:ext cx="0" cy="0"/>
          <a:chOff x="0" y="0"/>
          <a:chExt cx="0" cy="0"/>
        </a:xfrm>
      </p:grpSpPr>
      <p:pic>
        <p:nvPicPr>
          <p:cNvPr id="41987" name="Picture 3">
            <a:extLst>
              <a:ext uri="{FF2B5EF4-FFF2-40B4-BE49-F238E27FC236}">
                <a16:creationId xmlns:a16="http://schemas.microsoft.com/office/drawing/2014/main" id="{02238BD7-1146-638B-54BC-D69AA1A60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Rectangle 2">
            <a:extLst>
              <a:ext uri="{FF2B5EF4-FFF2-40B4-BE49-F238E27FC236}">
                <a16:creationId xmlns:a16="http://schemas.microsoft.com/office/drawing/2014/main" id="{801CCAA1-3316-D09C-F3BE-2738EEB69C58}"/>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2:4-5</a:t>
            </a:r>
          </a:p>
        </p:txBody>
      </p:sp>
      <p:sp>
        <p:nvSpPr>
          <p:cNvPr id="41988" name="Text Box 4">
            <a:extLst>
              <a:ext uri="{FF2B5EF4-FFF2-40B4-BE49-F238E27FC236}">
                <a16:creationId xmlns:a16="http://schemas.microsoft.com/office/drawing/2014/main" id="{A9414417-9103-DBBA-00AB-70127D1EDE7F}"/>
              </a:ext>
            </a:extLst>
          </p:cNvPr>
          <p:cNvSpPr txBox="1">
            <a:spLocks noChangeArrowheads="1"/>
          </p:cNvSpPr>
          <p:nvPr/>
        </p:nvSpPr>
        <p:spPr bwMode="auto">
          <a:xfrm>
            <a:off x="762001" y="1732393"/>
            <a:ext cx="10503876" cy="258532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5</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於是他們給那地方起名叫</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波金</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，並在那裏向耶和華獻祭。</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sp>
        <p:nvSpPr>
          <p:cNvPr id="2" name="Rectangle 1">
            <a:extLst>
              <a:ext uri="{FF2B5EF4-FFF2-40B4-BE49-F238E27FC236}">
                <a16:creationId xmlns:a16="http://schemas.microsoft.com/office/drawing/2014/main" id="{F0AF7826-1A04-2D60-6CB4-C99F8C5322CB}"/>
              </a:ext>
            </a:extLst>
          </p:cNvPr>
          <p:cNvSpPr/>
          <p:nvPr/>
        </p:nvSpPr>
        <p:spPr>
          <a:xfrm>
            <a:off x="762001" y="3551251"/>
            <a:ext cx="10844833" cy="2985433"/>
          </a:xfrm>
          <a:prstGeom prst="rect">
            <a:avLst/>
          </a:prstGeom>
          <a:noFill/>
        </p:spPr>
        <p:txBody>
          <a:bodyPr wrap="square" lIns="91440" tIns="45720" rIns="91440" bIns="45720">
            <a:spAutoFit/>
          </a:bodyPr>
          <a:lstStyle/>
          <a:p>
            <a:r>
              <a:rPr lang="zh-TW" altLang="en-US" sz="2800" b="1" dirty="0">
                <a:solidFill>
                  <a:srgbClr val="FFFF00"/>
                </a:solidFill>
                <a:latin typeface="標楷體" panose="03000509000000000000" pitchFamily="65" charset="-120"/>
                <a:ea typeface="標楷體" panose="03000509000000000000" pitchFamily="65" charset="-120"/>
              </a:rPr>
              <a:t>波金 </a:t>
            </a:r>
            <a:r>
              <a:rPr lang="en-US" altLang="zh-TW" sz="2800" b="1" dirty="0">
                <a:solidFill>
                  <a:srgbClr val="FFFF00"/>
                </a:solidFill>
                <a:latin typeface="標楷體" panose="03000509000000000000" pitchFamily="65" charset="-120"/>
                <a:ea typeface="標楷體" panose="03000509000000000000" pitchFamily="65" charset="-120"/>
              </a:rPr>
              <a:t>(</a:t>
            </a:r>
            <a:r>
              <a:rPr lang="en-US" altLang="zh-TW" sz="2800" b="1" dirty="0">
                <a:solidFill>
                  <a:srgbClr val="FFFF00"/>
                </a:solidFill>
                <a:latin typeface="Abadi" panose="020B0604020104020204" pitchFamily="34" charset="0"/>
                <a:ea typeface="標楷體" panose="03000509000000000000" pitchFamily="65" charset="-120"/>
              </a:rPr>
              <a:t>Bochim</a:t>
            </a:r>
            <a:r>
              <a:rPr lang="en-US" altLang="zh-TW" sz="2800" b="1" dirty="0">
                <a:solidFill>
                  <a:srgbClr val="FFFF00"/>
                </a:solidFill>
                <a:latin typeface="標楷體" panose="03000509000000000000" pitchFamily="65" charset="-120"/>
                <a:ea typeface="標楷體" panose="03000509000000000000" pitchFamily="65" charset="-120"/>
              </a:rPr>
              <a:t>)</a:t>
            </a:r>
          </a:p>
          <a:p>
            <a:r>
              <a:rPr lang="zh-TW" altLang="en-US" sz="3200" dirty="0">
                <a:solidFill>
                  <a:srgbClr val="FFFF00"/>
                </a:solidFill>
                <a:latin typeface="標楷體" panose="03000509000000000000" pitchFamily="65" charset="-120"/>
                <a:ea typeface="標楷體" panose="03000509000000000000" pitchFamily="65" charset="-120"/>
              </a:rPr>
              <a:t>吉甲附近一地名，「哭」的意思。以色列人定居迦南後違背神的意旨，沒有拆毀原住民的祭壇，並與他們立約，耶和華派天使告訴以色列人必將為此受到懲罰。百姓放聲痛哭，該地因此得名。</a:t>
            </a:r>
            <a:r>
              <a:rPr lang="en-US" altLang="zh-TW" sz="3200" dirty="0">
                <a:solidFill>
                  <a:srgbClr val="FFFF00"/>
                </a:solidFill>
                <a:latin typeface="標楷體" panose="03000509000000000000" pitchFamily="65" charset="-120"/>
                <a:ea typeface="標楷體" panose="03000509000000000000" pitchFamily="65" charset="-120"/>
              </a:rPr>
              <a:t>(</a:t>
            </a:r>
            <a:r>
              <a:rPr lang="zh-TW" altLang="en-US" sz="3200" dirty="0">
                <a:solidFill>
                  <a:srgbClr val="FFFF00"/>
                </a:solidFill>
                <a:latin typeface="標楷體" panose="03000509000000000000" pitchFamily="65" charset="-120"/>
                <a:ea typeface="標楷體" panose="03000509000000000000" pitchFamily="65" charset="-120"/>
              </a:rPr>
              <a:t>士</a:t>
            </a:r>
            <a:r>
              <a:rPr lang="en-US" altLang="zh-TW" sz="2800" dirty="0">
                <a:solidFill>
                  <a:srgbClr val="FFFF00"/>
                </a:solidFill>
                <a:latin typeface="Abadi" panose="020B0604020104020204" pitchFamily="34" charset="0"/>
                <a:ea typeface="標楷體" panose="03000509000000000000" pitchFamily="65" charset="-120"/>
              </a:rPr>
              <a:t>2:1-5</a:t>
            </a:r>
            <a:r>
              <a:rPr lang="en-US" altLang="zh-TW" sz="3200" dirty="0">
                <a:solidFill>
                  <a:srgbClr val="FFFF00"/>
                </a:solidFill>
                <a:latin typeface="標楷體" panose="03000509000000000000" pitchFamily="65" charset="-120"/>
                <a:ea typeface="標楷體" panose="03000509000000000000" pitchFamily="65" charset="-120"/>
              </a:rPr>
              <a:t>)</a:t>
            </a:r>
            <a:r>
              <a:rPr lang="zh-TW" altLang="en-US" sz="3200" dirty="0">
                <a:solidFill>
                  <a:srgbClr val="FFFF00"/>
                </a:solidFill>
                <a:latin typeface="標楷體" panose="03000509000000000000" pitchFamily="65" charset="-120"/>
                <a:ea typeface="標楷體" panose="03000509000000000000" pitchFamily="65" charset="-120"/>
              </a:rPr>
              <a:t>案</a:t>
            </a:r>
            <a:r>
              <a:rPr lang="en-US" altLang="zh-TW" sz="3200" dirty="0">
                <a:solidFill>
                  <a:srgbClr val="FFFF00"/>
                </a:solidFill>
                <a:latin typeface="標楷體" panose="03000509000000000000" pitchFamily="65" charset="-120"/>
                <a:ea typeface="標楷體" panose="03000509000000000000" pitchFamily="65" charset="-120"/>
              </a:rPr>
              <a:t>:</a:t>
            </a:r>
            <a:r>
              <a:rPr lang="zh-TW" altLang="en-US" sz="3200" dirty="0">
                <a:solidFill>
                  <a:srgbClr val="FFFF00"/>
                </a:solidFill>
                <a:latin typeface="標楷體" panose="03000509000000000000" pitchFamily="65" charset="-120"/>
                <a:ea typeface="標楷體" panose="03000509000000000000" pitchFamily="65" charset="-120"/>
              </a:rPr>
              <a:t>有研究者說波金是「伯特利」的別名。</a:t>
            </a:r>
            <a:r>
              <a:rPr lang="en-CA" altLang="zh-TW" dirty="0">
                <a:solidFill>
                  <a:srgbClr val="88F3F8"/>
                </a:solidFill>
                <a:latin typeface="標楷體" panose="03000509000000000000" pitchFamily="65" charset="-120"/>
                <a:ea typeface="標楷體" panose="03000509000000000000" pitchFamily="65" charset="-120"/>
              </a:rPr>
              <a:t>(~</a:t>
            </a:r>
            <a:r>
              <a:rPr lang="zh-TW" altLang="en-US" dirty="0">
                <a:solidFill>
                  <a:srgbClr val="88F3F8"/>
                </a:solidFill>
                <a:latin typeface="標楷體" panose="03000509000000000000" pitchFamily="65" charset="-120"/>
                <a:ea typeface="標楷體" panose="03000509000000000000" pitchFamily="65" charset="-120"/>
              </a:rPr>
              <a:t>以斯拉培訓網絡提供</a:t>
            </a:r>
            <a:r>
              <a:rPr lang="en-CA" altLang="zh-TW" dirty="0">
                <a:solidFill>
                  <a:srgbClr val="88F3F8"/>
                </a:solidFill>
                <a:latin typeface="標楷體" panose="03000509000000000000" pitchFamily="65" charset="-120"/>
                <a:ea typeface="標楷體" panose="03000509000000000000" pitchFamily="65" charset="-120"/>
              </a:rPr>
              <a:t>)</a:t>
            </a:r>
            <a:endParaRPr lang="zh-TW" altLang="en-US" sz="2800" dirty="0">
              <a:solidFill>
                <a:srgbClr val="88F3F8"/>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2279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58A015-1846-0B77-1903-8FB034B2FDF7}"/>
              </a:ext>
            </a:extLst>
          </p:cNvPr>
          <p:cNvPicPr>
            <a:picLocks noChangeAspect="1"/>
          </p:cNvPicPr>
          <p:nvPr/>
        </p:nvPicPr>
        <p:blipFill>
          <a:blip r:embed="rId2"/>
          <a:stretch>
            <a:fillRect/>
          </a:stretch>
        </p:blipFill>
        <p:spPr>
          <a:xfrm>
            <a:off x="541860" y="643467"/>
            <a:ext cx="6421979" cy="5571066"/>
          </a:xfrm>
          <a:prstGeom prst="rect">
            <a:avLst/>
          </a:prstGeom>
        </p:spPr>
      </p:pic>
      <p:sp>
        <p:nvSpPr>
          <p:cNvPr id="4" name="Rectangle 3">
            <a:extLst>
              <a:ext uri="{FF2B5EF4-FFF2-40B4-BE49-F238E27FC236}">
                <a16:creationId xmlns:a16="http://schemas.microsoft.com/office/drawing/2014/main" id="{CE151191-B3A3-9BB1-7F71-83FB04CC8585}"/>
              </a:ext>
            </a:extLst>
          </p:cNvPr>
          <p:cNvSpPr/>
          <p:nvPr/>
        </p:nvSpPr>
        <p:spPr>
          <a:xfrm>
            <a:off x="11714988" y="7338060"/>
            <a:ext cx="4031874" cy="1015663"/>
          </a:xfrm>
          <a:prstGeom prst="rect">
            <a:avLst/>
          </a:prstGeom>
          <a:noFill/>
        </p:spPr>
        <p:txBody>
          <a:bodyPr wrap="none" lIns="91440" tIns="45720" rIns="91440" bIns="45720">
            <a:spAutoFit/>
          </a:bodyPr>
          <a:lstStyle/>
          <a:p>
            <a:pPr algn="ctr"/>
            <a:r>
              <a:rPr lang="zh-TW" altLang="en-US" sz="6000" b="1" cap="none" spc="0" dirty="0">
                <a:ln w="22225">
                  <a:solidFill>
                    <a:schemeClr val="accent2"/>
                  </a:solidFill>
                  <a:prstDash val="solid"/>
                </a:ln>
                <a:solidFill>
                  <a:srgbClr val="88F3F8"/>
                </a:solidFill>
                <a:effectLst/>
                <a:latin typeface="文鼎粗毛楷" panose="03000809000000000000" pitchFamily="65" charset="-120"/>
                <a:ea typeface="文鼎粗毛楷" panose="03000809000000000000" pitchFamily="65" charset="-120"/>
              </a:rPr>
              <a:t>循環的模式</a:t>
            </a:r>
            <a:endParaRPr lang="en-US" sz="6000" b="1" cap="none" spc="0" dirty="0">
              <a:ln w="22225">
                <a:solidFill>
                  <a:schemeClr val="accent2"/>
                </a:solidFill>
                <a:prstDash val="solid"/>
              </a:ln>
              <a:solidFill>
                <a:srgbClr val="88F3F8"/>
              </a:solidFill>
              <a:effectLst/>
              <a:latin typeface="文鼎粗毛楷" panose="03000809000000000000" pitchFamily="65" charset="-120"/>
              <a:ea typeface="文鼎粗毛楷" panose="03000809000000000000" pitchFamily="65" charset="-120"/>
            </a:endParaRPr>
          </a:p>
        </p:txBody>
      </p:sp>
      <p:pic>
        <p:nvPicPr>
          <p:cNvPr id="5" name="Picture 4">
            <a:extLst>
              <a:ext uri="{FF2B5EF4-FFF2-40B4-BE49-F238E27FC236}">
                <a16:creationId xmlns:a16="http://schemas.microsoft.com/office/drawing/2014/main" id="{F68CA8E9-2636-4103-7F9E-BEF05159F685}"/>
              </a:ext>
            </a:extLst>
          </p:cNvPr>
          <p:cNvPicPr>
            <a:picLocks noChangeAspect="1"/>
          </p:cNvPicPr>
          <p:nvPr/>
        </p:nvPicPr>
        <p:blipFill>
          <a:blip r:embed="rId3"/>
          <a:stretch>
            <a:fillRect/>
          </a:stretch>
        </p:blipFill>
        <p:spPr>
          <a:xfrm>
            <a:off x="6967886" y="3167590"/>
            <a:ext cx="4608751" cy="1018120"/>
          </a:xfrm>
          <a:prstGeom prst="rect">
            <a:avLst/>
          </a:prstGeom>
        </p:spPr>
      </p:pic>
    </p:spTree>
    <p:extLst>
      <p:ext uri="{BB962C8B-B14F-4D97-AF65-F5344CB8AC3E}">
        <p14:creationId xmlns:p14="http://schemas.microsoft.com/office/powerpoint/2010/main" val="1033844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BD8B-1077-4A34-24B2-3301D0D44FD2}"/>
              </a:ext>
            </a:extLst>
          </p:cNvPr>
          <p:cNvSpPr>
            <a:spLocks noGrp="1"/>
          </p:cNvSpPr>
          <p:nvPr>
            <p:ph type="title"/>
          </p:nvPr>
        </p:nvSpPr>
        <p:spPr/>
        <p:txBody>
          <a:bodyPr/>
          <a:lstStyle/>
          <a:p>
            <a:endParaRPr lang="en-CA"/>
          </a:p>
        </p:txBody>
      </p:sp>
      <p:pic>
        <p:nvPicPr>
          <p:cNvPr id="3" name="Picture 2">
            <a:extLst>
              <a:ext uri="{FF2B5EF4-FFF2-40B4-BE49-F238E27FC236}">
                <a16:creationId xmlns:a16="http://schemas.microsoft.com/office/drawing/2014/main" id="{37F6E7D3-E3D5-8C13-8EBE-3E12867390D7}"/>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FEAC805-1DB8-DE81-58FD-BE70BDDB111C}"/>
              </a:ext>
            </a:extLst>
          </p:cNvPr>
          <p:cNvSpPr/>
          <p:nvPr/>
        </p:nvSpPr>
        <p:spPr>
          <a:xfrm>
            <a:off x="514350" y="5917449"/>
            <a:ext cx="9777035" cy="1600438"/>
          </a:xfrm>
          <a:prstGeom prst="rect">
            <a:avLst/>
          </a:prstGeom>
          <a:noFill/>
        </p:spPr>
        <p:txBody>
          <a:bodyPr wrap="none" lIns="91440" tIns="45720" rIns="91440" bIns="45720">
            <a:spAutoFit/>
          </a:bodyPr>
          <a:lstStyle/>
          <a:p>
            <a:pPr algn="ctr"/>
            <a:r>
              <a:rPr lang="zh-TW" altLang="en-US" sz="4400" cap="none" spc="0" dirty="0">
                <a:ln w="15875">
                  <a:solidFill>
                    <a:srgbClr val="66FF99"/>
                  </a:solidFill>
                  <a:prstDash val="solid"/>
                </a:ln>
                <a:solidFill>
                  <a:srgbClr val="FFFFFF"/>
                </a:solidFill>
                <a:effectLst>
                  <a:outerShdw blurRad="101600" dist="38100" dir="2700000" algn="tl" rotWithShape="0">
                    <a:srgbClr val="88F3F8"/>
                  </a:outerShdw>
                </a:effectLst>
                <a:latin typeface="文鼎特毛楷" panose="03000909000000000000" pitchFamily="65" charset="-120"/>
                <a:ea typeface="文鼎特毛楷" panose="03000909000000000000" pitchFamily="65" charset="-120"/>
              </a:rPr>
              <a:t>那時以色列中沒有王，各人任意而行。</a:t>
            </a:r>
          </a:p>
          <a:p>
            <a:pPr algn="ctr"/>
            <a:endParaRPr lang="en-US" sz="5400" b="1" cap="none" spc="0" dirty="0">
              <a:ln w="15875">
                <a:solidFill>
                  <a:srgbClr val="66FF99"/>
                </a:solidFill>
                <a:prstDash val="solid"/>
              </a:ln>
              <a:solidFill>
                <a:srgbClr val="FFFFFF"/>
              </a:solidFill>
              <a:effectLst>
                <a:outerShdw blurRad="101600" dist="38100" dir="2700000" algn="tl" rotWithShape="0">
                  <a:srgbClr val="88F3F8"/>
                </a:outerShdw>
              </a:effectLst>
            </a:endParaRPr>
          </a:p>
        </p:txBody>
      </p:sp>
      <p:pic>
        <p:nvPicPr>
          <p:cNvPr id="5" name="Picture 4">
            <a:extLst>
              <a:ext uri="{FF2B5EF4-FFF2-40B4-BE49-F238E27FC236}">
                <a16:creationId xmlns:a16="http://schemas.microsoft.com/office/drawing/2014/main" id="{D88A7B7D-A2A0-39ED-1C03-D9396719E6EB}"/>
              </a:ext>
            </a:extLst>
          </p:cNvPr>
          <p:cNvPicPr>
            <a:picLocks noChangeAspect="1"/>
          </p:cNvPicPr>
          <p:nvPr/>
        </p:nvPicPr>
        <p:blipFill>
          <a:blip r:embed="rId3"/>
          <a:stretch>
            <a:fillRect/>
          </a:stretch>
        </p:blipFill>
        <p:spPr>
          <a:xfrm>
            <a:off x="10149736" y="6095069"/>
            <a:ext cx="1810196" cy="600343"/>
          </a:xfrm>
          <a:prstGeom prst="rect">
            <a:avLst/>
          </a:prstGeom>
        </p:spPr>
      </p:pic>
    </p:spTree>
    <p:extLst>
      <p:ext uri="{BB962C8B-B14F-4D97-AF65-F5344CB8AC3E}">
        <p14:creationId xmlns:p14="http://schemas.microsoft.com/office/powerpoint/2010/main" val="293330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D7A2-3B94-D45E-A9A8-B47E3AA90A23}"/>
              </a:ext>
            </a:extLst>
          </p:cNvPr>
          <p:cNvSpPr>
            <a:spLocks noGrp="1"/>
          </p:cNvSpPr>
          <p:nvPr>
            <p:ph type="title"/>
          </p:nvPr>
        </p:nvSpPr>
        <p:spPr>
          <a:xfrm>
            <a:off x="640080" y="5576887"/>
            <a:ext cx="10911840" cy="640081"/>
          </a:xfrm>
        </p:spPr>
        <p:txBody>
          <a:bodyPr>
            <a:normAutofit/>
          </a:bodyPr>
          <a:lstStyle/>
          <a:p>
            <a:r>
              <a:rPr lang="zh-TW" altLang="en-US" sz="3200" dirty="0">
                <a:solidFill>
                  <a:srgbClr val="88F3F8"/>
                </a:solidFill>
                <a:latin typeface="方正準圓" panose="03000509000000000000" pitchFamily="65" charset="-120"/>
                <a:ea typeface="方正準圓" panose="03000509000000000000" pitchFamily="65" charset="-120"/>
              </a:rPr>
              <a:t>默想：</a:t>
            </a:r>
            <a:r>
              <a:rPr lang="en-CA" altLang="zh-TW" sz="3200" dirty="0">
                <a:solidFill>
                  <a:srgbClr val="88F3F8"/>
                </a:solidFill>
                <a:latin typeface="方正準圓" panose="03000509000000000000" pitchFamily="65" charset="-120"/>
                <a:ea typeface="方正準圓" panose="03000509000000000000" pitchFamily="65" charset="-120"/>
              </a:rPr>
              <a:t>1.  </a:t>
            </a:r>
            <a:r>
              <a:rPr lang="zh-TW" altLang="en-US" sz="3200" dirty="0">
                <a:solidFill>
                  <a:srgbClr val="88F3F8"/>
                </a:solidFill>
                <a:latin typeface="方正準圓" panose="03000509000000000000" pitchFamily="65" charset="-120"/>
                <a:ea typeface="方正準圓" panose="03000509000000000000" pitchFamily="65" charset="-120"/>
              </a:rPr>
              <a:t>士師記的主題和我今天的時代和生活有甚麼關聯？</a:t>
            </a:r>
            <a:endParaRPr lang="en-CA" sz="3200" dirty="0">
              <a:solidFill>
                <a:srgbClr val="88F3F8"/>
              </a:solidFill>
              <a:latin typeface="方正準圓" panose="03000509000000000000" pitchFamily="65" charset="-120"/>
              <a:ea typeface="方正準圓" panose="03000509000000000000" pitchFamily="65" charset="-120"/>
            </a:endParaRPr>
          </a:p>
        </p:txBody>
      </p:sp>
      <p:pic>
        <p:nvPicPr>
          <p:cNvPr id="4" name="Picture 3">
            <a:extLst>
              <a:ext uri="{FF2B5EF4-FFF2-40B4-BE49-F238E27FC236}">
                <a16:creationId xmlns:a16="http://schemas.microsoft.com/office/drawing/2014/main" id="{89FF4B9D-B2B2-1A55-EF96-DBE2357E6B6C}"/>
              </a:ext>
            </a:extLst>
          </p:cNvPr>
          <p:cNvPicPr>
            <a:picLocks noChangeAspect="1"/>
          </p:cNvPicPr>
          <p:nvPr/>
        </p:nvPicPr>
        <p:blipFill>
          <a:blip r:embed="rId2"/>
          <a:srcRect t="4160" r="1" b="1"/>
          <a:stretch>
            <a:fillRect/>
          </a:stretch>
        </p:blipFill>
        <p:spPr>
          <a:xfrm>
            <a:off x="640080" y="640080"/>
            <a:ext cx="10911840" cy="4836795"/>
          </a:xfrm>
          <a:prstGeom prst="rect">
            <a:avLst/>
          </a:prstGeom>
          <a:ln w="19050">
            <a:solidFill>
              <a:schemeClr val="tx1"/>
            </a:solidFill>
            <a:miter lim="800000"/>
          </a:ln>
        </p:spPr>
      </p:pic>
      <p:sp>
        <p:nvSpPr>
          <p:cNvPr id="5" name="Title 1">
            <a:extLst>
              <a:ext uri="{FF2B5EF4-FFF2-40B4-BE49-F238E27FC236}">
                <a16:creationId xmlns:a16="http://schemas.microsoft.com/office/drawing/2014/main" id="{567F5823-D9DC-E1D6-9673-F17FAF00CE8A}"/>
              </a:ext>
            </a:extLst>
          </p:cNvPr>
          <p:cNvSpPr txBox="1">
            <a:spLocks/>
          </p:cNvSpPr>
          <p:nvPr/>
        </p:nvSpPr>
        <p:spPr bwMode="auto">
          <a:xfrm>
            <a:off x="430530" y="6217919"/>
            <a:ext cx="11247120" cy="64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kumimoji="1" sz="5867" kern="1200">
                <a:solidFill>
                  <a:schemeClr val="tx2"/>
                </a:solidFill>
                <a:latin typeface="+mj-lt"/>
                <a:ea typeface="+mj-ea"/>
                <a:cs typeface="+mj-cs"/>
              </a:defRPr>
            </a:lvl1pPr>
            <a:lvl2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2pPr>
            <a:lvl3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3pPr>
            <a:lvl4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4pPr>
            <a:lvl5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5pPr>
            <a:lvl6pPr marL="609585"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6pPr>
            <a:lvl7pPr marL="1219170"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7pPr>
            <a:lvl8pPr marL="1828754"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8pPr>
            <a:lvl9pPr marL="2438339"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9pPr>
          </a:lstStyle>
          <a:p>
            <a:pPr defTabSz="914400"/>
            <a:r>
              <a:rPr lang="en-CA" altLang="zh-TW" sz="3200" dirty="0">
                <a:solidFill>
                  <a:srgbClr val="88F3F8"/>
                </a:solidFill>
                <a:latin typeface="方正準圓" panose="03000509000000000000" pitchFamily="65" charset="-120"/>
                <a:ea typeface="方正準圓" panose="03000509000000000000" pitchFamily="65" charset="-120"/>
              </a:rPr>
              <a:t>            2.  </a:t>
            </a:r>
            <a:r>
              <a:rPr lang="zh-TW" altLang="en-US" sz="3200" dirty="0">
                <a:solidFill>
                  <a:srgbClr val="88F3F8"/>
                </a:solidFill>
                <a:latin typeface="方正準圓" panose="03000509000000000000" pitchFamily="65" charset="-120"/>
                <a:ea typeface="方正準圓" panose="03000509000000000000" pitchFamily="65" charset="-120"/>
              </a:rPr>
              <a:t>各支派如何分地為業，有何啟發你對信仰的反思？</a:t>
            </a:r>
            <a:endParaRPr lang="en-CA" sz="3200" dirty="0">
              <a:solidFill>
                <a:srgbClr val="88F3F8"/>
              </a:solidFill>
              <a:latin typeface="方正準圓" panose="03000509000000000000" pitchFamily="65" charset="-120"/>
              <a:ea typeface="方正準圓" panose="03000509000000000000" pitchFamily="65" charset="-120"/>
            </a:endParaRPr>
          </a:p>
        </p:txBody>
      </p:sp>
    </p:spTree>
    <p:extLst>
      <p:ext uri="{BB962C8B-B14F-4D97-AF65-F5344CB8AC3E}">
        <p14:creationId xmlns:p14="http://schemas.microsoft.com/office/powerpoint/2010/main" val="717176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a:extLst>
              <a:ext uri="{FF2B5EF4-FFF2-40B4-BE49-F238E27FC236}">
                <a16:creationId xmlns:a16="http://schemas.microsoft.com/office/drawing/2014/main" id="{87D9403E-FB5D-4961-E7BB-A1B898709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Rectangle 2">
            <a:extLst>
              <a:ext uri="{FF2B5EF4-FFF2-40B4-BE49-F238E27FC236}">
                <a16:creationId xmlns:a16="http://schemas.microsoft.com/office/drawing/2014/main" id="{95361AB4-D1DD-BB28-DB44-0F5C519FFE6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1:8-9</a:t>
            </a:r>
          </a:p>
        </p:txBody>
      </p:sp>
      <p:sp>
        <p:nvSpPr>
          <p:cNvPr id="9220" name="Text Box 4">
            <a:extLst>
              <a:ext uri="{FF2B5EF4-FFF2-40B4-BE49-F238E27FC236}">
                <a16:creationId xmlns:a16="http://schemas.microsoft.com/office/drawing/2014/main" id="{BA00CF73-7C87-0DBF-BEBE-4C67A770A44C}"/>
              </a:ext>
            </a:extLst>
          </p:cNvPr>
          <p:cNvSpPr txBox="1">
            <a:spLocks noChangeArrowheads="1"/>
          </p:cNvSpPr>
          <p:nvPr/>
        </p:nvSpPr>
        <p:spPr bwMode="auto">
          <a:xfrm>
            <a:off x="781378" y="1655886"/>
            <a:ext cx="10929975" cy="454477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8</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人攻打</a:t>
            </a:r>
            <a:r>
              <a:rPr lang="zh-TW" altLang="en-US" sz="5400" u="sng" dirty="0">
                <a:solidFill>
                  <a:srgbClr val="FFFFFF"/>
                </a:solidFill>
                <a:latin typeface="Times New Roman" panose="02020603050405020304" pitchFamily="18" charset="0"/>
                <a:ea typeface="方正平黑" panose="03000509000000000000" pitchFamily="65" charset="-120"/>
              </a:rPr>
              <a:t>耶路撒冷</a:t>
            </a:r>
            <a:r>
              <a:rPr lang="zh-TW" altLang="en-US" sz="5400" dirty="0">
                <a:solidFill>
                  <a:srgbClr val="FFFFFF"/>
                </a:solidFill>
                <a:latin typeface="Times New Roman" panose="02020603050405020304" pitchFamily="18" charset="0"/>
                <a:ea typeface="方正平黑" panose="03000509000000000000" pitchFamily="65" charset="-120"/>
              </a:rPr>
              <a:t>，奪取了它，用刀殺城內的人，並且放火燒城。</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 </a:t>
            </a:r>
            <a:b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b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9</a:t>
            </a:r>
            <a:r>
              <a:rPr lang="zh-TW" altLang="en-US" sz="5400" dirty="0">
                <a:solidFill>
                  <a:srgbClr val="FFFFFF"/>
                </a:solidFill>
                <a:latin typeface="Times New Roman" panose="02020603050405020304" pitchFamily="18" charset="0"/>
                <a:ea typeface="方正平黑" panose="03000509000000000000" pitchFamily="65" charset="-120"/>
              </a:rPr>
              <a:t>後來</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人下去，與住山區</a:t>
            </a:r>
            <a:r>
              <a:rPr lang="zh-TW" altLang="en-US" sz="5400" dirty="0">
                <a:solidFill>
                  <a:srgbClr val="FFFFFF"/>
                </a:solidFill>
                <a:latin typeface="標楷體" panose="03000509000000000000" pitchFamily="65" charset="-120"/>
                <a:ea typeface="標楷體" panose="03000509000000000000" pitchFamily="65" charset="-120"/>
              </a:rPr>
              <a:t>、</a:t>
            </a:r>
            <a:br>
              <a:rPr lang="en-CA" altLang="zh-TW" sz="5400" spc="-130" dirty="0">
                <a:solidFill>
                  <a:srgbClr val="FFFFFF"/>
                </a:solidFill>
                <a:latin typeface="Times New Roman" panose="02020603050405020304" pitchFamily="18" charset="0"/>
                <a:ea typeface="方正平黑" panose="03000509000000000000" pitchFamily="65" charset="-120"/>
              </a:rPr>
            </a:br>
            <a:r>
              <a:rPr lang="zh-TW" altLang="en-US" sz="5400" u="sng" spc="-130" dirty="0">
                <a:solidFill>
                  <a:srgbClr val="FFFFFF"/>
                </a:solidFill>
                <a:latin typeface="Times New Roman" panose="02020603050405020304" pitchFamily="18" charset="0"/>
                <a:ea typeface="方正平黑" panose="03000509000000000000" pitchFamily="65" charset="-120"/>
              </a:rPr>
              <a:t>尼革夫</a:t>
            </a:r>
            <a:r>
              <a:rPr lang="zh-TW" altLang="en-US" sz="5400" dirty="0">
                <a:solidFill>
                  <a:srgbClr val="FFFFFF"/>
                </a:solidFill>
                <a:latin typeface="Times New Roman" panose="02020603050405020304" pitchFamily="18" charset="0"/>
                <a:ea typeface="方正平黑" panose="03000509000000000000" pitchFamily="65" charset="-120"/>
              </a:rPr>
              <a:t>和低地的</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人爭戰。</a:t>
            </a:r>
          </a:p>
          <a:p>
            <a:pPr algn="just" defTabSz="1219170" fontAlgn="base">
              <a:spcBef>
                <a:spcPct val="0"/>
              </a:spcBef>
              <a:spcAft>
                <a:spcPct val="0"/>
              </a:spcAft>
            </a:pPr>
            <a:endParaRPr lang="zh-TW" altLang="en-US" sz="7333"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a:extLst>
              <a:ext uri="{FF2B5EF4-FFF2-40B4-BE49-F238E27FC236}">
                <a16:creationId xmlns:a16="http://schemas.microsoft.com/office/drawing/2014/main" id="{94C0CB32-BA44-2B84-6CFD-1BA025171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Rectangle 2">
            <a:extLst>
              <a:ext uri="{FF2B5EF4-FFF2-40B4-BE49-F238E27FC236}">
                <a16:creationId xmlns:a16="http://schemas.microsoft.com/office/drawing/2014/main" id="{413C44CF-55A6-4A2F-69BE-C5329A1CBCFF}"/>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1:10-11</a:t>
            </a:r>
          </a:p>
        </p:txBody>
      </p:sp>
      <p:sp>
        <p:nvSpPr>
          <p:cNvPr id="11268" name="Text Box 4">
            <a:extLst>
              <a:ext uri="{FF2B5EF4-FFF2-40B4-BE49-F238E27FC236}">
                <a16:creationId xmlns:a16="http://schemas.microsoft.com/office/drawing/2014/main" id="{FC197329-0F39-E9CF-4206-B7F1BD57BCC7}"/>
              </a:ext>
            </a:extLst>
          </p:cNvPr>
          <p:cNvSpPr txBox="1">
            <a:spLocks noChangeArrowheads="1"/>
          </p:cNvSpPr>
          <p:nvPr/>
        </p:nvSpPr>
        <p:spPr bwMode="auto">
          <a:xfrm>
            <a:off x="737118" y="1743115"/>
            <a:ext cx="10860833" cy="529375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10</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去攻打住</a:t>
            </a:r>
            <a:r>
              <a:rPr lang="zh-TW" altLang="en-US" sz="5400" u="sng" dirty="0">
                <a:solidFill>
                  <a:srgbClr val="FFFFFF"/>
                </a:solidFill>
                <a:latin typeface="Times New Roman" panose="02020603050405020304" pitchFamily="18" charset="0"/>
                <a:ea typeface="方正平黑" panose="03000509000000000000" pitchFamily="65" charset="-120"/>
              </a:rPr>
              <a:t>希伯崙</a:t>
            </a:r>
            <a:r>
              <a:rPr lang="zh-TW" altLang="en-US" sz="5400" dirty="0">
                <a:solidFill>
                  <a:srgbClr val="FFFFFF"/>
                </a:solidFill>
                <a:latin typeface="Times New Roman" panose="02020603050405020304" pitchFamily="18" charset="0"/>
                <a:ea typeface="方正平黑" panose="03000509000000000000" pitchFamily="65" charset="-120"/>
              </a:rPr>
              <a:t>的</a:t>
            </a:r>
            <a:r>
              <a:rPr lang="zh-TW" altLang="en-US" sz="5400" u="sng" dirty="0">
                <a:solidFill>
                  <a:srgbClr val="FFFFFF"/>
                </a:solidFill>
                <a:latin typeface="Times New Roman" panose="02020603050405020304" pitchFamily="18" charset="0"/>
                <a:ea typeface="方正平黑" panose="03000509000000000000" pitchFamily="65" charset="-120"/>
              </a:rPr>
              <a:t>迦南</a:t>
            </a:r>
            <a:r>
              <a:rPr lang="zh-TW" altLang="en-US" sz="5400" dirty="0">
                <a:solidFill>
                  <a:srgbClr val="FFFFFF"/>
                </a:solidFill>
                <a:latin typeface="Times New Roman" panose="02020603050405020304" pitchFamily="18" charset="0"/>
                <a:ea typeface="方正平黑" panose="03000509000000000000" pitchFamily="65" charset="-120"/>
              </a:rPr>
              <a:t>人，殺了</a:t>
            </a:r>
            <a:r>
              <a:rPr lang="zh-TW" altLang="en-US" sz="5400" u="sng" dirty="0">
                <a:solidFill>
                  <a:srgbClr val="FFFFFF"/>
                </a:solidFill>
                <a:latin typeface="Times New Roman" panose="02020603050405020304" pitchFamily="18" charset="0"/>
                <a:ea typeface="方正平黑" panose="03000509000000000000" pitchFamily="65" charset="-120"/>
              </a:rPr>
              <a:t>示篩</a:t>
            </a:r>
            <a:r>
              <a:rPr lang="zh-TW" altLang="en-US" sz="5400" dirty="0">
                <a:solidFill>
                  <a:srgbClr val="FFFFFF"/>
                </a:solidFill>
                <a:latin typeface="Times New Roman" panose="02020603050405020304" pitchFamily="18"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亞希幔</a:t>
            </a:r>
            <a:r>
              <a:rPr lang="zh-TW" altLang="en-US" sz="5400" dirty="0">
                <a:solidFill>
                  <a:srgbClr val="FFFFFF"/>
                </a:solidFill>
                <a:latin typeface="Times New Roman" panose="02020603050405020304" pitchFamily="18"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撻買</a:t>
            </a:r>
            <a:r>
              <a:rPr lang="zh-TW" altLang="en-US" sz="5400" dirty="0">
                <a:solidFill>
                  <a:srgbClr val="FFFFFF"/>
                </a:solidFill>
                <a:latin typeface="Times New Roman" panose="02020603050405020304" pitchFamily="18"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希伯崙</a:t>
            </a:r>
            <a:r>
              <a:rPr lang="zh-TW" altLang="en-US" sz="5400" dirty="0">
                <a:solidFill>
                  <a:srgbClr val="FFFFFF"/>
                </a:solidFill>
                <a:latin typeface="Times New Roman" panose="02020603050405020304" pitchFamily="18" charset="0"/>
                <a:ea typeface="方正平黑" panose="03000509000000000000" pitchFamily="65" charset="-120"/>
              </a:rPr>
              <a:t>從前名叫</a:t>
            </a:r>
            <a:r>
              <a:rPr lang="zh-TW" altLang="en-US" sz="5400" u="sng" dirty="0">
                <a:solidFill>
                  <a:srgbClr val="FFFFFF"/>
                </a:solidFill>
                <a:latin typeface="Times New Roman" panose="02020603050405020304" pitchFamily="18" charset="0"/>
                <a:ea typeface="方正平黑" panose="03000509000000000000" pitchFamily="65" charset="-120"/>
              </a:rPr>
              <a:t>基列</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亞巴</a:t>
            </a:r>
            <a:r>
              <a:rPr lang="zh-TW" altLang="en-US" sz="5400" dirty="0">
                <a:solidFill>
                  <a:srgbClr val="FFFFFF"/>
                </a:solidFill>
                <a:latin typeface="Times New Roman" panose="02020603050405020304" pitchFamily="18" charset="0"/>
                <a:ea typeface="方正平黑" panose="03000509000000000000" pitchFamily="65" charset="-120"/>
              </a:rPr>
              <a:t>。</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 11</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從那裏去攻擊</a:t>
            </a:r>
            <a:r>
              <a:rPr lang="zh-TW" altLang="en-US" sz="5400" u="sng" dirty="0">
                <a:solidFill>
                  <a:srgbClr val="FFFFFF"/>
                </a:solidFill>
                <a:latin typeface="Times New Roman" panose="02020603050405020304" pitchFamily="18" charset="0"/>
                <a:ea typeface="方正平黑" panose="03000509000000000000" pitchFamily="65" charset="-120"/>
              </a:rPr>
              <a:t>底壁</a:t>
            </a:r>
            <a:r>
              <a:rPr lang="zh-TW" altLang="en-US" sz="5400" dirty="0">
                <a:solidFill>
                  <a:srgbClr val="FFFFFF"/>
                </a:solidFill>
                <a:latin typeface="Times New Roman" panose="02020603050405020304" pitchFamily="18" charset="0"/>
                <a:ea typeface="方正平黑" panose="03000509000000000000" pitchFamily="65" charset="-120"/>
              </a:rPr>
              <a:t>的居民。</a:t>
            </a:r>
            <a:r>
              <a:rPr lang="zh-TW" altLang="en-US" sz="5400" u="sng" dirty="0">
                <a:solidFill>
                  <a:srgbClr val="FFFFFF"/>
                </a:solidFill>
                <a:latin typeface="Times New Roman" panose="02020603050405020304" pitchFamily="18" charset="0"/>
                <a:ea typeface="方正平黑" panose="03000509000000000000" pitchFamily="65" charset="-120"/>
              </a:rPr>
              <a:t>底壁</a:t>
            </a:r>
            <a:r>
              <a:rPr lang="zh-TW" altLang="en-US" sz="5400" dirty="0">
                <a:solidFill>
                  <a:srgbClr val="FFFFFF"/>
                </a:solidFill>
                <a:latin typeface="Times New Roman" panose="02020603050405020304" pitchFamily="18" charset="0"/>
                <a:ea typeface="方正平黑" panose="03000509000000000000" pitchFamily="65" charset="-120"/>
              </a:rPr>
              <a:t>從前名叫</a:t>
            </a:r>
            <a:r>
              <a:rPr lang="zh-TW" altLang="en-US" sz="5400" u="sng" dirty="0">
                <a:solidFill>
                  <a:srgbClr val="FFFFFF"/>
                </a:solidFill>
                <a:latin typeface="Times New Roman" panose="02020603050405020304" pitchFamily="18" charset="0"/>
                <a:ea typeface="方正平黑" panose="03000509000000000000" pitchFamily="65" charset="-120"/>
              </a:rPr>
              <a:t>基列</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西弗</a:t>
            </a:r>
            <a:r>
              <a:rPr lang="zh-TW" altLang="en-US" sz="5400" dirty="0">
                <a:solidFill>
                  <a:srgbClr val="FFFFFF"/>
                </a:solidFill>
                <a:latin typeface="Times New Roman" panose="02020603050405020304" pitchFamily="18" charset="0"/>
                <a:ea typeface="方正平黑" panose="03000509000000000000" pitchFamily="65" charset="-120"/>
              </a:rPr>
              <a:t>。</a:t>
            </a:r>
          </a:p>
          <a:p>
            <a:pPr defTabSz="1219170" fontAlgn="base">
              <a:spcBef>
                <a:spcPct val="0"/>
              </a:spcBef>
              <a:spcAft>
                <a:spcPct val="0"/>
              </a:spcAft>
            </a:pPr>
            <a:endParaRPr lang="zh-TW" altLang="en-US" sz="68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a:extLst>
              <a:ext uri="{FF2B5EF4-FFF2-40B4-BE49-F238E27FC236}">
                <a16:creationId xmlns:a16="http://schemas.microsoft.com/office/drawing/2014/main" id="{19000C4F-80FF-3536-4459-832B5E4CA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2">
            <a:extLst>
              <a:ext uri="{FF2B5EF4-FFF2-40B4-BE49-F238E27FC236}">
                <a16:creationId xmlns:a16="http://schemas.microsoft.com/office/drawing/2014/main" id="{2D2BFE52-DA5E-49D2-3DFA-B45E0CA7E027}"/>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1:12-13</a:t>
            </a:r>
          </a:p>
        </p:txBody>
      </p:sp>
      <p:sp>
        <p:nvSpPr>
          <p:cNvPr id="13316" name="Text Box 4">
            <a:extLst>
              <a:ext uri="{FF2B5EF4-FFF2-40B4-BE49-F238E27FC236}">
                <a16:creationId xmlns:a16="http://schemas.microsoft.com/office/drawing/2014/main" id="{25F7654D-24A3-8721-54A8-3990F547BFA0}"/>
              </a:ext>
            </a:extLst>
          </p:cNvPr>
          <p:cNvSpPr txBox="1">
            <a:spLocks noChangeArrowheads="1"/>
          </p:cNvSpPr>
          <p:nvPr/>
        </p:nvSpPr>
        <p:spPr bwMode="auto">
          <a:xfrm>
            <a:off x="886407" y="1630524"/>
            <a:ext cx="10282335" cy="529375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12</a:t>
            </a:r>
            <a:r>
              <a:rPr lang="zh-TW" altLang="en-US" sz="5400" u="sng" dirty="0">
                <a:solidFill>
                  <a:srgbClr val="FFFFFF"/>
                </a:solidFill>
                <a:latin typeface="Times New Roman" panose="02020603050405020304" pitchFamily="18" charset="0"/>
                <a:ea typeface="方正平黑" panose="03000509000000000000" pitchFamily="65" charset="-120"/>
              </a:rPr>
              <a:t>迦勒</a:t>
            </a:r>
            <a:r>
              <a:rPr lang="zh-TW" altLang="en-US" sz="5400" dirty="0">
                <a:solidFill>
                  <a:srgbClr val="FFFFFF"/>
                </a:solidFill>
                <a:latin typeface="Times New Roman" panose="02020603050405020304" pitchFamily="18" charset="0"/>
                <a:ea typeface="方正平黑" panose="03000509000000000000" pitchFamily="65" charset="-120"/>
              </a:rPr>
              <a:t>說：「誰能攻打</a:t>
            </a:r>
            <a:r>
              <a:rPr lang="zh-TW" altLang="en-US" sz="5400" u="sng" dirty="0">
                <a:solidFill>
                  <a:srgbClr val="FFFFFF"/>
                </a:solidFill>
                <a:latin typeface="Times New Roman" panose="02020603050405020304" pitchFamily="18" charset="0"/>
                <a:ea typeface="方正平黑" panose="03000509000000000000" pitchFamily="65" charset="-120"/>
              </a:rPr>
              <a:t>基列</a:t>
            </a:r>
            <a:r>
              <a:rPr lang="en-US" altLang="zh-TW" sz="5400" u="sng" dirty="0">
                <a:solidFill>
                  <a:srgbClr val="FFFFFF"/>
                </a:solidFill>
                <a:latin typeface="Arial" panose="020B0604020202020204" pitchFamily="34" charset="0"/>
                <a:ea typeface="方正平黑" panose="03000509000000000000" pitchFamily="65" charset="-120"/>
              </a:rPr>
              <a:t>‧</a:t>
            </a:r>
            <a:r>
              <a:rPr lang="zh-TW" altLang="en-US" sz="5400" u="sng" dirty="0">
                <a:solidFill>
                  <a:srgbClr val="FFFFFF"/>
                </a:solidFill>
                <a:latin typeface="Times New Roman" panose="02020603050405020304" pitchFamily="18" charset="0"/>
                <a:ea typeface="方正平黑" panose="03000509000000000000" pitchFamily="65" charset="-120"/>
              </a:rPr>
              <a:t>西弗</a:t>
            </a:r>
            <a:r>
              <a:rPr lang="zh-TW" altLang="en-US" sz="5400" dirty="0">
                <a:solidFill>
                  <a:srgbClr val="FFFFFF"/>
                </a:solidFill>
                <a:latin typeface="Times New Roman" panose="02020603050405020304" pitchFamily="18" charset="0"/>
                <a:ea typeface="方正平黑" panose="03000509000000000000" pitchFamily="65" charset="-120"/>
              </a:rPr>
              <a:t>，奪取那城，我就把我女兒</a:t>
            </a:r>
            <a:r>
              <a:rPr lang="zh-TW" altLang="en-US" sz="5400" u="sng" dirty="0">
                <a:solidFill>
                  <a:srgbClr val="FFFFFF"/>
                </a:solidFill>
                <a:latin typeface="Times New Roman" panose="02020603050405020304" pitchFamily="18" charset="0"/>
                <a:ea typeface="方正平黑" panose="03000509000000000000" pitchFamily="65" charset="-120"/>
              </a:rPr>
              <a:t>押撒</a:t>
            </a:r>
            <a:r>
              <a:rPr lang="zh-TW" altLang="en-US" sz="5400" dirty="0">
                <a:solidFill>
                  <a:srgbClr val="FFFFFF"/>
                </a:solidFill>
                <a:latin typeface="Times New Roman" panose="02020603050405020304" pitchFamily="18" charset="0"/>
                <a:ea typeface="方正平黑" panose="03000509000000000000" pitchFamily="65" charset="-120"/>
              </a:rPr>
              <a:t>嫁給他。」</a:t>
            </a:r>
            <a:r>
              <a:rPr lang="en-CA" altLang="zh-TW" sz="54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13</a:t>
            </a:r>
            <a:r>
              <a:rPr lang="zh-TW" altLang="en-US" sz="5400" u="sng" dirty="0">
                <a:solidFill>
                  <a:srgbClr val="FFFFFF"/>
                </a:solidFill>
                <a:latin typeface="Times New Roman" panose="02020603050405020304" pitchFamily="18" charset="0"/>
                <a:ea typeface="方正平黑" panose="03000509000000000000" pitchFamily="65" charset="-120"/>
              </a:rPr>
              <a:t>迦勒</a:t>
            </a:r>
            <a:r>
              <a:rPr lang="zh-TW" altLang="en-US" sz="5400" dirty="0">
                <a:solidFill>
                  <a:srgbClr val="FFFFFF"/>
                </a:solidFill>
                <a:latin typeface="Times New Roman" panose="02020603050405020304" pitchFamily="18" charset="0"/>
                <a:ea typeface="方正平黑" panose="03000509000000000000" pitchFamily="65" charset="-120"/>
              </a:rPr>
              <a:t>的弟弟</a:t>
            </a:r>
            <a:r>
              <a:rPr lang="zh-TW" altLang="en-US" sz="5400" u="sng" dirty="0">
                <a:solidFill>
                  <a:srgbClr val="FFFFFF"/>
                </a:solidFill>
                <a:latin typeface="Times New Roman" panose="02020603050405020304" pitchFamily="18" charset="0"/>
                <a:ea typeface="方正平黑" panose="03000509000000000000" pitchFamily="65" charset="-120"/>
              </a:rPr>
              <a:t>基納斯</a:t>
            </a:r>
            <a:r>
              <a:rPr lang="zh-TW" altLang="en-US" sz="5400" dirty="0">
                <a:solidFill>
                  <a:srgbClr val="FFFFFF"/>
                </a:solidFill>
                <a:latin typeface="Times New Roman" panose="02020603050405020304" pitchFamily="18" charset="0"/>
                <a:ea typeface="方正平黑" panose="03000509000000000000" pitchFamily="65" charset="-120"/>
              </a:rPr>
              <a:t>的</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dirty="0">
                <a:solidFill>
                  <a:srgbClr val="FFFFFF"/>
                </a:solidFill>
                <a:latin typeface="Times New Roman" panose="02020603050405020304" pitchFamily="18" charset="0"/>
                <a:ea typeface="方正平黑" panose="03000509000000000000" pitchFamily="65" charset="-120"/>
              </a:rPr>
              <a:t>兒子</a:t>
            </a:r>
            <a:r>
              <a:rPr lang="zh-TW" altLang="en-US" sz="5400" u="sng" dirty="0">
                <a:solidFill>
                  <a:srgbClr val="FFFFFF"/>
                </a:solidFill>
                <a:latin typeface="Times New Roman" panose="02020603050405020304" pitchFamily="18" charset="0"/>
                <a:ea typeface="方正平黑" panose="03000509000000000000" pitchFamily="65" charset="-120"/>
              </a:rPr>
              <a:t>俄陀聶</a:t>
            </a:r>
            <a:r>
              <a:rPr lang="zh-TW" altLang="en-US" sz="5400" dirty="0">
                <a:solidFill>
                  <a:srgbClr val="FFFFFF"/>
                </a:solidFill>
                <a:latin typeface="Times New Roman" panose="02020603050405020304" pitchFamily="18" charset="0"/>
                <a:ea typeface="方正平黑" panose="03000509000000000000" pitchFamily="65" charset="-120"/>
              </a:rPr>
              <a:t>奪取了那城，</a:t>
            </a:r>
            <a:r>
              <a:rPr lang="zh-TW" altLang="en-US" sz="5400" u="sng" dirty="0">
                <a:solidFill>
                  <a:srgbClr val="FFFFFF"/>
                </a:solidFill>
                <a:latin typeface="Times New Roman" panose="02020603050405020304" pitchFamily="18" charset="0"/>
                <a:ea typeface="方正平黑" panose="03000509000000000000" pitchFamily="65" charset="-120"/>
              </a:rPr>
              <a:t>迦勒</a:t>
            </a:r>
            <a:r>
              <a:rPr lang="zh-TW" altLang="en-US" sz="5400" dirty="0">
                <a:solidFill>
                  <a:srgbClr val="FFFFFF"/>
                </a:solidFill>
                <a:latin typeface="Times New Roman" panose="02020603050405020304" pitchFamily="18" charset="0"/>
                <a:ea typeface="方正平黑" panose="03000509000000000000" pitchFamily="65" charset="-120"/>
              </a:rPr>
              <a:t>就把女兒</a:t>
            </a:r>
            <a:r>
              <a:rPr lang="zh-TW" altLang="en-US" sz="5400" u="sng" dirty="0">
                <a:solidFill>
                  <a:srgbClr val="FFFFFF"/>
                </a:solidFill>
                <a:latin typeface="Times New Roman" panose="02020603050405020304" pitchFamily="18" charset="0"/>
                <a:ea typeface="方正平黑" panose="03000509000000000000" pitchFamily="65" charset="-120"/>
              </a:rPr>
              <a:t>押撒</a:t>
            </a:r>
            <a:r>
              <a:rPr lang="zh-TW" altLang="en-US" sz="5400" dirty="0">
                <a:solidFill>
                  <a:srgbClr val="FFFFFF"/>
                </a:solidFill>
                <a:latin typeface="Times New Roman" panose="02020603050405020304" pitchFamily="18" charset="0"/>
                <a:ea typeface="方正平黑" panose="03000509000000000000" pitchFamily="65" charset="-120"/>
              </a:rPr>
              <a:t>嫁給他。</a:t>
            </a:r>
          </a:p>
          <a:p>
            <a:pPr defTabSz="1219170" fontAlgn="base">
              <a:spcBef>
                <a:spcPct val="0"/>
              </a:spcBef>
              <a:spcAft>
                <a:spcPct val="0"/>
              </a:spcAft>
            </a:pPr>
            <a:endParaRPr lang="zh-TW" altLang="en-US" sz="68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a:extLst>
              <a:ext uri="{FF2B5EF4-FFF2-40B4-BE49-F238E27FC236}">
                <a16:creationId xmlns:a16="http://schemas.microsoft.com/office/drawing/2014/main" id="{3C3D9A95-6EEC-7256-267C-C9E717035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2" name="Rectangle 2">
            <a:extLst>
              <a:ext uri="{FF2B5EF4-FFF2-40B4-BE49-F238E27FC236}">
                <a16:creationId xmlns:a16="http://schemas.microsoft.com/office/drawing/2014/main" id="{66371FCF-FF3E-403F-9700-7A88BD4E80B0}"/>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1:14-15</a:t>
            </a:r>
          </a:p>
        </p:txBody>
      </p:sp>
      <p:sp>
        <p:nvSpPr>
          <p:cNvPr id="15364" name="Text Box 4">
            <a:extLst>
              <a:ext uri="{FF2B5EF4-FFF2-40B4-BE49-F238E27FC236}">
                <a16:creationId xmlns:a16="http://schemas.microsoft.com/office/drawing/2014/main" id="{8BB64BA4-CD73-DE75-58F4-982F867C376D}"/>
              </a:ext>
            </a:extLst>
          </p:cNvPr>
          <p:cNvSpPr txBox="1">
            <a:spLocks noChangeArrowheads="1"/>
          </p:cNvSpPr>
          <p:nvPr/>
        </p:nvSpPr>
        <p:spPr bwMode="auto">
          <a:xfrm>
            <a:off x="727788" y="1639853"/>
            <a:ext cx="10804849" cy="61247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2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14</a:t>
            </a:r>
            <a:r>
              <a:rPr lang="zh-TW" altLang="en-US" sz="5200" u="sng" dirty="0">
                <a:solidFill>
                  <a:srgbClr val="FFFFFF"/>
                </a:solidFill>
                <a:latin typeface="Times New Roman" panose="02020603050405020304" pitchFamily="18" charset="0"/>
                <a:ea typeface="方正平黑" panose="03000509000000000000" pitchFamily="65" charset="-120"/>
              </a:rPr>
              <a:t>押撒</a:t>
            </a:r>
            <a:r>
              <a:rPr lang="zh-TW" altLang="en-US" sz="5200" dirty="0">
                <a:solidFill>
                  <a:srgbClr val="FFFFFF"/>
                </a:solidFill>
                <a:latin typeface="Times New Roman" panose="02020603050405020304" pitchFamily="18" charset="0"/>
                <a:ea typeface="方正平黑" panose="03000509000000000000" pitchFamily="65" charset="-120"/>
              </a:rPr>
              <a:t>來的時候，催促丈夫向她父親要一塊田。</a:t>
            </a:r>
            <a:r>
              <a:rPr lang="zh-TW" altLang="en-US" sz="5200" u="sng" dirty="0">
                <a:solidFill>
                  <a:srgbClr val="FFFFFF"/>
                </a:solidFill>
                <a:latin typeface="Times New Roman" panose="02020603050405020304" pitchFamily="18" charset="0"/>
                <a:ea typeface="方正平黑" panose="03000509000000000000" pitchFamily="65" charset="-120"/>
              </a:rPr>
              <a:t>押撒</a:t>
            </a:r>
            <a:r>
              <a:rPr lang="zh-TW" altLang="en-US" sz="5200" dirty="0">
                <a:solidFill>
                  <a:srgbClr val="FFFFFF"/>
                </a:solidFill>
                <a:latin typeface="Times New Roman" panose="02020603050405020304" pitchFamily="18" charset="0"/>
                <a:ea typeface="方正平黑" panose="03000509000000000000" pitchFamily="65" charset="-120"/>
              </a:rPr>
              <a:t>一下驢，</a:t>
            </a:r>
            <a:r>
              <a:rPr lang="zh-TW" altLang="en-US" sz="5200" u="sng" dirty="0">
                <a:solidFill>
                  <a:srgbClr val="FFFFFF"/>
                </a:solidFill>
                <a:latin typeface="Times New Roman" panose="02020603050405020304" pitchFamily="18" charset="0"/>
                <a:ea typeface="方正平黑" panose="03000509000000000000" pitchFamily="65" charset="-120"/>
              </a:rPr>
              <a:t>迦勒</a:t>
            </a:r>
            <a:r>
              <a:rPr lang="zh-TW" altLang="en-US" sz="5200" dirty="0">
                <a:solidFill>
                  <a:srgbClr val="FFFFFF"/>
                </a:solidFill>
                <a:latin typeface="Times New Roman" panose="02020603050405020304" pitchFamily="18" charset="0"/>
                <a:ea typeface="方正平黑" panose="03000509000000000000" pitchFamily="65" charset="-120"/>
              </a:rPr>
              <a:t>就對她說：「你要甚麼？」</a:t>
            </a:r>
            <a:r>
              <a:rPr lang="en-CA" altLang="zh-TW" sz="5200" b="1" baseline="30000" dirty="0">
                <a:solidFill>
                  <a:srgbClr val="FFC000"/>
                </a:solidFill>
                <a:latin typeface="Calibri" panose="020F0502020204030204" pitchFamily="34" charset="0"/>
                <a:ea typeface="Calibri" panose="020F0502020204030204" pitchFamily="34" charset="0"/>
                <a:cs typeface="Calibri" panose="020F0502020204030204" pitchFamily="34" charset="0"/>
              </a:rPr>
              <a:t>15</a:t>
            </a:r>
            <a:r>
              <a:rPr lang="zh-TW" altLang="en-US" sz="5200" dirty="0">
                <a:solidFill>
                  <a:srgbClr val="FFFFFF"/>
                </a:solidFill>
                <a:latin typeface="Times New Roman" panose="02020603050405020304" pitchFamily="18" charset="0"/>
                <a:ea typeface="方正平黑" panose="03000509000000000000" pitchFamily="65" charset="-120"/>
              </a:rPr>
              <a:t>她對</a:t>
            </a:r>
            <a:r>
              <a:rPr lang="zh-TW" altLang="en-US" sz="5200" u="sng" dirty="0">
                <a:solidFill>
                  <a:srgbClr val="FFFFFF"/>
                </a:solidFill>
                <a:latin typeface="Times New Roman" panose="02020603050405020304" pitchFamily="18" charset="0"/>
                <a:ea typeface="方正平黑" panose="03000509000000000000" pitchFamily="65" charset="-120"/>
              </a:rPr>
              <a:t>迦勒</a:t>
            </a:r>
            <a:r>
              <a:rPr lang="zh-TW" altLang="en-US" sz="5200" dirty="0">
                <a:solidFill>
                  <a:srgbClr val="FFFFFF"/>
                </a:solidFill>
                <a:latin typeface="Times New Roman" panose="02020603050405020304" pitchFamily="18" charset="0"/>
                <a:ea typeface="方正平黑" panose="03000509000000000000" pitchFamily="65" charset="-120"/>
              </a:rPr>
              <a:t>說：「求你賜我福分；你既然把</a:t>
            </a:r>
            <a:r>
              <a:rPr lang="zh-TW" altLang="en-US" sz="5200" u="sng" dirty="0">
                <a:solidFill>
                  <a:srgbClr val="FFFFFF"/>
                </a:solidFill>
                <a:latin typeface="Times New Roman" panose="02020603050405020304" pitchFamily="18" charset="0"/>
                <a:ea typeface="方正平黑" panose="03000509000000000000" pitchFamily="65" charset="-120"/>
              </a:rPr>
              <a:t>尼革夫</a:t>
            </a:r>
            <a:r>
              <a:rPr lang="zh-TW" altLang="en-US" sz="5200" dirty="0">
                <a:solidFill>
                  <a:srgbClr val="FFFFFF"/>
                </a:solidFill>
                <a:latin typeface="Times New Roman" panose="02020603050405020304" pitchFamily="18" charset="0"/>
                <a:ea typeface="方正平黑" panose="03000509000000000000" pitchFamily="65" charset="-120"/>
              </a:rPr>
              <a:t>給了我，求你也給我水泉。」</a:t>
            </a:r>
            <a:r>
              <a:rPr lang="zh-TW" altLang="en-US" sz="5200" u="sng" dirty="0">
                <a:solidFill>
                  <a:srgbClr val="FFFFFF"/>
                </a:solidFill>
                <a:latin typeface="Times New Roman" panose="02020603050405020304" pitchFamily="18" charset="0"/>
                <a:ea typeface="方正平黑" panose="03000509000000000000" pitchFamily="65" charset="-120"/>
              </a:rPr>
              <a:t>迦勒</a:t>
            </a:r>
            <a:r>
              <a:rPr lang="zh-TW" altLang="en-US" sz="5200" dirty="0">
                <a:solidFill>
                  <a:srgbClr val="FFFFFF"/>
                </a:solidFill>
                <a:latin typeface="Times New Roman" panose="02020603050405020304" pitchFamily="18" charset="0"/>
                <a:ea typeface="方正平黑" panose="03000509000000000000" pitchFamily="65" charset="-120"/>
              </a:rPr>
              <a:t>就把上泉和下泉都賜給她。</a:t>
            </a:r>
          </a:p>
          <a:p>
            <a:pPr algn="just" defTabSz="1219170" fontAlgn="base">
              <a:spcBef>
                <a:spcPct val="0"/>
              </a:spcBef>
              <a:spcAft>
                <a:spcPct val="0"/>
              </a:spcAft>
            </a:pPr>
            <a:endParaRPr lang="zh-TW" altLang="en-US" sz="68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387</TotalTime>
  <Words>7881</Words>
  <Application>Microsoft Office PowerPoint</Application>
  <PresentationFormat>Widescreen</PresentationFormat>
  <Paragraphs>409</Paragraphs>
  <Slides>58</Slides>
  <Notes>51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58</vt:i4>
      </vt:variant>
    </vt:vector>
  </HeadingPairs>
  <TitlesOfParts>
    <vt:vector size="71" baseType="lpstr">
      <vt:lpstr>文鼎特毛楷</vt:lpstr>
      <vt:lpstr>文鼎粗毛楷</vt:lpstr>
      <vt:lpstr>方正準圓</vt:lpstr>
      <vt:lpstr>微軟正黑體</vt:lpstr>
      <vt:lpstr>標楷體</vt:lpstr>
      <vt:lpstr>Abadi</vt:lpstr>
      <vt:lpstr>Arial</vt:lpstr>
      <vt:lpstr>Calibri</vt:lpstr>
      <vt:lpstr>Calibri Light</vt:lpstr>
      <vt:lpstr>Tahoma</vt:lpstr>
      <vt:lpstr>Times New Roman</vt:lpstr>
      <vt:lpstr>Office 2013 - 2022 Theme</vt:lpstr>
      <vt:lpstr>Default Design</vt:lpstr>
      <vt:lpstr>PowerPoint Presentation</vt:lpstr>
      <vt:lpstr>士師記 1:1-2</vt:lpstr>
      <vt:lpstr>士師記 1:3-4</vt:lpstr>
      <vt:lpstr>士師記 1:5-6</vt:lpstr>
      <vt:lpstr>士師記 1:7</vt:lpstr>
      <vt:lpstr>士師記 1:8-9</vt:lpstr>
      <vt:lpstr>士師記 1:10-11</vt:lpstr>
      <vt:lpstr>士師記 1:12-13</vt:lpstr>
      <vt:lpstr>士師記 1:14-15</vt:lpstr>
      <vt:lpstr>士師記 1:16-17</vt:lpstr>
      <vt:lpstr>士師記 1:18-19</vt:lpstr>
      <vt:lpstr>士師記 1:20-21</vt:lpstr>
      <vt:lpstr>士師記 1:22-24</vt:lpstr>
      <vt:lpstr>士師記 1:25-26</vt:lpstr>
      <vt:lpstr>士師記 1:27</vt:lpstr>
      <vt:lpstr>士師記 1:28-29</vt:lpstr>
      <vt:lpstr>士師記 1:30</vt:lpstr>
      <vt:lpstr>士師記 1:31-32</vt:lpstr>
      <vt:lpstr>士師記 1:33</vt:lpstr>
      <vt:lpstr>士師記 1:34-36</vt:lpstr>
      <vt:lpstr>士師記 2:1</vt:lpstr>
      <vt:lpstr>士師記 2:2-3</vt:lpstr>
      <vt:lpstr>士師記 2:4-5</vt:lpstr>
      <vt:lpstr>中心思想：</vt:lpstr>
      <vt:lpstr>PowerPoint Presentation</vt:lpstr>
      <vt:lpstr>士師記 1:1-2</vt:lpstr>
      <vt:lpstr>士師記 1:3-4</vt:lpstr>
      <vt:lpstr>PowerPoint Presentation</vt:lpstr>
      <vt:lpstr>PowerPoint Presentation</vt:lpstr>
      <vt:lpstr>士師記 1:5-7</vt:lpstr>
      <vt:lpstr>PowerPoint Presentation</vt:lpstr>
      <vt:lpstr>PowerPoint Presentation</vt:lpstr>
      <vt:lpstr>PowerPoint Presentation</vt:lpstr>
      <vt:lpstr>PowerPoint Presentation</vt:lpstr>
      <vt:lpstr>士師記 1:12-13</vt:lpstr>
      <vt:lpstr>PowerPoint Presentation</vt:lpstr>
      <vt:lpstr>士師記 1:18-19</vt:lpstr>
      <vt:lpstr>士師記 1:20-21</vt:lpstr>
      <vt:lpstr>PowerPoint Presentation</vt:lpstr>
      <vt:lpstr>士師記 1:22-24</vt:lpstr>
      <vt:lpstr>士師記 1:25-26</vt:lpstr>
      <vt:lpstr>PowerPoint Presentation</vt:lpstr>
      <vt:lpstr>士師記 1:27</vt:lpstr>
      <vt:lpstr>PowerPoint Presentation</vt:lpstr>
      <vt:lpstr>士師記 1:28-29</vt:lpstr>
      <vt:lpstr>士師記 1:30</vt:lpstr>
      <vt:lpstr>士師記 1:31-32</vt:lpstr>
      <vt:lpstr>士師記 1:33</vt:lpstr>
      <vt:lpstr>PowerPoint Presentation</vt:lpstr>
      <vt:lpstr>士師記 1:34-36</vt:lpstr>
      <vt:lpstr>PowerPoint Presentation</vt:lpstr>
      <vt:lpstr>PowerPoint Presentation</vt:lpstr>
      <vt:lpstr>士師記 2:1</vt:lpstr>
      <vt:lpstr>士師記 2:1-3</vt:lpstr>
      <vt:lpstr>士師記 2:4-5</vt:lpstr>
      <vt:lpstr>PowerPoint Presentation</vt:lpstr>
      <vt:lpstr>PowerPoint Presentation</vt:lpstr>
      <vt:lpstr>默想：1.  士師記的主題和我今天的時代和生活有甚麼關聯？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Wong</dc:creator>
  <cp:lastModifiedBy>Jacob Wong</cp:lastModifiedBy>
  <cp:revision>13</cp:revision>
  <dcterms:created xsi:type="dcterms:W3CDTF">2018-05-27T08:34:14Z</dcterms:created>
  <dcterms:modified xsi:type="dcterms:W3CDTF">2025-07-13T17:54:05Z</dcterms:modified>
</cp:coreProperties>
</file>