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snapToGrid="0">
      <p:cViewPr varScale="1">
        <p:scale>
          <a:sx n="104" d="100"/>
          <a:sy n="104" d="100"/>
        </p:scale>
        <p:origin x="232"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1A7578"/>
                </a:solidFill>
              </a:defRPr>
            </a:lvl1pPr>
          </a:lstStyle>
          <a:p>
            <a:pPr algn="ctr"/>
            <a:endParaRP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endParaRPr/>
          </a:p>
        </p:txBody>
      </p:sp>
      <p:sp>
        <p:nvSpPr>
          <p:cNvPr id="4" name="New Shape"/>
          <p:cNvSpPr>
            <a:spLocks noGrp="1"/>
          </p:cNvSpPr>
          <p:nvPr>
            <p:ph type="body" idx="2"/>
          </p:nvPr>
        </p:nvSpPr>
        <p:spPr>
          <a:xfrm>
            <a:off x="698500" y="4533900"/>
            <a:ext cx="10795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780">
                <a:solidFill>
                  <a:srgbClr val="1A7578"/>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009948"/>
                </a:solidFill>
              </a:defRPr>
            </a:lvl1pPr>
          </a:lstStyle>
          <a:p>
            <a:pPr algn="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1A7578"/>
                </a:solidFill>
              </a:defRPr>
            </a:lvl1pPr>
          </a:lstStyle>
          <a:p>
            <a:pPr algn="ctr"/>
            <a:r>
              <a:rPr sz="7513" b="0" dirty="0">
                <a:solidFill>
                  <a:srgbClr val="1A7578"/>
                </a:solidFill>
              </a:rPr>
              <a:t>Whatever is Normal</a:t>
            </a: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r>
              <a:rPr lang="en-CA" dirty="0"/>
              <a:t>Philippians 4:8</a:t>
            </a:r>
            <a:endParaRPr dirty="0"/>
          </a:p>
        </p:txBody>
      </p:sp>
      <p:sp>
        <p:nvSpPr>
          <p:cNvPr id="4" name="New Shape"/>
          <p:cNvSpPr>
            <a:spLocks noGrp="1"/>
          </p:cNvSpPr>
          <p:nvPr>
            <p:ph type="body" idx="2"/>
          </p:nvPr>
        </p:nvSpPr>
        <p:spPr>
          <a:xfrm>
            <a:off x="698500" y="4533900"/>
            <a:ext cx="10795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780">
                <a:solidFill>
                  <a:srgbClr val="1A7578"/>
                </a:solidFill>
              </a:defRPr>
            </a:lvl1pPr>
          </a:lstStyle>
          <a:p>
            <a:pPr algn="ct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But our presentable parts have no need of clothing. Instead, God has put the body together, giving greater honor to the less honorable,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1 Corinthians 12:24</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HCSB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so that there would be no division in the body, but that the members would have the same concern for each other.</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1 Corinthians 12:25</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HCSB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he said to his disciples, “Temptations to sin are sure to come, but woe to the one through whom they come!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Luke 17:1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It would be better for him if a millstone were hung around his neck and he were cast into the sea than that he should cause one of these little ones to sin.</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Luke 17:2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whatever you ask in prayer, you will receive, if you have faith.”</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Matthew 21:22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He said to them, “Because of your little faith. For truly, I say to you, if you have faith like a grain of mustard seed, you will say to this mountain, ‘Move from here to there,’ and it will move, and nothing will be impossible for you.”</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009948"/>
                </a:solidFill>
              </a:defRPr>
            </a:lvl1pPr>
          </a:lstStyle>
          <a:p>
            <a:pPr algn="r"/>
            <a:r>
              <a:rPr lang="en-CA" sz="2800" b="1" dirty="0">
                <a:solidFill>
                  <a:srgbClr val="009948"/>
                </a:solidFill>
              </a:rPr>
              <a:t>Matthew 17:20 </a:t>
            </a:r>
            <a:r>
              <a:rPr sz="2800" b="1" dirty="0">
                <a:solidFill>
                  <a:srgbClr val="009948"/>
                </a:solidFill>
              </a:rPr>
              <a:t>ESV</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ctr"/>
            <a:r>
              <a:rPr sz="4106" b="1" dirty="0">
                <a:solidFill>
                  <a:srgbClr val="1A7578"/>
                </a:solidFill>
              </a:rPr>
              <a:t>Am I willing to do </a:t>
            </a:r>
            <a:r>
              <a:rPr sz="4106" b="1" i="1" dirty="0">
                <a:solidFill>
                  <a:srgbClr val="1A7578"/>
                </a:solidFill>
              </a:rPr>
              <a:t>whatever</a:t>
            </a:r>
            <a:r>
              <a:rPr sz="4106" b="1" dirty="0">
                <a:solidFill>
                  <a:srgbClr val="1A7578"/>
                </a:solidFill>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ctr"/>
            <a:r>
              <a:rPr lang="en-CA" b="1" dirty="0"/>
              <a:t>T</a:t>
            </a:r>
            <a:r>
              <a:rPr sz="4106" b="1" dirty="0">
                <a:solidFill>
                  <a:srgbClr val="1A7578"/>
                </a:solidFill>
              </a:rPr>
              <a:t>he eternal </a:t>
            </a:r>
            <a:r>
              <a:rPr lang="en-CA" sz="4106" b="1" i="1" dirty="0">
                <a:solidFill>
                  <a:schemeClr val="accent6">
                    <a:lumMod val="75000"/>
                  </a:schemeClr>
                </a:solidFill>
              </a:rPr>
              <a:t>W</a:t>
            </a:r>
            <a:r>
              <a:rPr sz="4106" b="1" i="1" dirty="0" err="1">
                <a:solidFill>
                  <a:schemeClr val="accent6">
                    <a:lumMod val="75000"/>
                  </a:schemeClr>
                </a:solidFill>
              </a:rPr>
              <a:t>hatever</a:t>
            </a:r>
            <a:r>
              <a:rPr sz="4106" b="1" dirty="0">
                <a:solidFill>
                  <a:schemeClr val="accent6">
                    <a:lumMod val="75000"/>
                  </a:schemeClr>
                </a:solidFill>
              </a:rPr>
              <a:t> </a:t>
            </a:r>
            <a:r>
              <a:rPr sz="4106" b="1" dirty="0">
                <a:solidFill>
                  <a:srgbClr val="1A7578"/>
                </a:solidFill>
              </a:rPr>
              <a:t>principle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226">
                <a:solidFill>
                  <a:srgbClr val="1A7578"/>
                </a:solidFill>
              </a:defRPr>
            </a:lvl1pPr>
          </a:lstStyle>
          <a:p>
            <a:pPr algn="l"/>
            <a:r>
              <a:rPr sz="4400" b="1" dirty="0">
                <a:solidFill>
                  <a:srgbClr val="1A7578"/>
                </a:solidFill>
              </a:rPr>
              <a:t>Finally brothers, whatever is true, whatever is honorable, whatever is just, whatever is pure, whatever is lovely, whatever is commendable—if there is any moral excellence and if there is any praise—dwell on these things</a:t>
            </a:r>
            <a:r>
              <a:rPr sz="5226" b="0" dirty="0">
                <a:solidFill>
                  <a:srgbClr val="1A7578"/>
                </a:solidFill>
              </a:rPr>
              <a: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Philippians 4:8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HCSB</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Do what you have learned and received and heard and seen in me, and the God of peace will be with you.</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Philippians 4:9</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HCSB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dirty="0">
                <a:solidFill>
                  <a:srgbClr val="1A7578"/>
                </a:solidFill>
              </a:rPr>
              <a:t>A Christian is not normal unless they are close to Christ, identify with Christ, and take action in Christ.  This is the Prime Directive.  This is to be our identity.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Those with good sense are slow to anger, and it is their glory to overlook an offense.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Proverbs 19:11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NRSV</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Good sense makes one slow to anger, and it is his glory to overlook an offense.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Proverbs 19:11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the peace of God, which surpasses all understanding, will guard your hearts and your minds in Christ Jesus.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Philippians 4:7</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I do not ask that you take them out of the world, but that you keep them from the evil one.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John 17:15</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But the Lord is faithful. He will establish you and guard you against the evil one.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2 Thessalonians 3:3</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The Lord helps them and delivers them; he delivers them from the wicked and saves them, because they take refuge in him.</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Psalm 37:40</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chemeClr val="accent6">
                    <a:lumMod val="75000"/>
                  </a:schemeClr>
                </a:solidFill>
              </a:rPr>
              <a:t>Rejoice</a:t>
            </a:r>
            <a:r>
              <a:rPr sz="4400" b="1" dirty="0">
                <a:solidFill>
                  <a:srgbClr val="1A7578"/>
                </a:solidFill>
              </a:rPr>
              <a:t> in trial!  </a:t>
            </a:r>
            <a:r>
              <a:rPr sz="4400" b="1" dirty="0">
                <a:solidFill>
                  <a:schemeClr val="accent6">
                    <a:lumMod val="75000"/>
                  </a:schemeClr>
                </a:solidFill>
              </a:rPr>
              <a:t>Rejoice</a:t>
            </a:r>
            <a:r>
              <a:rPr sz="4400" b="1" dirty="0">
                <a:solidFill>
                  <a:srgbClr val="1A7578"/>
                </a:solidFill>
              </a:rPr>
              <a:t> in tribulation!  </a:t>
            </a:r>
            <a:endParaRPr lang="en-CA" sz="4400" b="1" dirty="0">
              <a:solidFill>
                <a:srgbClr val="1A7578"/>
              </a:solidFill>
            </a:endParaRPr>
          </a:p>
          <a:p>
            <a:pPr algn="l"/>
            <a:endParaRPr lang="en-CA" sz="4400" b="1" dirty="0"/>
          </a:p>
          <a:p>
            <a:pPr algn="l"/>
            <a:r>
              <a:rPr sz="4400" b="1" dirty="0">
                <a:solidFill>
                  <a:srgbClr val="1A7578"/>
                </a:solidFill>
              </a:rPr>
              <a:t>Because it is an opportunity for you to exercise your faith, </a:t>
            </a:r>
            <a:r>
              <a:rPr sz="4400" b="1" dirty="0">
                <a:solidFill>
                  <a:schemeClr val="accent6">
                    <a:lumMod val="75000"/>
                  </a:schemeClr>
                </a:solidFill>
              </a:rPr>
              <a:t>your trust in the goodness of God!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32486" y="1650999"/>
            <a:ext cx="1135586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400" b="1" dirty="0">
                <a:solidFill>
                  <a:srgbClr val="1A7578"/>
                </a:solidFill>
              </a:rPr>
              <a:t>Finally, brothers, whatever is true, whatever is honorable, whatever is just, whatever is pure, whatever is lovely, whatever is commendable, if there is any excellence, if there is anything worthy of praise, think about these things.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Philippians 4:8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44843" y="2051050"/>
            <a:ext cx="11331146"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3600" b="1" dirty="0">
                <a:solidFill>
                  <a:srgbClr val="1A7578"/>
                </a:solidFill>
              </a:rPr>
              <a:t>If you obey the commandments of the Lord your God that I command you today, by loving the Lord your God, by walking in his ways, and by keeping his commandments and his statutes and his rules, then you shall live and multiply, and the Lord your God will bless you in the land that you are entering to take possession of it.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Deuteronomy 30:16</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he answered, “You shall love the Lord your God with all your heart and with all your soul and with all your strength and with all your mind, and your neighbor as yourself.”</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Luke 10:27</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Whatever you do, work heartily, as for the Lord and not for men, knowing that from the Lord you will receive the inheritance as your reward. You are serving the Lord Christ.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Colossians 3:23–24</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ESV</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 normal Christian does everything unto the LORD so we will receive our reward …the inheritance of eternal life in the kingdom of God.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 normal follower of Christ, is a disciple of Christ, who does whatever we take part in, is to do so to the best of our ability, effort, and passion.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The normal Christian life has both menial and highly important tasks for each to perform and be involved 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96561" y="1650999"/>
            <a:ext cx="11602995"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400" b="1" dirty="0">
                <a:solidFill>
                  <a:srgbClr val="1A7578"/>
                </a:solidFill>
              </a:rPr>
              <a:t>But even more, those parts of the body that seem to be weaker are necessary. And those parts of the body that we think to be less honorable, we clothe these with greater honor, and our unpresentable parts have a better presentation.</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1 Corinthians 12:22–23</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dirty="0">
                <a:solidFill>
                  <a:srgbClr val="1A7578"/>
                </a:solidFill>
              </a:rPr>
              <a:t>HCSB</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841</Words>
  <Application>Microsoft Macintosh PowerPoint</Application>
  <PresentationFormat>Widescreen</PresentationFormat>
  <Paragraphs>67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Shannon Whitehouse</cp:lastModifiedBy>
  <cp:revision>1</cp:revision>
  <dcterms:modified xsi:type="dcterms:W3CDTF">2025-06-29T14:52:06Z</dcterms:modified>
</cp:coreProperties>
</file>