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26" r:id="rId2"/>
    <p:sldId id="828" r:id="rId3"/>
    <p:sldId id="829" r:id="rId4"/>
    <p:sldId id="830" r:id="rId5"/>
    <p:sldId id="834" r:id="rId6"/>
    <p:sldId id="831" r:id="rId7"/>
    <p:sldId id="833" r:id="rId8"/>
    <p:sldId id="835" r:id="rId9"/>
    <p:sldId id="838" r:id="rId10"/>
    <p:sldId id="839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2A"/>
    <a:srgbClr val="B08600"/>
    <a:srgbClr val="E43006"/>
    <a:srgbClr val="F43306"/>
    <a:srgbClr val="FF3F3F"/>
    <a:srgbClr val="49AADB"/>
    <a:srgbClr val="FFCC29"/>
    <a:srgbClr val="18CA36"/>
    <a:srgbClr val="66A2D8"/>
    <a:srgbClr val="7C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8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3C-47B8-99F8-21667324E5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C-47B8-99F8-21667324E5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3C-47B8-99F8-21667324E5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3C-47B8-99F8-21667324E5AB}"/>
              </c:ext>
            </c:extLst>
          </c:dPt>
          <c:cat>
            <c:strRef>
              <c:f>Sheet1!$A$2:$A$5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</c:v>
                </c:pt>
                <c:pt idx="1">
                  <c:v>26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3C-47B8-99F8-21667324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99-4678-89A0-2C189F2527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99-4678-89A0-2C189F2527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99-4678-89A0-2C189F2527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99-4678-89A0-2C189F2527D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99-4678-89A0-2C189F252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D996A-BFBC-4512-B91D-4ED8DDF7F719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921C-6F4F-4DB6-8423-EC5A0A0D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921C-6F4F-4DB6-8423-EC5A0A0D2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4F26-4EDB-2226-A121-22FDD3113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2729F-A7E5-CB0D-0240-4B1CFBC9A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2CC4-EC34-F45E-0306-341E0425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6067-A8F6-396B-D8C9-9692719F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B522-D679-5A2B-9A6E-DFD1F13B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C98D-B3C7-DAF0-9A98-031FEDBB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DA760-D306-89B6-636F-F68CACA3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B0FCA-5CD9-5A07-B8E8-1B40BF07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C220-4AAF-AA02-4CF8-AAA2B91F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7077-B8F7-ADD4-CBCA-388D3F5A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D0FDF9-BD99-2EF9-6A49-D83EC85D1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DE79A-37BB-C179-73E0-385124375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A596-8CD0-1BBD-AEC6-DF372988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207F-B701-E9BB-2EEE-D707CC41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397F0-257C-C0A2-4A88-AB4711EC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F6E7-B895-FF07-A95B-0F6D62B7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9ECF8-2318-CC8E-F8AC-61FACFC6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19DA4-A02A-01C7-2E44-69863F16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5477-9C1D-A300-E540-66247B65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0DC2-8F17-020E-A958-3DCF4735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8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B7A8-567C-89F2-AB47-E0E89BFA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D2CA-D86E-0B71-1301-3C0BEB29F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AB9C4-56F2-3C72-79B0-EE3AFA54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A075A-5D0A-6A08-1231-E66A182D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AE38D-825A-A104-0D2C-B43BAB8D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38D9-322E-7757-F60A-E5A77932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145E-AD70-724B-96B3-01C571D19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40DCB-4984-0129-76F9-696BD0EB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9BBD3-5D4B-81F5-E9E3-678D7D1D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23DEF-8721-2B4D-03F0-6CC88C1D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FB7BB-33D6-FA1B-934E-5F66D8E3C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4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4F87-1E8A-B4C6-14A6-A0FEEF82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3A630-324A-20BC-5EA7-70B8F537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6B5FF-20E8-B3F5-023C-0E8FD8EA3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A9AE8-D6AE-565F-89B1-BC4861CF9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E465F-A256-ED27-F33B-A00E51CC3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9C17A-7E60-1572-95A5-35E984B0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FDE77-AE2D-CDE9-F01E-5AB8B9EC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C2AE6-4307-E80D-C6A1-9D337076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5CBE-67E3-791E-B8D7-AF533689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4F050-4A14-D9BC-D7AE-CEA8AABE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6071F-15C1-0F93-A867-7A537BA5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B260E-1F20-DA0A-B00C-B6E629D8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A3A29-5DD5-8278-4627-EE7624E5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76053-0523-2E5E-4CC6-BF234EBB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356EA-0889-FEFC-C2C0-EF93C5EF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3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4037-D9C0-4713-DA5B-B90CDEF2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E679-A262-4630-14D3-7E1BD0FDB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987F7-D1B7-CCDB-DF69-19EBD7D08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FC6C2-B890-AD54-A319-BDDF116D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D9C09-D09B-7FC9-C45C-4494CECC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CEA7D-5A8A-B3C3-F505-297754AF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8CEB-96DB-19BA-7A4C-56B89628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3F930-1B78-0A85-3E0C-D8FA932B7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7CA78-1EFD-19F0-DB53-5A93E4DC2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36202-4B35-8DB2-9205-0558CE65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71E56-8297-DADB-4822-15E75910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8F7BD-BE06-A212-C75C-63998BBE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F9AFF-AD67-BE65-0527-005EF7F3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0C10F-401C-0C1C-4606-388173CB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A94AB-6930-77D6-25A7-0EE6F1888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2D671-6059-4344-BEE5-F5EE237892B1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E9E5-F9C8-2829-7342-7163974B9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6E7E-7729-65FA-5547-FEEBE2120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F7A7-6D9A-4450-9FBC-51CB43A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75DCF-6B9C-99C3-584B-96B311B9C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"/>
            <a:ext cx="12255909" cy="6882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B2221-4D76-23B9-88CC-1EDACBFC4FA3}"/>
              </a:ext>
            </a:extLst>
          </p:cNvPr>
          <p:cNvSpPr txBox="1"/>
          <p:nvPr/>
        </p:nvSpPr>
        <p:spPr>
          <a:xfrm>
            <a:off x="1224115" y="612058"/>
            <a:ext cx="817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</a:effectLst>
              </a:rPr>
              <a:t>当你活在操纵、阴谋与谍战中</a:t>
            </a:r>
            <a:endParaRPr lang="en-US" sz="4800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60CA0-AE75-D5B8-EFEB-0FD40120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60" t="20663" r="11120" b="46751"/>
          <a:stretch/>
        </p:blipFill>
        <p:spPr>
          <a:xfrm>
            <a:off x="7667622" y="2076316"/>
            <a:ext cx="1037916" cy="117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1FFC7-05D3-E0F0-9AA2-272906B0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4254" t="52448" r="13676" b="16383"/>
          <a:stretch/>
        </p:blipFill>
        <p:spPr>
          <a:xfrm>
            <a:off x="8702119" y="2054294"/>
            <a:ext cx="1110178" cy="117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B717F-CF25-3009-37E1-8215B7BE8A3C}"/>
              </a:ext>
            </a:extLst>
          </p:cNvPr>
          <p:cNvSpPr txBox="1"/>
          <p:nvPr/>
        </p:nvSpPr>
        <p:spPr>
          <a:xfrm>
            <a:off x="6966116" y="1835049"/>
            <a:ext cx="9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谈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14E0-8F1B-AECA-FFE4-AD3C4B1E3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在曠野遇見神: 6月2020">
            <a:extLst>
              <a:ext uri="{FF2B5EF4-FFF2-40B4-BE49-F238E27FC236}">
                <a16:creationId xmlns:a16="http://schemas.microsoft.com/office/drawing/2014/main" id="{B689B0A4-3945-9771-E0F7-FA4AB05B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5302C-4651-E3D2-9374-610B5139E0F7}"/>
              </a:ext>
            </a:extLst>
          </p:cNvPr>
          <p:cNvSpPr txBox="1"/>
          <p:nvPr/>
        </p:nvSpPr>
        <p:spPr>
          <a:xfrm>
            <a:off x="582562" y="1177694"/>
            <a:ext cx="109064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/>
              <a:t>但願賜平安的神，就是那憑永約之血使群羊的大牧人我主耶穌從死裡復活的神，在各樣善事上成全你們，叫你們遵行祂的旨意，又藉著耶穌基督在你們心裡行祂所喜悅的事。願榮耀歸給祂，</a:t>
            </a:r>
            <a:r>
              <a:rPr lang="zh-CN" altLang="en-US" sz="3600" dirty="0"/>
              <a:t>（</a:t>
            </a:r>
            <a:r>
              <a:rPr lang="zh-TW" altLang="en-US" sz="3600" dirty="0"/>
              <a:t>也愿你们的生命因祂而得尊贵</a:t>
            </a:r>
            <a:r>
              <a:rPr lang="zh-CN" altLang="en-US" sz="3600" dirty="0"/>
              <a:t>）</a:t>
            </a:r>
            <a:r>
              <a:rPr lang="zh-TW" altLang="en-US" sz="3600" dirty="0"/>
              <a:t>，从今时直到永永遠遠！阿們。</a:t>
            </a:r>
            <a:endParaRPr lang="zh-CN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90673-5C26-FAF0-7855-E4E681810627}"/>
              </a:ext>
            </a:extLst>
          </p:cNvPr>
          <p:cNvSpPr txBox="1"/>
          <p:nvPr/>
        </p:nvSpPr>
        <p:spPr>
          <a:xfrm>
            <a:off x="663676" y="368711"/>
            <a:ext cx="2625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祝福与差遣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774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F3BF3-73ED-5EF7-F309-8F1E42D1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7AF1D-8095-7108-F138-4387B711E694}"/>
              </a:ext>
            </a:extLst>
          </p:cNvPr>
          <p:cNvGrpSpPr/>
          <p:nvPr/>
        </p:nvGrpSpPr>
        <p:grpSpPr>
          <a:xfrm>
            <a:off x="17377" y="0"/>
            <a:ext cx="12174623" cy="6858000"/>
            <a:chOff x="17377" y="0"/>
            <a:chExt cx="12174623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299289-BAC0-79BC-691E-C4533020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77" y="0"/>
              <a:ext cx="894903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0CE30F-D523-0CA2-6BDF-ED6F631DF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2135"/>
            <a:stretch/>
          </p:blipFill>
          <p:spPr>
            <a:xfrm>
              <a:off x="8966407" y="0"/>
              <a:ext cx="3225593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E93EC1-2B01-94E9-0A6F-F21D8A32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2135"/>
            <a:stretch/>
          </p:blipFill>
          <p:spPr>
            <a:xfrm>
              <a:off x="5652935" y="1179872"/>
              <a:ext cx="1595897" cy="8406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9924DE-82E6-80F2-17DA-3CCDF9FDC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2135"/>
            <a:stretch/>
          </p:blipFill>
          <p:spPr>
            <a:xfrm>
              <a:off x="6712361" y="3008670"/>
              <a:ext cx="1595897" cy="8406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C1D1E8-43BA-F534-FCA0-FED526A4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2135"/>
            <a:stretch/>
          </p:blipFill>
          <p:spPr>
            <a:xfrm>
              <a:off x="5652935" y="4837470"/>
              <a:ext cx="1595897" cy="84065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BEF634-B34A-18E8-B18C-61C2A5FA927E}"/>
                </a:ext>
              </a:extLst>
            </p:cNvPr>
            <p:cNvSpPr/>
            <p:nvPr/>
          </p:nvSpPr>
          <p:spPr>
            <a:xfrm>
              <a:off x="1334729" y="2219632"/>
              <a:ext cx="2411361" cy="2359741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F490A97-BE53-34E8-06AD-562C1EE8A82F}"/>
                </a:ext>
              </a:extLst>
            </p:cNvPr>
            <p:cNvSpPr/>
            <p:nvPr/>
          </p:nvSpPr>
          <p:spPr>
            <a:xfrm>
              <a:off x="4328653" y="980769"/>
              <a:ext cx="1216742" cy="1209367"/>
            </a:xfrm>
            <a:prstGeom prst="ellipse">
              <a:avLst/>
            </a:prstGeom>
            <a:solidFill>
              <a:srgbClr val="DEF8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5B8D19-AE3F-BA80-E068-35DB1C0E9B68}"/>
                </a:ext>
              </a:extLst>
            </p:cNvPr>
            <p:cNvSpPr/>
            <p:nvPr/>
          </p:nvSpPr>
          <p:spPr>
            <a:xfrm>
              <a:off x="5336459" y="2824314"/>
              <a:ext cx="1216742" cy="1209367"/>
            </a:xfrm>
            <a:prstGeom prst="ellipse">
              <a:avLst/>
            </a:prstGeom>
            <a:solidFill>
              <a:srgbClr val="D4E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6117E-6F8A-7E5C-88E3-5A6AD1479E62}"/>
                </a:ext>
              </a:extLst>
            </p:cNvPr>
            <p:cNvSpPr/>
            <p:nvPr/>
          </p:nvSpPr>
          <p:spPr>
            <a:xfrm>
              <a:off x="4328653" y="4653116"/>
              <a:ext cx="1216742" cy="1209367"/>
            </a:xfrm>
            <a:prstGeom prst="ellipse">
              <a:avLst/>
            </a:prstGeom>
            <a:solidFill>
              <a:srgbClr val="F3EA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CF2DB95-8C4C-A19C-9C03-DF587EFB1F13}"/>
              </a:ext>
            </a:extLst>
          </p:cNvPr>
          <p:cNvSpPr txBox="1"/>
          <p:nvPr/>
        </p:nvSpPr>
        <p:spPr>
          <a:xfrm>
            <a:off x="1354702" y="3045540"/>
            <a:ext cx="227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主要信息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4430EE-77DC-8B38-057D-F24755923DC3}"/>
              </a:ext>
            </a:extLst>
          </p:cNvPr>
          <p:cNvSpPr txBox="1"/>
          <p:nvPr/>
        </p:nvSpPr>
        <p:spPr>
          <a:xfrm>
            <a:off x="4356502" y="1220640"/>
            <a:ext cx="11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人物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B5BEA-3ABE-6A2D-237B-44304BB3BA43}"/>
              </a:ext>
            </a:extLst>
          </p:cNvPr>
          <p:cNvSpPr txBox="1"/>
          <p:nvPr/>
        </p:nvSpPr>
        <p:spPr>
          <a:xfrm>
            <a:off x="5364308" y="3060289"/>
            <a:ext cx="11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手段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1DD6F8-ED23-9AC7-85E1-24ECB01403CD}"/>
              </a:ext>
            </a:extLst>
          </p:cNvPr>
          <p:cNvSpPr txBox="1"/>
          <p:nvPr/>
        </p:nvSpPr>
        <p:spPr>
          <a:xfrm>
            <a:off x="4430748" y="4755769"/>
            <a:ext cx="1161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人品考验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DBAF0-C1D1-2C1A-3C17-A7441732713D}"/>
              </a:ext>
            </a:extLst>
          </p:cNvPr>
          <p:cNvSpPr txBox="1"/>
          <p:nvPr/>
        </p:nvSpPr>
        <p:spPr>
          <a:xfrm>
            <a:off x="5944829" y="1066418"/>
            <a:ext cx="381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/>
              <a:t>押沙龙</a:t>
            </a:r>
            <a:r>
              <a:rPr lang="zh-CN" altLang="en-US" sz="2800" dirty="0"/>
              <a:t>策划叛乱篡位</a:t>
            </a:r>
            <a:endParaRPr lang="en-US" altLang="zh-CN" sz="2800" dirty="0"/>
          </a:p>
          <a:p>
            <a:r>
              <a:rPr lang="zh-CN" altLang="en-US" sz="2800" u="sng" dirty="0"/>
              <a:t>大卫</a:t>
            </a:r>
            <a:r>
              <a:rPr lang="zh-CN" altLang="en-US" sz="2800" dirty="0"/>
              <a:t>又如何反败为胜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A809C-65B3-1AC8-01C3-71DD046E4135}"/>
              </a:ext>
            </a:extLst>
          </p:cNvPr>
          <p:cNvSpPr txBox="1"/>
          <p:nvPr/>
        </p:nvSpPr>
        <p:spPr>
          <a:xfrm>
            <a:off x="6727417" y="2951943"/>
            <a:ext cx="381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看到人间最高级的手段，如：操纵、阴谋和谍战。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62A99-790A-F9EE-3C9C-91B17E56D722}"/>
              </a:ext>
            </a:extLst>
          </p:cNvPr>
          <p:cNvSpPr txBox="1"/>
          <p:nvPr/>
        </p:nvSpPr>
        <p:spPr>
          <a:xfrm>
            <a:off x="5804724" y="4785266"/>
            <a:ext cx="4334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人与人，以及人对神最大的考验之一是</a:t>
            </a:r>
            <a:r>
              <a:rPr lang="en-US" altLang="zh-CN" sz="2800" dirty="0"/>
              <a:t> 【</a:t>
            </a:r>
            <a:r>
              <a:rPr lang="zh-CN" altLang="en-US" sz="2800" dirty="0"/>
              <a:t>忠诚</a:t>
            </a:r>
            <a:r>
              <a:rPr lang="en-US" altLang="zh-CN" sz="2800" dirty="0"/>
              <a:t>】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495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2E17E-B109-893B-2A1A-2D97B698A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B6D4F1F-EAD1-3CD3-8807-A7CCBC615D5F}"/>
              </a:ext>
            </a:extLst>
          </p:cNvPr>
          <p:cNvGrpSpPr/>
          <p:nvPr/>
        </p:nvGrpSpPr>
        <p:grpSpPr>
          <a:xfrm>
            <a:off x="117247" y="671052"/>
            <a:ext cx="9505586" cy="6105832"/>
            <a:chOff x="1687948" y="-14747"/>
            <a:chExt cx="9505586" cy="6105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B8DA84-9AD6-D55B-23F0-7FC51FC4F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567" r="-503" b="10967"/>
            <a:stretch/>
          </p:blipFill>
          <p:spPr>
            <a:xfrm>
              <a:off x="1828797" y="-14747"/>
              <a:ext cx="9276737" cy="6105832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C3ED1D-F073-DE69-F8C0-3670B2D994C1}"/>
                </a:ext>
              </a:extLst>
            </p:cNvPr>
            <p:cNvSpPr/>
            <p:nvPr/>
          </p:nvSpPr>
          <p:spPr>
            <a:xfrm>
              <a:off x="5007078" y="2079524"/>
              <a:ext cx="2227006" cy="21753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559249-D08A-601D-D643-ACD3B6E1354C}"/>
                </a:ext>
              </a:extLst>
            </p:cNvPr>
            <p:cNvSpPr txBox="1"/>
            <p:nvPr/>
          </p:nvSpPr>
          <p:spPr>
            <a:xfrm>
              <a:off x="4896465" y="2300747"/>
              <a:ext cx="24482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/>
                <a:t>人间</a:t>
              </a:r>
              <a:endParaRPr lang="en-US" altLang="zh-CN" sz="4000" dirty="0"/>
            </a:p>
            <a:p>
              <a:pPr algn="ctr"/>
              <a:r>
                <a:rPr lang="zh-CN" altLang="en-US" sz="4000" dirty="0"/>
                <a:t>三大手段</a:t>
              </a:r>
              <a:endParaRPr lang="en-US" sz="4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E2348C-432A-B81F-BB7A-7F31A8A347C8}"/>
                </a:ext>
              </a:extLst>
            </p:cNvPr>
            <p:cNvSpPr/>
            <p:nvPr/>
          </p:nvSpPr>
          <p:spPr>
            <a:xfrm>
              <a:off x="3945194" y="0"/>
              <a:ext cx="4277032" cy="1521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5B42B-3B02-1542-8A22-7D4FF3ABE915}"/>
                </a:ext>
              </a:extLst>
            </p:cNvPr>
            <p:cNvSpPr/>
            <p:nvPr/>
          </p:nvSpPr>
          <p:spPr>
            <a:xfrm>
              <a:off x="7765026" y="3352799"/>
              <a:ext cx="3428508" cy="1868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AB1EA0-082C-C758-A93F-78081368C871}"/>
                </a:ext>
              </a:extLst>
            </p:cNvPr>
            <p:cNvSpPr/>
            <p:nvPr/>
          </p:nvSpPr>
          <p:spPr>
            <a:xfrm>
              <a:off x="1687948" y="3320845"/>
              <a:ext cx="2713702" cy="1868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8C5BE5-625D-5C2F-9B59-D827B8DE8C1F}"/>
              </a:ext>
            </a:extLst>
          </p:cNvPr>
          <p:cNvSpPr txBox="1"/>
          <p:nvPr/>
        </p:nvSpPr>
        <p:spPr>
          <a:xfrm>
            <a:off x="2200946" y="394008"/>
            <a:ext cx="47421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4">
                    <a:lumMod val="50000"/>
                  </a:schemeClr>
                </a:solidFill>
              </a:rPr>
              <a:t>操纵</a:t>
            </a:r>
            <a:endParaRPr lang="en-US" altLang="zh-CN" sz="4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CN" altLang="en-US" sz="2400" dirty="0"/>
              <a:t>借助情绪感动、话术包装、形象塑造，达成隐藏目的。</a:t>
            </a:r>
            <a:r>
              <a:rPr lang="en-US" altLang="zh-CN" sz="2400" dirty="0" err="1"/>
              <a:t>e.g</a:t>
            </a:r>
            <a:r>
              <a:rPr lang="en-US" altLang="zh-CN" sz="2400" dirty="0"/>
              <a:t> </a:t>
            </a:r>
            <a:r>
              <a:rPr lang="zh-CN" altLang="en-US" sz="2400" dirty="0"/>
              <a:t>约押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950BA-FCCB-C2FE-27AD-C102962FE3E3}"/>
              </a:ext>
            </a:extLst>
          </p:cNvPr>
          <p:cNvSpPr txBox="1"/>
          <p:nvPr/>
        </p:nvSpPr>
        <p:spPr>
          <a:xfrm>
            <a:off x="6002593" y="3367693"/>
            <a:ext cx="3215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4">
                    <a:lumMod val="50000"/>
                  </a:schemeClr>
                </a:solidFill>
              </a:rPr>
              <a:t>阴谋</a:t>
            </a:r>
            <a:endParaRPr lang="en-US" altLang="zh-CN" sz="4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zh-CN" altLang="en-US" sz="2400" dirty="0"/>
              <a:t>善于伪装，常利用宗教外衣、时机掌控、关系操控，果断狠辣。</a:t>
            </a:r>
            <a:r>
              <a:rPr lang="en-US" altLang="zh-CN" sz="2400" dirty="0" err="1"/>
              <a:t>e.g</a:t>
            </a:r>
            <a:r>
              <a:rPr lang="en-US" altLang="zh-CN" sz="2400" dirty="0"/>
              <a:t> </a:t>
            </a:r>
            <a:r>
              <a:rPr lang="zh-CN" altLang="en-US" sz="2400" dirty="0"/>
              <a:t>押沙龙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2A80D-9C50-9C14-7ACB-DBED72FEAE44}"/>
              </a:ext>
            </a:extLst>
          </p:cNvPr>
          <p:cNvSpPr txBox="1"/>
          <p:nvPr/>
        </p:nvSpPr>
        <p:spPr>
          <a:xfrm>
            <a:off x="227860" y="3580628"/>
            <a:ext cx="3112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4">
                    <a:lumMod val="50000"/>
                  </a:schemeClr>
                </a:solidFill>
              </a:rPr>
              <a:t>谍战</a:t>
            </a:r>
            <a:endParaRPr lang="en-US" altLang="zh-CN" sz="4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zh-CN" altLang="en-US" sz="2400" dirty="0"/>
              <a:t>关键在于信息掌控、角色伪装、团队协作、机动灵活。</a:t>
            </a:r>
            <a:r>
              <a:rPr lang="en-US" altLang="zh-CN" sz="2400" dirty="0" err="1"/>
              <a:t>e.g</a:t>
            </a:r>
            <a:r>
              <a:rPr lang="en-US" altLang="zh-CN" sz="2400" dirty="0"/>
              <a:t> </a:t>
            </a:r>
            <a:r>
              <a:rPr lang="zh-CN" altLang="en-US" sz="2400" dirty="0"/>
              <a:t>大卫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30AFAA-10F2-1939-E995-284B2FCE7D21}"/>
              </a:ext>
            </a:extLst>
          </p:cNvPr>
          <p:cNvSpPr/>
          <p:nvPr/>
        </p:nvSpPr>
        <p:spPr>
          <a:xfrm>
            <a:off x="9129252" y="0"/>
            <a:ext cx="306274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CD2E69-DE8E-1A9E-DFF6-F2EDC218D7C0}"/>
              </a:ext>
            </a:extLst>
          </p:cNvPr>
          <p:cNvSpPr txBox="1"/>
          <p:nvPr/>
        </p:nvSpPr>
        <p:spPr>
          <a:xfrm>
            <a:off x="9276739" y="1397923"/>
            <a:ext cx="27948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u="sng" dirty="0">
                <a:solidFill>
                  <a:schemeClr val="bg1"/>
                </a:solidFill>
              </a:rPr>
              <a:t>押沙龙</a:t>
            </a:r>
            <a:endParaRPr lang="en-US" altLang="zh-CN" sz="3600" u="sng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一个内心阴暗的人物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他的手段：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偷心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假借宗教之名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长久密谋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仇恨毁灭之心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7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0093F-19C0-EFAD-A0F5-D9A39403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473DD50-FFC7-35EF-81B8-30AB15F0F6F8}"/>
              </a:ext>
            </a:extLst>
          </p:cNvPr>
          <p:cNvSpPr txBox="1"/>
          <p:nvPr/>
        </p:nvSpPr>
        <p:spPr>
          <a:xfrm>
            <a:off x="327745" y="1496053"/>
            <a:ext cx="37685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❶当我们面对</a:t>
            </a:r>
            <a:r>
              <a:rPr lang="en-US" altLang="zh-CN" sz="4000" dirty="0"/>
              <a:t>…</a:t>
            </a:r>
            <a:r>
              <a:rPr lang="zh-CN" altLang="en-US" sz="5400" u="sng" dirty="0"/>
              <a:t>敌意</a:t>
            </a:r>
            <a:r>
              <a:rPr lang="zh-CN" altLang="en-US" sz="4000" dirty="0"/>
              <a:t>的环境</a:t>
            </a:r>
            <a:endParaRPr lang="en-US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B86F45-9E6D-B37A-0FE2-7EC647B8D1DB}"/>
              </a:ext>
            </a:extLst>
          </p:cNvPr>
          <p:cNvSpPr/>
          <p:nvPr/>
        </p:nvSpPr>
        <p:spPr>
          <a:xfrm>
            <a:off x="4331071" y="0"/>
            <a:ext cx="7860929" cy="6858000"/>
          </a:xfrm>
          <a:prstGeom prst="rect">
            <a:avLst/>
          </a:prstGeom>
          <a:solidFill>
            <a:srgbClr val="3232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8D56CA-B3E6-5893-D2A3-25910BCF2123}"/>
              </a:ext>
            </a:extLst>
          </p:cNvPr>
          <p:cNvGrpSpPr/>
          <p:nvPr/>
        </p:nvGrpSpPr>
        <p:grpSpPr>
          <a:xfrm>
            <a:off x="4322506" y="564963"/>
            <a:ext cx="7682681" cy="5924326"/>
            <a:chOff x="1844776" y="225751"/>
            <a:chExt cx="7682681" cy="592432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E10925D-56CC-18BB-5113-673A6BEA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950"/>
            <a:stretch/>
          </p:blipFill>
          <p:spPr>
            <a:xfrm>
              <a:off x="1844776" y="920954"/>
              <a:ext cx="7682681" cy="5229123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9E056B-BC95-4FEC-DEBF-9299C98B0DDD}"/>
                </a:ext>
              </a:extLst>
            </p:cNvPr>
            <p:cNvSpPr/>
            <p:nvPr/>
          </p:nvSpPr>
          <p:spPr>
            <a:xfrm>
              <a:off x="5737122" y="1342104"/>
              <a:ext cx="2322871" cy="597310"/>
            </a:xfrm>
            <a:prstGeom prst="roundRect">
              <a:avLst/>
            </a:prstGeom>
            <a:solidFill>
              <a:srgbClr val="BA3DC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8E890E6-0348-745F-7507-42D24F295DFF}"/>
                </a:ext>
              </a:extLst>
            </p:cNvPr>
            <p:cNvSpPr/>
            <p:nvPr/>
          </p:nvSpPr>
          <p:spPr>
            <a:xfrm>
              <a:off x="6464709" y="2261420"/>
              <a:ext cx="2322871" cy="597310"/>
            </a:xfrm>
            <a:prstGeom prst="roundRect">
              <a:avLst/>
            </a:prstGeom>
            <a:solidFill>
              <a:srgbClr val="A561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1475831-FD74-E16B-37B0-C900A6A30A20}"/>
                </a:ext>
              </a:extLst>
            </p:cNvPr>
            <p:cNvSpPr/>
            <p:nvPr/>
          </p:nvSpPr>
          <p:spPr>
            <a:xfrm>
              <a:off x="6612193" y="3207364"/>
              <a:ext cx="2322871" cy="597310"/>
            </a:xfrm>
            <a:prstGeom prst="roundRect">
              <a:avLst/>
            </a:prstGeom>
            <a:solidFill>
              <a:srgbClr val="3BC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17EF901-8E76-6811-D242-9FD819377464}"/>
                </a:ext>
              </a:extLst>
            </p:cNvPr>
            <p:cNvSpPr/>
            <p:nvPr/>
          </p:nvSpPr>
          <p:spPr>
            <a:xfrm>
              <a:off x="6383593" y="4155150"/>
              <a:ext cx="2322871" cy="597310"/>
            </a:xfrm>
            <a:prstGeom prst="roundRect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D66AF28-CA15-CCE6-FE05-EE1A16F08944}"/>
                </a:ext>
              </a:extLst>
            </p:cNvPr>
            <p:cNvSpPr/>
            <p:nvPr/>
          </p:nvSpPr>
          <p:spPr>
            <a:xfrm>
              <a:off x="5692877" y="5074466"/>
              <a:ext cx="2322871" cy="597310"/>
            </a:xfrm>
            <a:prstGeom prst="roundRect">
              <a:avLst/>
            </a:prstGeom>
            <a:solidFill>
              <a:srgbClr val="97C7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F03713-B058-D5ED-865F-4EFF1CFD0E6A}"/>
                </a:ext>
              </a:extLst>
            </p:cNvPr>
            <p:cNvSpPr txBox="1"/>
            <p:nvPr/>
          </p:nvSpPr>
          <p:spPr>
            <a:xfrm>
              <a:off x="5987843" y="1312608"/>
              <a:ext cx="1548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爱</a:t>
              </a:r>
              <a:endParaRPr lang="en-US" sz="3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A9930D-9BF6-6BC9-552C-5E019D802788}"/>
                </a:ext>
              </a:extLst>
            </p:cNvPr>
            <p:cNvSpPr txBox="1"/>
            <p:nvPr/>
          </p:nvSpPr>
          <p:spPr>
            <a:xfrm>
              <a:off x="4599651" y="225751"/>
              <a:ext cx="40250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一</a:t>
              </a:r>
              <a:r>
                <a:rPr lang="en-US" altLang="zh-CN" sz="3200" dirty="0">
                  <a:solidFill>
                    <a:schemeClr val="bg1"/>
                  </a:solidFill>
                </a:rPr>
                <a:t>. </a:t>
              </a:r>
              <a:r>
                <a:rPr lang="zh-CN" altLang="en-US" sz="4000" dirty="0">
                  <a:solidFill>
                    <a:schemeClr val="bg1"/>
                  </a:solidFill>
                </a:rPr>
                <a:t>保守清洁良心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0933E5-C7FA-31E0-5998-BE02B08B28F3}"/>
                </a:ext>
              </a:extLst>
            </p:cNvPr>
            <p:cNvSpPr txBox="1"/>
            <p:nvPr/>
          </p:nvSpPr>
          <p:spPr>
            <a:xfrm>
              <a:off x="6756911" y="3178378"/>
              <a:ext cx="17384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/>
                <a:t>忍耐</a:t>
              </a:r>
              <a:endParaRPr lang="en-US" sz="3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B957E8-41B5-DF2D-4601-95C8C544684E}"/>
                </a:ext>
              </a:extLst>
            </p:cNvPr>
            <p:cNvSpPr txBox="1"/>
            <p:nvPr/>
          </p:nvSpPr>
          <p:spPr>
            <a:xfrm>
              <a:off x="6660123" y="4197882"/>
              <a:ext cx="2004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承认与悔改</a:t>
              </a:r>
              <a:endParaRPr lang="en-US" sz="28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A51F1C-1B82-002B-C8A7-B31F7F975B55}"/>
                </a:ext>
              </a:extLst>
            </p:cNvPr>
            <p:cNvSpPr txBox="1"/>
            <p:nvPr/>
          </p:nvSpPr>
          <p:spPr>
            <a:xfrm>
              <a:off x="5903041" y="5093720"/>
              <a:ext cx="213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/>
                <a:t>言语安慰</a:t>
              </a:r>
              <a:endParaRPr lang="en-US" sz="3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622D83-C2BE-1738-2440-47EE8F052466}"/>
                </a:ext>
              </a:extLst>
            </p:cNvPr>
            <p:cNvSpPr txBox="1"/>
            <p:nvPr/>
          </p:nvSpPr>
          <p:spPr>
            <a:xfrm>
              <a:off x="6390969" y="2320413"/>
              <a:ext cx="249247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/>
                <a:t>不报复 不行诡诈</a:t>
              </a:r>
              <a:endParaRPr lang="en-US" sz="25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C808F5-E9AA-F1FB-46FE-04410094A802}"/>
                </a:ext>
              </a:extLst>
            </p:cNvPr>
            <p:cNvSpPr/>
            <p:nvPr/>
          </p:nvSpPr>
          <p:spPr>
            <a:xfrm>
              <a:off x="2949677" y="2521974"/>
              <a:ext cx="1983658" cy="19246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D06C71-F57D-98FD-0871-65BFEFB8085F}"/>
                </a:ext>
              </a:extLst>
            </p:cNvPr>
            <p:cNvSpPr txBox="1"/>
            <p:nvPr/>
          </p:nvSpPr>
          <p:spPr>
            <a:xfrm>
              <a:off x="2802192" y="2571528"/>
              <a:ext cx="234881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/>
                <a:t>二</a:t>
              </a:r>
              <a:r>
                <a:rPr lang="en-US" altLang="zh-CN" sz="2800" dirty="0"/>
                <a:t>. </a:t>
              </a:r>
            </a:p>
            <a:p>
              <a:pPr algn="ctr"/>
              <a:r>
                <a:rPr lang="zh-CN" altLang="en-US" sz="3200" dirty="0"/>
                <a:t>内心谦卑</a:t>
              </a:r>
              <a:endParaRPr lang="en-US" altLang="zh-CN" sz="3200" dirty="0"/>
            </a:p>
            <a:p>
              <a:pPr algn="ctr"/>
              <a:r>
                <a:rPr lang="zh-CN" altLang="en-US" sz="3200" dirty="0"/>
                <a:t>坚信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主权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4F6C280-622C-67B8-7F18-5B5094379F47}"/>
              </a:ext>
            </a:extLst>
          </p:cNvPr>
          <p:cNvSpPr txBox="1"/>
          <p:nvPr/>
        </p:nvSpPr>
        <p:spPr>
          <a:xfrm>
            <a:off x="431391" y="3985694"/>
            <a:ext cx="329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阴谋 谎言 背叛 危机 逼迫 势力</a:t>
            </a:r>
            <a:endParaRPr lang="en-US" sz="36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2176743-2F98-07E4-1E66-3A361A4E866C}"/>
              </a:ext>
            </a:extLst>
          </p:cNvPr>
          <p:cNvCxnSpPr/>
          <p:nvPr/>
        </p:nvCxnSpPr>
        <p:spPr>
          <a:xfrm>
            <a:off x="1364226" y="2991599"/>
            <a:ext cx="0" cy="7692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F40B8A1-0D11-5BED-389C-B3E5C124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60" t="20663" r="11120" b="46751"/>
          <a:stretch/>
        </p:blipFill>
        <p:spPr>
          <a:xfrm>
            <a:off x="3294727" y="22122"/>
            <a:ext cx="1037916" cy="117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403C430-BBAE-1E39-B3B7-BC73AE681C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4254" t="52448" r="13676" b="16383"/>
          <a:stretch/>
        </p:blipFill>
        <p:spPr>
          <a:xfrm>
            <a:off x="4329224" y="100"/>
            <a:ext cx="1110178" cy="117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CE27234-DF9B-7334-A561-192596B787E0}"/>
              </a:ext>
            </a:extLst>
          </p:cNvPr>
          <p:cNvSpPr txBox="1"/>
          <p:nvPr/>
        </p:nvSpPr>
        <p:spPr>
          <a:xfrm>
            <a:off x="2546715" y="174331"/>
            <a:ext cx="9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谈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143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17AA-349C-2FF1-769E-1730D3684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D2198-3952-C584-B7A4-7D0E2AE0C0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46" r="18141" b="2239"/>
          <a:stretch/>
        </p:blipFill>
        <p:spPr>
          <a:xfrm>
            <a:off x="15039" y="1061880"/>
            <a:ext cx="5071340" cy="57961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6E18A0-8A06-D2A6-C4EB-64387AFF0366}"/>
              </a:ext>
            </a:extLst>
          </p:cNvPr>
          <p:cNvSpPr/>
          <p:nvPr/>
        </p:nvSpPr>
        <p:spPr>
          <a:xfrm>
            <a:off x="2243602" y="3900802"/>
            <a:ext cx="2632587" cy="1319648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B36198-13C2-1572-C106-7813243C6C93}"/>
              </a:ext>
            </a:extLst>
          </p:cNvPr>
          <p:cNvSpPr/>
          <p:nvPr/>
        </p:nvSpPr>
        <p:spPr>
          <a:xfrm rot="10800000">
            <a:off x="2232974" y="3886056"/>
            <a:ext cx="685800" cy="248628"/>
          </a:xfrm>
          <a:prstGeom prst="triangle">
            <a:avLst/>
          </a:prstGeom>
          <a:solidFill>
            <a:srgbClr val="49AA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297305-917A-469A-BD4A-995CD1AD529D}"/>
              </a:ext>
            </a:extLst>
          </p:cNvPr>
          <p:cNvGrpSpPr/>
          <p:nvPr/>
        </p:nvGrpSpPr>
        <p:grpSpPr>
          <a:xfrm>
            <a:off x="187951" y="1246759"/>
            <a:ext cx="4655571" cy="5536973"/>
            <a:chOff x="3706764" y="1246759"/>
            <a:chExt cx="4655571" cy="55369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BF7A9D-77FB-1F1E-4126-530A87A27C90}"/>
                </a:ext>
              </a:extLst>
            </p:cNvPr>
            <p:cNvSpPr/>
            <p:nvPr/>
          </p:nvSpPr>
          <p:spPr>
            <a:xfrm>
              <a:off x="5729748" y="1246759"/>
              <a:ext cx="2632587" cy="1319648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rgbClr val="E43006"/>
                  </a:glo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DDAA36-A99C-850C-84AC-724A1EC3E6A7}"/>
                </a:ext>
              </a:extLst>
            </p:cNvPr>
            <p:cNvSpPr/>
            <p:nvPr/>
          </p:nvSpPr>
          <p:spPr>
            <a:xfrm>
              <a:off x="3787877" y="2559031"/>
              <a:ext cx="2632587" cy="1319649"/>
            </a:xfrm>
            <a:prstGeom prst="rect">
              <a:avLst/>
            </a:prstGeom>
            <a:solidFill>
              <a:srgbClr val="49AA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rgbClr val="E43006"/>
                  </a:glo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5BAAE3-B21B-FEEA-D3A1-36BEB2ABFF78}"/>
                </a:ext>
              </a:extLst>
            </p:cNvPr>
            <p:cNvSpPr/>
            <p:nvPr/>
          </p:nvSpPr>
          <p:spPr>
            <a:xfrm>
              <a:off x="3787876" y="5199518"/>
              <a:ext cx="2632587" cy="1319648"/>
            </a:xfrm>
            <a:prstGeom prst="rect">
              <a:avLst/>
            </a:prstGeom>
            <a:solidFill>
              <a:srgbClr val="18CA3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rgbClr val="E43006"/>
                  </a:glow>
                </a:effectLst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3EF5951-750B-6A1C-7837-5B567E1CE939}"/>
                </a:ext>
              </a:extLst>
            </p:cNvPr>
            <p:cNvSpPr/>
            <p:nvPr/>
          </p:nvSpPr>
          <p:spPr>
            <a:xfrm rot="10800000">
              <a:off x="5727287" y="5199518"/>
              <a:ext cx="685800" cy="248628"/>
            </a:xfrm>
            <a:prstGeom prst="triangle">
              <a:avLst/>
            </a:prstGeom>
            <a:solidFill>
              <a:srgbClr val="FFCC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rgbClr val="E43006"/>
                  </a:glow>
                </a:effectLst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F8240CB-E169-52B1-EEDF-1D9CEF91CF59}"/>
                </a:ext>
              </a:extLst>
            </p:cNvPr>
            <p:cNvSpPr/>
            <p:nvPr/>
          </p:nvSpPr>
          <p:spPr>
            <a:xfrm rot="10800000">
              <a:off x="5727286" y="2551656"/>
              <a:ext cx="685800" cy="248628"/>
            </a:xfrm>
            <a:prstGeom prst="triangle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glow rad="101600">
                    <a:srgbClr val="E43006"/>
                  </a:glo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9B833-F2F5-7882-449C-F60B99E86403}"/>
                </a:ext>
              </a:extLst>
            </p:cNvPr>
            <p:cNvSpPr txBox="1"/>
            <p:nvPr/>
          </p:nvSpPr>
          <p:spPr>
            <a:xfrm>
              <a:off x="6152533" y="1282774"/>
              <a:ext cx="193203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101600">
                      <a:srgbClr val="E43006"/>
                    </a:glow>
                  </a:effectLst>
                </a:rPr>
                <a:t>【</a:t>
              </a:r>
              <a:r>
                <a:rPr lang="zh-CN" altLang="en-US" sz="2800" b="1" dirty="0">
                  <a:solidFill>
                    <a:schemeClr val="bg1"/>
                  </a:solidFill>
                  <a:effectLst>
                    <a:glow rad="101600">
                      <a:srgbClr val="E43006"/>
                    </a:glow>
                  </a:effectLst>
                </a:rPr>
                <a:t>角色多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glow rad="101600">
                      <a:srgbClr val="E43006"/>
                    </a:glow>
                  </a:effectLst>
                </a:rPr>
                <a:t>】</a:t>
              </a:r>
            </a:p>
            <a:p>
              <a:r>
                <a:rPr lang="zh-CN" altLang="en-US" sz="2400" dirty="0">
                  <a:solidFill>
                    <a:schemeClr val="bg1"/>
                  </a:solidFill>
                  <a:effectLst>
                    <a:glow rad="101600">
                      <a:srgbClr val="E43006"/>
                    </a:glow>
                  </a:effectLst>
                </a:rPr>
                <a:t>事务多</a:t>
              </a:r>
              <a:endParaRPr lang="en-US" altLang="zh-CN" sz="2400" dirty="0">
                <a:solidFill>
                  <a:schemeClr val="bg1"/>
                </a:solidFill>
                <a:effectLst>
                  <a:glow rad="101600">
                    <a:srgbClr val="E43006"/>
                  </a:glow>
                </a:effectLst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effectLst>
                    <a:glow rad="101600">
                      <a:srgbClr val="E43006"/>
                    </a:glow>
                  </a:effectLst>
                </a:rPr>
                <a:t>身份感模糊</a:t>
              </a:r>
              <a:endParaRPr lang="en-US" sz="2400" dirty="0">
                <a:solidFill>
                  <a:schemeClr val="bg1"/>
                </a:solidFill>
                <a:effectLst>
                  <a:glow rad="101600">
                    <a:srgbClr val="E43006"/>
                  </a:glo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106B96-4FD2-89BF-7E57-482E41E70336}"/>
                </a:ext>
              </a:extLst>
            </p:cNvPr>
            <p:cNvSpPr txBox="1"/>
            <p:nvPr/>
          </p:nvSpPr>
          <p:spPr>
            <a:xfrm>
              <a:off x="4058251" y="2732438"/>
              <a:ext cx="208689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【</a:t>
              </a:r>
              <a:r>
                <a:rPr lang="zh-CN" altLang="en-US" sz="2800" b="1" dirty="0">
                  <a:solidFill>
                    <a:schemeClr val="bg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快节奏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】</a:t>
              </a:r>
            </a:p>
            <a:p>
              <a:r>
                <a:rPr lang="zh-CN" altLang="en-US" sz="2400" dirty="0">
                  <a:solidFill>
                    <a:schemeClr val="bg1"/>
                  </a:solidFill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带来时间焦虑</a:t>
              </a:r>
              <a:endParaRPr lang="en-US" sz="24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1C9CB6-2446-436D-8DBA-31BB8061E36C}"/>
                </a:ext>
              </a:extLst>
            </p:cNvPr>
            <p:cNvSpPr txBox="1"/>
            <p:nvPr/>
          </p:nvSpPr>
          <p:spPr>
            <a:xfrm>
              <a:off x="5727285" y="3916736"/>
              <a:ext cx="262520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>
                    <a:glow rad="101600">
                      <a:srgbClr val="B08600"/>
                    </a:glow>
                  </a:effectLst>
                </a:rPr>
                <a:t>【</a:t>
              </a:r>
              <a:r>
                <a:rPr lang="zh-CN" altLang="en-US" sz="2800" b="1" dirty="0">
                  <a:solidFill>
                    <a:schemeClr val="bg1"/>
                  </a:solidFill>
                  <a:effectLst>
                    <a:glow rad="101600">
                      <a:srgbClr val="B08600"/>
                    </a:glow>
                  </a:effectLst>
                </a:rPr>
                <a:t>无地域限制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glow rad="101600">
                      <a:srgbClr val="B08600"/>
                    </a:glow>
                  </a:effectLst>
                </a:rPr>
                <a:t>】</a:t>
              </a:r>
            </a:p>
            <a:p>
              <a:r>
                <a:rPr lang="zh-CN" altLang="en-US" sz="2400" dirty="0">
                  <a:solidFill>
                    <a:schemeClr val="bg1"/>
                  </a:solidFill>
                  <a:effectLst>
                    <a:glow rad="101600">
                      <a:srgbClr val="B08600"/>
                    </a:glow>
                  </a:effectLst>
                </a:rPr>
                <a:t>     资讯泛滥的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glow rad="101600">
                      <a:srgbClr val="B08600"/>
                    </a:glow>
                  </a:effectLst>
                </a:rPr>
                <a:t>…</a:t>
              </a:r>
            </a:p>
            <a:p>
              <a:r>
                <a:rPr lang="zh-CN" altLang="en-US" sz="2400" dirty="0">
                  <a:solidFill>
                    <a:schemeClr val="bg1"/>
                  </a:solidFill>
                  <a:effectLst>
                    <a:glow rad="101600">
                      <a:srgbClr val="B08600"/>
                    </a:glow>
                  </a:effectLst>
                </a:rPr>
                <a:t>     混乱与麻木</a:t>
              </a:r>
              <a:endParaRPr lang="en-US" sz="2400" dirty="0">
                <a:solidFill>
                  <a:schemeClr val="bg1"/>
                </a:solidFill>
                <a:effectLst>
                  <a:glow rad="101600">
                    <a:srgbClr val="B08600"/>
                  </a:glow>
                </a:effectLst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97DBF0-2D5A-B8D0-13AC-E5BB9670D3BB}"/>
                </a:ext>
              </a:extLst>
            </p:cNvPr>
            <p:cNvGrpSpPr/>
            <p:nvPr/>
          </p:nvGrpSpPr>
          <p:grpSpPr>
            <a:xfrm>
              <a:off x="3706764" y="5412467"/>
              <a:ext cx="2708783" cy="1371265"/>
              <a:chOff x="3706764" y="5412467"/>
              <a:chExt cx="2708783" cy="1371265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0C42F160-1266-3A3E-2BAC-1EC257BCED0C}"/>
                  </a:ext>
                </a:extLst>
              </p:cNvPr>
              <p:cNvSpPr/>
              <p:nvPr/>
            </p:nvSpPr>
            <p:spPr>
              <a:xfrm rot="10800000">
                <a:off x="5729747" y="6535104"/>
                <a:ext cx="685800" cy="248628"/>
              </a:xfrm>
              <a:prstGeom prst="triangle">
                <a:avLst/>
              </a:prstGeom>
              <a:solidFill>
                <a:srgbClr val="18CA3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glow rad="101600">
                      <a:srgbClr val="E43006"/>
                    </a:glow>
                  </a:effectLst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6D7D3A-50E7-BE01-6F70-37A9A25218D9}"/>
                  </a:ext>
                </a:extLst>
              </p:cNvPr>
              <p:cNvSpPr txBox="1"/>
              <p:nvPr/>
            </p:nvSpPr>
            <p:spPr>
              <a:xfrm>
                <a:off x="3706764" y="5412467"/>
                <a:ext cx="262520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effectLst>
                      <a:glow rad="101600">
                        <a:srgbClr val="139D2A">
                          <a:alpha val="40000"/>
                        </a:srgbClr>
                      </a:glow>
                    </a:effectLst>
                  </a:rPr>
                  <a:t>【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glow rad="101600">
                        <a:srgbClr val="139D2A">
                          <a:alpha val="40000"/>
                        </a:srgbClr>
                      </a:glow>
                    </a:effectLst>
                  </a:rPr>
                  <a:t>高科技</a:t>
                </a: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glow rad="101600">
                        <a:srgbClr val="139D2A">
                          <a:alpha val="40000"/>
                        </a:srgbClr>
                      </a:glow>
                    </a:effectLst>
                  </a:rPr>
                  <a:t>+</a:t>
                </a:r>
                <a:r>
                  <a:rPr lang="zh-CN" altLang="en-US" sz="2800" b="1" dirty="0">
                    <a:solidFill>
                      <a:schemeClr val="bg1"/>
                    </a:solidFill>
                    <a:effectLst>
                      <a:glow rad="101600">
                        <a:srgbClr val="139D2A">
                          <a:alpha val="40000"/>
                        </a:srgbClr>
                      </a:glow>
                    </a:effectLst>
                  </a:rPr>
                  <a:t>消费</a:t>
                </a:r>
                <a:r>
                  <a:rPr lang="en-US" altLang="zh-CN" sz="2800" dirty="0">
                    <a:solidFill>
                      <a:schemeClr val="bg1"/>
                    </a:solidFill>
                    <a:effectLst>
                      <a:glow rad="101600">
                        <a:srgbClr val="139D2A">
                          <a:alpha val="40000"/>
                        </a:srgbClr>
                      </a:glow>
                    </a:effectLst>
                  </a:rPr>
                  <a:t>】</a:t>
                </a: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effectLst>
                      <a:glow rad="101600">
                        <a:srgbClr val="139D2A">
                          <a:alpha val="40000"/>
                        </a:srgbClr>
                      </a:glow>
                    </a:effectLst>
                  </a:rPr>
                  <a:t>        无止尽物欲</a:t>
                </a:r>
                <a:endParaRPr lang="en-US" sz="2400" dirty="0">
                  <a:solidFill>
                    <a:schemeClr val="bg1"/>
                  </a:solidFill>
                  <a:effectLst>
                    <a:glow rad="101600">
                      <a:srgbClr val="139D2A">
                        <a:alpha val="40000"/>
                      </a:srgbClr>
                    </a:glow>
                  </a:effectLst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3AF4648-D451-A931-DF5E-CE3926D777F4}"/>
              </a:ext>
            </a:extLst>
          </p:cNvPr>
          <p:cNvSpPr txBox="1"/>
          <p:nvPr/>
        </p:nvSpPr>
        <p:spPr>
          <a:xfrm>
            <a:off x="88484" y="97042"/>
            <a:ext cx="580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❷当面对</a:t>
            </a:r>
            <a:r>
              <a:rPr lang="zh-CN" altLang="en-US" sz="4400" b="1" dirty="0"/>
              <a:t>似乎友善</a:t>
            </a:r>
            <a:r>
              <a:rPr lang="zh-CN" altLang="en-US" sz="3600" dirty="0"/>
              <a:t>的环境</a:t>
            </a:r>
            <a:endParaRPr lang="en-US" sz="360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59C511-ED10-D6C1-17C8-C7DB7E2C9EFF}"/>
              </a:ext>
            </a:extLst>
          </p:cNvPr>
          <p:cNvGrpSpPr/>
          <p:nvPr/>
        </p:nvGrpSpPr>
        <p:grpSpPr>
          <a:xfrm>
            <a:off x="7506646" y="22022"/>
            <a:ext cx="2275171" cy="1039858"/>
            <a:chOff x="7506646" y="22022"/>
            <a:chExt cx="2275171" cy="103985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A017C4D-7D8E-7523-3DD0-FC4D662C7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7760" t="20663" r="11120" b="46751"/>
            <a:stretch/>
          </p:blipFill>
          <p:spPr>
            <a:xfrm>
              <a:off x="8104694" y="22022"/>
              <a:ext cx="915067" cy="1039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34EBC59-871C-CA75-5803-AFF00609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4254" t="52448" r="13676" b="16383"/>
            <a:stretch/>
          </p:blipFill>
          <p:spPr>
            <a:xfrm>
              <a:off x="8835637" y="39337"/>
              <a:ext cx="946180" cy="10052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63912-4C41-A2AF-230D-03704E49A6AA}"/>
                </a:ext>
              </a:extLst>
            </p:cNvPr>
            <p:cNvSpPr txBox="1"/>
            <p:nvPr/>
          </p:nvSpPr>
          <p:spPr>
            <a:xfrm>
              <a:off x="7506646" y="35486"/>
              <a:ext cx="963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/>
                <a:t>谈</a:t>
              </a:r>
              <a:endParaRPr lang="en-US" sz="48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CCBD07A-7F19-E9D5-739A-0248F50365C1}"/>
              </a:ext>
            </a:extLst>
          </p:cNvPr>
          <p:cNvGrpSpPr/>
          <p:nvPr/>
        </p:nvGrpSpPr>
        <p:grpSpPr>
          <a:xfrm>
            <a:off x="5282633" y="1205238"/>
            <a:ext cx="4376173" cy="4166413"/>
            <a:chOff x="4694807" y="1254222"/>
            <a:chExt cx="4376173" cy="416641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DF6F3B-2AB8-E507-6A51-D519473D1504}"/>
                </a:ext>
              </a:extLst>
            </p:cNvPr>
            <p:cNvGrpSpPr/>
            <p:nvPr/>
          </p:nvGrpSpPr>
          <p:grpSpPr>
            <a:xfrm>
              <a:off x="4694807" y="1386951"/>
              <a:ext cx="4376173" cy="4033684"/>
              <a:chOff x="-534218" y="789039"/>
              <a:chExt cx="4376173" cy="4033684"/>
            </a:xfrm>
          </p:grpSpPr>
          <p:graphicFrame>
            <p:nvGraphicFramePr>
              <p:cNvPr id="27" name="Chart 26">
                <a:extLst>
                  <a:ext uri="{FF2B5EF4-FFF2-40B4-BE49-F238E27FC236}">
                    <a16:creationId xmlns:a16="http://schemas.microsoft.com/office/drawing/2014/main" id="{7FA3962A-17FE-0B25-DD9D-31D1F7A8872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7616013"/>
                  </p:ext>
                </p:extLst>
              </p:nvPr>
            </p:nvGraphicFramePr>
            <p:xfrm>
              <a:off x="-534218" y="789039"/>
              <a:ext cx="4376173" cy="40336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F6AE9A-9675-9335-825D-9B97AE1C87BE}"/>
                  </a:ext>
                </a:extLst>
              </p:cNvPr>
              <p:cNvSpPr txBox="1"/>
              <p:nvPr/>
            </p:nvSpPr>
            <p:spPr>
              <a:xfrm>
                <a:off x="1795618" y="1977447"/>
                <a:ext cx="1246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</a:rPr>
                  <a:t>74%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1355F1-5B1A-D8F0-E87E-55B3BF8E2677}"/>
                  </a:ext>
                </a:extLst>
              </p:cNvPr>
              <p:cNvSpPr txBox="1"/>
              <p:nvPr/>
            </p:nvSpPr>
            <p:spPr>
              <a:xfrm>
                <a:off x="355808" y="2975929"/>
                <a:ext cx="27173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</a:rPr>
                  <a:t>我感觉自己一直很忙，无法真正休息。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FED643F-300B-8BEA-E490-444C3E7A750A}"/>
                </a:ext>
              </a:extLst>
            </p:cNvPr>
            <p:cNvGrpSpPr/>
            <p:nvPr/>
          </p:nvGrpSpPr>
          <p:grpSpPr>
            <a:xfrm>
              <a:off x="5736776" y="1254222"/>
              <a:ext cx="2294495" cy="738664"/>
              <a:chOff x="6414411" y="1131756"/>
              <a:chExt cx="2294495" cy="73866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FB52B9-8E48-B905-7A6D-E35224EAEB5D}"/>
                  </a:ext>
                </a:extLst>
              </p:cNvPr>
              <p:cNvSpPr txBox="1"/>
              <p:nvPr/>
            </p:nvSpPr>
            <p:spPr>
              <a:xfrm>
                <a:off x="6474731" y="1131756"/>
                <a:ext cx="2234175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美国心理协会</a:t>
                </a:r>
                <a:endParaRPr lang="en-US" altLang="zh-CN" sz="2400" dirty="0"/>
              </a:p>
              <a:p>
                <a:pPr algn="ctr"/>
                <a:r>
                  <a:rPr lang="en-US" altLang="zh-CN" dirty="0"/>
                  <a:t>APA 2023</a:t>
                </a:r>
                <a:r>
                  <a:rPr lang="zh-CN" altLang="en-US" dirty="0"/>
                  <a:t>年</a:t>
                </a:r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95FA66-9F0C-9A89-65C7-D70C2E733B2D}"/>
                  </a:ext>
                </a:extLst>
              </p:cNvPr>
              <p:cNvSpPr txBox="1"/>
              <p:nvPr/>
            </p:nvSpPr>
            <p:spPr>
              <a:xfrm>
                <a:off x="6414411" y="1175609"/>
                <a:ext cx="3982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018058B-0CAA-367B-AA40-EC92CF902D67}"/>
              </a:ext>
            </a:extLst>
          </p:cNvPr>
          <p:cNvGrpSpPr/>
          <p:nvPr/>
        </p:nvGrpSpPr>
        <p:grpSpPr>
          <a:xfrm>
            <a:off x="7581418" y="1243173"/>
            <a:ext cx="6014720" cy="4115896"/>
            <a:chOff x="6868579" y="1203448"/>
            <a:chExt cx="6014720" cy="411589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B187698-7765-AA4D-11A0-A800392A459A}"/>
                </a:ext>
              </a:extLst>
            </p:cNvPr>
            <p:cNvGrpSpPr/>
            <p:nvPr/>
          </p:nvGrpSpPr>
          <p:grpSpPr>
            <a:xfrm>
              <a:off x="6868579" y="1203448"/>
              <a:ext cx="6014720" cy="4115896"/>
              <a:chOff x="5921535" y="1203448"/>
              <a:chExt cx="6014720" cy="4115896"/>
            </a:xfrm>
          </p:grpSpPr>
          <p:graphicFrame>
            <p:nvGraphicFramePr>
              <p:cNvPr id="64" name="Chart 63">
                <a:extLst>
                  <a:ext uri="{FF2B5EF4-FFF2-40B4-BE49-F238E27FC236}">
                    <a16:creationId xmlns:a16="http://schemas.microsoft.com/office/drawing/2014/main" id="{2DD95E9B-C439-FBAC-B980-9FAB33ABD3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8958786"/>
                  </p:ext>
                </p:extLst>
              </p:nvPr>
            </p:nvGraphicFramePr>
            <p:xfrm>
              <a:off x="5921535" y="1362349"/>
              <a:ext cx="6014720" cy="39569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DEDAAA-3D95-DC4A-AFDD-86D0941C260D}"/>
                  </a:ext>
                </a:extLst>
              </p:cNvPr>
              <p:cNvSpPr txBox="1"/>
              <p:nvPr/>
            </p:nvSpPr>
            <p:spPr>
              <a:xfrm>
                <a:off x="9099923" y="2552633"/>
                <a:ext cx="1246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bg1"/>
                    </a:solidFill>
                  </a:rPr>
                  <a:t>68%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833431B-77B7-5A53-7983-92A7BCC9148D}"/>
                  </a:ext>
                </a:extLst>
              </p:cNvPr>
              <p:cNvSpPr txBox="1"/>
              <p:nvPr/>
            </p:nvSpPr>
            <p:spPr>
              <a:xfrm>
                <a:off x="7762080" y="3413724"/>
                <a:ext cx="2549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</a:rPr>
                  <a:t>生活中的事务和角色太多，感觉分身乏术。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DD160EB-B7C6-87CA-CFAF-06BE8357CFA2}"/>
                  </a:ext>
                </a:extLst>
              </p:cNvPr>
              <p:cNvSpPr txBox="1"/>
              <p:nvPr/>
            </p:nvSpPr>
            <p:spPr>
              <a:xfrm>
                <a:off x="7672283" y="1203448"/>
                <a:ext cx="2443316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澳洲社会研究所</a:t>
                </a:r>
                <a:r>
                  <a:rPr lang="en-US" altLang="zh-CN" dirty="0"/>
                  <a:t>2023</a:t>
                </a:r>
                <a:r>
                  <a:rPr lang="zh-CN" altLang="en-US" dirty="0"/>
                  <a:t>年调查</a:t>
                </a:r>
                <a:endParaRPr lang="en-US" dirty="0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C59DB9-CE3B-DCE7-5B4F-46DE51ADE7B0}"/>
                </a:ext>
              </a:extLst>
            </p:cNvPr>
            <p:cNvSpPr txBox="1"/>
            <p:nvPr/>
          </p:nvSpPr>
          <p:spPr>
            <a:xfrm>
              <a:off x="8492632" y="1223336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F20A19E-1FAF-6F10-5D83-0361C79259D8}"/>
              </a:ext>
            </a:extLst>
          </p:cNvPr>
          <p:cNvGrpSpPr/>
          <p:nvPr/>
        </p:nvGrpSpPr>
        <p:grpSpPr>
          <a:xfrm>
            <a:off x="6065671" y="4905355"/>
            <a:ext cx="5962895" cy="1754063"/>
            <a:chOff x="5812587" y="4905355"/>
            <a:chExt cx="5962895" cy="175406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3B962D9-6D96-CABE-B060-3070B7776414}"/>
                </a:ext>
              </a:extLst>
            </p:cNvPr>
            <p:cNvSpPr txBox="1"/>
            <p:nvPr/>
          </p:nvSpPr>
          <p:spPr>
            <a:xfrm>
              <a:off x="6020630" y="4905355"/>
              <a:ext cx="575485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CN" sz="2400" dirty="0"/>
            </a:p>
            <a:p>
              <a:r>
                <a:rPr lang="zh-CN" altLang="en-US" sz="2400" dirty="0"/>
                <a:t>哈佛大学</a:t>
              </a:r>
              <a:r>
                <a:rPr lang="en-US" altLang="zh-CN" dirty="0"/>
                <a:t>2022</a:t>
              </a:r>
              <a:r>
                <a:rPr lang="zh-CN" altLang="en-US" dirty="0"/>
                <a:t>年</a:t>
              </a:r>
              <a:r>
                <a:rPr lang="zh-CN" altLang="en-US" sz="2400" dirty="0"/>
                <a:t>研究</a:t>
              </a:r>
              <a:endParaRPr lang="en-US" sz="2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1BCBDED-7397-C781-A56C-5F7B76D5935B}"/>
                </a:ext>
              </a:extLst>
            </p:cNvPr>
            <p:cNvSpPr txBox="1"/>
            <p:nvPr/>
          </p:nvSpPr>
          <p:spPr>
            <a:xfrm>
              <a:off x="6005685" y="5705311"/>
              <a:ext cx="54929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普通成年人每天接收的信息量，相当于</a:t>
              </a:r>
              <a:r>
                <a:rPr lang="en-US" altLang="zh-CN" sz="2800" dirty="0"/>
                <a:t>17</a:t>
              </a:r>
              <a:r>
                <a:rPr lang="zh-CN" altLang="en-US" sz="2800" dirty="0"/>
                <a:t>世纪人的一生接收总量</a:t>
              </a:r>
              <a:r>
                <a:rPr lang="en-US" altLang="zh-CN" sz="2800" dirty="0"/>
                <a:t>.</a:t>
              </a:r>
              <a:endParaRPr lang="en-US" sz="28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211C41C-2B03-2129-4B50-612E9C44E5A8}"/>
                </a:ext>
              </a:extLst>
            </p:cNvPr>
            <p:cNvSpPr txBox="1"/>
            <p:nvPr/>
          </p:nvSpPr>
          <p:spPr>
            <a:xfrm>
              <a:off x="5812587" y="5326623"/>
              <a:ext cx="463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44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CFC9E-518A-C88C-4E1E-C8929165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CA67FB-11D5-8313-420A-4147F001CF35}"/>
              </a:ext>
            </a:extLst>
          </p:cNvPr>
          <p:cNvGrpSpPr/>
          <p:nvPr/>
        </p:nvGrpSpPr>
        <p:grpSpPr>
          <a:xfrm>
            <a:off x="-1" y="929148"/>
            <a:ext cx="12192002" cy="5928852"/>
            <a:chOff x="-1" y="0"/>
            <a:chExt cx="12192002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2F5F8D1-1999-6F46-0FB6-08D349459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2239"/>
            <a:stretch/>
          </p:blipFill>
          <p:spPr>
            <a:xfrm>
              <a:off x="2123767" y="153533"/>
              <a:ext cx="7897761" cy="67044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62E565-138F-6840-127C-1118FE00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0789"/>
            <a:stretch/>
          </p:blipFill>
          <p:spPr>
            <a:xfrm>
              <a:off x="-1" y="0"/>
              <a:ext cx="2123767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7DCD73-2BAC-CC1E-B886-3E859978B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0789"/>
            <a:stretch/>
          </p:blipFill>
          <p:spPr>
            <a:xfrm>
              <a:off x="10021529" y="0"/>
              <a:ext cx="2170472" cy="68580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DE10EA3-1FAC-2F0A-0C99-BC25D6963BB7}"/>
              </a:ext>
            </a:extLst>
          </p:cNvPr>
          <p:cNvSpPr/>
          <p:nvPr/>
        </p:nvSpPr>
        <p:spPr>
          <a:xfrm>
            <a:off x="5729748" y="1246759"/>
            <a:ext cx="2632587" cy="1319648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73306-4E57-EA4A-E21D-0760BEE44BC0}"/>
              </a:ext>
            </a:extLst>
          </p:cNvPr>
          <p:cNvSpPr/>
          <p:nvPr/>
        </p:nvSpPr>
        <p:spPr>
          <a:xfrm>
            <a:off x="3787877" y="2559031"/>
            <a:ext cx="2632587" cy="1319649"/>
          </a:xfrm>
          <a:prstGeom prst="rect">
            <a:avLst/>
          </a:prstGeom>
          <a:solidFill>
            <a:srgbClr val="49AA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88951-610C-DC5A-D03C-5E07D8F18A0F}"/>
              </a:ext>
            </a:extLst>
          </p:cNvPr>
          <p:cNvSpPr/>
          <p:nvPr/>
        </p:nvSpPr>
        <p:spPr>
          <a:xfrm>
            <a:off x="5729747" y="3900802"/>
            <a:ext cx="2632587" cy="1319648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FB199C-6ADA-D5F2-DADD-5134E175EA67}"/>
              </a:ext>
            </a:extLst>
          </p:cNvPr>
          <p:cNvSpPr/>
          <p:nvPr/>
        </p:nvSpPr>
        <p:spPr>
          <a:xfrm>
            <a:off x="3787876" y="5199518"/>
            <a:ext cx="2632587" cy="1319648"/>
          </a:xfrm>
          <a:prstGeom prst="rect">
            <a:avLst/>
          </a:prstGeom>
          <a:solidFill>
            <a:srgbClr val="18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3FBA063-7981-CB26-320F-B354CADE7922}"/>
              </a:ext>
            </a:extLst>
          </p:cNvPr>
          <p:cNvSpPr/>
          <p:nvPr/>
        </p:nvSpPr>
        <p:spPr>
          <a:xfrm rot="10800000">
            <a:off x="5729747" y="6535104"/>
            <a:ext cx="685800" cy="248628"/>
          </a:xfrm>
          <a:prstGeom prst="triangle">
            <a:avLst/>
          </a:prstGeom>
          <a:solidFill>
            <a:srgbClr val="18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A8C929F-59AA-BF74-310E-F37590298A15}"/>
              </a:ext>
            </a:extLst>
          </p:cNvPr>
          <p:cNvSpPr/>
          <p:nvPr/>
        </p:nvSpPr>
        <p:spPr>
          <a:xfrm rot="10800000">
            <a:off x="5727287" y="5199518"/>
            <a:ext cx="685800" cy="248628"/>
          </a:xfrm>
          <a:prstGeom prst="triangle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39C2803-81BD-F6AF-091A-75270529C62E}"/>
              </a:ext>
            </a:extLst>
          </p:cNvPr>
          <p:cNvSpPr/>
          <p:nvPr/>
        </p:nvSpPr>
        <p:spPr>
          <a:xfrm rot="10800000">
            <a:off x="5727286" y="3886056"/>
            <a:ext cx="685800" cy="248628"/>
          </a:xfrm>
          <a:prstGeom prst="triangle">
            <a:avLst/>
          </a:prstGeom>
          <a:solidFill>
            <a:srgbClr val="49AA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183C404-94C5-3892-33AB-A1F43316095B}"/>
              </a:ext>
            </a:extLst>
          </p:cNvPr>
          <p:cNvSpPr/>
          <p:nvPr/>
        </p:nvSpPr>
        <p:spPr>
          <a:xfrm rot="10800000">
            <a:off x="5727286" y="2551656"/>
            <a:ext cx="685800" cy="248628"/>
          </a:xfrm>
          <a:prstGeom prst="triangle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01C95-C763-43A6-B58E-0F9869CAAE18}"/>
              </a:ext>
            </a:extLst>
          </p:cNvPr>
          <p:cNvSpPr txBox="1"/>
          <p:nvPr/>
        </p:nvSpPr>
        <p:spPr>
          <a:xfrm>
            <a:off x="6152533" y="1282774"/>
            <a:ext cx="19320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rgbClr val="E43006"/>
                  </a:glow>
                </a:effectLst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E43006"/>
                  </a:glow>
                </a:effectLst>
              </a:rPr>
              <a:t>角色多</a:t>
            </a:r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rgbClr val="E43006"/>
                  </a:glow>
                </a:effectLst>
              </a:rPr>
              <a:t>】</a:t>
            </a:r>
          </a:p>
          <a:p>
            <a:r>
              <a:rPr lang="zh-CN" altLang="en-US" sz="2400" dirty="0">
                <a:solidFill>
                  <a:schemeClr val="bg1"/>
                </a:solidFill>
                <a:effectLst>
                  <a:glow rad="101600">
                    <a:srgbClr val="E43006"/>
                  </a:glow>
                </a:effectLst>
              </a:rPr>
              <a:t>事务多</a:t>
            </a:r>
            <a:endParaRPr lang="en-US" altLang="zh-CN" sz="2400" dirty="0">
              <a:solidFill>
                <a:schemeClr val="bg1"/>
              </a:solidFill>
              <a:effectLst>
                <a:glow rad="101600">
                  <a:srgbClr val="E43006"/>
                </a:glow>
              </a:effectLst>
            </a:endParaRPr>
          </a:p>
          <a:p>
            <a:r>
              <a:rPr lang="zh-CN" altLang="en-US" sz="2400" dirty="0">
                <a:solidFill>
                  <a:schemeClr val="bg1"/>
                </a:solidFill>
                <a:effectLst>
                  <a:glow rad="101600">
                    <a:srgbClr val="E43006"/>
                  </a:glow>
                </a:effectLst>
              </a:rPr>
              <a:t>身份感模糊</a:t>
            </a:r>
            <a:endParaRPr lang="en-US" sz="2400" dirty="0">
              <a:solidFill>
                <a:schemeClr val="bg1"/>
              </a:solidFill>
              <a:effectLst>
                <a:glow rad="101600">
                  <a:srgbClr val="E43006"/>
                </a:glo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91EC1-23FD-95E5-0718-6C8FD1C224B1}"/>
              </a:ext>
            </a:extLst>
          </p:cNvPr>
          <p:cNvSpPr txBox="1"/>
          <p:nvPr/>
        </p:nvSpPr>
        <p:spPr>
          <a:xfrm>
            <a:off x="4058251" y="2732438"/>
            <a:ext cx="2086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快节奏</a:t>
            </a:r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】</a:t>
            </a:r>
          </a:p>
          <a:p>
            <a:r>
              <a:rPr lang="zh-CN" altLang="en-US" sz="24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带来时间焦虑</a:t>
            </a:r>
            <a:endParaRPr lang="en-US" sz="24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B03D7-7011-B611-D8FB-0A4CA7D2DCF8}"/>
              </a:ext>
            </a:extLst>
          </p:cNvPr>
          <p:cNvSpPr txBox="1"/>
          <p:nvPr/>
        </p:nvSpPr>
        <p:spPr>
          <a:xfrm>
            <a:off x="5727285" y="3916736"/>
            <a:ext cx="26252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rgbClr val="B08600"/>
                  </a:glow>
                </a:effectLst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B08600"/>
                  </a:glow>
                </a:effectLst>
              </a:rPr>
              <a:t>无地域限制</a:t>
            </a:r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rgbClr val="B08600"/>
                  </a:glow>
                </a:effectLst>
              </a:rPr>
              <a:t>】</a:t>
            </a:r>
          </a:p>
          <a:p>
            <a:r>
              <a:rPr lang="zh-CN" altLang="en-US" sz="2400" dirty="0">
                <a:solidFill>
                  <a:schemeClr val="bg1"/>
                </a:solidFill>
                <a:effectLst>
                  <a:glow rad="101600">
                    <a:srgbClr val="B08600"/>
                  </a:glow>
                </a:effectLst>
              </a:rPr>
              <a:t>     资讯泛滥的</a:t>
            </a:r>
            <a:r>
              <a:rPr lang="en-US" altLang="zh-CN" sz="2400" dirty="0">
                <a:solidFill>
                  <a:schemeClr val="bg1"/>
                </a:solidFill>
                <a:effectLst>
                  <a:glow rad="101600">
                    <a:srgbClr val="B08600"/>
                  </a:glow>
                </a:effectLst>
              </a:rPr>
              <a:t>…</a:t>
            </a:r>
          </a:p>
          <a:p>
            <a:r>
              <a:rPr lang="zh-CN" altLang="en-US" sz="2400" dirty="0">
                <a:solidFill>
                  <a:schemeClr val="bg1"/>
                </a:solidFill>
                <a:effectLst>
                  <a:glow rad="101600">
                    <a:srgbClr val="B08600"/>
                  </a:glow>
                </a:effectLst>
              </a:rPr>
              <a:t>     混乱与麻木</a:t>
            </a:r>
            <a:endParaRPr lang="en-US" sz="2400" dirty="0">
              <a:solidFill>
                <a:schemeClr val="bg1"/>
              </a:solidFill>
              <a:effectLst>
                <a:glow rad="101600">
                  <a:srgbClr val="B08600"/>
                </a:glo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2D8473-A43A-2FBE-8794-3AA038C60146}"/>
              </a:ext>
            </a:extLst>
          </p:cNvPr>
          <p:cNvSpPr txBox="1"/>
          <p:nvPr/>
        </p:nvSpPr>
        <p:spPr>
          <a:xfrm>
            <a:off x="3706764" y="5412467"/>
            <a:ext cx="26252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rgbClr val="139D2A">
                      <a:alpha val="40000"/>
                    </a:srgbClr>
                  </a:glow>
                </a:effectLst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139D2A">
                      <a:alpha val="40000"/>
                    </a:srgbClr>
                  </a:glow>
                </a:effectLst>
              </a:rPr>
              <a:t>高科技</a:t>
            </a:r>
            <a:r>
              <a:rPr lang="en-US" altLang="zh-CN" sz="2800" b="1" dirty="0">
                <a:solidFill>
                  <a:schemeClr val="bg1"/>
                </a:solidFill>
                <a:effectLst>
                  <a:glow rad="101600">
                    <a:srgbClr val="139D2A">
                      <a:alpha val="40000"/>
                    </a:srgbClr>
                  </a:glow>
                </a:effectLst>
              </a:rPr>
              <a:t>+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101600">
                    <a:srgbClr val="139D2A">
                      <a:alpha val="40000"/>
                    </a:srgbClr>
                  </a:glow>
                </a:effectLst>
              </a:rPr>
              <a:t>消费</a:t>
            </a:r>
            <a:r>
              <a:rPr lang="en-US" altLang="zh-CN" sz="2800" dirty="0">
                <a:solidFill>
                  <a:schemeClr val="bg1"/>
                </a:solidFill>
                <a:effectLst>
                  <a:glow rad="101600">
                    <a:srgbClr val="139D2A">
                      <a:alpha val="40000"/>
                    </a:srgbClr>
                  </a:glow>
                </a:effectLst>
              </a:rPr>
              <a:t>】</a:t>
            </a:r>
          </a:p>
          <a:p>
            <a:r>
              <a:rPr lang="zh-CN" altLang="en-US" sz="2400" dirty="0">
                <a:solidFill>
                  <a:schemeClr val="bg1"/>
                </a:solidFill>
                <a:effectLst>
                  <a:glow rad="101600">
                    <a:srgbClr val="139D2A">
                      <a:alpha val="40000"/>
                    </a:srgbClr>
                  </a:glow>
                </a:effectLst>
              </a:rPr>
              <a:t>        无止尽物欲</a:t>
            </a:r>
            <a:endParaRPr lang="en-US" sz="2400" dirty="0">
              <a:solidFill>
                <a:schemeClr val="bg1"/>
              </a:solidFill>
              <a:effectLst>
                <a:glow rad="101600">
                  <a:srgbClr val="139D2A">
                    <a:alpha val="40000"/>
                  </a:srgbClr>
                </a:glow>
              </a:effectLst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BB6714-4600-7FCB-B6D5-9F60ED86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60" t="20663" r="11120" b="46751"/>
          <a:stretch/>
        </p:blipFill>
        <p:spPr>
          <a:xfrm>
            <a:off x="848245" y="36545"/>
            <a:ext cx="785484" cy="89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C09ADD1-2AB4-69A4-841F-2E38EAC7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254" t="52448" r="13676" b="16383"/>
          <a:stretch/>
        </p:blipFill>
        <p:spPr>
          <a:xfrm>
            <a:off x="1448299" y="-7696"/>
            <a:ext cx="860897" cy="91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9B2DAE-D010-B208-EB36-1B1592B13A5A}"/>
              </a:ext>
            </a:extLst>
          </p:cNvPr>
          <p:cNvSpPr txBox="1"/>
          <p:nvPr/>
        </p:nvSpPr>
        <p:spPr>
          <a:xfrm>
            <a:off x="277467" y="34116"/>
            <a:ext cx="9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谈</a:t>
            </a:r>
            <a:endParaRPr lang="en-US" sz="4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5287F3-6BBD-09ED-3C84-A9D6096FD874}"/>
              </a:ext>
            </a:extLst>
          </p:cNvPr>
          <p:cNvSpPr txBox="1"/>
          <p:nvPr/>
        </p:nvSpPr>
        <p:spPr>
          <a:xfrm>
            <a:off x="199102" y="1484108"/>
            <a:ext cx="50205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你们是被拣选的族类，是有君尊的祭司，是圣洁的国度，是属神的子民。</a:t>
            </a:r>
            <a:endParaRPr lang="en-US" sz="2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1D494-E742-BA89-E68B-0BEB389028BE}"/>
              </a:ext>
            </a:extLst>
          </p:cNvPr>
          <p:cNvSpPr txBox="1"/>
          <p:nvPr/>
        </p:nvSpPr>
        <p:spPr>
          <a:xfrm>
            <a:off x="7285702" y="2827471"/>
            <a:ext cx="4906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我必安然躺下睡觉，因为独有你耶和华使我安然居住。</a:t>
            </a:r>
            <a:endParaRPr lang="en-US" sz="2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E4FF82-D7E5-410C-E7AD-E7B07C5BBDB7}"/>
              </a:ext>
            </a:extLst>
          </p:cNvPr>
          <p:cNvSpPr txBox="1"/>
          <p:nvPr/>
        </p:nvSpPr>
        <p:spPr>
          <a:xfrm>
            <a:off x="199102" y="4148209"/>
            <a:ext cx="4807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不要效法这个世界。只要心意更新而变化。</a:t>
            </a:r>
            <a:endParaRPr lang="en-US" sz="2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E457D7-3591-82B3-D804-28D3E3BCD459}"/>
              </a:ext>
            </a:extLst>
          </p:cNvPr>
          <p:cNvSpPr txBox="1"/>
          <p:nvPr/>
        </p:nvSpPr>
        <p:spPr>
          <a:xfrm>
            <a:off x="7285701" y="5547762"/>
            <a:ext cx="4906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神造万物，各按其时成为美好。又将永生安置在世人心里。</a:t>
            </a:r>
            <a:endParaRPr lang="en-US" sz="2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989199-E40E-9DDE-9902-E73CE9AD7B52}"/>
              </a:ext>
            </a:extLst>
          </p:cNvPr>
          <p:cNvSpPr txBox="1"/>
          <p:nvPr/>
        </p:nvSpPr>
        <p:spPr>
          <a:xfrm>
            <a:off x="4077927" y="1920504"/>
            <a:ext cx="985685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700" dirty="0"/>
              <a:t>彼前二</a:t>
            </a:r>
            <a:r>
              <a:rPr lang="en-US" altLang="zh-CN" sz="1700" dirty="0"/>
              <a:t>9</a:t>
            </a:r>
            <a:endParaRPr lang="en-US" sz="17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091671-BD08-3B39-72B2-171F5A8AF8FA}"/>
              </a:ext>
            </a:extLst>
          </p:cNvPr>
          <p:cNvSpPr txBox="1"/>
          <p:nvPr/>
        </p:nvSpPr>
        <p:spPr>
          <a:xfrm>
            <a:off x="11094482" y="3242969"/>
            <a:ext cx="727578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700" dirty="0"/>
              <a:t>诗四</a:t>
            </a:r>
            <a:r>
              <a:rPr lang="en-US" altLang="zh-CN" sz="1700" dirty="0"/>
              <a:t>8</a:t>
            </a:r>
            <a:endParaRPr lang="en-US" sz="17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D3DAC7-3872-08E8-8EB9-AE5829DAF13F}"/>
              </a:ext>
            </a:extLst>
          </p:cNvPr>
          <p:cNvSpPr txBox="1"/>
          <p:nvPr/>
        </p:nvSpPr>
        <p:spPr>
          <a:xfrm>
            <a:off x="3834444" y="4547678"/>
            <a:ext cx="985685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700" dirty="0"/>
              <a:t>罗十二</a:t>
            </a:r>
            <a:r>
              <a:rPr lang="en-US" altLang="zh-CN" sz="1700" dirty="0"/>
              <a:t>2</a:t>
            </a:r>
            <a:endParaRPr lang="en-US" sz="1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792EAF-EF7E-BDFD-3FCD-92B9C2B20D15}"/>
              </a:ext>
            </a:extLst>
          </p:cNvPr>
          <p:cNvSpPr txBox="1"/>
          <p:nvPr/>
        </p:nvSpPr>
        <p:spPr>
          <a:xfrm>
            <a:off x="10878158" y="5928852"/>
            <a:ext cx="935297" cy="366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700" dirty="0"/>
              <a:t>传三</a:t>
            </a:r>
            <a:r>
              <a:rPr lang="en-US" altLang="zh-CN" sz="1700" dirty="0"/>
              <a:t>11</a:t>
            </a:r>
            <a:endParaRPr lang="en-US" sz="1700" dirty="0"/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31F1ABDA-A676-A637-86C6-9A9039E82590}"/>
              </a:ext>
            </a:extLst>
          </p:cNvPr>
          <p:cNvSpPr/>
          <p:nvPr/>
        </p:nvSpPr>
        <p:spPr>
          <a:xfrm rot="5400000" flipH="1">
            <a:off x="5823811" y="-4341424"/>
            <a:ext cx="566465" cy="10517598"/>
          </a:xfrm>
          <a:prstGeom prst="rightBrac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07F8B3-8C54-3D8A-BC3A-D2AB33423FA3}"/>
              </a:ext>
            </a:extLst>
          </p:cNvPr>
          <p:cNvSpPr txBox="1"/>
          <p:nvPr/>
        </p:nvSpPr>
        <p:spPr>
          <a:xfrm>
            <a:off x="3335770" y="47450"/>
            <a:ext cx="512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生命，被挤压走了什么？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643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E23C9-003D-8058-39ED-282DAB6C4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4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2D863-BC9F-881D-64FA-083618EFEB1F}"/>
              </a:ext>
            </a:extLst>
          </p:cNvPr>
          <p:cNvSpPr txBox="1"/>
          <p:nvPr/>
        </p:nvSpPr>
        <p:spPr>
          <a:xfrm>
            <a:off x="3546989" y="233121"/>
            <a:ext cx="85540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8  </a:t>
            </a:r>
            <a:r>
              <a:rPr lang="zh-CN" altLang="en-US" sz="2400" dirty="0"/>
              <a:t>愿全地都敬畏耶和华。愿世上的居民，都惧怕他。</a:t>
            </a:r>
          </a:p>
          <a:p>
            <a:r>
              <a:rPr lang="en-US" altLang="zh-CN" dirty="0"/>
              <a:t>9  </a:t>
            </a:r>
            <a:r>
              <a:rPr lang="zh-CN" altLang="en-US" sz="2400" dirty="0"/>
              <a:t>因为他说有，就有。命立，就立。</a:t>
            </a:r>
            <a:endParaRPr lang="en-US" altLang="zh-CN" sz="2400" dirty="0"/>
          </a:p>
          <a:p>
            <a:endParaRPr lang="zh-CN" altLang="en-US" sz="2400" dirty="0"/>
          </a:p>
          <a:p>
            <a:r>
              <a:rPr lang="en-US" altLang="zh-CN" dirty="0"/>
              <a:t>10</a:t>
            </a:r>
            <a:r>
              <a:rPr lang="zh-CN" altLang="en-US" sz="2400" dirty="0"/>
              <a:t>耶和华使列国的</a:t>
            </a:r>
            <a:r>
              <a:rPr lang="zh-CN" altLang="en-US" sz="2800" dirty="0"/>
              <a:t>筹算归于无有</a:t>
            </a:r>
            <a:r>
              <a:rPr lang="zh-CN" altLang="en-US" sz="2400" dirty="0"/>
              <a:t>，使众民的</a:t>
            </a:r>
            <a:r>
              <a:rPr lang="zh-CN" altLang="en-US" sz="2800" dirty="0"/>
              <a:t>思念无有功效</a:t>
            </a:r>
            <a:r>
              <a:rPr lang="zh-CN" altLang="en-US" sz="2400" dirty="0"/>
              <a:t>。</a:t>
            </a:r>
          </a:p>
          <a:p>
            <a:r>
              <a:rPr lang="en-US" altLang="zh-CN" dirty="0"/>
              <a:t>11</a:t>
            </a:r>
            <a:r>
              <a:rPr lang="zh-CN" altLang="en-US" sz="2800" dirty="0"/>
              <a:t>耶和华的寿算</a:t>
            </a:r>
            <a:r>
              <a:rPr lang="zh-CN" altLang="en-US" sz="2400" dirty="0"/>
              <a:t>永远立定，</a:t>
            </a:r>
            <a:r>
              <a:rPr lang="zh-CN" altLang="en-US" sz="2800" dirty="0"/>
              <a:t>他心中的思念</a:t>
            </a:r>
            <a:r>
              <a:rPr lang="zh-CN" altLang="en-US" sz="2400" dirty="0"/>
              <a:t>万代常存。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7C59B-2E9E-EEC3-D883-D0E44ADA67A5}"/>
              </a:ext>
            </a:extLst>
          </p:cNvPr>
          <p:cNvSpPr txBox="1"/>
          <p:nvPr/>
        </p:nvSpPr>
        <p:spPr>
          <a:xfrm>
            <a:off x="1858297" y="910229"/>
            <a:ext cx="123886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总结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714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在曠野遇見神: 6月2020">
            <a:extLst>
              <a:ext uri="{FF2B5EF4-FFF2-40B4-BE49-F238E27FC236}">
                <a16:creationId xmlns:a16="http://schemas.microsoft.com/office/drawing/2014/main" id="{531ED674-0EBD-4409-05BD-450DC2C4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260AC-DB7D-2EF3-05AB-77E291B38BE7}"/>
              </a:ext>
            </a:extLst>
          </p:cNvPr>
          <p:cNvSpPr txBox="1"/>
          <p:nvPr/>
        </p:nvSpPr>
        <p:spPr>
          <a:xfrm>
            <a:off x="582562" y="1177694"/>
            <a:ext cx="109064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/>
              <a:t>全能的上帝，凡人的心，在主面前无不显明，心里所羡慕的，主都晓得，心里所隐藏的，都瞒不过主，求主赐下圣灵，感化我们，使我们心清意洁，尽心爱主，恭敬归荣耀与主的圣名。</a:t>
            </a:r>
          </a:p>
          <a:p>
            <a:endParaRPr lang="zh-CN" altLang="en-US" sz="3600" dirty="0"/>
          </a:p>
          <a:p>
            <a:r>
              <a:rPr lang="zh-CN" altLang="en-US" sz="3600" dirty="0"/>
              <a:t>这是靠我主耶稣基督求的。阿们。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D51B8-313A-D6FE-9B3A-15A130DB5DDA}"/>
              </a:ext>
            </a:extLst>
          </p:cNvPr>
          <p:cNvSpPr txBox="1"/>
          <p:nvPr/>
        </p:nvSpPr>
        <p:spPr>
          <a:xfrm>
            <a:off x="663676" y="368711"/>
            <a:ext cx="2625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求洁心祷告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313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3320-A116-92D2-20D6-0E63EE6F6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在曠野遇見神: 6月2020">
            <a:extLst>
              <a:ext uri="{FF2B5EF4-FFF2-40B4-BE49-F238E27FC236}">
                <a16:creationId xmlns:a16="http://schemas.microsoft.com/office/drawing/2014/main" id="{4D11F668-987D-A930-3386-3EC49E82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155284-763A-6D35-96C1-56ABD1BB1305}"/>
              </a:ext>
            </a:extLst>
          </p:cNvPr>
          <p:cNvSpPr txBox="1"/>
          <p:nvPr/>
        </p:nvSpPr>
        <p:spPr>
          <a:xfrm>
            <a:off x="575188" y="1192442"/>
            <a:ext cx="109064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/>
              <a:t>无所不能的上帝，我们的天父，主曾发大慈悲，应许将赦罪的恩，赐给诚心悔罪真实信靠主的人，现在求主怜悯我们。赦免我们，救我们脱离一切罪恶，激发我们，坚固我们，使我们勇于为善；并保守引领我们得永远的生命，奉主耶稣的名求。阿们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F6510-7C70-E7DE-DCB9-CE3210D37B9D}"/>
              </a:ext>
            </a:extLst>
          </p:cNvPr>
          <p:cNvSpPr txBox="1"/>
          <p:nvPr/>
        </p:nvSpPr>
        <p:spPr>
          <a:xfrm>
            <a:off x="663676" y="368711"/>
            <a:ext cx="26252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认罪祷告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97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21368</TotalTime>
  <Words>1070</Words>
  <Application>Microsoft Office PowerPoint</Application>
  <PresentationFormat>Widescreen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Ling Ping Tiang</dc:creator>
  <cp:lastModifiedBy>R Fang</cp:lastModifiedBy>
  <cp:revision>44</cp:revision>
  <cp:lastPrinted>2025-06-26T00:06:26Z</cp:lastPrinted>
  <dcterms:created xsi:type="dcterms:W3CDTF">2024-11-27T01:28:49Z</dcterms:created>
  <dcterms:modified xsi:type="dcterms:W3CDTF">2025-06-30T08:49:51Z</dcterms:modified>
</cp:coreProperties>
</file>