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5" r:id="rId5"/>
    <p:sldId id="266" r:id="rId6"/>
    <p:sldId id="267" r:id="rId7"/>
    <p:sldId id="268" r:id="rId8"/>
    <p:sldId id="269" r:id="rId9"/>
    <p:sldId id="270" r:id="rId10"/>
    <p:sldId id="271" r:id="rId11"/>
    <p:sldId id="261" r:id="rId12"/>
    <p:sldId id="278" r:id="rId13"/>
    <p:sldId id="280" r:id="rId14"/>
    <p:sldId id="279" r:id="rId15"/>
    <p:sldId id="281" r:id="rId16"/>
    <p:sldId id="282" r:id="rId17"/>
    <p:sldId id="273" r:id="rId18"/>
    <p:sldId id="283" r:id="rId19"/>
    <p:sldId id="284" r:id="rId20"/>
    <p:sldId id="285" r:id="rId21"/>
    <p:sldId id="274" r:id="rId22"/>
    <p:sldId id="276" r:id="rId23"/>
    <p:sldId id="277" r:id="rId24"/>
    <p:sldId id="286" r:id="rId25"/>
    <p:sldId id="272" r:id="rId26"/>
    <p:sldId id="262" r:id="rId27"/>
    <p:sldId id="263" r:id="rId28"/>
    <p:sldId id="26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AC77"/>
    <a:srgbClr val="457E14"/>
    <a:srgbClr val="2F2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24" d="100"/>
          <a:sy n="124" d="100"/>
        </p:scale>
        <p:origin x="786"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964786" y="4632616"/>
            <a:ext cx="3206492" cy="318814"/>
          </a:xfrm>
        </p:spPr>
        <p:txBody>
          <a:bodyPr>
            <a:normAutofit/>
          </a:bodyPr>
          <a:lstStyle>
            <a:lvl1pPr>
              <a:defRPr sz="1600">
                <a:solidFill>
                  <a:srgbClr val="C5AC77"/>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4248" y="180766"/>
            <a:ext cx="5157688" cy="1652606"/>
          </a:xfrm>
        </p:spPr>
        <p:txBody>
          <a:bodyPr/>
          <a:lstStyle>
            <a:lvl1pPr>
              <a:defRPr>
                <a:solidFill>
                  <a:srgbClr val="457E14"/>
                </a:solidFill>
              </a:defRPr>
            </a:lvl1pPr>
          </a:lstStyle>
          <a:p>
            <a:r>
              <a:rPr lang="en-US" dirty="0"/>
              <a:t>Add Your Title</a:t>
            </a:r>
          </a:p>
        </p:txBody>
      </p:sp>
      <p:sp>
        <p:nvSpPr>
          <p:cNvPr id="4" name="Text Placeholder 3"/>
          <p:cNvSpPr>
            <a:spLocks noGrp="1"/>
          </p:cNvSpPr>
          <p:nvPr>
            <p:ph type="body" sz="quarter" idx="12" hasCustomPrompt="1"/>
          </p:nvPr>
        </p:nvSpPr>
        <p:spPr>
          <a:xfrm>
            <a:off x="2964786" y="4632616"/>
            <a:ext cx="3206492" cy="318814"/>
          </a:xfrm>
        </p:spPr>
        <p:txBody>
          <a:bodyPr>
            <a:normAutofit/>
          </a:bodyPr>
          <a:lstStyle>
            <a:lvl1pPr>
              <a:defRPr sz="1600">
                <a:solidFill>
                  <a:srgbClr val="C5AC77"/>
                </a:solidFill>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318561"/>
            <a:ext cx="8211824" cy="219614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1318561"/>
            <a:ext cx="8211824" cy="219614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2844" y="152036"/>
            <a:ext cx="2608006" cy="930100"/>
          </a:xfrm>
        </p:spPr>
        <p:txBody>
          <a:bodyPr>
            <a:normAutofit/>
          </a:bodyPr>
          <a:lstStyle>
            <a:lvl1pPr>
              <a:defRPr sz="1600">
                <a:solidFill>
                  <a:srgbClr val="457E14"/>
                </a:solidFill>
              </a:defRPr>
            </a:lvl1pPr>
          </a:lstStyle>
          <a:p>
            <a:r>
              <a:rPr lang="en-US" dirty="0"/>
              <a:t>Add Your Title</a:t>
            </a:r>
          </a:p>
        </p:txBody>
      </p:sp>
      <p:sp>
        <p:nvSpPr>
          <p:cNvPr id="5" name="Text Placeholder 6"/>
          <p:cNvSpPr>
            <a:spLocks noGrp="1"/>
          </p:cNvSpPr>
          <p:nvPr>
            <p:ph type="body" sz="quarter" idx="11" hasCustomPrompt="1"/>
          </p:nvPr>
        </p:nvSpPr>
        <p:spPr>
          <a:xfrm>
            <a:off x="468313" y="1318561"/>
            <a:ext cx="8211824" cy="219614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50307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3112260"/>
            <a:ext cx="8159750" cy="551546"/>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21854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F210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F210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F210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F210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F210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F210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1DA972-1261-6380-9566-77FA39C82B3F}"/>
              </a:ext>
            </a:extLst>
          </p:cNvPr>
          <p:cNvSpPr>
            <a:spLocks noGrp="1"/>
          </p:cNvSpPr>
          <p:nvPr>
            <p:ph type="body" sz="quarter" idx="13"/>
          </p:nvPr>
        </p:nvSpPr>
        <p:spPr/>
        <p:txBody>
          <a:bodyPr/>
          <a:lstStyle/>
          <a:p>
            <a:endParaRPr lang="en-US"/>
          </a:p>
        </p:txBody>
      </p:sp>
      <p:pic>
        <p:nvPicPr>
          <p:cNvPr id="5" name="Picture 4" descr="A white circle with black text&#10;&#10;AI-generated content may be incorrect.">
            <a:extLst>
              <a:ext uri="{FF2B5EF4-FFF2-40B4-BE49-F238E27FC236}">
                <a16:creationId xmlns:a16="http://schemas.microsoft.com/office/drawing/2014/main" id="{C787D14D-F1A8-1C41-6AD9-679741B908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45F0-81A6-1F6B-7633-7819154443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9E5755-879B-4061-01B1-146581E13E09}"/>
              </a:ext>
            </a:extLst>
          </p:cNvPr>
          <p:cNvSpPr>
            <a:spLocks noGrp="1"/>
          </p:cNvSpPr>
          <p:nvPr>
            <p:ph type="body" sz="quarter" idx="13"/>
          </p:nvPr>
        </p:nvSpPr>
        <p:spPr/>
        <p:txBody>
          <a:bodyPr>
            <a:noAutofit/>
          </a:bodyPr>
          <a:lstStyle/>
          <a:p>
            <a:r>
              <a:rPr lang="en-US" dirty="0"/>
              <a:t>But to those on the outside everything is said in parables 12 so that, </a:t>
            </a:r>
          </a:p>
          <a:p>
            <a:r>
              <a:rPr lang="en-US" dirty="0"/>
              <a:t>“‘they may be ever seeing but never perceiving,</a:t>
            </a:r>
          </a:p>
          <a:p>
            <a:r>
              <a:rPr lang="en-US" dirty="0"/>
              <a:t>    and ever hearing but never understanding;</a:t>
            </a:r>
          </a:p>
          <a:p>
            <a:r>
              <a:rPr lang="en-US" dirty="0"/>
              <a:t>Otherwise, they might turn and be forgiven!’”</a:t>
            </a:r>
          </a:p>
        </p:txBody>
      </p:sp>
      <p:sp>
        <p:nvSpPr>
          <p:cNvPr id="5" name="Text Placeholder 4">
            <a:extLst>
              <a:ext uri="{FF2B5EF4-FFF2-40B4-BE49-F238E27FC236}">
                <a16:creationId xmlns:a16="http://schemas.microsoft.com/office/drawing/2014/main" id="{4394138B-C733-AD10-DE09-175442C6B665}"/>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4991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t>Good </a:t>
            </a:r>
            <a:br>
              <a:rPr lang="en-US" sz="2400" b="1" dirty="0"/>
            </a:br>
            <a:r>
              <a:rPr lang="en-US" sz="2400" b="1" dirty="0"/>
              <a:t>Soil</a:t>
            </a:r>
          </a:p>
        </p:txBody>
      </p:sp>
      <p:sp>
        <p:nvSpPr>
          <p:cNvPr id="5" name="Text Placeholder 4"/>
          <p:cNvSpPr>
            <a:spLocks noGrp="1"/>
          </p:cNvSpPr>
          <p:nvPr>
            <p:ph type="body" sz="quarter" idx="11"/>
          </p:nvPr>
        </p:nvSpPr>
        <p:spPr/>
        <p:txBody>
          <a:bodyPr/>
          <a:lstStyle/>
          <a:p>
            <a:r>
              <a:rPr lang="en-US" sz="3600" b="1" dirty="0"/>
              <a:t>Tend Your Soil</a:t>
            </a:r>
          </a:p>
          <a:p>
            <a:r>
              <a:rPr lang="en-US" dirty="0"/>
              <a:t>(Heart)</a:t>
            </a:r>
          </a:p>
        </p:txBody>
      </p:sp>
    </p:spTree>
    <p:extLst>
      <p:ext uri="{BB962C8B-B14F-4D97-AF65-F5344CB8AC3E}">
        <p14:creationId xmlns:p14="http://schemas.microsoft.com/office/powerpoint/2010/main" val="140548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77022-1BD3-41AE-9090-E066E71823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11B108-01F1-B55D-5B43-34E504E77713}"/>
              </a:ext>
            </a:extLst>
          </p:cNvPr>
          <p:cNvSpPr>
            <a:spLocks noGrp="1"/>
          </p:cNvSpPr>
          <p:nvPr>
            <p:ph type="body" sz="quarter" idx="13"/>
          </p:nvPr>
        </p:nvSpPr>
        <p:spPr/>
        <p:txBody>
          <a:bodyPr>
            <a:noAutofit/>
          </a:bodyPr>
          <a:lstStyle/>
          <a:p>
            <a:r>
              <a:rPr lang="en-US" dirty="0"/>
              <a:t>15 Some people are </a:t>
            </a:r>
            <a:r>
              <a:rPr lang="en-US" b="1" dirty="0"/>
              <a:t>like seed along the path, </a:t>
            </a:r>
            <a:r>
              <a:rPr lang="en-US" dirty="0"/>
              <a:t>where the word is sown. </a:t>
            </a:r>
          </a:p>
          <a:p>
            <a:r>
              <a:rPr lang="en-US" b="1" dirty="0"/>
              <a:t>As soon as they hear it, </a:t>
            </a:r>
          </a:p>
          <a:p>
            <a:r>
              <a:rPr lang="en-US" b="1" dirty="0"/>
              <a:t>Satan comes and takes away </a:t>
            </a:r>
          </a:p>
          <a:p>
            <a:r>
              <a:rPr lang="en-US" dirty="0"/>
              <a:t>the word that was sown in them.</a:t>
            </a:r>
          </a:p>
        </p:txBody>
      </p:sp>
      <p:sp>
        <p:nvSpPr>
          <p:cNvPr id="5" name="Text Placeholder 4">
            <a:extLst>
              <a:ext uri="{FF2B5EF4-FFF2-40B4-BE49-F238E27FC236}">
                <a16:creationId xmlns:a16="http://schemas.microsoft.com/office/drawing/2014/main" id="{DF115B8A-00B9-B5D1-4DD3-44EA0085D861}"/>
              </a:ext>
            </a:extLst>
          </p:cNvPr>
          <p:cNvSpPr>
            <a:spLocks noGrp="1"/>
          </p:cNvSpPr>
          <p:nvPr>
            <p:ph type="body" sz="quarter" idx="14"/>
          </p:nvPr>
        </p:nvSpPr>
        <p:spPr/>
        <p:txBody>
          <a:bodyPr>
            <a:noAutofit/>
          </a:bodyPr>
          <a:lstStyle/>
          <a:p>
            <a:r>
              <a:rPr lang="en-US" sz="3200" dirty="0"/>
              <a:t>Mark 4:15 NIV </a:t>
            </a:r>
          </a:p>
        </p:txBody>
      </p:sp>
    </p:spTree>
    <p:extLst>
      <p:ext uri="{BB962C8B-B14F-4D97-AF65-F5344CB8AC3E}">
        <p14:creationId xmlns:p14="http://schemas.microsoft.com/office/powerpoint/2010/main" val="104002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AFA9-71A1-BD46-5191-6037E23262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640DDB-D815-B109-4AE1-F3FF4487164F}"/>
              </a:ext>
            </a:extLst>
          </p:cNvPr>
          <p:cNvSpPr>
            <a:spLocks noGrp="1"/>
          </p:cNvSpPr>
          <p:nvPr>
            <p:ph type="body" sz="quarter" idx="13"/>
          </p:nvPr>
        </p:nvSpPr>
        <p:spPr/>
        <p:txBody>
          <a:bodyPr>
            <a:noAutofit/>
          </a:bodyPr>
          <a:lstStyle/>
          <a:p>
            <a:r>
              <a:rPr lang="en-US" dirty="0"/>
              <a:t>16 Others, </a:t>
            </a:r>
            <a:r>
              <a:rPr lang="en-US" b="1" dirty="0"/>
              <a:t>like seed sown on rocky places</a:t>
            </a:r>
            <a:r>
              <a:rPr lang="en-US" dirty="0"/>
              <a:t>, hear the word and at once receive it with joy. 17 </a:t>
            </a:r>
            <a:r>
              <a:rPr lang="en-US" b="1" dirty="0"/>
              <a:t>But since they have no root, they last only a short time. </a:t>
            </a:r>
          </a:p>
          <a:p>
            <a:r>
              <a:rPr lang="en-US" dirty="0"/>
              <a:t>When trouble or persecution comes because of the word, they quickly fall away.</a:t>
            </a:r>
          </a:p>
        </p:txBody>
      </p:sp>
      <p:sp>
        <p:nvSpPr>
          <p:cNvPr id="5" name="Text Placeholder 4">
            <a:extLst>
              <a:ext uri="{FF2B5EF4-FFF2-40B4-BE49-F238E27FC236}">
                <a16:creationId xmlns:a16="http://schemas.microsoft.com/office/drawing/2014/main" id="{2DA064E5-1ECA-571E-8AB7-E8B106E0DD43}"/>
              </a:ext>
            </a:extLst>
          </p:cNvPr>
          <p:cNvSpPr>
            <a:spLocks noGrp="1"/>
          </p:cNvSpPr>
          <p:nvPr>
            <p:ph type="body" sz="quarter" idx="14"/>
          </p:nvPr>
        </p:nvSpPr>
        <p:spPr/>
        <p:txBody>
          <a:bodyPr>
            <a:noAutofit/>
          </a:bodyPr>
          <a:lstStyle/>
          <a:p>
            <a:r>
              <a:rPr lang="en-US" sz="3200" dirty="0"/>
              <a:t>Mark 4:16-17 NIV </a:t>
            </a:r>
          </a:p>
        </p:txBody>
      </p:sp>
    </p:spTree>
    <p:extLst>
      <p:ext uri="{BB962C8B-B14F-4D97-AF65-F5344CB8AC3E}">
        <p14:creationId xmlns:p14="http://schemas.microsoft.com/office/powerpoint/2010/main" val="38164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F656-7947-8788-5841-9F27167129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4318F9-33B9-BA52-32E9-7D1D13D70719}"/>
              </a:ext>
            </a:extLst>
          </p:cNvPr>
          <p:cNvSpPr>
            <a:spLocks noGrp="1"/>
          </p:cNvSpPr>
          <p:nvPr>
            <p:ph type="body" sz="quarter" idx="13"/>
          </p:nvPr>
        </p:nvSpPr>
        <p:spPr/>
        <p:txBody>
          <a:bodyPr>
            <a:noAutofit/>
          </a:bodyPr>
          <a:lstStyle/>
          <a:p>
            <a:r>
              <a:rPr lang="en-US" dirty="0"/>
              <a:t>18 Still others, </a:t>
            </a:r>
            <a:r>
              <a:rPr lang="en-US" b="1" dirty="0"/>
              <a:t>like seed sown among thorns</a:t>
            </a:r>
            <a:r>
              <a:rPr lang="en-US" dirty="0"/>
              <a:t>, hear the word; </a:t>
            </a:r>
          </a:p>
          <a:p>
            <a:r>
              <a:rPr lang="en-US" dirty="0"/>
              <a:t>19 but the worries of this life, the deceitfulness of wealth and the desires for other things </a:t>
            </a:r>
          </a:p>
          <a:p>
            <a:r>
              <a:rPr lang="en-US" b="1" dirty="0"/>
              <a:t>come in and choke the word, </a:t>
            </a:r>
          </a:p>
          <a:p>
            <a:r>
              <a:rPr lang="en-US" b="1" dirty="0"/>
              <a:t>making it unfruitful. </a:t>
            </a:r>
          </a:p>
        </p:txBody>
      </p:sp>
      <p:sp>
        <p:nvSpPr>
          <p:cNvPr id="5" name="Text Placeholder 4">
            <a:extLst>
              <a:ext uri="{FF2B5EF4-FFF2-40B4-BE49-F238E27FC236}">
                <a16:creationId xmlns:a16="http://schemas.microsoft.com/office/drawing/2014/main" id="{EFF3CDD7-859D-B27A-5C0E-84D7B731C0DB}"/>
              </a:ext>
            </a:extLst>
          </p:cNvPr>
          <p:cNvSpPr>
            <a:spLocks noGrp="1"/>
          </p:cNvSpPr>
          <p:nvPr>
            <p:ph type="body" sz="quarter" idx="14"/>
          </p:nvPr>
        </p:nvSpPr>
        <p:spPr/>
        <p:txBody>
          <a:bodyPr>
            <a:noAutofit/>
          </a:bodyPr>
          <a:lstStyle/>
          <a:p>
            <a:r>
              <a:rPr lang="en-US" sz="3200" dirty="0"/>
              <a:t>Mark 4:18-19 NIV </a:t>
            </a:r>
          </a:p>
        </p:txBody>
      </p:sp>
    </p:spTree>
    <p:extLst>
      <p:ext uri="{BB962C8B-B14F-4D97-AF65-F5344CB8AC3E}">
        <p14:creationId xmlns:p14="http://schemas.microsoft.com/office/powerpoint/2010/main" val="147910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59D18-8D28-604C-A493-C17049BF29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6B783C-7376-5EE1-A250-D2373A3EEEAF}"/>
              </a:ext>
            </a:extLst>
          </p:cNvPr>
          <p:cNvSpPr>
            <a:spLocks noGrp="1"/>
          </p:cNvSpPr>
          <p:nvPr>
            <p:ph type="body" sz="quarter" idx="13"/>
          </p:nvPr>
        </p:nvSpPr>
        <p:spPr/>
        <p:txBody>
          <a:bodyPr>
            <a:noAutofit/>
          </a:bodyPr>
          <a:lstStyle/>
          <a:p>
            <a:r>
              <a:rPr lang="en-US" dirty="0"/>
              <a:t>20 Others, </a:t>
            </a:r>
            <a:r>
              <a:rPr lang="en-US" b="1" dirty="0"/>
              <a:t>like seed sown on good soil</a:t>
            </a:r>
            <a:r>
              <a:rPr lang="en-US" dirty="0"/>
              <a:t>, </a:t>
            </a:r>
            <a:r>
              <a:rPr lang="en-US" b="1" dirty="0"/>
              <a:t>hear</a:t>
            </a:r>
            <a:r>
              <a:rPr lang="en-US" dirty="0"/>
              <a:t> the word, </a:t>
            </a:r>
            <a:r>
              <a:rPr lang="en-US" b="1" dirty="0"/>
              <a:t>accept it</a:t>
            </a:r>
            <a:r>
              <a:rPr lang="en-US" dirty="0"/>
              <a:t>, </a:t>
            </a:r>
            <a:r>
              <a:rPr lang="en-US" b="1" dirty="0"/>
              <a:t>and produce </a:t>
            </a:r>
          </a:p>
          <a:p>
            <a:r>
              <a:rPr lang="en-US" dirty="0"/>
              <a:t>a crop—some thirty, some sixty, some a hundred times what was sown.”</a:t>
            </a:r>
            <a:endParaRPr lang="en-US" b="1" dirty="0"/>
          </a:p>
        </p:txBody>
      </p:sp>
      <p:sp>
        <p:nvSpPr>
          <p:cNvPr id="5" name="Text Placeholder 4">
            <a:extLst>
              <a:ext uri="{FF2B5EF4-FFF2-40B4-BE49-F238E27FC236}">
                <a16:creationId xmlns:a16="http://schemas.microsoft.com/office/drawing/2014/main" id="{9FB6DBAB-92F2-A87C-4F54-5AB2FFD95457}"/>
              </a:ext>
            </a:extLst>
          </p:cNvPr>
          <p:cNvSpPr>
            <a:spLocks noGrp="1"/>
          </p:cNvSpPr>
          <p:nvPr>
            <p:ph type="body" sz="quarter" idx="14"/>
          </p:nvPr>
        </p:nvSpPr>
        <p:spPr/>
        <p:txBody>
          <a:bodyPr>
            <a:noAutofit/>
          </a:bodyPr>
          <a:lstStyle/>
          <a:p>
            <a:r>
              <a:rPr lang="en-US" sz="3200" dirty="0"/>
              <a:t>Mark 4:20 NIV </a:t>
            </a:r>
          </a:p>
        </p:txBody>
      </p:sp>
    </p:spTree>
    <p:extLst>
      <p:ext uri="{BB962C8B-B14F-4D97-AF65-F5344CB8AC3E}">
        <p14:creationId xmlns:p14="http://schemas.microsoft.com/office/powerpoint/2010/main" val="10516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0233-190C-467B-7B28-41B9661A95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5FEB29A-0752-88DE-D288-A75DEC66EB2C}"/>
              </a:ext>
            </a:extLst>
          </p:cNvPr>
          <p:cNvSpPr>
            <a:spLocks noGrp="1"/>
          </p:cNvSpPr>
          <p:nvPr>
            <p:ph type="body" sz="quarter" idx="13"/>
          </p:nvPr>
        </p:nvSpPr>
        <p:spPr/>
        <p:txBody>
          <a:bodyPr>
            <a:noAutofit/>
          </a:bodyPr>
          <a:lstStyle/>
          <a:p>
            <a:r>
              <a:rPr lang="en-US" dirty="0"/>
              <a:t>Watch over your heart with all diligence,</a:t>
            </a:r>
          </a:p>
          <a:p>
            <a:r>
              <a:rPr lang="en-US" dirty="0"/>
              <a:t>For from it flow the springs of life.</a:t>
            </a:r>
            <a:endParaRPr lang="en-US" b="1" dirty="0"/>
          </a:p>
        </p:txBody>
      </p:sp>
      <p:sp>
        <p:nvSpPr>
          <p:cNvPr id="5" name="Text Placeholder 4">
            <a:extLst>
              <a:ext uri="{FF2B5EF4-FFF2-40B4-BE49-F238E27FC236}">
                <a16:creationId xmlns:a16="http://schemas.microsoft.com/office/drawing/2014/main" id="{6D2A2513-C48C-5E0F-2BEC-BD0AC42D8F6E}"/>
              </a:ext>
            </a:extLst>
          </p:cNvPr>
          <p:cNvSpPr>
            <a:spLocks noGrp="1"/>
          </p:cNvSpPr>
          <p:nvPr>
            <p:ph type="body" sz="quarter" idx="14"/>
          </p:nvPr>
        </p:nvSpPr>
        <p:spPr/>
        <p:txBody>
          <a:bodyPr>
            <a:noAutofit/>
          </a:bodyPr>
          <a:lstStyle/>
          <a:p>
            <a:r>
              <a:rPr lang="en-US" sz="3200" dirty="0"/>
              <a:t>Proverbs 4:23 NASB </a:t>
            </a:r>
          </a:p>
        </p:txBody>
      </p:sp>
    </p:spTree>
    <p:extLst>
      <p:ext uri="{BB962C8B-B14F-4D97-AF65-F5344CB8AC3E}">
        <p14:creationId xmlns:p14="http://schemas.microsoft.com/office/powerpoint/2010/main" val="139215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BCDE-CAB2-3DDD-BEED-0201E25BD0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521953-6B34-1B14-4DAE-2BE497E3C0A2}"/>
              </a:ext>
            </a:extLst>
          </p:cNvPr>
          <p:cNvSpPr>
            <a:spLocks noGrp="1"/>
          </p:cNvSpPr>
          <p:nvPr>
            <p:ph type="title"/>
          </p:nvPr>
        </p:nvSpPr>
        <p:spPr/>
        <p:txBody>
          <a:bodyPr>
            <a:normAutofit/>
          </a:bodyPr>
          <a:lstStyle/>
          <a:p>
            <a:r>
              <a:rPr lang="en-US" sz="2400" b="1" dirty="0"/>
              <a:t>Good</a:t>
            </a:r>
            <a:br>
              <a:rPr lang="en-US" sz="2400" b="1" dirty="0"/>
            </a:br>
            <a:r>
              <a:rPr lang="en-US" sz="2400" b="1" dirty="0"/>
              <a:t>Soil</a:t>
            </a:r>
          </a:p>
        </p:txBody>
      </p:sp>
      <p:sp>
        <p:nvSpPr>
          <p:cNvPr id="5" name="Text Placeholder 4">
            <a:extLst>
              <a:ext uri="{FF2B5EF4-FFF2-40B4-BE49-F238E27FC236}">
                <a16:creationId xmlns:a16="http://schemas.microsoft.com/office/drawing/2014/main" id="{2E5BC12D-6CCB-B365-0881-9380D4DE178B}"/>
              </a:ext>
            </a:extLst>
          </p:cNvPr>
          <p:cNvSpPr>
            <a:spLocks noGrp="1"/>
          </p:cNvSpPr>
          <p:nvPr>
            <p:ph type="body" sz="quarter" idx="11"/>
          </p:nvPr>
        </p:nvSpPr>
        <p:spPr/>
        <p:txBody>
          <a:bodyPr/>
          <a:lstStyle/>
          <a:p>
            <a:r>
              <a:rPr lang="en-US" sz="3600" b="1" dirty="0"/>
              <a:t>Earnestly Seek </a:t>
            </a:r>
          </a:p>
          <a:p>
            <a:r>
              <a:rPr lang="en-US" sz="3600" b="1" dirty="0"/>
              <a:t>to Learn</a:t>
            </a:r>
          </a:p>
        </p:txBody>
      </p:sp>
    </p:spTree>
    <p:extLst>
      <p:ext uri="{BB962C8B-B14F-4D97-AF65-F5344CB8AC3E}">
        <p14:creationId xmlns:p14="http://schemas.microsoft.com/office/powerpoint/2010/main" val="186982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D217-876D-3CCF-99CF-2739155FB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BAD29A-E4D9-A957-2E5E-E88E37B47D2A}"/>
              </a:ext>
            </a:extLst>
          </p:cNvPr>
          <p:cNvSpPr>
            <a:spLocks noGrp="1"/>
          </p:cNvSpPr>
          <p:nvPr>
            <p:ph type="body" sz="quarter" idx="13"/>
          </p:nvPr>
        </p:nvSpPr>
        <p:spPr/>
        <p:txBody>
          <a:bodyPr/>
          <a:lstStyle/>
          <a:p>
            <a:r>
              <a:rPr lang="en-US" dirty="0"/>
              <a:t> 9 Then Jesus said, </a:t>
            </a:r>
          </a:p>
          <a:p>
            <a:r>
              <a:rPr lang="en-US" dirty="0"/>
              <a:t>“</a:t>
            </a:r>
            <a:r>
              <a:rPr lang="en-US" b="1" dirty="0"/>
              <a:t>Whoever has ears to hear, </a:t>
            </a:r>
          </a:p>
          <a:p>
            <a:r>
              <a:rPr lang="en-US" b="1" dirty="0"/>
              <a:t>let them hear</a:t>
            </a:r>
            <a:r>
              <a:rPr lang="en-US" dirty="0"/>
              <a:t>.”</a:t>
            </a:r>
          </a:p>
        </p:txBody>
      </p:sp>
      <p:sp>
        <p:nvSpPr>
          <p:cNvPr id="5" name="Text Placeholder 4">
            <a:extLst>
              <a:ext uri="{FF2B5EF4-FFF2-40B4-BE49-F238E27FC236}">
                <a16:creationId xmlns:a16="http://schemas.microsoft.com/office/drawing/2014/main" id="{78B777F8-9689-B6A0-44DE-8A3929903328}"/>
              </a:ext>
            </a:extLst>
          </p:cNvPr>
          <p:cNvSpPr>
            <a:spLocks noGrp="1"/>
          </p:cNvSpPr>
          <p:nvPr>
            <p:ph type="body" sz="quarter" idx="14"/>
          </p:nvPr>
        </p:nvSpPr>
        <p:spPr/>
        <p:txBody>
          <a:bodyPr>
            <a:noAutofit/>
          </a:bodyPr>
          <a:lstStyle/>
          <a:p>
            <a:r>
              <a:rPr lang="en-US" sz="3200" dirty="0"/>
              <a:t>Mark 4:9 NIV </a:t>
            </a:r>
          </a:p>
        </p:txBody>
      </p:sp>
    </p:spTree>
    <p:extLst>
      <p:ext uri="{BB962C8B-B14F-4D97-AF65-F5344CB8AC3E}">
        <p14:creationId xmlns:p14="http://schemas.microsoft.com/office/powerpoint/2010/main" val="422347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D10EC-9021-5593-ED5E-CD7E6A026B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48054C-E8C3-86DB-4FA4-838F866A82B9}"/>
              </a:ext>
            </a:extLst>
          </p:cNvPr>
          <p:cNvSpPr>
            <a:spLocks noGrp="1"/>
          </p:cNvSpPr>
          <p:nvPr>
            <p:ph type="body" sz="quarter" idx="13"/>
          </p:nvPr>
        </p:nvSpPr>
        <p:spPr/>
        <p:txBody>
          <a:bodyPr>
            <a:normAutofit fontScale="92500" lnSpcReduction="20000"/>
          </a:bodyPr>
          <a:lstStyle/>
          <a:p>
            <a:r>
              <a:rPr lang="en-US" dirty="0"/>
              <a:t>10 When he was alone, </a:t>
            </a:r>
          </a:p>
          <a:p>
            <a:r>
              <a:rPr lang="en-US" b="1" dirty="0"/>
              <a:t>the Twelve and the others around him asked him about the parables.</a:t>
            </a:r>
            <a:r>
              <a:rPr lang="en-US" dirty="0"/>
              <a:t> </a:t>
            </a:r>
          </a:p>
          <a:p>
            <a:r>
              <a:rPr lang="en-US" dirty="0"/>
              <a:t>11 He told them, </a:t>
            </a:r>
          </a:p>
          <a:p>
            <a:r>
              <a:rPr lang="en-US" b="1" dirty="0"/>
              <a:t>“The secret of the kingdom of God </a:t>
            </a:r>
          </a:p>
          <a:p>
            <a:r>
              <a:rPr lang="en-US" b="1" dirty="0"/>
              <a:t>has been given to you.”</a:t>
            </a:r>
          </a:p>
        </p:txBody>
      </p:sp>
      <p:sp>
        <p:nvSpPr>
          <p:cNvPr id="5" name="Text Placeholder 4">
            <a:extLst>
              <a:ext uri="{FF2B5EF4-FFF2-40B4-BE49-F238E27FC236}">
                <a16:creationId xmlns:a16="http://schemas.microsoft.com/office/drawing/2014/main" id="{0ACDE4C7-11C3-1AB3-1258-C9C9EBFDC68D}"/>
              </a:ext>
            </a:extLst>
          </p:cNvPr>
          <p:cNvSpPr>
            <a:spLocks noGrp="1"/>
          </p:cNvSpPr>
          <p:nvPr>
            <p:ph type="body" sz="quarter" idx="14"/>
          </p:nvPr>
        </p:nvSpPr>
        <p:spPr/>
        <p:txBody>
          <a:bodyPr>
            <a:noAutofit/>
          </a:bodyPr>
          <a:lstStyle/>
          <a:p>
            <a:r>
              <a:rPr lang="en-US" sz="3200" dirty="0"/>
              <a:t>Mark 4:10-11 NIV </a:t>
            </a:r>
          </a:p>
        </p:txBody>
      </p:sp>
    </p:spTree>
    <p:extLst>
      <p:ext uri="{BB962C8B-B14F-4D97-AF65-F5344CB8AC3E}">
        <p14:creationId xmlns:p14="http://schemas.microsoft.com/office/powerpoint/2010/main" val="34818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effectLst>
                  <a:outerShdw blurRad="38100" dist="38100" dir="2700000" algn="tl">
                    <a:srgbClr val="000000">
                      <a:alpha val="43137"/>
                    </a:srgbClr>
                  </a:outerShdw>
                </a:effectLst>
              </a:rPr>
              <a:t>Good Soil</a:t>
            </a:r>
          </a:p>
        </p:txBody>
      </p:sp>
      <p:sp>
        <p:nvSpPr>
          <p:cNvPr id="5" name="Text Placeholder 4"/>
          <p:cNvSpPr>
            <a:spLocks noGrp="1"/>
          </p:cNvSpPr>
          <p:nvPr>
            <p:ph type="body" sz="quarter" idx="12"/>
          </p:nvPr>
        </p:nvSpPr>
        <p:spPr>
          <a:xfrm>
            <a:off x="2872577" y="4650748"/>
            <a:ext cx="3206492" cy="318814"/>
          </a:xfrm>
        </p:spPr>
        <p:txBody>
          <a:bodyPr>
            <a:noAutofit/>
          </a:bodyPr>
          <a:lstStyle/>
          <a:p>
            <a:r>
              <a:rPr lang="en-US" sz="2800" dirty="0">
                <a:effectLst>
                  <a:outerShdw blurRad="38100" dist="38100" dir="2700000" algn="tl">
                    <a:srgbClr val="000000">
                      <a:alpha val="43137"/>
                    </a:srgbClr>
                  </a:outerShdw>
                </a:effectLst>
              </a:rPr>
              <a:t>Mark 4:1-12</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96CA6-A944-EA77-0D68-9353575CCA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AAE85E-A91D-3E13-7B61-3C328251E174}"/>
              </a:ext>
            </a:extLst>
          </p:cNvPr>
          <p:cNvSpPr>
            <a:spLocks noGrp="1"/>
          </p:cNvSpPr>
          <p:nvPr>
            <p:ph type="body" sz="quarter" idx="13"/>
          </p:nvPr>
        </p:nvSpPr>
        <p:spPr/>
        <p:txBody>
          <a:bodyPr>
            <a:normAutofit/>
          </a:bodyPr>
          <a:lstStyle/>
          <a:p>
            <a:r>
              <a:rPr lang="en-US" dirty="0"/>
              <a:t> ‘Call to me and I will answer you </a:t>
            </a:r>
          </a:p>
          <a:p>
            <a:r>
              <a:rPr lang="en-US" dirty="0"/>
              <a:t>and tell you great and unsearchable things </a:t>
            </a:r>
          </a:p>
          <a:p>
            <a:r>
              <a:rPr lang="en-US" dirty="0"/>
              <a:t>you do not know.’</a:t>
            </a:r>
            <a:endParaRPr lang="en-US" b="1" dirty="0"/>
          </a:p>
        </p:txBody>
      </p:sp>
      <p:sp>
        <p:nvSpPr>
          <p:cNvPr id="5" name="Text Placeholder 4">
            <a:extLst>
              <a:ext uri="{FF2B5EF4-FFF2-40B4-BE49-F238E27FC236}">
                <a16:creationId xmlns:a16="http://schemas.microsoft.com/office/drawing/2014/main" id="{F0E5BDF8-1C61-23F1-E2C1-D7FEEFAEE9CE}"/>
              </a:ext>
            </a:extLst>
          </p:cNvPr>
          <p:cNvSpPr>
            <a:spLocks noGrp="1"/>
          </p:cNvSpPr>
          <p:nvPr>
            <p:ph type="body" sz="quarter" idx="14"/>
          </p:nvPr>
        </p:nvSpPr>
        <p:spPr/>
        <p:txBody>
          <a:bodyPr>
            <a:noAutofit/>
          </a:bodyPr>
          <a:lstStyle/>
          <a:p>
            <a:r>
              <a:rPr lang="en-US" sz="3200" dirty="0"/>
              <a:t>Jeremiah 33:3 NIV </a:t>
            </a:r>
          </a:p>
        </p:txBody>
      </p:sp>
    </p:spTree>
    <p:extLst>
      <p:ext uri="{BB962C8B-B14F-4D97-AF65-F5344CB8AC3E}">
        <p14:creationId xmlns:p14="http://schemas.microsoft.com/office/powerpoint/2010/main" val="172029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4CBF1-A9FC-DC50-5DCE-90271DBF4B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D952E0-E07D-36CA-9B00-6AF61DDC1EFF}"/>
              </a:ext>
            </a:extLst>
          </p:cNvPr>
          <p:cNvSpPr>
            <a:spLocks noGrp="1"/>
          </p:cNvSpPr>
          <p:nvPr>
            <p:ph type="title"/>
          </p:nvPr>
        </p:nvSpPr>
        <p:spPr/>
        <p:txBody>
          <a:bodyPr>
            <a:normAutofit/>
          </a:bodyPr>
          <a:lstStyle/>
          <a:p>
            <a:r>
              <a:rPr lang="en-US" sz="2400" b="1" dirty="0"/>
              <a:t>Good</a:t>
            </a:r>
            <a:br>
              <a:rPr lang="en-US" sz="2400" b="1" dirty="0"/>
            </a:br>
            <a:r>
              <a:rPr lang="en-US" sz="2400" b="1" dirty="0"/>
              <a:t>Soil</a:t>
            </a:r>
          </a:p>
        </p:txBody>
      </p:sp>
      <p:sp>
        <p:nvSpPr>
          <p:cNvPr id="5" name="Text Placeholder 4">
            <a:extLst>
              <a:ext uri="{FF2B5EF4-FFF2-40B4-BE49-F238E27FC236}">
                <a16:creationId xmlns:a16="http://schemas.microsoft.com/office/drawing/2014/main" id="{6D22757E-DF24-D0EB-8274-E9BAEF536B4B}"/>
              </a:ext>
            </a:extLst>
          </p:cNvPr>
          <p:cNvSpPr>
            <a:spLocks noGrp="1"/>
          </p:cNvSpPr>
          <p:nvPr>
            <p:ph type="body" sz="quarter" idx="11"/>
          </p:nvPr>
        </p:nvSpPr>
        <p:spPr/>
        <p:txBody>
          <a:bodyPr/>
          <a:lstStyle/>
          <a:p>
            <a:r>
              <a:rPr lang="en-US" sz="3600" b="1" dirty="0"/>
              <a:t>Sow God’s Seed</a:t>
            </a:r>
          </a:p>
        </p:txBody>
      </p:sp>
    </p:spTree>
    <p:extLst>
      <p:ext uri="{BB962C8B-B14F-4D97-AF65-F5344CB8AC3E}">
        <p14:creationId xmlns:p14="http://schemas.microsoft.com/office/powerpoint/2010/main" val="239828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DC59D-FF40-A842-3C98-3A1314EA04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886EEE-EEE3-A113-48D0-80EE209159EF}"/>
              </a:ext>
            </a:extLst>
          </p:cNvPr>
          <p:cNvSpPr>
            <a:spLocks noGrp="1"/>
          </p:cNvSpPr>
          <p:nvPr>
            <p:ph type="body" sz="quarter" idx="13"/>
          </p:nvPr>
        </p:nvSpPr>
        <p:spPr/>
        <p:txBody>
          <a:bodyPr/>
          <a:lstStyle/>
          <a:p>
            <a:r>
              <a:rPr lang="en-US" dirty="0"/>
              <a:t>4 </a:t>
            </a:r>
            <a:r>
              <a:rPr lang="en-US" b="1" dirty="0"/>
              <a:t>As he was scattering the seed,</a:t>
            </a:r>
            <a:r>
              <a:rPr lang="en-US" dirty="0"/>
              <a:t> some fell along the path, and the birds came and ate it up. 5 Some fell on rocky places, where it did not have much soil. It sprang up quickly, </a:t>
            </a:r>
          </a:p>
          <a:p>
            <a:r>
              <a:rPr lang="en-US" dirty="0"/>
              <a:t>because the soil was shallow. </a:t>
            </a:r>
          </a:p>
        </p:txBody>
      </p:sp>
      <p:sp>
        <p:nvSpPr>
          <p:cNvPr id="5" name="Text Placeholder 4">
            <a:extLst>
              <a:ext uri="{FF2B5EF4-FFF2-40B4-BE49-F238E27FC236}">
                <a16:creationId xmlns:a16="http://schemas.microsoft.com/office/drawing/2014/main" id="{F464630D-D552-7D67-5BFE-7A644283D788}"/>
              </a:ext>
            </a:extLst>
          </p:cNvPr>
          <p:cNvSpPr>
            <a:spLocks noGrp="1"/>
          </p:cNvSpPr>
          <p:nvPr>
            <p:ph type="body" sz="quarter" idx="14"/>
          </p:nvPr>
        </p:nvSpPr>
        <p:spPr/>
        <p:txBody>
          <a:bodyPr>
            <a:noAutofit/>
          </a:bodyPr>
          <a:lstStyle/>
          <a:p>
            <a:r>
              <a:rPr lang="en-US" sz="3200" dirty="0"/>
              <a:t>Mark 4:4-5 NIV </a:t>
            </a:r>
          </a:p>
        </p:txBody>
      </p:sp>
    </p:spTree>
    <p:extLst>
      <p:ext uri="{BB962C8B-B14F-4D97-AF65-F5344CB8AC3E}">
        <p14:creationId xmlns:p14="http://schemas.microsoft.com/office/powerpoint/2010/main" val="118337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B703-B142-D264-CB73-2E67C13B4D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E8A41A-4214-81E7-5B79-ED775D7CFF36}"/>
              </a:ext>
            </a:extLst>
          </p:cNvPr>
          <p:cNvSpPr>
            <a:spLocks noGrp="1"/>
          </p:cNvSpPr>
          <p:nvPr>
            <p:ph type="body" sz="quarter" idx="13"/>
          </p:nvPr>
        </p:nvSpPr>
        <p:spPr/>
        <p:txBody>
          <a:bodyPr/>
          <a:lstStyle/>
          <a:p>
            <a:r>
              <a:rPr lang="en-US" dirty="0"/>
              <a:t> 8 </a:t>
            </a:r>
            <a:r>
              <a:rPr lang="en-US" b="1" dirty="0"/>
              <a:t>Still other seed fell on good soil</a:t>
            </a:r>
            <a:r>
              <a:rPr lang="en-US" dirty="0"/>
              <a:t>. </a:t>
            </a:r>
          </a:p>
          <a:p>
            <a:r>
              <a:rPr lang="en-US" b="1" dirty="0"/>
              <a:t>It came up, grew and produced a crop, </a:t>
            </a:r>
          </a:p>
          <a:p>
            <a:r>
              <a:rPr lang="en-US" dirty="0"/>
              <a:t>some multiplying thirty, some sixty, </a:t>
            </a:r>
          </a:p>
          <a:p>
            <a:r>
              <a:rPr lang="en-US" dirty="0"/>
              <a:t>some a hundred times.”</a:t>
            </a:r>
          </a:p>
        </p:txBody>
      </p:sp>
      <p:sp>
        <p:nvSpPr>
          <p:cNvPr id="5" name="Text Placeholder 4">
            <a:extLst>
              <a:ext uri="{FF2B5EF4-FFF2-40B4-BE49-F238E27FC236}">
                <a16:creationId xmlns:a16="http://schemas.microsoft.com/office/drawing/2014/main" id="{65C30DC1-F82C-0CE4-C044-9E72F62891F0}"/>
              </a:ext>
            </a:extLst>
          </p:cNvPr>
          <p:cNvSpPr>
            <a:spLocks noGrp="1"/>
          </p:cNvSpPr>
          <p:nvPr>
            <p:ph type="body" sz="quarter" idx="14"/>
          </p:nvPr>
        </p:nvSpPr>
        <p:spPr/>
        <p:txBody>
          <a:bodyPr>
            <a:noAutofit/>
          </a:bodyPr>
          <a:lstStyle/>
          <a:p>
            <a:r>
              <a:rPr lang="en-US" sz="3200" dirty="0"/>
              <a:t>Mark 4:8 NIV </a:t>
            </a:r>
          </a:p>
        </p:txBody>
      </p:sp>
    </p:spTree>
    <p:extLst>
      <p:ext uri="{BB962C8B-B14F-4D97-AF65-F5344CB8AC3E}">
        <p14:creationId xmlns:p14="http://schemas.microsoft.com/office/powerpoint/2010/main" val="35433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E4DC-EDDF-6A64-1FE1-7EE533C4B8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C78160-3D1E-20F2-E894-4057C42EB50D}"/>
              </a:ext>
            </a:extLst>
          </p:cNvPr>
          <p:cNvSpPr>
            <a:spLocks noGrp="1"/>
          </p:cNvSpPr>
          <p:nvPr>
            <p:ph type="body" sz="quarter" idx="13"/>
          </p:nvPr>
        </p:nvSpPr>
        <p:spPr/>
        <p:txBody>
          <a:bodyPr/>
          <a:lstStyle/>
          <a:p>
            <a:r>
              <a:rPr lang="en-US" dirty="0"/>
              <a:t> 6 I planted the seed, Apollos watered it, </a:t>
            </a:r>
          </a:p>
          <a:p>
            <a:r>
              <a:rPr lang="en-US" b="1" dirty="0"/>
              <a:t>but God has been making it grow.</a:t>
            </a:r>
          </a:p>
        </p:txBody>
      </p:sp>
      <p:sp>
        <p:nvSpPr>
          <p:cNvPr id="5" name="Text Placeholder 4">
            <a:extLst>
              <a:ext uri="{FF2B5EF4-FFF2-40B4-BE49-F238E27FC236}">
                <a16:creationId xmlns:a16="http://schemas.microsoft.com/office/drawing/2014/main" id="{E0B65E2A-BAAF-3A57-234E-758AB5BB10D0}"/>
              </a:ext>
            </a:extLst>
          </p:cNvPr>
          <p:cNvSpPr>
            <a:spLocks noGrp="1"/>
          </p:cNvSpPr>
          <p:nvPr>
            <p:ph type="body" sz="quarter" idx="14"/>
          </p:nvPr>
        </p:nvSpPr>
        <p:spPr/>
        <p:txBody>
          <a:bodyPr>
            <a:noAutofit/>
          </a:bodyPr>
          <a:lstStyle/>
          <a:p>
            <a:r>
              <a:rPr lang="en-US" sz="3200" dirty="0"/>
              <a:t>1 Corinthians 3:6 NIV </a:t>
            </a:r>
          </a:p>
        </p:txBody>
      </p:sp>
    </p:spTree>
    <p:extLst>
      <p:ext uri="{BB962C8B-B14F-4D97-AF65-F5344CB8AC3E}">
        <p14:creationId xmlns:p14="http://schemas.microsoft.com/office/powerpoint/2010/main" val="310636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3AAC-7870-6E61-63EB-8753F1F142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432A9F-71EA-7175-2474-C98A23B840F4}"/>
              </a:ext>
            </a:extLst>
          </p:cNvPr>
          <p:cNvSpPr>
            <a:spLocks noGrp="1"/>
          </p:cNvSpPr>
          <p:nvPr>
            <p:ph type="title"/>
          </p:nvPr>
        </p:nvSpPr>
        <p:spPr/>
        <p:txBody>
          <a:bodyPr>
            <a:normAutofit/>
          </a:bodyPr>
          <a:lstStyle/>
          <a:p>
            <a:r>
              <a:rPr lang="en-US" sz="2400" b="1" dirty="0"/>
              <a:t>Good </a:t>
            </a:r>
            <a:br>
              <a:rPr lang="en-US" sz="2400" b="1" dirty="0"/>
            </a:br>
            <a:r>
              <a:rPr lang="en-US" sz="2400" b="1" dirty="0"/>
              <a:t>Soil</a:t>
            </a:r>
          </a:p>
        </p:txBody>
      </p:sp>
      <p:sp>
        <p:nvSpPr>
          <p:cNvPr id="5" name="Text Placeholder 4">
            <a:extLst>
              <a:ext uri="{FF2B5EF4-FFF2-40B4-BE49-F238E27FC236}">
                <a16:creationId xmlns:a16="http://schemas.microsoft.com/office/drawing/2014/main" id="{95042B34-4C50-E624-8D5B-18010B6A5CDE}"/>
              </a:ext>
            </a:extLst>
          </p:cNvPr>
          <p:cNvSpPr>
            <a:spLocks noGrp="1"/>
          </p:cNvSpPr>
          <p:nvPr>
            <p:ph type="body" sz="quarter" idx="11"/>
          </p:nvPr>
        </p:nvSpPr>
        <p:spPr/>
        <p:txBody>
          <a:bodyPr>
            <a:normAutofit fontScale="85000" lnSpcReduction="20000"/>
          </a:bodyPr>
          <a:lstStyle/>
          <a:p>
            <a:r>
              <a:rPr lang="en-US" dirty="0"/>
              <a:t>Conclusion:</a:t>
            </a:r>
          </a:p>
          <a:p>
            <a:r>
              <a:rPr lang="en-US" dirty="0"/>
              <a:t>The differing results were not based on the seed, but the kind of soil the seed fell on. Ensure His Word is falling on good soil. Pray for God to seal and grow that seed planted in your heart and others. Be </a:t>
            </a:r>
            <a:r>
              <a:rPr lang="en-US" dirty="0" err="1"/>
              <a:t>sowers</a:t>
            </a:r>
            <a:r>
              <a:rPr lang="en-US" dirty="0"/>
              <a:t> of the seed, and trust God with the results. </a:t>
            </a:r>
          </a:p>
        </p:txBody>
      </p:sp>
    </p:spTree>
    <p:extLst>
      <p:ext uri="{BB962C8B-B14F-4D97-AF65-F5344CB8AC3E}">
        <p14:creationId xmlns:p14="http://schemas.microsoft.com/office/powerpoint/2010/main" val="252741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EC955C-09A2-8871-46F4-5C0BF68880AF}"/>
              </a:ext>
            </a:extLst>
          </p:cNvPr>
          <p:cNvSpPr>
            <a:spLocks noGrp="1"/>
          </p:cNvSpPr>
          <p:nvPr>
            <p:ph type="body" sz="quarter" idx="13"/>
          </p:nvPr>
        </p:nvSpPr>
        <p:spPr/>
        <p:txBody>
          <a:bodyPr/>
          <a:lstStyle/>
          <a:p>
            <a:endParaRPr lang="en-US"/>
          </a:p>
        </p:txBody>
      </p:sp>
      <p:pic>
        <p:nvPicPr>
          <p:cNvPr id="5" name="Picture 4" descr="A bread and a glass of wine&#10;&#10;AI-generated content may be incorrect.">
            <a:extLst>
              <a:ext uri="{FF2B5EF4-FFF2-40B4-BE49-F238E27FC236}">
                <a16:creationId xmlns:a16="http://schemas.microsoft.com/office/drawing/2014/main" id="{3264B2C5-5BF4-ABAE-2AAF-89DA2E3781F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0465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pic>
        <p:nvPicPr>
          <p:cNvPr id="4" name="Picture 3" descr="A purple and white background with white text&#10;&#10;AI-generated content may be incorrect.">
            <a:extLst>
              <a:ext uri="{FF2B5EF4-FFF2-40B4-BE49-F238E27FC236}">
                <a16:creationId xmlns:a16="http://schemas.microsoft.com/office/drawing/2014/main" id="{D611C402-C9D0-D2A0-89B5-C219B63F6A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579EF4-F27E-1F32-5DE7-A22572F5CD65}"/>
              </a:ext>
            </a:extLst>
          </p:cNvPr>
          <p:cNvSpPr>
            <a:spLocks noGrp="1"/>
          </p:cNvSpPr>
          <p:nvPr>
            <p:ph type="body" sz="quarter" idx="13"/>
          </p:nvPr>
        </p:nvSpPr>
        <p:spPr/>
        <p:txBody>
          <a:bodyPr/>
          <a:lstStyle/>
          <a:p>
            <a:endParaRPr lang="en-US"/>
          </a:p>
        </p:txBody>
      </p:sp>
      <p:pic>
        <p:nvPicPr>
          <p:cNvPr id="4" name="Picture 3" descr="A white circle with black text&#10;&#10;AI-generated content may be incorrect.">
            <a:extLst>
              <a:ext uri="{FF2B5EF4-FFF2-40B4-BE49-F238E27FC236}">
                <a16:creationId xmlns:a16="http://schemas.microsoft.com/office/drawing/2014/main" id="{835C15E5-3CC9-4D1D-BCAB-332C1AE329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110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Again Jesus began to teach by the lake. The crowd that gathered around him was so large that he got into a boat and sat in it out on the lake, while all the people were along the shore at the water’s edge.</a:t>
            </a:r>
          </a:p>
        </p:txBody>
      </p:sp>
      <p:sp>
        <p:nvSpPr>
          <p:cNvPr id="5" name="Text Placeholder 4"/>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E330-B97C-3C10-B5B0-26C7150E11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A27191-1CC3-0936-5AB0-3792737ABB37}"/>
              </a:ext>
            </a:extLst>
          </p:cNvPr>
          <p:cNvSpPr>
            <a:spLocks noGrp="1"/>
          </p:cNvSpPr>
          <p:nvPr>
            <p:ph type="body" sz="quarter" idx="13"/>
          </p:nvPr>
        </p:nvSpPr>
        <p:spPr/>
        <p:txBody>
          <a:bodyPr/>
          <a:lstStyle/>
          <a:p>
            <a:r>
              <a:rPr lang="en-US" dirty="0"/>
              <a:t>2 He taught them many things by parables, and in his teaching said: 3 </a:t>
            </a:r>
            <a:r>
              <a:rPr lang="en-US" b="1" dirty="0"/>
              <a:t>Listen! </a:t>
            </a:r>
          </a:p>
          <a:p>
            <a:r>
              <a:rPr lang="en-US" dirty="0"/>
              <a:t>A farmer went out to sow his seed. </a:t>
            </a:r>
          </a:p>
        </p:txBody>
      </p:sp>
      <p:sp>
        <p:nvSpPr>
          <p:cNvPr id="5" name="Text Placeholder 4">
            <a:extLst>
              <a:ext uri="{FF2B5EF4-FFF2-40B4-BE49-F238E27FC236}">
                <a16:creationId xmlns:a16="http://schemas.microsoft.com/office/drawing/2014/main" id="{9E61A817-6903-1985-6841-E0EED8F7107B}"/>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198057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2057-C5C5-F1E3-92B3-1C2C47C075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107A3B-AD9A-3F1D-4C99-CAD7361DD045}"/>
              </a:ext>
            </a:extLst>
          </p:cNvPr>
          <p:cNvSpPr>
            <a:spLocks noGrp="1"/>
          </p:cNvSpPr>
          <p:nvPr>
            <p:ph type="body" sz="quarter" idx="13"/>
          </p:nvPr>
        </p:nvSpPr>
        <p:spPr/>
        <p:txBody>
          <a:bodyPr/>
          <a:lstStyle/>
          <a:p>
            <a:r>
              <a:rPr lang="en-US" dirty="0"/>
              <a:t>4 As he was scattering the seed, some fell along the path, and the birds came and ate it up. 5 Some fell on rocky places, where it did not have much soil. It sprang up quickly, </a:t>
            </a:r>
          </a:p>
          <a:p>
            <a:r>
              <a:rPr lang="en-US" dirty="0"/>
              <a:t>because the soil was shallow. </a:t>
            </a:r>
          </a:p>
        </p:txBody>
      </p:sp>
      <p:sp>
        <p:nvSpPr>
          <p:cNvPr id="5" name="Text Placeholder 4">
            <a:extLst>
              <a:ext uri="{FF2B5EF4-FFF2-40B4-BE49-F238E27FC236}">
                <a16:creationId xmlns:a16="http://schemas.microsoft.com/office/drawing/2014/main" id="{662215AA-C04D-D3AC-DD0C-6686E1172430}"/>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273245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6414-C70B-CE17-0405-1AA0F2732D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BD7AA0-0110-E68B-CC37-164A5CD98631}"/>
              </a:ext>
            </a:extLst>
          </p:cNvPr>
          <p:cNvSpPr>
            <a:spLocks noGrp="1"/>
          </p:cNvSpPr>
          <p:nvPr>
            <p:ph type="body" sz="quarter" idx="13"/>
          </p:nvPr>
        </p:nvSpPr>
        <p:spPr/>
        <p:txBody>
          <a:bodyPr/>
          <a:lstStyle/>
          <a:p>
            <a:r>
              <a:rPr lang="en-US" dirty="0"/>
              <a:t>6 But when the sun came up, the plants were scorched, and they withered because they had no root. 7 Other seed fell among thorns, which grew up and choked the plants, </a:t>
            </a:r>
          </a:p>
          <a:p>
            <a:r>
              <a:rPr lang="en-US" dirty="0"/>
              <a:t>so that they did not bear grain.</a:t>
            </a:r>
          </a:p>
        </p:txBody>
      </p:sp>
      <p:sp>
        <p:nvSpPr>
          <p:cNvPr id="5" name="Text Placeholder 4">
            <a:extLst>
              <a:ext uri="{FF2B5EF4-FFF2-40B4-BE49-F238E27FC236}">
                <a16:creationId xmlns:a16="http://schemas.microsoft.com/office/drawing/2014/main" id="{5C2815CA-458E-FC1D-88F1-38CA0B9591D9}"/>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202287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4C78-8C0C-2E1E-BC2C-FD04DA5189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036322-220D-23CE-1340-79974FB57053}"/>
              </a:ext>
            </a:extLst>
          </p:cNvPr>
          <p:cNvSpPr>
            <a:spLocks noGrp="1"/>
          </p:cNvSpPr>
          <p:nvPr>
            <p:ph type="body" sz="quarter" idx="13"/>
          </p:nvPr>
        </p:nvSpPr>
        <p:spPr/>
        <p:txBody>
          <a:bodyPr/>
          <a:lstStyle/>
          <a:p>
            <a:r>
              <a:rPr lang="en-US" dirty="0"/>
              <a:t> 8 Still other seed fell on good soil. </a:t>
            </a:r>
          </a:p>
          <a:p>
            <a:r>
              <a:rPr lang="en-US" dirty="0"/>
              <a:t>It came up, grew and produced a crop, </a:t>
            </a:r>
          </a:p>
          <a:p>
            <a:r>
              <a:rPr lang="en-US" dirty="0"/>
              <a:t>some multiplying thirty, some sixty, </a:t>
            </a:r>
          </a:p>
          <a:p>
            <a:r>
              <a:rPr lang="en-US" dirty="0"/>
              <a:t>some a hundred times.”</a:t>
            </a:r>
          </a:p>
        </p:txBody>
      </p:sp>
      <p:sp>
        <p:nvSpPr>
          <p:cNvPr id="5" name="Text Placeholder 4">
            <a:extLst>
              <a:ext uri="{FF2B5EF4-FFF2-40B4-BE49-F238E27FC236}">
                <a16:creationId xmlns:a16="http://schemas.microsoft.com/office/drawing/2014/main" id="{865C034C-6E99-223A-041C-D55D05FF815F}"/>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136793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8A29-5B95-9A60-FA6A-447C75C80E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BCA4DA-DDC5-340D-2471-6688B47AFC20}"/>
              </a:ext>
            </a:extLst>
          </p:cNvPr>
          <p:cNvSpPr>
            <a:spLocks noGrp="1"/>
          </p:cNvSpPr>
          <p:nvPr>
            <p:ph type="body" sz="quarter" idx="13"/>
          </p:nvPr>
        </p:nvSpPr>
        <p:spPr/>
        <p:txBody>
          <a:bodyPr/>
          <a:lstStyle/>
          <a:p>
            <a:r>
              <a:rPr lang="en-US" dirty="0"/>
              <a:t> 9 Then Jesus said, </a:t>
            </a:r>
          </a:p>
          <a:p>
            <a:r>
              <a:rPr lang="en-US" dirty="0"/>
              <a:t>“Whoever has ears to hear, let them hear.”</a:t>
            </a:r>
          </a:p>
        </p:txBody>
      </p:sp>
      <p:sp>
        <p:nvSpPr>
          <p:cNvPr id="5" name="Text Placeholder 4">
            <a:extLst>
              <a:ext uri="{FF2B5EF4-FFF2-40B4-BE49-F238E27FC236}">
                <a16:creationId xmlns:a16="http://schemas.microsoft.com/office/drawing/2014/main" id="{5EC7D044-7EBE-6472-EA13-66468B8EAF42}"/>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394175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0A91-68C1-FDB2-FA3B-FBD53F45C3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111794-8295-148C-23F1-4A3C1FB7C8AB}"/>
              </a:ext>
            </a:extLst>
          </p:cNvPr>
          <p:cNvSpPr>
            <a:spLocks noGrp="1"/>
          </p:cNvSpPr>
          <p:nvPr>
            <p:ph type="body" sz="quarter" idx="13"/>
          </p:nvPr>
        </p:nvSpPr>
        <p:spPr/>
        <p:txBody>
          <a:bodyPr>
            <a:normAutofit lnSpcReduction="10000"/>
          </a:bodyPr>
          <a:lstStyle/>
          <a:p>
            <a:r>
              <a:rPr lang="en-US" dirty="0"/>
              <a:t>10 When he was alone, the Twelve and the others around him asked him about the parables. 11 He told them, </a:t>
            </a:r>
          </a:p>
          <a:p>
            <a:r>
              <a:rPr lang="en-US" dirty="0"/>
              <a:t>“The secret of the kingdom of God </a:t>
            </a:r>
          </a:p>
          <a:p>
            <a:r>
              <a:rPr lang="en-US" dirty="0"/>
              <a:t>has been given to you.”</a:t>
            </a:r>
          </a:p>
        </p:txBody>
      </p:sp>
      <p:sp>
        <p:nvSpPr>
          <p:cNvPr id="5" name="Text Placeholder 4">
            <a:extLst>
              <a:ext uri="{FF2B5EF4-FFF2-40B4-BE49-F238E27FC236}">
                <a16:creationId xmlns:a16="http://schemas.microsoft.com/office/drawing/2014/main" id="{10C1DCCA-5ACC-F8DD-E6CE-E3C354267331}"/>
              </a:ext>
            </a:extLst>
          </p:cNvPr>
          <p:cNvSpPr>
            <a:spLocks noGrp="1"/>
          </p:cNvSpPr>
          <p:nvPr>
            <p:ph type="body" sz="quarter" idx="14"/>
          </p:nvPr>
        </p:nvSpPr>
        <p:spPr/>
        <p:txBody>
          <a:bodyPr>
            <a:noAutofit/>
          </a:bodyPr>
          <a:lstStyle/>
          <a:p>
            <a:r>
              <a:rPr lang="en-US" sz="3200" dirty="0"/>
              <a:t>Mark 4:1-12 NIV </a:t>
            </a:r>
          </a:p>
        </p:txBody>
      </p:sp>
    </p:spTree>
    <p:extLst>
      <p:ext uri="{BB962C8B-B14F-4D97-AF65-F5344CB8AC3E}">
        <p14:creationId xmlns:p14="http://schemas.microsoft.com/office/powerpoint/2010/main" val="252087547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1595</TotalTime>
  <Words>803</Words>
  <Application>Microsoft Office PowerPoint</Application>
  <PresentationFormat>On-screen Show (16:9)</PresentationFormat>
  <Paragraphs>85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Georgia</vt:lpstr>
      <vt:lpstr>Default</vt:lpstr>
      <vt:lpstr>PowerPoint Presentation</vt:lpstr>
      <vt:lpstr>Good Soil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Soil</vt:lpstr>
      <vt:lpstr>PowerPoint Presentation</vt:lpstr>
      <vt:lpstr>PowerPoint Presentation</vt:lpstr>
      <vt:lpstr>PowerPoint Presentation</vt:lpstr>
      <vt:lpstr>PowerPoint Presentation</vt:lpstr>
      <vt:lpstr>PowerPoint Presentation</vt:lpstr>
      <vt:lpstr>Good Soil</vt:lpstr>
      <vt:lpstr>PowerPoint Presentation</vt:lpstr>
      <vt:lpstr>PowerPoint Presentation</vt:lpstr>
      <vt:lpstr>PowerPoint Presentation</vt:lpstr>
      <vt:lpstr>Good Soil</vt:lpstr>
      <vt:lpstr>PowerPoint Presentation</vt:lpstr>
      <vt:lpstr>PowerPoint Presentation</vt:lpstr>
      <vt:lpstr>PowerPoint Presentation</vt:lpstr>
      <vt:lpstr>Good  Soil</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24</cp:revision>
  <dcterms:created xsi:type="dcterms:W3CDTF">2014-03-26T14:03:34Z</dcterms:created>
  <dcterms:modified xsi:type="dcterms:W3CDTF">2025-02-28T23:19:25Z</dcterms:modified>
</cp:coreProperties>
</file>