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10" r:id="rId1"/>
  </p:sldMasterIdLst>
  <p:sldIdLst>
    <p:sldId id="569" r:id="rId2"/>
    <p:sldId id="556" r:id="rId3"/>
    <p:sldId id="560" r:id="rId4"/>
    <p:sldId id="568" r:id="rId5"/>
    <p:sldId id="561" r:id="rId6"/>
    <p:sldId id="567" r:id="rId7"/>
    <p:sldId id="558" r:id="rId8"/>
    <p:sldId id="559" r:id="rId9"/>
    <p:sldId id="566" r:id="rId1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ndria Bryce" initials="SB" lastIdx="3" clrIdx="0">
    <p:extLst>
      <p:ext uri="{19B8F6BF-5375-455C-9EA6-DF929625EA0E}">
        <p15:presenceInfo xmlns:p15="http://schemas.microsoft.com/office/powerpoint/2012/main" userId="9434d5e1f27eadb7" providerId="Windows Live"/>
      </p:ext>
    </p:extLst>
  </p:cmAuthor>
  <p:cmAuthor id="2" name="Lovelace ST.John" initials="LS" lastIdx="1" clrIdx="1">
    <p:extLst>
      <p:ext uri="{19B8F6BF-5375-455C-9EA6-DF929625EA0E}">
        <p15:presenceInfo xmlns:p15="http://schemas.microsoft.com/office/powerpoint/2012/main" userId="67070b31538127b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DC825A"/>
    <a:srgbClr val="EEDB8C"/>
    <a:srgbClr val="ECEA8E"/>
    <a:srgbClr val="ADDB7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291" autoAdjust="0"/>
  </p:normalViewPr>
  <p:slideViewPr>
    <p:cSldViewPr snapToGrid="0">
      <p:cViewPr varScale="1">
        <p:scale>
          <a:sx n="53" d="100"/>
          <a:sy n="53" d="100"/>
        </p:scale>
        <p:origin x="44" y="356"/>
      </p:cViewPr>
      <p:guideLst>
        <p:guide orient="horz" pos="2160"/>
        <p:guide pos="3840"/>
      </p:guideLst>
    </p:cSldViewPr>
  </p:slideViewPr>
  <p:notesTextViewPr>
    <p:cViewPr>
      <p:scale>
        <a:sx n="1" d="1"/>
        <a:sy n="1" d="1"/>
      </p:scale>
      <p:origin x="0" y="0"/>
    </p:cViewPr>
  </p:notesTextViewPr>
  <p:sorterViewPr>
    <p:cViewPr>
      <p:scale>
        <a:sx n="100" d="100"/>
        <a:sy n="100" d="100"/>
      </p:scale>
      <p:origin x="0" y="-385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FAB85EA-18DA-4C70-8A8E-68DBE9B99D5E}" type="datetimeFigureOut">
              <a:rPr lang="en-CA" smtClean="0"/>
              <a:pPr/>
              <a:t>2024-12-31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2993003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AB85EA-18DA-4C70-8A8E-68DBE9B99D5E}" type="datetimeFigureOut">
              <a:rPr lang="en-CA" smtClean="0"/>
              <a:pPr/>
              <a:t>2024-12-31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3073206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AB85EA-18DA-4C70-8A8E-68DBE9B99D5E}" type="datetimeFigureOut">
              <a:rPr lang="en-CA" smtClean="0"/>
              <a:pPr/>
              <a:t>2024-12-31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4A0085F-D21C-46F2-A682-E12BC9A1FB56}" type="slidenum">
              <a:rPr lang="en-CA" smtClean="0"/>
              <a:pPr/>
              <a:t>‹#›</a:t>
            </a:fld>
            <a:endParaRPr lang="en-CA"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60420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FAB85EA-18DA-4C70-8A8E-68DBE9B99D5E}" type="datetimeFigureOut">
              <a:rPr lang="en-CA" smtClean="0"/>
              <a:pPr/>
              <a:t>2024-12-31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23917157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FAB85EA-18DA-4C70-8A8E-68DBE9B99D5E}" type="datetimeFigureOut">
              <a:rPr lang="en-CA" smtClean="0"/>
              <a:pPr/>
              <a:t>2024-12-31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A0085F-D21C-46F2-A682-E12BC9A1FB56}" type="slidenum">
              <a:rPr lang="en-CA" smtClean="0"/>
              <a:pPr/>
              <a:t>‹#›</a:t>
            </a:fld>
            <a:endParaRPr lang="en-CA"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894317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FAB85EA-18DA-4C70-8A8E-68DBE9B99D5E}" type="datetimeFigureOut">
              <a:rPr lang="en-CA" smtClean="0"/>
              <a:pPr/>
              <a:t>2024-12-31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41921573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AB85EA-18DA-4C70-8A8E-68DBE9B99D5E}" type="datetimeFigureOut">
              <a:rPr lang="en-CA" smtClean="0"/>
              <a:pPr/>
              <a:t>2024-12-31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26994971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AB85EA-18DA-4C70-8A8E-68DBE9B99D5E}" type="datetimeFigureOut">
              <a:rPr lang="en-CA" smtClean="0"/>
              <a:pPr/>
              <a:t>2024-12-31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1467469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AB85EA-18DA-4C70-8A8E-68DBE9B99D5E}" type="datetimeFigureOut">
              <a:rPr lang="en-CA" smtClean="0"/>
              <a:pPr/>
              <a:t>2024-12-31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453948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AB85EA-18DA-4C70-8A8E-68DBE9B99D5E}" type="datetimeFigureOut">
              <a:rPr lang="en-CA" smtClean="0"/>
              <a:pPr/>
              <a:t>2024-12-31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1592539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FAB85EA-18DA-4C70-8A8E-68DBE9B99D5E}" type="datetimeFigureOut">
              <a:rPr lang="en-CA" smtClean="0"/>
              <a:pPr/>
              <a:t>2024-12-31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2942172648"/>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AB85EA-18DA-4C70-8A8E-68DBE9B99D5E}" type="datetimeFigureOut">
              <a:rPr lang="en-CA" smtClean="0"/>
              <a:pPr/>
              <a:t>2024-12-31</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227016586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FAB85EA-18DA-4C70-8A8E-68DBE9B99D5E}" type="datetimeFigureOut">
              <a:rPr lang="en-CA" smtClean="0"/>
              <a:pPr/>
              <a:t>2024-12-31</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3807067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AB85EA-18DA-4C70-8A8E-68DBE9B99D5E}" type="datetimeFigureOut">
              <a:rPr lang="en-CA" smtClean="0"/>
              <a:pPr/>
              <a:t>2024-12-31</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2553512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AB85EA-18DA-4C70-8A8E-68DBE9B99D5E}" type="datetimeFigureOut">
              <a:rPr lang="en-CA" smtClean="0"/>
              <a:pPr/>
              <a:t>2024-12-31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2660868082"/>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AB85EA-18DA-4C70-8A8E-68DBE9B99D5E}" type="datetimeFigureOut">
              <a:rPr lang="en-CA" smtClean="0"/>
              <a:pPr/>
              <a:t>2024-12-31</a:t>
            </a:fld>
            <a:endParaRPr lang="en-CA"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4112202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FAB85EA-18DA-4C70-8A8E-68DBE9B99D5E}" type="datetimeFigureOut">
              <a:rPr lang="en-CA" smtClean="0"/>
              <a:pPr/>
              <a:t>2024-12-31</a:t>
            </a:fld>
            <a:endParaRPr lang="en-CA"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1191170109"/>
      </p:ext>
    </p:extLst>
  </p:cSld>
  <p:clrMap bg1="lt1" tx1="dk1" bg2="lt2" tx2="dk2" accent1="accent1" accent2="accent2" accent3="accent3" accent4="accent4" accent5="accent5" accent6="accent6" hlink="hlink" folHlink="folHlink"/>
  <p:sldLayoutIdLst>
    <p:sldLayoutId id="2147484311" r:id="rId1"/>
    <p:sldLayoutId id="2147484312" r:id="rId2"/>
    <p:sldLayoutId id="2147484313" r:id="rId3"/>
    <p:sldLayoutId id="2147484314" r:id="rId4"/>
    <p:sldLayoutId id="2147484315" r:id="rId5"/>
    <p:sldLayoutId id="2147484316" r:id="rId6"/>
    <p:sldLayoutId id="2147484317" r:id="rId7"/>
    <p:sldLayoutId id="2147484318" r:id="rId8"/>
    <p:sldLayoutId id="2147484319" r:id="rId9"/>
    <p:sldLayoutId id="2147484320" r:id="rId10"/>
    <p:sldLayoutId id="2147484321" r:id="rId11"/>
    <p:sldLayoutId id="2147484322" r:id="rId12"/>
    <p:sldLayoutId id="2147484323" r:id="rId13"/>
    <p:sldLayoutId id="2147484324" r:id="rId14"/>
    <p:sldLayoutId id="2147484325" r:id="rId15"/>
    <p:sldLayoutId id="2147484326"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black and gold sign with fireworks&#10;&#10;Description automatically generated">
            <a:extLst>
              <a:ext uri="{FF2B5EF4-FFF2-40B4-BE49-F238E27FC236}">
                <a16:creationId xmlns:a16="http://schemas.microsoft.com/office/drawing/2014/main" id="{FE05488A-849B-4EFA-98CE-6A054BF0C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724443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CCC6976-98CB-8E7E-CEF5-5CFA58F1DFE2}"/>
              </a:ext>
            </a:extLst>
          </p:cNvPr>
          <p:cNvSpPr txBox="1"/>
          <p:nvPr/>
        </p:nvSpPr>
        <p:spPr>
          <a:xfrm>
            <a:off x="1531489" y="721427"/>
            <a:ext cx="9754385" cy="4154984"/>
          </a:xfrm>
          <a:prstGeom prst="rect">
            <a:avLst/>
          </a:prstGeom>
          <a:noFill/>
        </p:spPr>
        <p:txBody>
          <a:bodyPr wrap="square">
            <a:spAutoFit/>
          </a:bodyPr>
          <a:lstStyle/>
          <a:p>
            <a:r>
              <a:rPr lang="en-US" sz="2400" b="1" dirty="0">
                <a:solidFill>
                  <a:srgbClr val="7030A0"/>
                </a:solidFill>
                <a:latin typeface="Arial" panose="020B0604020202020204" pitchFamily="34" charset="0"/>
                <a:cs typeface="Arial" panose="020B0604020202020204" pitchFamily="34" charset="0"/>
              </a:rPr>
              <a:t>SCRIPTURE</a:t>
            </a:r>
          </a:p>
          <a:p>
            <a:endParaRPr lang="en-US" sz="2400" b="1" dirty="0">
              <a:latin typeface="Arial" panose="020B0604020202020204" pitchFamily="34" charset="0"/>
              <a:cs typeface="Arial" panose="020B0604020202020204" pitchFamily="34" charset="0"/>
            </a:endParaRPr>
          </a:p>
          <a:p>
            <a:r>
              <a:rPr lang="en-US" sz="2400" b="1" dirty="0">
                <a:solidFill>
                  <a:srgbClr val="7030A0"/>
                </a:solidFill>
                <a:latin typeface="Arial" panose="020B0604020202020204" pitchFamily="34" charset="0"/>
                <a:cs typeface="Arial" panose="020B0604020202020204" pitchFamily="34" charset="0"/>
              </a:rPr>
              <a:t>ACTS 13: 1 – 4- “</a:t>
            </a:r>
            <a:r>
              <a:rPr lang="en-US" sz="2400" dirty="0">
                <a:latin typeface="Arial" panose="020B0604020202020204" pitchFamily="34" charset="0"/>
                <a:cs typeface="Arial" panose="020B0604020202020204" pitchFamily="34" charset="0"/>
              </a:rPr>
              <a:t>Now in the church that was at Antioch there were certain prophets and teachers: Barnabas, Simeon who was called Niger, Lucius of Cyrene, Manaen who had been brought up with Herod the tetrarch, and Saul. 2 As they ministered to the Lord and fasted, the Holy Spirit said, “Now separate to Me Barnabas and Saul for the work to which I have called them.” 3 Then, having fasted and prayed, and laid hands on them, they sent them away. So, being sent out by the Holy Spirit, they went down to Seleucia, and from there they sailed to Cyprus.”</a:t>
            </a:r>
            <a:endParaRPr lang="en-CA"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3974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C824006-0505-FAF8-B9AB-64F22524BEFD}"/>
              </a:ext>
            </a:extLst>
          </p:cNvPr>
          <p:cNvSpPr txBox="1"/>
          <p:nvPr/>
        </p:nvSpPr>
        <p:spPr>
          <a:xfrm>
            <a:off x="1503681" y="741679"/>
            <a:ext cx="10200639" cy="4462760"/>
          </a:xfrm>
          <a:prstGeom prst="rect">
            <a:avLst/>
          </a:prstGeom>
          <a:noFill/>
        </p:spPr>
        <p:txBody>
          <a:bodyPr wrap="square">
            <a:spAutoFit/>
          </a:bodyPr>
          <a:lstStyle/>
          <a:p>
            <a:r>
              <a:rPr lang="en-US" sz="2400" b="1" dirty="0">
                <a:solidFill>
                  <a:srgbClr val="7030A0"/>
                </a:solidFill>
                <a:latin typeface="Arial" panose="020B0604020202020204" pitchFamily="34" charset="0"/>
                <a:cs typeface="Arial" panose="020B0604020202020204" pitchFamily="34" charset="0"/>
              </a:rPr>
              <a:t>THE CHURCH IN ANTIOCH</a:t>
            </a:r>
          </a:p>
          <a:p>
            <a:endParaRPr lang="en-US" sz="2400" dirty="0">
              <a:solidFill>
                <a:srgbClr val="7030A0"/>
              </a:solidFill>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Started by men from Cyprus and Cyrene, by way of Jerusalem – </a:t>
            </a:r>
          </a:p>
          <a:p>
            <a:r>
              <a:rPr lang="en-US" sz="2400" b="1" dirty="0">
                <a:solidFill>
                  <a:srgbClr val="7030A0"/>
                </a:solidFill>
                <a:latin typeface="Arial" panose="020B0604020202020204" pitchFamily="34" charset="0"/>
                <a:cs typeface="Arial" panose="020B0604020202020204" pitchFamily="34" charset="0"/>
              </a:rPr>
              <a:t>     Acts 11:19-21</a:t>
            </a:r>
          </a:p>
          <a:p>
            <a:pPr marL="342900" indent="-342900">
              <a:buFont typeface="Wingdings" pitchFamily="2" charset="2"/>
              <a:buChar char="§"/>
            </a:pPr>
            <a:endParaRPr lang="en-US" sz="2400" dirty="0">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Strengthened by Barnabas, then later together with Paul – </a:t>
            </a:r>
          </a:p>
          <a:p>
            <a:r>
              <a:rPr lang="en-US" sz="2400" b="1" dirty="0">
                <a:solidFill>
                  <a:srgbClr val="7030A0"/>
                </a:solidFill>
                <a:latin typeface="Arial" panose="020B0604020202020204" pitchFamily="34" charset="0"/>
                <a:cs typeface="Arial" panose="020B0604020202020204" pitchFamily="34" charset="0"/>
              </a:rPr>
              <a:t>    Acts 11:22-26</a:t>
            </a:r>
          </a:p>
          <a:p>
            <a:pPr marL="342900" indent="-342900">
              <a:buFont typeface="Wingdings" pitchFamily="2" charset="2"/>
              <a:buChar char="§"/>
            </a:pPr>
            <a:endParaRPr lang="en-US" sz="2400" dirty="0">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Blessed with a number of prophets and teachers - </a:t>
            </a:r>
            <a:r>
              <a:rPr lang="en-US" sz="2400" b="1" dirty="0">
                <a:solidFill>
                  <a:srgbClr val="7030A0"/>
                </a:solidFill>
                <a:latin typeface="Arial" panose="020B0604020202020204" pitchFamily="34" charset="0"/>
                <a:cs typeface="Arial" panose="020B0604020202020204" pitchFamily="34" charset="0"/>
              </a:rPr>
              <a:t>Acts 13:1</a:t>
            </a:r>
          </a:p>
          <a:p>
            <a:pPr marL="342900" indent="-342900">
              <a:buFont typeface="Wingdings" pitchFamily="2" charset="2"/>
              <a:buChar char="§"/>
            </a:pPr>
            <a:endParaRPr lang="en-US" sz="2400" dirty="0">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Barnabas, a Levite from Cyprus - </a:t>
            </a:r>
            <a:r>
              <a:rPr lang="en-US" sz="2400" b="1" dirty="0">
                <a:solidFill>
                  <a:srgbClr val="7030A0"/>
                </a:solidFill>
                <a:latin typeface="Arial" panose="020B0604020202020204" pitchFamily="34" charset="0"/>
                <a:cs typeface="Arial" panose="020B0604020202020204" pitchFamily="34" charset="0"/>
              </a:rPr>
              <a:t>Acts 4:36</a:t>
            </a:r>
          </a:p>
          <a:p>
            <a:pPr marL="342900" indent="-342900">
              <a:buFont typeface="Wingdings" panose="05000000000000000000" pitchFamily="2" charset="2"/>
              <a:buChar char="v"/>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1142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F0BD3B6-AFA5-5B3D-EAE5-8F639AD6D218}"/>
              </a:ext>
            </a:extLst>
          </p:cNvPr>
          <p:cNvSpPr txBox="1"/>
          <p:nvPr/>
        </p:nvSpPr>
        <p:spPr>
          <a:xfrm>
            <a:off x="1503680" y="843280"/>
            <a:ext cx="9408160" cy="6647974"/>
          </a:xfrm>
          <a:prstGeom prst="rect">
            <a:avLst/>
          </a:prstGeom>
          <a:noFill/>
        </p:spPr>
        <p:txBody>
          <a:bodyPr wrap="square">
            <a:spAutoFit/>
          </a:bodyPr>
          <a:lstStyle/>
          <a:p>
            <a:r>
              <a:rPr lang="en-US" sz="2400" b="1" dirty="0">
                <a:solidFill>
                  <a:srgbClr val="7030A0"/>
                </a:solidFill>
                <a:latin typeface="Arial" panose="020B0604020202020204" pitchFamily="34" charset="0"/>
                <a:cs typeface="Arial" panose="020B0604020202020204" pitchFamily="34" charset="0"/>
              </a:rPr>
              <a:t>THE CHURCH IN ANTIOCH (cont.)</a:t>
            </a:r>
          </a:p>
          <a:p>
            <a:endParaRPr lang="en-US" sz="2400" b="1" dirty="0">
              <a:solidFill>
                <a:srgbClr val="7030A0"/>
              </a:solidFill>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Simeon called Niger, presumably a black African, possibly Simon of Cyrene who carried Jesus' cross - </a:t>
            </a:r>
            <a:r>
              <a:rPr lang="en-US" sz="2400" b="1" dirty="0">
                <a:solidFill>
                  <a:srgbClr val="7030A0"/>
                </a:solidFill>
                <a:latin typeface="Arial" panose="020B0604020202020204" pitchFamily="34" charset="0"/>
                <a:cs typeface="Arial" panose="020B0604020202020204" pitchFamily="34" charset="0"/>
              </a:rPr>
              <a:t>Luke 23:26; Mk 15:21</a:t>
            </a:r>
          </a:p>
          <a:p>
            <a:pPr marL="342900" indent="-342900">
              <a:buFont typeface="Wingdings" pitchFamily="2" charset="2"/>
              <a:buChar char="§"/>
            </a:pPr>
            <a:endParaRPr lang="en-US" sz="2400" dirty="0">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Lucius of Cyrene, also from North Africa - </a:t>
            </a:r>
            <a:r>
              <a:rPr lang="en-US" sz="2400" b="1" dirty="0">
                <a:solidFill>
                  <a:srgbClr val="7030A0"/>
                </a:solidFill>
                <a:latin typeface="Arial" panose="020B0604020202020204" pitchFamily="34" charset="0"/>
                <a:cs typeface="Arial" panose="020B0604020202020204" pitchFamily="34" charset="0"/>
              </a:rPr>
              <a:t>Romans 16:21</a:t>
            </a:r>
          </a:p>
          <a:p>
            <a:pPr marL="342900" indent="-342900">
              <a:buFont typeface="Wingdings" pitchFamily="2" charset="2"/>
              <a:buChar char="§"/>
            </a:pPr>
            <a:endParaRPr lang="en-US" sz="2400" dirty="0">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Manaen, brought up with Herod the tetrarch (Herod Antipas, who killed John the Baptist and tried Jesus) - </a:t>
            </a:r>
            <a:r>
              <a:rPr lang="en-US" sz="2400" b="1" dirty="0">
                <a:solidFill>
                  <a:srgbClr val="7030A0"/>
                </a:solidFill>
                <a:latin typeface="Arial" panose="020B0604020202020204" pitchFamily="34" charset="0"/>
                <a:cs typeface="Arial" panose="020B0604020202020204" pitchFamily="34" charset="0"/>
              </a:rPr>
              <a:t>Matthew 14:1-10; </a:t>
            </a:r>
          </a:p>
          <a:p>
            <a:r>
              <a:rPr lang="en-US" sz="2400" b="1" dirty="0">
                <a:solidFill>
                  <a:srgbClr val="7030A0"/>
                </a:solidFill>
                <a:latin typeface="Arial" panose="020B0604020202020204" pitchFamily="34" charset="0"/>
                <a:cs typeface="Arial" panose="020B0604020202020204" pitchFamily="34" charset="0"/>
              </a:rPr>
              <a:t>    Lk 23:7-11</a:t>
            </a:r>
          </a:p>
          <a:p>
            <a:pPr marL="342900" indent="-342900">
              <a:buFont typeface="Wingdings" pitchFamily="2" charset="2"/>
              <a:buChar char="§"/>
            </a:pPr>
            <a:endParaRPr lang="en-US" sz="2400" dirty="0">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Saul, from Tarsus in Cilicia - </a:t>
            </a:r>
            <a:r>
              <a:rPr lang="en-US" sz="2400" b="1" dirty="0">
                <a:solidFill>
                  <a:srgbClr val="7030A0"/>
                </a:solidFill>
                <a:latin typeface="Arial" panose="020B0604020202020204" pitchFamily="34" charset="0"/>
                <a:cs typeface="Arial" panose="020B0604020202020204" pitchFamily="34" charset="0"/>
              </a:rPr>
              <a:t>Acts 11:25; Acts 22:3 </a:t>
            </a:r>
            <a:endParaRPr lang="en-CA" sz="2400" b="1" dirty="0">
              <a:solidFill>
                <a:srgbClr val="7030A0"/>
              </a:solidFill>
              <a:latin typeface="Arial" panose="020B0604020202020204" pitchFamily="34" charset="0"/>
              <a:cs typeface="Arial" panose="020B0604020202020204" pitchFamily="34" charset="0"/>
            </a:endParaRPr>
          </a:p>
          <a:p>
            <a:endParaRPr lang="en-US" sz="2400" b="1" dirty="0">
              <a:solidFill>
                <a:srgbClr val="7030A0"/>
              </a:solidFill>
              <a:latin typeface="Arial" panose="020B0604020202020204" pitchFamily="34" charset="0"/>
              <a:cs typeface="Arial" panose="020B0604020202020204" pitchFamily="34" charset="0"/>
            </a:endParaRPr>
          </a:p>
          <a:p>
            <a:endParaRPr lang="en-US" sz="2400" b="1" dirty="0">
              <a:solidFill>
                <a:srgbClr val="7030A0"/>
              </a:solidFill>
              <a:latin typeface="Arial" panose="020B0604020202020204" pitchFamily="34" charset="0"/>
              <a:cs typeface="Arial" panose="020B0604020202020204" pitchFamily="34" charset="0"/>
            </a:endParaRPr>
          </a:p>
          <a:p>
            <a:endParaRPr lang="en-US" sz="2400" b="1" dirty="0">
              <a:solidFill>
                <a:srgbClr val="7030A0"/>
              </a:solidFill>
              <a:latin typeface="Arial" panose="020B0604020202020204" pitchFamily="34" charset="0"/>
              <a:cs typeface="Arial" panose="020B0604020202020204" pitchFamily="34" charset="0"/>
            </a:endParaRPr>
          </a:p>
          <a:p>
            <a:endParaRPr lang="en-US" sz="2400" b="1" dirty="0">
              <a:solidFill>
                <a:srgbClr val="7030A0"/>
              </a:solidFill>
              <a:latin typeface="Arial" panose="020B0604020202020204" pitchFamily="34" charset="0"/>
              <a:cs typeface="Arial" panose="020B0604020202020204" pitchFamily="34" charset="0"/>
            </a:endParaRPr>
          </a:p>
          <a:p>
            <a:endParaRPr lang="en-US" sz="2400" b="1" dirty="0">
              <a:solidFill>
                <a:srgbClr val="7030A0"/>
              </a:solidFill>
              <a:latin typeface="Arial" panose="020B0604020202020204" pitchFamily="34" charset="0"/>
              <a:cs typeface="Arial" panose="020B0604020202020204" pitchFamily="34" charset="0"/>
            </a:endParaRPr>
          </a:p>
          <a:p>
            <a:endParaRPr lang="en-US" sz="1800" b="1" dirty="0">
              <a:solidFill>
                <a:srgbClr val="7030A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3050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DA0866F-6CA3-4B5B-F657-25F3391AE162}"/>
              </a:ext>
            </a:extLst>
          </p:cNvPr>
          <p:cNvSpPr txBox="1"/>
          <p:nvPr/>
        </p:nvSpPr>
        <p:spPr>
          <a:xfrm>
            <a:off x="1544320" y="701040"/>
            <a:ext cx="10069503" cy="4524315"/>
          </a:xfrm>
          <a:prstGeom prst="rect">
            <a:avLst/>
          </a:prstGeom>
          <a:noFill/>
        </p:spPr>
        <p:txBody>
          <a:bodyPr wrap="square">
            <a:spAutoFit/>
          </a:bodyPr>
          <a:lstStyle/>
          <a:p>
            <a:r>
              <a:rPr lang="en-US" sz="2400" b="1" dirty="0">
                <a:solidFill>
                  <a:srgbClr val="7030A0"/>
                </a:solidFill>
                <a:latin typeface="Arial" panose="020B0604020202020204" pitchFamily="34" charset="0"/>
                <a:cs typeface="Arial" panose="020B0604020202020204" pitchFamily="34" charset="0"/>
              </a:rPr>
              <a:t>THE DIVERSITY OF THE CHURCH</a:t>
            </a:r>
          </a:p>
          <a:p>
            <a:endParaRPr lang="en-US" sz="2400" dirty="0">
              <a:solidFill>
                <a:srgbClr val="7030A0"/>
              </a:solidFill>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Note the racial, cultural and social diversity of the five prophets and teachers</a:t>
            </a:r>
          </a:p>
          <a:p>
            <a:pPr marL="342900" indent="-342900">
              <a:buFont typeface="Wingdings" pitchFamily="2" charset="2"/>
              <a:buChar char="§"/>
            </a:pPr>
            <a:endParaRPr lang="en-US" sz="2400" dirty="0">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Two from North Africa, one from Cyprus, one from Cilicia, one from Palestine.</a:t>
            </a:r>
          </a:p>
          <a:p>
            <a:r>
              <a:rPr lang="en-US" sz="2400" dirty="0">
                <a:latin typeface="Arial" panose="020B0604020202020204" pitchFamily="34" charset="0"/>
                <a:cs typeface="Arial" panose="020B0604020202020204" pitchFamily="34" charset="0"/>
              </a:rPr>
              <a:t> </a:t>
            </a: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One was raised with royalty, another was wealthy, another a rabbi</a:t>
            </a:r>
          </a:p>
          <a:p>
            <a:r>
              <a:rPr lang="en-US" sz="2400" dirty="0">
                <a:latin typeface="Arial" panose="020B0604020202020204" pitchFamily="34" charset="0"/>
                <a:cs typeface="Arial" panose="020B0604020202020204" pitchFamily="34" charset="0"/>
              </a:rPr>
              <a:t>   </a:t>
            </a: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Isn't this the way churches should be? - </a:t>
            </a:r>
            <a:r>
              <a:rPr lang="en-US" sz="2400" dirty="0">
                <a:solidFill>
                  <a:srgbClr val="7030A0"/>
                </a:solidFill>
                <a:latin typeface="Arial" panose="020B0604020202020204" pitchFamily="34" charset="0"/>
                <a:cs typeface="Arial" panose="020B0604020202020204" pitchFamily="34" charset="0"/>
              </a:rPr>
              <a:t>Romans 10:12</a:t>
            </a:r>
            <a:r>
              <a:rPr lang="en-US" sz="2400" dirty="0">
                <a:latin typeface="Arial" panose="020B0604020202020204" pitchFamily="34" charset="0"/>
                <a:cs typeface="Arial" panose="020B0604020202020204" pitchFamily="34" charset="0"/>
              </a:rPr>
              <a:t>; </a:t>
            </a:r>
          </a:p>
          <a:p>
            <a:r>
              <a:rPr lang="en-US" sz="2400" dirty="0">
                <a:solidFill>
                  <a:srgbClr val="7030A0"/>
                </a:solidFill>
                <a:latin typeface="Arial" panose="020B0604020202020204" pitchFamily="34" charset="0"/>
                <a:cs typeface="Arial" panose="020B0604020202020204" pitchFamily="34" charset="0"/>
              </a:rPr>
              <a:t>    Galatians 3:26-28; Colossians 3:11</a:t>
            </a:r>
          </a:p>
        </p:txBody>
      </p:sp>
    </p:spTree>
    <p:extLst>
      <p:ext uri="{BB962C8B-B14F-4D97-AF65-F5344CB8AC3E}">
        <p14:creationId xmlns:p14="http://schemas.microsoft.com/office/powerpoint/2010/main" val="1694274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26B4-1ADD-986E-59C1-774E0697DD14}"/>
              </a:ext>
            </a:extLst>
          </p:cNvPr>
          <p:cNvSpPr txBox="1"/>
          <p:nvPr/>
        </p:nvSpPr>
        <p:spPr>
          <a:xfrm>
            <a:off x="1493520" y="721360"/>
            <a:ext cx="10346545" cy="5262979"/>
          </a:xfrm>
          <a:prstGeom prst="rect">
            <a:avLst/>
          </a:prstGeom>
          <a:noFill/>
        </p:spPr>
        <p:txBody>
          <a:bodyPr wrap="square">
            <a:spAutoFit/>
          </a:bodyPr>
          <a:lstStyle/>
          <a:p>
            <a:r>
              <a:rPr lang="en-US" sz="2400" b="1" dirty="0">
                <a:solidFill>
                  <a:srgbClr val="7030A0"/>
                </a:solidFill>
                <a:latin typeface="Arial" panose="020B0604020202020204" pitchFamily="34" charset="0"/>
                <a:cs typeface="Arial" panose="020B0604020202020204" pitchFamily="34" charset="0"/>
              </a:rPr>
              <a:t>THE PRINCIPLE OF SYNERGY</a:t>
            </a:r>
            <a:r>
              <a:rPr lang="en-US" sz="2400" dirty="0">
                <a:solidFill>
                  <a:srgbClr val="7030A0"/>
                </a:solidFill>
                <a:latin typeface="Arial" panose="020B0604020202020204" pitchFamily="34" charset="0"/>
                <a:cs typeface="Arial" panose="020B0604020202020204" pitchFamily="34" charset="0"/>
              </a:rPr>
              <a:t>.</a:t>
            </a:r>
          </a:p>
          <a:p>
            <a:endParaRPr lang="en-US" sz="2400" dirty="0">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Synergy:  the working together of two things to produce a result greater than the sum of their individual effects</a:t>
            </a:r>
          </a:p>
          <a:p>
            <a:pPr marL="342900" indent="-342900">
              <a:buFont typeface="Wingdings" pitchFamily="2" charset="2"/>
              <a:buChar char="§"/>
            </a:pPr>
            <a:endParaRPr lang="en-US" sz="2400" dirty="0">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Two (or more) working together can accomplish more than their working separately</a:t>
            </a:r>
          </a:p>
          <a:p>
            <a:pPr marL="342900" indent="-342900">
              <a:buFont typeface="Wingdings" pitchFamily="2" charset="2"/>
              <a:buChar char="§"/>
            </a:pPr>
            <a:endParaRPr lang="en-US" sz="2400" dirty="0">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Jesus believed in the principle of synergy - </a:t>
            </a:r>
            <a:r>
              <a:rPr lang="en-US" sz="2400" b="1" dirty="0">
                <a:solidFill>
                  <a:srgbClr val="7030A0"/>
                </a:solidFill>
                <a:latin typeface="Arial" panose="020B0604020202020204" pitchFamily="34" charset="0"/>
                <a:cs typeface="Arial" panose="020B0604020202020204" pitchFamily="34" charset="0"/>
              </a:rPr>
              <a:t>Mark 6:7; Lk 10:1</a:t>
            </a:r>
          </a:p>
          <a:p>
            <a:pPr marL="342900" indent="-342900">
              <a:buFont typeface="Wingdings" pitchFamily="2" charset="2"/>
              <a:buChar char="§"/>
            </a:pPr>
            <a:endParaRPr lang="en-US" sz="2400" dirty="0">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Barnabas believed in the principle of synergy </a:t>
            </a:r>
            <a:r>
              <a:rPr lang="en-US" sz="2400" dirty="0">
                <a:solidFill>
                  <a:srgbClr val="7030A0"/>
                </a:solidFill>
                <a:latin typeface="Arial" panose="020B0604020202020204" pitchFamily="34" charset="0"/>
                <a:cs typeface="Arial" panose="020B0604020202020204" pitchFamily="34" charset="0"/>
              </a:rPr>
              <a:t>- </a:t>
            </a:r>
            <a:r>
              <a:rPr lang="en-US" sz="2400" b="1" dirty="0">
                <a:solidFill>
                  <a:srgbClr val="7030A0"/>
                </a:solidFill>
                <a:latin typeface="Arial" panose="020B0604020202020204" pitchFamily="34" charset="0"/>
                <a:cs typeface="Arial" panose="020B0604020202020204" pitchFamily="34" charset="0"/>
              </a:rPr>
              <a:t>Acts 11:25-26</a:t>
            </a:r>
          </a:p>
          <a:p>
            <a:r>
              <a:rPr lang="en-US" sz="2400" dirty="0">
                <a:latin typeface="Arial" panose="020B0604020202020204" pitchFamily="34" charset="0"/>
                <a:cs typeface="Arial" panose="020B0604020202020204" pitchFamily="34" charset="0"/>
              </a:rPr>
              <a:t> </a:t>
            </a: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The Holy Spirit believed in the principle of synergy - </a:t>
            </a:r>
            <a:r>
              <a:rPr lang="en-US" sz="2400" b="1" dirty="0">
                <a:solidFill>
                  <a:srgbClr val="7030A0"/>
                </a:solidFill>
                <a:latin typeface="Arial" panose="020B0604020202020204" pitchFamily="34" charset="0"/>
                <a:cs typeface="Arial" panose="020B0604020202020204" pitchFamily="34" charset="0"/>
              </a:rPr>
              <a:t>Acts 13:2,4</a:t>
            </a:r>
          </a:p>
          <a:p>
            <a:r>
              <a:rPr lang="en-US" sz="24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823815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C3C3815-A5CB-A38B-D396-D1888C525DBB}"/>
              </a:ext>
            </a:extLst>
          </p:cNvPr>
          <p:cNvSpPr txBox="1"/>
          <p:nvPr/>
        </p:nvSpPr>
        <p:spPr>
          <a:xfrm>
            <a:off x="1564640" y="772160"/>
            <a:ext cx="10143451" cy="5632311"/>
          </a:xfrm>
          <a:prstGeom prst="rect">
            <a:avLst/>
          </a:prstGeom>
          <a:noFill/>
        </p:spPr>
        <p:txBody>
          <a:bodyPr wrap="square">
            <a:spAutoFit/>
          </a:bodyPr>
          <a:lstStyle/>
          <a:p>
            <a:r>
              <a:rPr lang="en-US" sz="2400" b="1" dirty="0">
                <a:solidFill>
                  <a:srgbClr val="7030A0"/>
                </a:solidFill>
                <a:latin typeface="Arial" panose="020B0604020202020204" pitchFamily="34" charset="0"/>
                <a:cs typeface="Arial" panose="020B0604020202020204" pitchFamily="34" charset="0"/>
              </a:rPr>
              <a:t>AS THEY MINISTERED TO THE LORD AND FASTED – ACTS 13: 2 </a:t>
            </a:r>
          </a:p>
          <a:p>
            <a:endParaRPr lang="en-US" sz="2400" dirty="0">
              <a:solidFill>
                <a:srgbClr val="7030A0"/>
              </a:solidFill>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The Antioch church is characterized by ministry to the Lord. </a:t>
            </a:r>
          </a:p>
          <a:p>
            <a:pPr marL="342900" indent="-342900">
              <a:buFont typeface="Wingdings" pitchFamily="2" charset="2"/>
              <a:buChar char="§"/>
            </a:pPr>
            <a:endParaRPr lang="en-US" sz="2400" dirty="0">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Worship releases the spirit of prophecy (</a:t>
            </a:r>
            <a:r>
              <a:rPr lang="en-US" sz="2400" b="1" dirty="0">
                <a:solidFill>
                  <a:srgbClr val="7030A0"/>
                </a:solidFill>
                <a:latin typeface="Arial" panose="020B0604020202020204" pitchFamily="34" charset="0"/>
                <a:cs typeface="Arial" panose="020B0604020202020204" pitchFamily="34" charset="0"/>
              </a:rPr>
              <a:t>Revelation 19:10</a:t>
            </a:r>
            <a:r>
              <a:rPr lang="en-US" sz="2400" b="1" dirty="0">
                <a:latin typeface="Arial" panose="020B0604020202020204" pitchFamily="34" charset="0"/>
                <a:cs typeface="Arial" panose="020B0604020202020204" pitchFamily="34" charset="0"/>
              </a:rPr>
              <a:t>). </a:t>
            </a:r>
          </a:p>
          <a:p>
            <a:pPr marL="342900" indent="-342900">
              <a:buFont typeface="Wingdings" pitchFamily="2" charset="2"/>
              <a:buChar char="§"/>
            </a:pPr>
            <a:endParaRPr lang="en-US" sz="2400" dirty="0">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It provides an atmosphere to hear the voice of God. </a:t>
            </a:r>
          </a:p>
          <a:p>
            <a:pPr marL="342900" indent="-342900">
              <a:buFont typeface="Wingdings" pitchFamily="2" charset="2"/>
              <a:buChar char="§"/>
            </a:pPr>
            <a:endParaRPr lang="en-US" sz="2400" dirty="0">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As they fasted they developed sensitivity to the Holy Spirit. </a:t>
            </a:r>
          </a:p>
          <a:p>
            <a:pPr marL="342900" indent="-342900">
              <a:buFont typeface="Wingdings" pitchFamily="2" charset="2"/>
              <a:buChar char="§"/>
            </a:pPr>
            <a:endParaRPr lang="en-US" sz="2400" dirty="0">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Fasting is the Biblical way of humbling oneself (</a:t>
            </a:r>
            <a:r>
              <a:rPr lang="en-US" sz="2400" b="1" dirty="0">
                <a:latin typeface="Arial" panose="020B0604020202020204" pitchFamily="34" charset="0"/>
                <a:cs typeface="Arial" panose="020B0604020202020204" pitchFamily="34" charset="0"/>
              </a:rPr>
              <a:t>Psalm 35). </a:t>
            </a:r>
          </a:p>
          <a:p>
            <a:pPr marL="342900" indent="-342900">
              <a:buFont typeface="Wingdings" pitchFamily="2" charset="2"/>
              <a:buChar char="§"/>
            </a:pPr>
            <a:endParaRPr lang="en-US" sz="2400" dirty="0">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Fasting and prayer has always been a way to minister to the Lord. </a:t>
            </a:r>
          </a:p>
          <a:p>
            <a:pPr marL="342900" indent="-342900">
              <a:buFont typeface="Wingdings" pitchFamily="2" charset="2"/>
              <a:buChar char="§"/>
            </a:pPr>
            <a:endParaRPr lang="en-US" sz="2400" dirty="0">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Anna ministered to the Lord in this way for many years </a:t>
            </a:r>
            <a:r>
              <a:rPr lang="en-US" sz="2400" b="1" dirty="0">
                <a:solidFill>
                  <a:srgbClr val="7030A0"/>
                </a:solidFill>
                <a:latin typeface="Arial" panose="020B0604020202020204" pitchFamily="34" charset="0"/>
                <a:cs typeface="Arial" panose="020B0604020202020204" pitchFamily="34" charset="0"/>
              </a:rPr>
              <a:t>(Luke 2:36-38</a:t>
            </a:r>
            <a:r>
              <a:rPr lang="en-US" sz="24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219731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60D860F-E65B-2275-7A0A-D89EEF6ECA16}"/>
              </a:ext>
            </a:extLst>
          </p:cNvPr>
          <p:cNvSpPr txBox="1"/>
          <p:nvPr/>
        </p:nvSpPr>
        <p:spPr>
          <a:xfrm>
            <a:off x="1513840" y="711200"/>
            <a:ext cx="9920873" cy="5262979"/>
          </a:xfrm>
          <a:prstGeom prst="rect">
            <a:avLst/>
          </a:prstGeom>
          <a:noFill/>
        </p:spPr>
        <p:txBody>
          <a:bodyPr wrap="square">
            <a:spAutoFit/>
          </a:bodyPr>
          <a:lstStyle/>
          <a:p>
            <a:r>
              <a:rPr lang="en-US" sz="2400" b="1" dirty="0">
                <a:solidFill>
                  <a:srgbClr val="7030A0"/>
                </a:solidFill>
                <a:latin typeface="Arial" panose="020B0604020202020204" pitchFamily="34" charset="0"/>
                <a:cs typeface="Arial" panose="020B0604020202020204" pitchFamily="34" charset="0"/>
              </a:rPr>
              <a:t>TAKING THE LEAD OUT OF THE COMFORT ZONE.</a:t>
            </a:r>
          </a:p>
          <a:p>
            <a:endParaRPr lang="en-US" sz="2400" b="1" dirty="0">
              <a:solidFill>
                <a:srgbClr val="7030A0"/>
              </a:solidFill>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And when they had fasted and prayed, and laid their hands on them, they sent them away </a:t>
            </a:r>
            <a:r>
              <a:rPr lang="en-US" sz="2400" b="1" dirty="0">
                <a:solidFill>
                  <a:srgbClr val="7030A0"/>
                </a:solidFill>
                <a:latin typeface="Arial" panose="020B0604020202020204" pitchFamily="34" charset="0"/>
                <a:cs typeface="Arial" panose="020B0604020202020204" pitchFamily="34" charset="0"/>
              </a:rPr>
              <a:t>(Acts 13:3). </a:t>
            </a:r>
          </a:p>
          <a:p>
            <a:pPr marL="342900" indent="-342900">
              <a:buFont typeface="Wingdings" pitchFamily="2" charset="2"/>
              <a:buChar char="§"/>
            </a:pPr>
            <a:endParaRPr lang="en-US" sz="2400" dirty="0">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The prophets and teachers at Antioch responded to the Holy Spirit and send out Barnabas and Saul, two of their most vital leaders, out on God's mission to the world. </a:t>
            </a:r>
          </a:p>
          <a:p>
            <a:pPr marL="342900" indent="-342900">
              <a:buFont typeface="Wingdings" pitchFamily="2" charset="2"/>
              <a:buChar char="§"/>
            </a:pPr>
            <a:endParaRPr lang="en-US" sz="2400" dirty="0">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The Antioch church is a sending church. </a:t>
            </a:r>
          </a:p>
          <a:p>
            <a:pPr marL="342900" indent="-342900">
              <a:buFont typeface="Wingdings" pitchFamily="2" charset="2"/>
              <a:buChar char="§"/>
            </a:pPr>
            <a:endParaRPr lang="en-US" sz="2400" dirty="0">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From Antioch was a key to the establishing of the strategic churches of Corinth, Ephesus, Thessalonica and Philippi. </a:t>
            </a:r>
          </a:p>
          <a:p>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5335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00B93E-01BF-66FE-C816-37F456B75B78}"/>
              </a:ext>
            </a:extLst>
          </p:cNvPr>
          <p:cNvSpPr txBox="1"/>
          <p:nvPr/>
        </p:nvSpPr>
        <p:spPr>
          <a:xfrm>
            <a:off x="1503680" y="731519"/>
            <a:ext cx="9487974" cy="3416320"/>
          </a:xfrm>
          <a:prstGeom prst="rect">
            <a:avLst/>
          </a:prstGeom>
          <a:noFill/>
        </p:spPr>
        <p:txBody>
          <a:bodyPr wrap="square">
            <a:spAutoFit/>
          </a:bodyPr>
          <a:lstStyle/>
          <a:p>
            <a:r>
              <a:rPr lang="en-US" sz="2400" b="1" dirty="0">
                <a:solidFill>
                  <a:srgbClr val="7030A0"/>
                </a:solidFill>
                <a:latin typeface="Arial" panose="020B0604020202020204" pitchFamily="34" charset="0"/>
                <a:cs typeface="Arial" panose="020B0604020202020204" pitchFamily="34" charset="0"/>
              </a:rPr>
              <a:t>CONCLUSION</a:t>
            </a:r>
          </a:p>
          <a:p>
            <a:endParaRPr lang="en-US" sz="2400" dirty="0">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Barnabas and Saul are sent out on their missionary journey:</a:t>
            </a:r>
          </a:p>
          <a:p>
            <a:pPr marL="342900" indent="-342900">
              <a:buFont typeface="Wingdings" pitchFamily="2" charset="2"/>
              <a:buChar char="§"/>
            </a:pPr>
            <a:endParaRPr lang="en-US" sz="2400" dirty="0">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Separated and sent out by the Holy Spirit Himself to the task before them.</a:t>
            </a:r>
          </a:p>
          <a:p>
            <a:pPr marL="342900" indent="-342900">
              <a:buFont typeface="Wingdings" pitchFamily="2" charset="2"/>
              <a:buChar char="§"/>
            </a:pPr>
            <a:endParaRPr lang="en-US" sz="2400" dirty="0">
              <a:latin typeface="Arial" panose="020B0604020202020204" pitchFamily="34" charset="0"/>
              <a:cs typeface="Arial" panose="020B0604020202020204" pitchFamily="34" charset="0"/>
            </a:endParaRPr>
          </a:p>
          <a:p>
            <a:pPr marL="342900" indent="-342900">
              <a:buFont typeface="Wingdings" pitchFamily="2" charset="2"/>
              <a:buChar char="§"/>
            </a:pPr>
            <a:r>
              <a:rPr lang="en-US" sz="2400" dirty="0">
                <a:latin typeface="Arial" panose="020B0604020202020204" pitchFamily="34" charset="0"/>
                <a:cs typeface="Arial" panose="020B0604020202020204" pitchFamily="34" charset="0"/>
              </a:rPr>
              <a:t>With fasting, prayer, and the laying on of hands by those left behind.</a:t>
            </a:r>
          </a:p>
        </p:txBody>
      </p:sp>
    </p:spTree>
    <p:extLst>
      <p:ext uri="{BB962C8B-B14F-4D97-AF65-F5344CB8AC3E}">
        <p14:creationId xmlns:p14="http://schemas.microsoft.com/office/powerpoint/2010/main" val="2093366995"/>
      </p:ext>
    </p:extLst>
  </p:cSld>
  <p:clrMapOvr>
    <a:masterClrMapping/>
  </p:clrMapOvr>
</p:sld>
</file>

<file path=ppt/theme/theme1.xml><?xml version="1.0" encoding="utf-8"?>
<a:theme xmlns:a="http://schemas.openxmlformats.org/drawingml/2006/main" name="Wisp">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153673</TotalTime>
  <Words>639</Words>
  <Application>Microsoft Office PowerPoint</Application>
  <PresentationFormat>Widescreen</PresentationFormat>
  <Paragraphs>81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Wingdings</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PROGRESS CHURCH</dc:title>
  <dc:creator>Lovelace ST.John</dc:creator>
  <cp:lastModifiedBy>Jennel Wilmot</cp:lastModifiedBy>
  <cp:revision>505</cp:revision>
  <cp:lastPrinted>2022-02-24T15:27:29Z</cp:lastPrinted>
  <dcterms:created xsi:type="dcterms:W3CDTF">2020-01-07T15:26:34Z</dcterms:created>
  <dcterms:modified xsi:type="dcterms:W3CDTF">2024-12-31T17:07:35Z</dcterms:modified>
</cp:coreProperties>
</file>