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Canva Sans"/>
      <p:regular r:id="rId32"/>
    </p:embeddedFont>
    <p:embeddedFont>
      <p:font typeface="Canva Sans Bold"/>
      <p:regular r:id="rId33"/>
      <p:bold r:id="rId34"/>
    </p:embeddedFont>
    <p:embeddedFont>
      <p:font typeface="League Gothic"/>
      <p:regular r:id="rId35"/>
    </p:embeddedFont>
    <p:embeddedFont>
      <p:font typeface="Scope One"/>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58" autoAdjust="0"/>
  </p:normalViewPr>
  <p:slideViewPr>
    <p:cSldViewPr>
      <p:cViewPr varScale="1">
        <p:scale>
          <a:sx n="41" d="100"/>
          <a:sy n="41" d="100"/>
        </p:scale>
        <p:origin x="748" y="1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biblegateway.com/passage/?search=Matthew%2028&amp;version=NLT#fen-NLT-24188b"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biblegateway.com/passage/?search=matt%2013&amp;version=NLT#fen-NLT-23527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sp>
        <p:nvSpPr>
          <p:cNvPr id="2" name="Freeform 2"/>
          <p:cNvSpPr/>
          <p:nvPr/>
        </p:nvSpPr>
        <p:spPr>
          <a:xfrm>
            <a:off x="-1036257" y="6924070"/>
            <a:ext cx="19761102" cy="4225201"/>
          </a:xfrm>
          <a:custGeom>
            <a:avLst/>
            <a:gdLst/>
            <a:ahLst/>
            <a:cxnLst/>
            <a:rect l="l" t="t" r="r" b="b"/>
            <a:pathLst>
              <a:path w="19761102" h="4225201">
                <a:moveTo>
                  <a:pt x="0" y="0"/>
                </a:moveTo>
                <a:lnTo>
                  <a:pt x="19761102" y="0"/>
                </a:lnTo>
                <a:lnTo>
                  <a:pt x="19761102" y="4225201"/>
                </a:lnTo>
                <a:lnTo>
                  <a:pt x="0" y="4225201"/>
                </a:lnTo>
                <a:lnTo>
                  <a:pt x="0" y="0"/>
                </a:lnTo>
                <a:close/>
              </a:path>
            </a:pathLst>
          </a:custGeom>
          <a:blipFill>
            <a:blip r:embed="rId2">
              <a:extLst>
                <a:ext uri="{96DAC541-7B7A-43D3-8B79-37D633B846F1}">
                  <asvg:svgBlip xmlns:asvg="http://schemas.microsoft.com/office/drawing/2016/SVG/main" r:embed="rId3"/>
                </a:ext>
              </a:extLst>
            </a:blip>
            <a:stretch>
              <a:fillRect b="-69539"/>
            </a:stretch>
          </a:blipFill>
        </p:spPr>
        <p:txBody>
          <a:bodyPr/>
          <a:lstStyle/>
          <a:p>
            <a:endParaRPr lang="en-US"/>
          </a:p>
        </p:txBody>
      </p:sp>
      <p:grpSp>
        <p:nvGrpSpPr>
          <p:cNvPr id="3" name="Group 3"/>
          <p:cNvGrpSpPr/>
          <p:nvPr/>
        </p:nvGrpSpPr>
        <p:grpSpPr>
          <a:xfrm>
            <a:off x="1028700" y="939942"/>
            <a:ext cx="177517" cy="177517"/>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804802"/>
            <a:ext cx="16612691" cy="5105400"/>
          </a:xfrm>
          <a:prstGeom prst="rect">
            <a:avLst/>
          </a:prstGeom>
        </p:spPr>
        <p:txBody>
          <a:bodyPr lIns="0" tIns="0" rIns="0" bIns="0" rtlCol="0" anchor="t">
            <a:spAutoFit/>
          </a:bodyPr>
          <a:lstStyle/>
          <a:p>
            <a:pPr algn="l">
              <a:lnSpc>
                <a:spcPts val="10080"/>
              </a:lnSpc>
            </a:pPr>
            <a:r>
              <a:rPr lang="en-US" sz="8400" spc="252" dirty="0">
                <a:solidFill>
                  <a:srgbClr val="3F3B2A"/>
                </a:solidFill>
                <a:latin typeface="Scope One"/>
                <a:ea typeface="Scope One"/>
                <a:cs typeface="Scope One"/>
                <a:sym typeface="Scope One"/>
              </a:rPr>
              <a:t>The Method of Outreach - Sowing Seeds Sharing the Gospel</a:t>
            </a:r>
          </a:p>
          <a:p>
            <a:pPr algn="l">
              <a:lnSpc>
                <a:spcPts val="10080"/>
              </a:lnSpc>
            </a:pPr>
            <a:endParaRPr lang="en-US" sz="8400" spc="252" dirty="0">
              <a:solidFill>
                <a:srgbClr val="3F3B2A"/>
              </a:solidFill>
              <a:latin typeface="Scope One"/>
              <a:ea typeface="Scope One"/>
              <a:cs typeface="Scope One"/>
              <a:sym typeface="Scope One"/>
            </a:endParaRPr>
          </a:p>
        </p:txBody>
      </p:sp>
      <p:sp>
        <p:nvSpPr>
          <p:cNvPr id="7" name="TextBox 7"/>
          <p:cNvSpPr txBox="1"/>
          <p:nvPr/>
        </p:nvSpPr>
        <p:spPr>
          <a:xfrm>
            <a:off x="1028700" y="5843527"/>
            <a:ext cx="8115300" cy="2657475"/>
          </a:xfrm>
          <a:prstGeom prst="rect">
            <a:avLst/>
          </a:prstGeom>
        </p:spPr>
        <p:txBody>
          <a:bodyPr lIns="0" tIns="0" rIns="0" bIns="0" rtlCol="0" anchor="t">
            <a:spAutoFit/>
          </a:bodyPr>
          <a:lstStyle/>
          <a:p>
            <a:pPr algn="l">
              <a:lnSpc>
                <a:spcPts val="4200"/>
              </a:lnSpc>
            </a:pPr>
            <a:r>
              <a:rPr lang="en-US" sz="3000" spc="273">
                <a:solidFill>
                  <a:srgbClr val="3F3B2A"/>
                </a:solidFill>
                <a:latin typeface="League Gothic"/>
                <a:ea typeface="League Gothic"/>
                <a:cs typeface="League Gothic"/>
                <a:sym typeface="League Gothic"/>
              </a:rPr>
              <a:t>MATTHEW 13:1-23</a:t>
            </a:r>
          </a:p>
          <a:p>
            <a:pPr algn="l">
              <a:lnSpc>
                <a:spcPts val="4200"/>
              </a:lnSpc>
            </a:pPr>
            <a:endParaRPr lang="en-US" sz="3000" spc="273">
              <a:solidFill>
                <a:srgbClr val="3F3B2A"/>
              </a:solidFill>
              <a:latin typeface="League Gothic"/>
              <a:ea typeface="League Gothic"/>
              <a:cs typeface="League Gothic"/>
              <a:sym typeface="League Gothic"/>
            </a:endParaRPr>
          </a:p>
          <a:p>
            <a:pPr algn="l">
              <a:lnSpc>
                <a:spcPts val="4200"/>
              </a:lnSpc>
            </a:pPr>
            <a:r>
              <a:rPr lang="en-US" sz="3000" spc="273">
                <a:solidFill>
                  <a:srgbClr val="3F3B2A"/>
                </a:solidFill>
                <a:latin typeface="League Gothic"/>
                <a:ea typeface="League Gothic"/>
                <a:cs typeface="League Gothic"/>
                <a:sym typeface="League Gothic"/>
              </a:rPr>
              <a:t>SUNDAY SERMON · DANIEL LEE</a:t>
            </a:r>
          </a:p>
          <a:p>
            <a:pPr algn="l">
              <a:lnSpc>
                <a:spcPts val="4200"/>
              </a:lnSpc>
            </a:pPr>
            <a:endParaRPr lang="en-US" sz="3000" spc="273">
              <a:solidFill>
                <a:srgbClr val="3F3B2A"/>
              </a:solidFill>
              <a:latin typeface="League Gothic"/>
              <a:ea typeface="League Gothic"/>
              <a:cs typeface="League Gothic"/>
              <a:sym typeface="League Gothic"/>
            </a:endParaRPr>
          </a:p>
          <a:p>
            <a:pPr algn="l">
              <a:lnSpc>
                <a:spcPts val="4200"/>
              </a:lnSpc>
              <a:spcBef>
                <a:spcPct val="0"/>
              </a:spcBef>
            </a:pPr>
            <a:endParaRPr lang="en-US" sz="3000" spc="273">
              <a:solidFill>
                <a:srgbClr val="3F3B2A"/>
              </a:solidFill>
              <a:latin typeface="League Gothic"/>
              <a:ea typeface="League Gothic"/>
              <a:cs typeface="League Gothic"/>
              <a:sym typeface="League Gothic"/>
            </a:endParaRPr>
          </a:p>
        </p:txBody>
      </p:sp>
      <p:pic>
        <p:nvPicPr>
          <p:cNvPr id="8" name="Picture 7">
            <a:extLst>
              <a:ext uri="{FF2B5EF4-FFF2-40B4-BE49-F238E27FC236}">
                <a16:creationId xmlns:a16="http://schemas.microsoft.com/office/drawing/2014/main" id="{DE3A28E2-699F-796E-DE56-93464333046A}"/>
              </a:ext>
            </a:extLst>
          </p:cNvPr>
          <p:cNvPicPr>
            <a:picLocks noChangeAspect="1"/>
          </p:cNvPicPr>
          <p:nvPr/>
        </p:nvPicPr>
        <p:blipFill>
          <a:blip r:embed="rId4"/>
          <a:stretch>
            <a:fillRect/>
          </a:stretch>
        </p:blipFill>
        <p:spPr>
          <a:xfrm>
            <a:off x="16154400" y="402431"/>
            <a:ext cx="1731414" cy="8047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324222"/>
            <a:ext cx="16833327" cy="8953500"/>
          </a:xfrm>
          <a:prstGeom prst="rect">
            <a:avLst/>
          </a:prstGeom>
        </p:spPr>
        <p:txBody>
          <a:bodyPr lIns="0" tIns="0" rIns="0" bIns="0" rtlCol="0" anchor="t">
            <a:spAutoFit/>
          </a:bodyPr>
          <a:lstStyle/>
          <a:p>
            <a:pPr algn="l">
              <a:lnSpc>
                <a:spcPts val="7080"/>
              </a:lnSpc>
            </a:pPr>
            <a:r>
              <a:rPr lang="en-US" sz="5900" spc="177">
                <a:solidFill>
                  <a:srgbClr val="E21C48"/>
                </a:solidFill>
                <a:latin typeface="Scope One"/>
                <a:ea typeface="Scope One"/>
                <a:cs typeface="Scope One"/>
                <a:sym typeface="Scope One"/>
              </a:rPr>
              <a:t>18 “Now listen to the explanation of the parable about the farmer planting seeds: 19 The seed that fell on the footpath represents those who hear the message about the Kingdom and don’t understand it. Then the evil one comes and snatches away the seed that was planted in their hearts. 20 The seed on the rocky soil represents those who hear the message and immediately receive it with joy.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44903" y="1401716"/>
            <a:ext cx="16598194" cy="9153525"/>
          </a:xfrm>
          <a:prstGeom prst="rect">
            <a:avLst/>
          </a:prstGeom>
        </p:spPr>
        <p:txBody>
          <a:bodyPr lIns="0" tIns="0" rIns="0" bIns="0" rtlCol="0" anchor="t">
            <a:spAutoFit/>
          </a:bodyPr>
          <a:lstStyle/>
          <a:p>
            <a:pPr algn="l">
              <a:lnSpc>
                <a:spcPts val="6000"/>
              </a:lnSpc>
            </a:pPr>
            <a:r>
              <a:rPr lang="en-US" sz="5000" spc="150">
                <a:solidFill>
                  <a:srgbClr val="E21C48"/>
                </a:solidFill>
                <a:latin typeface="Scope One"/>
                <a:ea typeface="Scope One"/>
                <a:cs typeface="Scope One"/>
                <a:sym typeface="Scope One"/>
              </a:rPr>
              <a:t>21 But since they don’t have deep roots, they don’t last long. They fall away as soon as they have problems or are persecuted for believing God’s word.22 The seed that fell among the thorns represents those who hear God’s word, but all too quickly the message is crowded out by the worries of this life and the lure of wealth, so no fruit is produced. 23 The seed that fell on good soil represents those who truly hear and understand God’s word and produce a harvest of thirty, sixty, or even a hundred times as much as had been planted!”</a:t>
            </a:r>
          </a:p>
          <a:p>
            <a:pPr algn="l">
              <a:lnSpc>
                <a:spcPts val="6000"/>
              </a:lnSpc>
            </a:pPr>
            <a:endParaRPr lang="en-US" sz="5000" spc="150">
              <a:solidFill>
                <a:srgbClr val="E21C48"/>
              </a:solidFill>
              <a:latin typeface="Scope One"/>
              <a:ea typeface="Scope One"/>
              <a:cs typeface="Scope One"/>
              <a:sym typeface="Scope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168316" y="-832184"/>
            <a:ext cx="11951368" cy="11951368"/>
          </a:xfrm>
          <a:custGeom>
            <a:avLst/>
            <a:gdLst/>
            <a:ahLst/>
            <a:cxnLst/>
            <a:rect l="l" t="t" r="r" b="b"/>
            <a:pathLst>
              <a:path w="11951368" h="11951368">
                <a:moveTo>
                  <a:pt x="0" y="0"/>
                </a:moveTo>
                <a:lnTo>
                  <a:pt x="11951368" y="0"/>
                </a:lnTo>
                <a:lnTo>
                  <a:pt x="11951368" y="11951368"/>
                </a:lnTo>
                <a:lnTo>
                  <a:pt x="0" y="11951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4925326" y="1400175"/>
            <a:ext cx="8437347" cy="7477125"/>
          </a:xfrm>
          <a:prstGeom prst="rect">
            <a:avLst/>
          </a:prstGeom>
        </p:spPr>
        <p:txBody>
          <a:bodyPr lIns="0" tIns="0" rIns="0" bIns="0" rtlCol="0" anchor="t">
            <a:spAutoFit/>
          </a:bodyPr>
          <a:lstStyle/>
          <a:p>
            <a:pPr algn="ctr">
              <a:lnSpc>
                <a:spcPts val="8400"/>
              </a:lnSpc>
            </a:pPr>
            <a:r>
              <a:rPr lang="en-US" sz="7000" spc="210">
                <a:solidFill>
                  <a:srgbClr val="3F3B2A"/>
                </a:solidFill>
                <a:latin typeface="Scope One"/>
                <a:ea typeface="Scope One"/>
                <a:cs typeface="Scope One"/>
                <a:sym typeface="Scope One"/>
              </a:rPr>
              <a:t>Jesus is teaching and equipping His disciples for their future mission of sharing the Good News.</a:t>
            </a:r>
          </a:p>
          <a:p>
            <a:pPr algn="ctr">
              <a:lnSpc>
                <a:spcPts val="8400"/>
              </a:lnSpc>
            </a:pPr>
            <a:endParaRPr lang="en-US" sz="7000" spc="210">
              <a:solidFill>
                <a:srgbClr val="3F3B2A"/>
              </a:solidFill>
              <a:latin typeface="Scope One"/>
              <a:ea typeface="Scope One"/>
              <a:cs typeface="Scope One"/>
              <a:sym typeface="Scope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971102" y="8198664"/>
            <a:ext cx="14114904" cy="2359047"/>
          </a:xfrm>
          <a:custGeom>
            <a:avLst/>
            <a:gdLst/>
            <a:ahLst/>
            <a:cxnLst/>
            <a:rect l="l" t="t" r="r" b="b"/>
            <a:pathLst>
              <a:path w="14114904" h="2359047">
                <a:moveTo>
                  <a:pt x="0" y="0"/>
                </a:moveTo>
                <a:lnTo>
                  <a:pt x="14114904" y="0"/>
                </a:lnTo>
                <a:lnTo>
                  <a:pt x="14114904" y="2359047"/>
                </a:lnTo>
                <a:lnTo>
                  <a:pt x="0" y="2359047"/>
                </a:lnTo>
                <a:lnTo>
                  <a:pt x="0" y="0"/>
                </a:lnTo>
                <a:close/>
              </a:path>
            </a:pathLst>
          </a:custGeom>
          <a:blipFill>
            <a:blip r:embed="rId2">
              <a:extLst>
                <a:ext uri="{96DAC541-7B7A-43D3-8B79-37D633B846F1}">
                  <asvg:svgBlip xmlns:asvg="http://schemas.microsoft.com/office/drawing/2016/SVG/main" r:embed="rId3"/>
                </a:ext>
              </a:extLst>
            </a:blip>
            <a:stretch>
              <a:fillRect b="-93271"/>
            </a:stretch>
          </a:blipFill>
        </p:spPr>
        <p:txBody>
          <a:bodyPr/>
          <a:lstStyle/>
          <a:p>
            <a:endParaRPr lang="en-US"/>
          </a:p>
        </p:txBody>
      </p:sp>
      <p:sp>
        <p:nvSpPr>
          <p:cNvPr id="6" name="Freeform 6"/>
          <p:cNvSpPr/>
          <p:nvPr/>
        </p:nvSpPr>
        <p:spPr>
          <a:xfrm>
            <a:off x="8284920" y="5670894"/>
            <a:ext cx="15015910" cy="6655988"/>
          </a:xfrm>
          <a:custGeom>
            <a:avLst/>
            <a:gdLst/>
            <a:ahLst/>
            <a:cxnLst/>
            <a:rect l="l" t="t" r="r" b="b"/>
            <a:pathLst>
              <a:path w="15015910" h="6655988">
                <a:moveTo>
                  <a:pt x="0" y="0"/>
                </a:moveTo>
                <a:lnTo>
                  <a:pt x="15015910" y="0"/>
                </a:lnTo>
                <a:lnTo>
                  <a:pt x="15015910" y="6655988"/>
                </a:lnTo>
                <a:lnTo>
                  <a:pt x="0" y="6655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938308" y="4483057"/>
            <a:ext cx="13709134" cy="6909846"/>
          </a:xfrm>
          <a:custGeom>
            <a:avLst/>
            <a:gdLst/>
            <a:ahLst/>
            <a:cxnLst/>
            <a:rect l="l" t="t" r="r" b="b"/>
            <a:pathLst>
              <a:path w="13709134" h="6909846">
                <a:moveTo>
                  <a:pt x="0" y="0"/>
                </a:moveTo>
                <a:lnTo>
                  <a:pt x="13709134" y="0"/>
                </a:lnTo>
                <a:lnTo>
                  <a:pt x="13709134" y="6909846"/>
                </a:lnTo>
                <a:lnTo>
                  <a:pt x="0" y="6909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589000" y="1119763"/>
            <a:ext cx="10554802" cy="6478937"/>
          </a:xfrm>
          <a:prstGeom prst="rect">
            <a:avLst/>
          </a:prstGeom>
        </p:spPr>
        <p:txBody>
          <a:bodyPr lIns="0" tIns="0" rIns="0" bIns="0" rtlCol="0" anchor="t">
            <a:spAutoFit/>
          </a:bodyPr>
          <a:lstStyle/>
          <a:p>
            <a:pPr marL="2655295" lvl="1" indent="-1327647" algn="l">
              <a:lnSpc>
                <a:spcPts val="17218"/>
              </a:lnSpc>
              <a:buFont typeface="Arial"/>
              <a:buChar char="•"/>
            </a:pPr>
            <a:r>
              <a:rPr lang="en-US" sz="12298" spc="1119">
                <a:solidFill>
                  <a:srgbClr val="3F3B2A"/>
                </a:solidFill>
                <a:latin typeface="League Gothic"/>
                <a:ea typeface="League Gothic"/>
                <a:cs typeface="League Gothic"/>
                <a:sym typeface="League Gothic"/>
              </a:rPr>
              <a:t>THE SOWER</a:t>
            </a:r>
          </a:p>
          <a:p>
            <a:pPr marL="2655295" lvl="1" indent="-1327647" algn="l">
              <a:lnSpc>
                <a:spcPts val="17218"/>
              </a:lnSpc>
              <a:buFont typeface="Arial"/>
              <a:buChar char="•"/>
            </a:pPr>
            <a:r>
              <a:rPr lang="en-US" sz="12298" spc="1119">
                <a:solidFill>
                  <a:srgbClr val="3F3B2A"/>
                </a:solidFill>
                <a:latin typeface="League Gothic"/>
                <a:ea typeface="League Gothic"/>
                <a:cs typeface="League Gothic"/>
                <a:sym typeface="League Gothic"/>
              </a:rPr>
              <a:t>GOOD SOIL</a:t>
            </a:r>
          </a:p>
          <a:p>
            <a:pPr marL="2655295" lvl="1" indent="-1327647" algn="l">
              <a:lnSpc>
                <a:spcPts val="17218"/>
              </a:lnSpc>
              <a:buFont typeface="Arial"/>
              <a:buChar char="•"/>
            </a:pPr>
            <a:r>
              <a:rPr lang="en-US" sz="12298" spc="1119">
                <a:solidFill>
                  <a:srgbClr val="3F3B2A"/>
                </a:solidFill>
                <a:latin typeface="League Gothic"/>
                <a:ea typeface="League Gothic"/>
                <a:cs typeface="League Gothic"/>
                <a:sym typeface="League Gothic"/>
              </a:rPr>
              <a:t>SEED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3440110"/>
            <a:ext cx="16126122" cy="4543425"/>
          </a:xfrm>
          <a:prstGeom prst="rect">
            <a:avLst/>
          </a:prstGeom>
        </p:spPr>
        <p:txBody>
          <a:bodyPr lIns="0" tIns="0" rIns="0" bIns="0" rtlCol="0" anchor="t">
            <a:spAutoFit/>
          </a:bodyPr>
          <a:lstStyle/>
          <a:p>
            <a:pPr algn="ctr">
              <a:lnSpc>
                <a:spcPts val="11999"/>
              </a:lnSpc>
            </a:pPr>
            <a:r>
              <a:rPr lang="en-US" sz="9999" spc="499">
                <a:solidFill>
                  <a:srgbClr val="3F3B2A"/>
                </a:solidFill>
                <a:latin typeface="League Gothic"/>
                <a:ea typeface="League Gothic"/>
                <a:cs typeface="League Gothic"/>
                <a:sym typeface="League Gothic"/>
              </a:rPr>
              <a:t>PREPARING FOR EVANGELISM </a:t>
            </a:r>
          </a:p>
          <a:p>
            <a:pPr algn="ctr">
              <a:lnSpc>
                <a:spcPts val="11999"/>
              </a:lnSpc>
            </a:pPr>
            <a:endParaRPr lang="en-US" sz="9999" spc="499">
              <a:solidFill>
                <a:srgbClr val="3F3B2A"/>
              </a:solidFill>
              <a:latin typeface="League Gothic"/>
              <a:ea typeface="League Gothic"/>
              <a:cs typeface="League Gothic"/>
              <a:sym typeface="League Gothic"/>
            </a:endParaRPr>
          </a:p>
          <a:p>
            <a:pPr algn="ctr">
              <a:lnSpc>
                <a:spcPts val="11999"/>
              </a:lnSpc>
            </a:pPr>
            <a:endParaRPr lang="en-US" sz="9999" spc="499">
              <a:solidFill>
                <a:srgbClr val="3F3B2A"/>
              </a:solidFill>
              <a:latin typeface="League Gothic"/>
              <a:ea typeface="League Gothic"/>
              <a:cs typeface="League Gothic"/>
              <a:sym typeface="League Gothic"/>
            </a:endParaRPr>
          </a:p>
        </p:txBody>
      </p:sp>
      <p:sp>
        <p:nvSpPr>
          <p:cNvPr id="6" name="Freeform 6"/>
          <p:cNvSpPr/>
          <p:nvPr/>
        </p:nvSpPr>
        <p:spPr>
          <a:xfrm>
            <a:off x="-1201619" y="7543377"/>
            <a:ext cx="19489619" cy="3072298"/>
          </a:xfrm>
          <a:custGeom>
            <a:avLst/>
            <a:gdLst/>
            <a:ahLst/>
            <a:cxnLst/>
            <a:rect l="l" t="t" r="r" b="b"/>
            <a:pathLst>
              <a:path w="19489619" h="3072298">
                <a:moveTo>
                  <a:pt x="0" y="0"/>
                </a:moveTo>
                <a:lnTo>
                  <a:pt x="19489619" y="0"/>
                </a:lnTo>
                <a:lnTo>
                  <a:pt x="19489619" y="3072298"/>
                </a:lnTo>
                <a:lnTo>
                  <a:pt x="0" y="3072298"/>
                </a:lnTo>
                <a:lnTo>
                  <a:pt x="0" y="0"/>
                </a:lnTo>
                <a:close/>
              </a:path>
            </a:pathLst>
          </a:custGeom>
          <a:blipFill>
            <a:blip r:embed="rId2">
              <a:extLst>
                <a:ext uri="{96DAC541-7B7A-43D3-8B79-37D633B846F1}">
                  <asvg:svgBlip xmlns:asvg="http://schemas.microsoft.com/office/drawing/2016/SVG/main" r:embed="rId3"/>
                </a:ext>
              </a:extLst>
            </a:blip>
            <a:stretch>
              <a:fillRect b="-43821"/>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F3B2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AE7E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187903">
            <a:off x="7392487" y="145062"/>
            <a:ext cx="12114430" cy="10238162"/>
          </a:xfrm>
          <a:custGeom>
            <a:avLst/>
            <a:gdLst/>
            <a:ahLst/>
            <a:cxnLst/>
            <a:rect l="l" t="t" r="r" b="b"/>
            <a:pathLst>
              <a:path w="12114430" h="10238162">
                <a:moveTo>
                  <a:pt x="0" y="0"/>
                </a:moveTo>
                <a:lnTo>
                  <a:pt x="12114431" y="0"/>
                </a:lnTo>
                <a:lnTo>
                  <a:pt x="12114431" y="10238162"/>
                </a:lnTo>
                <a:lnTo>
                  <a:pt x="0" y="10238162"/>
                </a:lnTo>
                <a:lnTo>
                  <a:pt x="0" y="0"/>
                </a:lnTo>
                <a:close/>
              </a:path>
            </a:pathLst>
          </a:custGeom>
          <a:blipFill>
            <a:blip r:embed="rId2">
              <a:extLst>
                <a:ext uri="{96DAC541-7B7A-43D3-8B79-37D633B846F1}">
                  <asvg:svgBlip xmlns:asvg="http://schemas.microsoft.com/office/drawing/2016/SVG/main" r:embed="rId3"/>
                </a:ext>
              </a:extLst>
            </a:blip>
            <a:stretch>
              <a:fillRect l="-133084"/>
            </a:stretch>
          </a:blipFill>
        </p:spPr>
        <p:txBody>
          <a:bodyPr/>
          <a:lstStyle/>
          <a:p>
            <a:endParaRPr lang="en-US"/>
          </a:p>
        </p:txBody>
      </p:sp>
      <p:sp>
        <p:nvSpPr>
          <p:cNvPr id="6" name="TextBox 6"/>
          <p:cNvSpPr txBox="1"/>
          <p:nvPr/>
        </p:nvSpPr>
        <p:spPr>
          <a:xfrm>
            <a:off x="1642282" y="2671902"/>
            <a:ext cx="6879696" cy="3629025"/>
          </a:xfrm>
          <a:prstGeom prst="rect">
            <a:avLst/>
          </a:prstGeom>
        </p:spPr>
        <p:txBody>
          <a:bodyPr lIns="0" tIns="0" rIns="0" bIns="0" rtlCol="0" anchor="t">
            <a:spAutoFit/>
          </a:bodyPr>
          <a:lstStyle/>
          <a:p>
            <a:pPr algn="l">
              <a:lnSpc>
                <a:spcPts val="9599"/>
              </a:lnSpc>
            </a:pPr>
            <a:r>
              <a:rPr lang="en-US" sz="7999" spc="399">
                <a:solidFill>
                  <a:srgbClr val="EAE7E0"/>
                </a:solidFill>
                <a:latin typeface="League Gothic"/>
                <a:ea typeface="League Gothic"/>
                <a:cs typeface="League Gothic"/>
                <a:sym typeface="League Gothic"/>
              </a:rPr>
              <a:t>FARMER WHO PREPARE BEFORE SOWING. </a:t>
            </a:r>
          </a:p>
        </p:txBody>
      </p:sp>
      <p:sp>
        <p:nvSpPr>
          <p:cNvPr id="7" name="TextBox 7"/>
          <p:cNvSpPr txBox="1"/>
          <p:nvPr/>
        </p:nvSpPr>
        <p:spPr>
          <a:xfrm>
            <a:off x="9805737" y="4464805"/>
            <a:ext cx="6924182" cy="2419350"/>
          </a:xfrm>
          <a:prstGeom prst="rect">
            <a:avLst/>
          </a:prstGeom>
        </p:spPr>
        <p:txBody>
          <a:bodyPr lIns="0" tIns="0" rIns="0" bIns="0" rtlCol="0" anchor="t">
            <a:spAutoFit/>
          </a:bodyPr>
          <a:lstStyle/>
          <a:p>
            <a:pPr algn="l">
              <a:lnSpc>
                <a:spcPts val="9599"/>
              </a:lnSpc>
            </a:pPr>
            <a:r>
              <a:rPr lang="en-US" sz="7999" spc="399">
                <a:solidFill>
                  <a:srgbClr val="3F3B2A"/>
                </a:solidFill>
                <a:latin typeface="League Gothic"/>
                <a:ea typeface="League Gothic"/>
                <a:cs typeface="League Gothic"/>
                <a:sym typeface="League Gothic"/>
              </a:rPr>
              <a:t>SOWING THE SEED THROUGH PRAYER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3322850"/>
            <a:ext cx="10719875" cy="2514600"/>
          </a:xfrm>
          <a:prstGeom prst="rect">
            <a:avLst/>
          </a:prstGeom>
        </p:spPr>
        <p:txBody>
          <a:bodyPr lIns="0" tIns="0" rIns="0" bIns="0" rtlCol="0" anchor="t">
            <a:spAutoFit/>
          </a:bodyPr>
          <a:lstStyle/>
          <a:p>
            <a:pPr algn="l">
              <a:lnSpc>
                <a:spcPts val="6600"/>
              </a:lnSpc>
            </a:pPr>
            <a:r>
              <a:rPr lang="en-US" sz="5500" spc="165">
                <a:solidFill>
                  <a:srgbClr val="3F3B2A"/>
                </a:solidFill>
                <a:latin typeface="Scope One"/>
                <a:ea typeface="Scope One"/>
                <a:cs typeface="Scope One"/>
                <a:sym typeface="Scope One"/>
              </a:rPr>
              <a:t>We’re called to “sow in prayer,” to plant spiritual seeds in the lives of others through prayer. </a:t>
            </a:r>
          </a:p>
        </p:txBody>
      </p:sp>
      <p:sp>
        <p:nvSpPr>
          <p:cNvPr id="6" name="Freeform 6"/>
          <p:cNvSpPr/>
          <p:nvPr/>
        </p:nvSpPr>
        <p:spPr>
          <a:xfrm rot="-5400000">
            <a:off x="8746969" y="1429231"/>
            <a:ext cx="12775993" cy="6306069"/>
          </a:xfrm>
          <a:custGeom>
            <a:avLst/>
            <a:gdLst/>
            <a:ahLst/>
            <a:cxnLst/>
            <a:rect l="l" t="t" r="r" b="b"/>
            <a:pathLst>
              <a:path w="12775993" h="6306069">
                <a:moveTo>
                  <a:pt x="0" y="0"/>
                </a:moveTo>
                <a:lnTo>
                  <a:pt x="12775993" y="0"/>
                </a:lnTo>
                <a:lnTo>
                  <a:pt x="12775993" y="6306069"/>
                </a:lnTo>
                <a:lnTo>
                  <a:pt x="0" y="6306069"/>
                </a:lnTo>
                <a:lnTo>
                  <a:pt x="0" y="0"/>
                </a:lnTo>
                <a:close/>
              </a:path>
            </a:pathLst>
          </a:custGeom>
          <a:blipFill>
            <a:blip r:embed="rId2">
              <a:extLst>
                <a:ext uri="{96DAC541-7B7A-43D3-8B79-37D633B846F1}">
                  <asvg:svgBlip xmlns:asvg="http://schemas.microsoft.com/office/drawing/2016/SVG/main" r:embed="rId3"/>
                </a:ext>
              </a:extLst>
            </a:blip>
            <a:stretch>
              <a:fillRect l="-36131"/>
            </a:stretch>
          </a:blipFill>
        </p:spPr>
        <p:txBody>
          <a:bodyPr/>
          <a:lstStyle/>
          <a:p>
            <a:endParaRPr lang="en-US"/>
          </a:p>
        </p:txBody>
      </p:sp>
      <p:sp>
        <p:nvSpPr>
          <p:cNvPr id="7" name="TextBox 7"/>
          <p:cNvSpPr txBox="1"/>
          <p:nvPr/>
        </p:nvSpPr>
        <p:spPr>
          <a:xfrm>
            <a:off x="1028700" y="1519807"/>
            <a:ext cx="10260886" cy="1087757"/>
          </a:xfrm>
          <a:prstGeom prst="rect">
            <a:avLst/>
          </a:prstGeom>
        </p:spPr>
        <p:txBody>
          <a:bodyPr lIns="0" tIns="0" rIns="0" bIns="0" rtlCol="0" anchor="t">
            <a:spAutoFit/>
          </a:bodyPr>
          <a:lstStyle/>
          <a:p>
            <a:pPr algn="l">
              <a:lnSpc>
                <a:spcPts val="8819"/>
              </a:lnSpc>
              <a:spcBef>
                <a:spcPct val="0"/>
              </a:spcBef>
            </a:pPr>
            <a:r>
              <a:rPr lang="en-US" sz="6299" spc="573">
                <a:solidFill>
                  <a:srgbClr val="3F3B2A"/>
                </a:solidFill>
                <a:latin typeface="League Gothic"/>
                <a:ea typeface="League Gothic"/>
                <a:cs typeface="League Gothic"/>
                <a:sym typeface="League Gothic"/>
              </a:rPr>
              <a:t>SOWING THE SEED THROUGH PRAYER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74629" y="3791960"/>
            <a:ext cx="13894167" cy="4191000"/>
          </a:xfrm>
          <a:prstGeom prst="rect">
            <a:avLst/>
          </a:prstGeom>
        </p:spPr>
        <p:txBody>
          <a:bodyPr lIns="0" tIns="0" rIns="0" bIns="0" rtlCol="0" anchor="t">
            <a:spAutoFit/>
          </a:bodyPr>
          <a:lstStyle/>
          <a:p>
            <a:pPr algn="l">
              <a:lnSpc>
                <a:spcPts val="6600"/>
              </a:lnSpc>
            </a:pPr>
            <a:r>
              <a:rPr lang="en-US" sz="5500" spc="165">
                <a:solidFill>
                  <a:srgbClr val="3F3B2A"/>
                </a:solidFill>
                <a:latin typeface="Scope One"/>
                <a:ea typeface="Scope One"/>
                <a:cs typeface="Scope One"/>
                <a:sym typeface="Scope One"/>
              </a:rPr>
              <a:t>Just like in any activity, practical planning and consistent effort are more likely to lead to success than doing things randomly.</a:t>
            </a:r>
          </a:p>
          <a:p>
            <a:pPr algn="l">
              <a:lnSpc>
                <a:spcPts val="6600"/>
              </a:lnSpc>
            </a:pPr>
            <a:endParaRPr lang="en-US" sz="5500" spc="165">
              <a:solidFill>
                <a:srgbClr val="3F3B2A"/>
              </a:solidFill>
              <a:latin typeface="Scope One"/>
              <a:ea typeface="Scope One"/>
              <a:cs typeface="Scope One"/>
              <a:sym typeface="Scope One"/>
            </a:endParaRPr>
          </a:p>
        </p:txBody>
      </p:sp>
      <p:sp>
        <p:nvSpPr>
          <p:cNvPr id="6" name="TextBox 6"/>
          <p:cNvSpPr txBox="1"/>
          <p:nvPr/>
        </p:nvSpPr>
        <p:spPr>
          <a:xfrm>
            <a:off x="2117799" y="147178"/>
            <a:ext cx="15786506" cy="3968142"/>
          </a:xfrm>
          <a:prstGeom prst="rect">
            <a:avLst/>
          </a:prstGeom>
        </p:spPr>
        <p:txBody>
          <a:bodyPr lIns="0" tIns="0" rIns="0" bIns="0" rtlCol="0" anchor="t">
            <a:spAutoFit/>
          </a:bodyPr>
          <a:lstStyle/>
          <a:p>
            <a:pPr algn="l">
              <a:lnSpc>
                <a:spcPts val="15958"/>
              </a:lnSpc>
            </a:pPr>
            <a:r>
              <a:rPr lang="en-US" sz="11398" spc="1037">
                <a:solidFill>
                  <a:srgbClr val="AC218B"/>
                </a:solidFill>
                <a:latin typeface="League Gothic"/>
                <a:ea typeface="League Gothic"/>
                <a:cs typeface="League Gothic"/>
                <a:sym typeface="League Gothic"/>
              </a:rPr>
              <a:t>SET ASIDE A TIME AND PLACE</a:t>
            </a:r>
          </a:p>
          <a:p>
            <a:pPr algn="l">
              <a:lnSpc>
                <a:spcPts val="15958"/>
              </a:lnSpc>
              <a:spcBef>
                <a:spcPct val="0"/>
              </a:spcBef>
            </a:pPr>
            <a:endParaRPr lang="en-US" sz="11398" spc="1037">
              <a:solidFill>
                <a:srgbClr val="AC218B"/>
              </a:solidFill>
              <a:latin typeface="League Gothic"/>
              <a:ea typeface="League Gothic"/>
              <a:cs typeface="League Gothic"/>
              <a:sym typeface="League Gothic"/>
            </a:endParaRPr>
          </a:p>
        </p:txBody>
      </p:sp>
      <p:sp>
        <p:nvSpPr>
          <p:cNvPr id="7" name="Freeform 7"/>
          <p:cNvSpPr/>
          <p:nvPr/>
        </p:nvSpPr>
        <p:spPr>
          <a:xfrm>
            <a:off x="-1036257" y="6924070"/>
            <a:ext cx="19761102" cy="3858268"/>
          </a:xfrm>
          <a:custGeom>
            <a:avLst/>
            <a:gdLst/>
            <a:ahLst/>
            <a:cxnLst/>
            <a:rect l="l" t="t" r="r" b="b"/>
            <a:pathLst>
              <a:path w="19761102" h="3858268">
                <a:moveTo>
                  <a:pt x="0" y="0"/>
                </a:moveTo>
                <a:lnTo>
                  <a:pt x="19761102" y="0"/>
                </a:lnTo>
                <a:lnTo>
                  <a:pt x="19761102" y="3858268"/>
                </a:lnTo>
                <a:lnTo>
                  <a:pt x="0" y="3858268"/>
                </a:lnTo>
                <a:lnTo>
                  <a:pt x="0" y="0"/>
                </a:lnTo>
                <a:close/>
              </a:path>
            </a:pathLst>
          </a:custGeom>
          <a:blipFill>
            <a:blip r:embed="rId2">
              <a:extLst>
                <a:ext uri="{96DAC541-7B7A-43D3-8B79-37D633B846F1}">
                  <asvg:svgBlip xmlns:asvg="http://schemas.microsoft.com/office/drawing/2016/SVG/main" r:embed="rId3"/>
                </a:ext>
              </a:extLst>
            </a:blip>
            <a:stretch>
              <a:fillRect b="-85663"/>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99651" y="2470494"/>
            <a:ext cx="17200523" cy="5696562"/>
          </a:xfrm>
          <a:prstGeom prst="rect">
            <a:avLst/>
          </a:prstGeom>
        </p:spPr>
        <p:txBody>
          <a:bodyPr lIns="0" tIns="0" rIns="0" bIns="0" rtlCol="0" anchor="t">
            <a:spAutoFit/>
          </a:bodyPr>
          <a:lstStyle/>
          <a:p>
            <a:pPr algn="l">
              <a:lnSpc>
                <a:spcPts val="6407"/>
              </a:lnSpc>
            </a:pPr>
            <a:r>
              <a:rPr lang="en-US" sz="5339" spc="160">
                <a:solidFill>
                  <a:srgbClr val="3F3B2A"/>
                </a:solidFill>
                <a:latin typeface="Scope One"/>
                <a:ea typeface="Scope One"/>
                <a:cs typeface="Scope One"/>
                <a:sym typeface="Scope One"/>
              </a:rPr>
              <a:t>Mt 18:19-20 NIV</a:t>
            </a:r>
          </a:p>
          <a:p>
            <a:pPr algn="l">
              <a:lnSpc>
                <a:spcPts val="6407"/>
              </a:lnSpc>
            </a:pPr>
            <a:r>
              <a:rPr lang="en-US" sz="5339" spc="160">
                <a:solidFill>
                  <a:srgbClr val="3F3B2A"/>
                </a:solidFill>
                <a:latin typeface="Scope One"/>
                <a:ea typeface="Scope One"/>
                <a:cs typeface="Scope One"/>
                <a:sym typeface="Scope One"/>
              </a:rPr>
              <a:t>"Again I say to you, if two of you agree on earth about anything they ask, it will be done for them by my Father in heaven. For where two or three are gathered in my name, there am I in the midst of them"  </a:t>
            </a:r>
          </a:p>
          <a:p>
            <a:pPr algn="l">
              <a:lnSpc>
                <a:spcPts val="6407"/>
              </a:lnSpc>
            </a:pPr>
            <a:endParaRPr lang="en-US" sz="5339" spc="160">
              <a:solidFill>
                <a:srgbClr val="3F3B2A"/>
              </a:solidFill>
              <a:latin typeface="Scope One"/>
              <a:ea typeface="Scope One"/>
              <a:cs typeface="Scope One"/>
              <a:sym typeface="Scope One"/>
            </a:endParaRPr>
          </a:p>
        </p:txBody>
      </p:sp>
      <p:sp>
        <p:nvSpPr>
          <p:cNvPr id="6" name="TextBox 6"/>
          <p:cNvSpPr txBox="1"/>
          <p:nvPr/>
        </p:nvSpPr>
        <p:spPr>
          <a:xfrm>
            <a:off x="3532015" y="375168"/>
            <a:ext cx="16433121" cy="1708168"/>
          </a:xfrm>
          <a:prstGeom prst="rect">
            <a:avLst/>
          </a:prstGeom>
        </p:spPr>
        <p:txBody>
          <a:bodyPr lIns="0" tIns="0" rIns="0" bIns="0" rtlCol="0" anchor="t">
            <a:spAutoFit/>
          </a:bodyPr>
          <a:lstStyle/>
          <a:p>
            <a:pPr algn="l">
              <a:lnSpc>
                <a:spcPts val="13999"/>
              </a:lnSpc>
              <a:spcBef>
                <a:spcPct val="0"/>
              </a:spcBef>
            </a:pPr>
            <a:r>
              <a:rPr lang="en-US" sz="9999" spc="909">
                <a:solidFill>
                  <a:srgbClr val="AC218B"/>
                </a:solidFill>
                <a:latin typeface="League Gothic"/>
                <a:ea typeface="League Gothic"/>
                <a:cs typeface="League Gothic"/>
                <a:sym typeface="League Gothic"/>
              </a:rPr>
              <a:t>JOIN WITH OTHERS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168316" y="-832184"/>
            <a:ext cx="11951368" cy="11951368"/>
          </a:xfrm>
          <a:custGeom>
            <a:avLst/>
            <a:gdLst/>
            <a:ahLst/>
            <a:cxnLst/>
            <a:rect l="l" t="t" r="r" b="b"/>
            <a:pathLst>
              <a:path w="11951368" h="11951368">
                <a:moveTo>
                  <a:pt x="0" y="0"/>
                </a:moveTo>
                <a:lnTo>
                  <a:pt x="11951368" y="0"/>
                </a:lnTo>
                <a:lnTo>
                  <a:pt x="11951368" y="11951368"/>
                </a:lnTo>
                <a:lnTo>
                  <a:pt x="0" y="11951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3568898" y="2654277"/>
            <a:ext cx="11150203" cy="3934591"/>
          </a:xfrm>
          <a:prstGeom prst="rect">
            <a:avLst/>
          </a:prstGeom>
        </p:spPr>
        <p:txBody>
          <a:bodyPr lIns="0" tIns="0" rIns="0" bIns="0" rtlCol="0" anchor="t">
            <a:spAutoFit/>
          </a:bodyPr>
          <a:lstStyle/>
          <a:p>
            <a:pPr algn="ctr">
              <a:lnSpc>
                <a:spcPts val="10457"/>
              </a:lnSpc>
            </a:pPr>
            <a:endParaRPr/>
          </a:p>
          <a:p>
            <a:pPr algn="ctr">
              <a:lnSpc>
                <a:spcPts val="10457"/>
              </a:lnSpc>
            </a:pPr>
            <a:r>
              <a:rPr lang="en-US" sz="7469" b="1">
                <a:solidFill>
                  <a:srgbClr val="3F3B2A"/>
                </a:solidFill>
                <a:latin typeface="Canva Sans Bold"/>
                <a:ea typeface="Canva Sans Bold"/>
                <a:cs typeface="Canva Sans Bold"/>
                <a:sym typeface="Canva Sans Bold"/>
              </a:rPr>
              <a:t>There is power in prayer</a:t>
            </a:r>
          </a:p>
          <a:p>
            <a:pPr algn="ctr">
              <a:lnSpc>
                <a:spcPts val="10457"/>
              </a:lnSpc>
            </a:pPr>
            <a:endParaRPr lang="en-US" sz="7469" b="1">
              <a:solidFill>
                <a:srgbClr val="3F3B2A"/>
              </a:solidFill>
              <a:latin typeface="Canva Sans Bold"/>
              <a:ea typeface="Canva Sans Bold"/>
              <a:cs typeface="Canva Sans Bold"/>
              <a:sym typeface="Canva Sans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2643757"/>
            <a:ext cx="16230600" cy="7372350"/>
          </a:xfrm>
          <a:prstGeom prst="rect">
            <a:avLst/>
          </a:prstGeom>
        </p:spPr>
        <p:txBody>
          <a:bodyPr lIns="0" tIns="0" rIns="0" bIns="0" rtlCol="0" anchor="t">
            <a:spAutoFit/>
          </a:bodyPr>
          <a:lstStyle/>
          <a:p>
            <a:pPr algn="l">
              <a:lnSpc>
                <a:spcPts val="6519"/>
              </a:lnSpc>
            </a:pPr>
            <a:r>
              <a:rPr lang="en-US" sz="5433" spc="162">
                <a:solidFill>
                  <a:srgbClr val="3F3B2A"/>
                </a:solidFill>
                <a:latin typeface="Scope One"/>
                <a:ea typeface="Scope One"/>
                <a:cs typeface="Scope One"/>
                <a:sym typeface="Scope One"/>
              </a:rPr>
              <a:t>18 Jesus came and told his disciples, </a:t>
            </a:r>
            <a:r>
              <a:rPr lang="en-US" sz="5433" spc="162">
                <a:solidFill>
                  <a:srgbClr val="E21C48"/>
                </a:solidFill>
                <a:latin typeface="Scope One"/>
                <a:ea typeface="Scope One"/>
                <a:cs typeface="Scope One"/>
                <a:sym typeface="Scope One"/>
              </a:rPr>
              <a:t>“I have been given all authority in heaven and on earth.19 Therefore, go and make disciples of all the nations,[</a:t>
            </a:r>
            <a:r>
              <a:rPr lang="en-US" sz="5433" u="sng" spc="162">
                <a:solidFill>
                  <a:srgbClr val="E21C48"/>
                </a:solidFill>
                <a:latin typeface="Scope One"/>
                <a:ea typeface="Scope One"/>
                <a:cs typeface="Scope One"/>
                <a:sym typeface="Scope One"/>
                <a:hlinkClick r:id="rId2" tooltip="https://www.biblegateway.com/passage/?search=Matthew%2028&amp;version=NLT#fen-NLT-24188b"/>
              </a:rPr>
              <a:t>b</a:t>
            </a:r>
            <a:r>
              <a:rPr lang="en-US" sz="5433" spc="162">
                <a:solidFill>
                  <a:srgbClr val="E21C48"/>
                </a:solidFill>
                <a:latin typeface="Scope One"/>
                <a:ea typeface="Scope One"/>
                <a:cs typeface="Scope One"/>
                <a:sym typeface="Scope One"/>
              </a:rPr>
              <a:t>] baptizing them in the name of the Father and the Son and the Holy Spirit. 20 Teach these new disciples to obey all the commands I have given you. And be sure of this: I am with you always, even to the end of the age.” </a:t>
            </a:r>
          </a:p>
          <a:p>
            <a:pPr algn="l">
              <a:lnSpc>
                <a:spcPts val="6519"/>
              </a:lnSpc>
            </a:pPr>
            <a:endParaRPr lang="en-US" sz="5433" spc="162">
              <a:solidFill>
                <a:srgbClr val="E21C48"/>
              </a:solidFill>
              <a:latin typeface="Scope One"/>
              <a:ea typeface="Scope One"/>
              <a:cs typeface="Scope One"/>
              <a:sym typeface="Scope One"/>
            </a:endParaRPr>
          </a:p>
        </p:txBody>
      </p:sp>
      <p:sp>
        <p:nvSpPr>
          <p:cNvPr id="6" name="TextBox 6"/>
          <p:cNvSpPr txBox="1"/>
          <p:nvPr/>
        </p:nvSpPr>
        <p:spPr>
          <a:xfrm>
            <a:off x="1028700" y="1586482"/>
            <a:ext cx="8115300" cy="523875"/>
          </a:xfrm>
          <a:prstGeom prst="rect">
            <a:avLst/>
          </a:prstGeom>
        </p:spPr>
        <p:txBody>
          <a:bodyPr lIns="0" tIns="0" rIns="0" bIns="0" rtlCol="0" anchor="t">
            <a:spAutoFit/>
          </a:bodyPr>
          <a:lstStyle/>
          <a:p>
            <a:pPr algn="l">
              <a:lnSpc>
                <a:spcPts val="4200"/>
              </a:lnSpc>
              <a:spcBef>
                <a:spcPct val="0"/>
              </a:spcBef>
            </a:pPr>
            <a:r>
              <a:rPr lang="en-US" sz="3000" spc="273">
                <a:solidFill>
                  <a:srgbClr val="3F3B2A"/>
                </a:solidFill>
                <a:latin typeface="League Gothic"/>
                <a:ea typeface="League Gothic"/>
                <a:cs typeface="League Gothic"/>
                <a:sym typeface="League Gothic"/>
              </a:rPr>
              <a:t>MATTHEW 28:18-20 NLT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F3B2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AE7E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187903">
            <a:off x="7392487" y="145062"/>
            <a:ext cx="12114430" cy="10238162"/>
          </a:xfrm>
          <a:custGeom>
            <a:avLst/>
            <a:gdLst/>
            <a:ahLst/>
            <a:cxnLst/>
            <a:rect l="l" t="t" r="r" b="b"/>
            <a:pathLst>
              <a:path w="12114430" h="10238162">
                <a:moveTo>
                  <a:pt x="0" y="0"/>
                </a:moveTo>
                <a:lnTo>
                  <a:pt x="12114431" y="0"/>
                </a:lnTo>
                <a:lnTo>
                  <a:pt x="12114431" y="10238162"/>
                </a:lnTo>
                <a:lnTo>
                  <a:pt x="0" y="10238162"/>
                </a:lnTo>
                <a:lnTo>
                  <a:pt x="0" y="0"/>
                </a:lnTo>
                <a:close/>
              </a:path>
            </a:pathLst>
          </a:custGeom>
          <a:blipFill>
            <a:blip r:embed="rId2">
              <a:extLst>
                <a:ext uri="{96DAC541-7B7A-43D3-8B79-37D633B846F1}">
                  <asvg:svgBlip xmlns:asvg="http://schemas.microsoft.com/office/drawing/2016/SVG/main" r:embed="rId3"/>
                </a:ext>
              </a:extLst>
            </a:blip>
            <a:stretch>
              <a:fillRect l="-133084"/>
            </a:stretch>
          </a:blipFill>
        </p:spPr>
        <p:txBody>
          <a:bodyPr/>
          <a:lstStyle/>
          <a:p>
            <a:endParaRPr lang="en-US"/>
          </a:p>
        </p:txBody>
      </p:sp>
      <p:sp>
        <p:nvSpPr>
          <p:cNvPr id="6" name="TextBox 6"/>
          <p:cNvSpPr txBox="1"/>
          <p:nvPr/>
        </p:nvSpPr>
        <p:spPr>
          <a:xfrm>
            <a:off x="2200723" y="2671902"/>
            <a:ext cx="6321256" cy="2419350"/>
          </a:xfrm>
          <a:prstGeom prst="rect">
            <a:avLst/>
          </a:prstGeom>
        </p:spPr>
        <p:txBody>
          <a:bodyPr lIns="0" tIns="0" rIns="0" bIns="0" rtlCol="0" anchor="t">
            <a:spAutoFit/>
          </a:bodyPr>
          <a:lstStyle/>
          <a:p>
            <a:pPr algn="l">
              <a:lnSpc>
                <a:spcPts val="9599"/>
              </a:lnSpc>
            </a:pPr>
            <a:r>
              <a:rPr lang="en-US" sz="7999" spc="399">
                <a:solidFill>
                  <a:srgbClr val="EAE7E0"/>
                </a:solidFill>
                <a:latin typeface="League Gothic"/>
                <a:ea typeface="League Gothic"/>
                <a:cs typeface="League Gothic"/>
                <a:sym typeface="League Gothic"/>
              </a:rPr>
              <a:t>CULTIVATING THE SOIL: </a:t>
            </a:r>
          </a:p>
        </p:txBody>
      </p:sp>
      <p:sp>
        <p:nvSpPr>
          <p:cNvPr id="7" name="TextBox 7"/>
          <p:cNvSpPr txBox="1"/>
          <p:nvPr/>
        </p:nvSpPr>
        <p:spPr>
          <a:xfrm>
            <a:off x="9805737" y="4464805"/>
            <a:ext cx="6924182" cy="4838700"/>
          </a:xfrm>
          <a:prstGeom prst="rect">
            <a:avLst/>
          </a:prstGeom>
        </p:spPr>
        <p:txBody>
          <a:bodyPr lIns="0" tIns="0" rIns="0" bIns="0" rtlCol="0" anchor="t">
            <a:spAutoFit/>
          </a:bodyPr>
          <a:lstStyle/>
          <a:p>
            <a:pPr algn="l">
              <a:lnSpc>
                <a:spcPts val="9599"/>
              </a:lnSpc>
            </a:pPr>
            <a:r>
              <a:rPr lang="en-US" sz="7999" spc="399">
                <a:solidFill>
                  <a:srgbClr val="3F3B2A"/>
                </a:solidFill>
                <a:latin typeface="League Gothic"/>
                <a:ea typeface="League Gothic"/>
                <a:cs typeface="League Gothic"/>
                <a:sym typeface="League Gothic"/>
              </a:rPr>
              <a:t>EXPLORING DIFFERENT APPROACHES TO EVANGELISM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64924" y="5524759"/>
            <a:ext cx="16606728" cy="5143500"/>
          </a:xfrm>
          <a:custGeom>
            <a:avLst/>
            <a:gdLst/>
            <a:ahLst/>
            <a:cxnLst/>
            <a:rect l="l" t="t" r="r" b="b"/>
            <a:pathLst>
              <a:path w="16606728" h="5143500">
                <a:moveTo>
                  <a:pt x="0" y="0"/>
                </a:moveTo>
                <a:lnTo>
                  <a:pt x="16606728" y="0"/>
                </a:lnTo>
                <a:lnTo>
                  <a:pt x="16606728"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r="-98540"/>
            </a:stretch>
          </a:blipFill>
        </p:spPr>
        <p:txBody>
          <a:bodyPr/>
          <a:lstStyle/>
          <a:p>
            <a:endParaRPr lang="en-US"/>
          </a:p>
        </p:txBody>
      </p:sp>
      <p:sp>
        <p:nvSpPr>
          <p:cNvPr id="6" name="TextBox 6"/>
          <p:cNvSpPr txBox="1"/>
          <p:nvPr/>
        </p:nvSpPr>
        <p:spPr>
          <a:xfrm>
            <a:off x="1995470" y="3208184"/>
            <a:ext cx="10848917" cy="3563467"/>
          </a:xfrm>
          <a:prstGeom prst="rect">
            <a:avLst/>
          </a:prstGeom>
        </p:spPr>
        <p:txBody>
          <a:bodyPr lIns="0" tIns="0" rIns="0" bIns="0" rtlCol="0" anchor="t">
            <a:spAutoFit/>
          </a:bodyPr>
          <a:lstStyle/>
          <a:p>
            <a:pPr algn="l">
              <a:lnSpc>
                <a:spcPts val="5611"/>
              </a:lnSpc>
            </a:pPr>
            <a:r>
              <a:rPr lang="en-US" sz="4676" spc="140">
                <a:solidFill>
                  <a:srgbClr val="3F3B2A"/>
                </a:solidFill>
                <a:latin typeface="Scope One"/>
                <a:ea typeface="Scope One"/>
                <a:cs typeface="Scope One"/>
                <a:sym typeface="Scope One"/>
              </a:rPr>
              <a:t>Mass evangelism refers to the process of sharing the gospel with large groups of people, typically through large-scale evangelistic campaigns or events. </a:t>
            </a:r>
          </a:p>
        </p:txBody>
      </p:sp>
      <p:sp>
        <p:nvSpPr>
          <p:cNvPr id="7" name="TextBox 7"/>
          <p:cNvSpPr txBox="1"/>
          <p:nvPr/>
        </p:nvSpPr>
        <p:spPr>
          <a:xfrm>
            <a:off x="5613590" y="179527"/>
            <a:ext cx="7060821" cy="1368430"/>
          </a:xfrm>
          <a:prstGeom prst="rect">
            <a:avLst/>
          </a:prstGeom>
        </p:spPr>
        <p:txBody>
          <a:bodyPr lIns="0" tIns="0" rIns="0" bIns="0" rtlCol="0" anchor="t">
            <a:spAutoFit/>
          </a:bodyPr>
          <a:lstStyle/>
          <a:p>
            <a:pPr algn="l">
              <a:lnSpc>
                <a:spcPts val="11199"/>
              </a:lnSpc>
              <a:spcBef>
                <a:spcPct val="0"/>
              </a:spcBef>
            </a:pPr>
            <a:r>
              <a:rPr lang="en-US" sz="7999" spc="727">
                <a:solidFill>
                  <a:srgbClr val="3F3B2A"/>
                </a:solidFill>
                <a:latin typeface="League Gothic"/>
                <a:ea typeface="League Gothic"/>
                <a:cs typeface="League Gothic"/>
                <a:sym typeface="League Gothic"/>
              </a:rPr>
              <a:t>MASS EVANGELISM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609585"/>
            <a:ext cx="16230600" cy="1209675"/>
          </a:xfrm>
          <a:prstGeom prst="rect">
            <a:avLst/>
          </a:prstGeom>
        </p:spPr>
        <p:txBody>
          <a:bodyPr lIns="0" tIns="0" rIns="0" bIns="0" rtlCol="0" anchor="t">
            <a:spAutoFit/>
          </a:bodyPr>
          <a:lstStyle/>
          <a:p>
            <a:pPr algn="ctr">
              <a:lnSpc>
                <a:spcPts val="9599"/>
              </a:lnSpc>
            </a:pPr>
            <a:r>
              <a:rPr lang="en-US" sz="7999" spc="399">
                <a:solidFill>
                  <a:srgbClr val="3F3B2A"/>
                </a:solidFill>
                <a:latin typeface="League Gothic"/>
                <a:ea typeface="League Gothic"/>
                <a:cs typeface="League Gothic"/>
                <a:sym typeface="League Gothic"/>
              </a:rPr>
              <a:t>RANDOM EVANGELISM </a:t>
            </a:r>
          </a:p>
        </p:txBody>
      </p:sp>
      <p:sp>
        <p:nvSpPr>
          <p:cNvPr id="6" name="TextBox 6"/>
          <p:cNvSpPr txBox="1"/>
          <p:nvPr/>
        </p:nvSpPr>
        <p:spPr>
          <a:xfrm>
            <a:off x="1477396" y="3533494"/>
            <a:ext cx="15781904" cy="3305175"/>
          </a:xfrm>
          <a:prstGeom prst="rect">
            <a:avLst/>
          </a:prstGeom>
        </p:spPr>
        <p:txBody>
          <a:bodyPr lIns="0" tIns="0" rIns="0" bIns="0" rtlCol="0" anchor="t">
            <a:spAutoFit/>
          </a:bodyPr>
          <a:lstStyle/>
          <a:p>
            <a:pPr algn="ctr">
              <a:lnSpc>
                <a:spcPts val="6599"/>
              </a:lnSpc>
            </a:pPr>
            <a:r>
              <a:rPr lang="en-US" sz="5499" spc="164">
                <a:solidFill>
                  <a:srgbClr val="3F3B2A"/>
                </a:solidFill>
                <a:latin typeface="Scope One"/>
                <a:ea typeface="Scope One"/>
                <a:cs typeface="Scope One"/>
                <a:sym typeface="Scope One"/>
              </a:rPr>
              <a:t>This form of witnessing is done by individuals or pairs of Christians, who offer a presentation of the gospel or a personal testimony to strangers.</a:t>
            </a:r>
          </a:p>
        </p:txBody>
      </p:sp>
      <p:sp>
        <p:nvSpPr>
          <p:cNvPr id="7" name="Freeform 7"/>
          <p:cNvSpPr/>
          <p:nvPr/>
        </p:nvSpPr>
        <p:spPr>
          <a:xfrm>
            <a:off x="-1201619" y="7543377"/>
            <a:ext cx="19489619" cy="3072298"/>
          </a:xfrm>
          <a:custGeom>
            <a:avLst/>
            <a:gdLst/>
            <a:ahLst/>
            <a:cxnLst/>
            <a:rect l="l" t="t" r="r" b="b"/>
            <a:pathLst>
              <a:path w="19489619" h="3072298">
                <a:moveTo>
                  <a:pt x="0" y="0"/>
                </a:moveTo>
                <a:lnTo>
                  <a:pt x="19489619" y="0"/>
                </a:lnTo>
                <a:lnTo>
                  <a:pt x="19489619" y="3072298"/>
                </a:lnTo>
                <a:lnTo>
                  <a:pt x="0" y="3072298"/>
                </a:lnTo>
                <a:lnTo>
                  <a:pt x="0" y="0"/>
                </a:lnTo>
                <a:close/>
              </a:path>
            </a:pathLst>
          </a:custGeom>
          <a:blipFill>
            <a:blip r:embed="rId2">
              <a:extLst>
                <a:ext uri="{96DAC541-7B7A-43D3-8B79-37D633B846F1}">
                  <asvg:svgBlip xmlns:asvg="http://schemas.microsoft.com/office/drawing/2016/SVG/main" r:embed="rId3"/>
                </a:ext>
              </a:extLst>
            </a:blip>
            <a:stretch>
              <a:fillRect b="-43821"/>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3152170"/>
            <a:ext cx="15158006" cy="3771900"/>
          </a:xfrm>
          <a:prstGeom prst="rect">
            <a:avLst/>
          </a:prstGeom>
        </p:spPr>
        <p:txBody>
          <a:bodyPr lIns="0" tIns="0" rIns="0" bIns="0" rtlCol="0" anchor="t">
            <a:spAutoFit/>
          </a:bodyPr>
          <a:lstStyle/>
          <a:p>
            <a:pPr algn="l">
              <a:lnSpc>
                <a:spcPts val="7440"/>
              </a:lnSpc>
            </a:pPr>
            <a:r>
              <a:rPr lang="en-US" sz="6200" spc="186">
                <a:solidFill>
                  <a:srgbClr val="3F3B2A"/>
                </a:solidFill>
                <a:latin typeface="Scope One"/>
                <a:ea typeface="Scope One"/>
                <a:cs typeface="Scope One"/>
                <a:sym typeface="Scope One"/>
              </a:rPr>
              <a:t>Everyday evangelism involves influencing others toward the kingdom of God in our daily environments. </a:t>
            </a:r>
          </a:p>
          <a:p>
            <a:pPr algn="l">
              <a:lnSpc>
                <a:spcPts val="7440"/>
              </a:lnSpc>
            </a:pPr>
            <a:endParaRPr lang="en-US" sz="6200" spc="186">
              <a:solidFill>
                <a:srgbClr val="3F3B2A"/>
              </a:solidFill>
              <a:latin typeface="Scope One"/>
              <a:ea typeface="Scope One"/>
              <a:cs typeface="Scope One"/>
              <a:sym typeface="Scope One"/>
            </a:endParaRPr>
          </a:p>
        </p:txBody>
      </p:sp>
      <p:sp>
        <p:nvSpPr>
          <p:cNvPr id="6" name="TextBox 6"/>
          <p:cNvSpPr txBox="1"/>
          <p:nvPr/>
        </p:nvSpPr>
        <p:spPr>
          <a:xfrm>
            <a:off x="3855322" y="110644"/>
            <a:ext cx="15786506" cy="3479818"/>
          </a:xfrm>
          <a:prstGeom prst="rect">
            <a:avLst/>
          </a:prstGeom>
        </p:spPr>
        <p:txBody>
          <a:bodyPr lIns="0" tIns="0" rIns="0" bIns="0" rtlCol="0" anchor="t">
            <a:spAutoFit/>
          </a:bodyPr>
          <a:lstStyle/>
          <a:p>
            <a:pPr algn="l">
              <a:lnSpc>
                <a:spcPts val="13999"/>
              </a:lnSpc>
            </a:pPr>
            <a:r>
              <a:rPr lang="en-US" sz="9999" spc="909">
                <a:solidFill>
                  <a:srgbClr val="3F3B2A"/>
                </a:solidFill>
                <a:latin typeface="League Gothic"/>
                <a:ea typeface="League Gothic"/>
                <a:cs typeface="League Gothic"/>
                <a:sym typeface="League Gothic"/>
              </a:rPr>
              <a:t>EVERYDAY EVANGELISM</a:t>
            </a:r>
          </a:p>
          <a:p>
            <a:pPr algn="l">
              <a:lnSpc>
                <a:spcPts val="13999"/>
              </a:lnSpc>
              <a:spcBef>
                <a:spcPct val="0"/>
              </a:spcBef>
            </a:pPr>
            <a:endParaRPr lang="en-US" sz="9999" spc="909">
              <a:solidFill>
                <a:srgbClr val="3F3B2A"/>
              </a:solidFill>
              <a:latin typeface="League Gothic"/>
              <a:ea typeface="League Gothic"/>
              <a:cs typeface="League Gothic"/>
              <a:sym typeface="League Gothic"/>
            </a:endParaRPr>
          </a:p>
        </p:txBody>
      </p:sp>
      <p:sp>
        <p:nvSpPr>
          <p:cNvPr id="7" name="Freeform 7"/>
          <p:cNvSpPr/>
          <p:nvPr/>
        </p:nvSpPr>
        <p:spPr>
          <a:xfrm>
            <a:off x="-1036257" y="6924070"/>
            <a:ext cx="19761102" cy="4225201"/>
          </a:xfrm>
          <a:custGeom>
            <a:avLst/>
            <a:gdLst/>
            <a:ahLst/>
            <a:cxnLst/>
            <a:rect l="l" t="t" r="r" b="b"/>
            <a:pathLst>
              <a:path w="19761102" h="4225201">
                <a:moveTo>
                  <a:pt x="0" y="0"/>
                </a:moveTo>
                <a:lnTo>
                  <a:pt x="19761102" y="0"/>
                </a:lnTo>
                <a:lnTo>
                  <a:pt x="19761102" y="4225201"/>
                </a:lnTo>
                <a:lnTo>
                  <a:pt x="0" y="4225201"/>
                </a:lnTo>
                <a:lnTo>
                  <a:pt x="0" y="0"/>
                </a:lnTo>
                <a:close/>
              </a:path>
            </a:pathLst>
          </a:custGeom>
          <a:blipFill>
            <a:blip r:embed="rId2">
              <a:extLst>
                <a:ext uri="{96DAC541-7B7A-43D3-8B79-37D633B846F1}">
                  <asvg:svgBlip xmlns:asvg="http://schemas.microsoft.com/office/drawing/2016/SVG/main" r:embed="rId3"/>
                </a:ext>
              </a:extLst>
            </a:blip>
            <a:stretch>
              <a:fillRect b="-69539"/>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64924" y="5524759"/>
            <a:ext cx="16606728" cy="5143500"/>
          </a:xfrm>
          <a:custGeom>
            <a:avLst/>
            <a:gdLst/>
            <a:ahLst/>
            <a:cxnLst/>
            <a:rect l="l" t="t" r="r" b="b"/>
            <a:pathLst>
              <a:path w="16606728" h="5143500">
                <a:moveTo>
                  <a:pt x="0" y="0"/>
                </a:moveTo>
                <a:lnTo>
                  <a:pt x="16606728" y="0"/>
                </a:lnTo>
                <a:lnTo>
                  <a:pt x="16606728"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r="-98540"/>
            </a:stretch>
          </a:blipFill>
        </p:spPr>
        <p:txBody>
          <a:bodyPr/>
          <a:lstStyle/>
          <a:p>
            <a:endParaRPr lang="en-US"/>
          </a:p>
        </p:txBody>
      </p:sp>
      <p:sp>
        <p:nvSpPr>
          <p:cNvPr id="6" name="TextBox 6"/>
          <p:cNvSpPr txBox="1"/>
          <p:nvPr/>
        </p:nvSpPr>
        <p:spPr>
          <a:xfrm>
            <a:off x="1206217" y="3486409"/>
            <a:ext cx="14971600" cy="4086225"/>
          </a:xfrm>
          <a:prstGeom prst="rect">
            <a:avLst/>
          </a:prstGeom>
        </p:spPr>
        <p:txBody>
          <a:bodyPr lIns="0" tIns="0" rIns="0" bIns="0" rtlCol="0" anchor="t">
            <a:spAutoFit/>
          </a:bodyPr>
          <a:lstStyle/>
          <a:p>
            <a:pPr algn="l">
              <a:lnSpc>
                <a:spcPts val="6479"/>
              </a:lnSpc>
            </a:pPr>
            <a:r>
              <a:rPr lang="en-US" sz="5399" spc="161">
                <a:solidFill>
                  <a:srgbClr val="3F3B2A"/>
                </a:solidFill>
                <a:latin typeface="Scope One"/>
                <a:ea typeface="Scope One"/>
                <a:cs typeface="Scope One"/>
                <a:sym typeface="Scope One"/>
              </a:rPr>
              <a:t>In the parable of the Sower, we see that the farmer scatters seeds everywhere—on the footpath, rocky ground, thorny ground, and good soil. </a:t>
            </a:r>
          </a:p>
          <a:p>
            <a:pPr algn="l">
              <a:lnSpc>
                <a:spcPts val="6479"/>
              </a:lnSpc>
            </a:pPr>
            <a:endParaRPr lang="en-US" sz="5399" spc="161">
              <a:solidFill>
                <a:srgbClr val="3F3B2A"/>
              </a:solidFill>
              <a:latin typeface="Scope One"/>
              <a:ea typeface="Scope One"/>
              <a:cs typeface="Scope One"/>
              <a:sym typeface="Scope One"/>
            </a:endParaRPr>
          </a:p>
        </p:txBody>
      </p:sp>
      <p:sp>
        <p:nvSpPr>
          <p:cNvPr id="7" name="TextBox 7"/>
          <p:cNvSpPr txBox="1"/>
          <p:nvPr/>
        </p:nvSpPr>
        <p:spPr>
          <a:xfrm>
            <a:off x="2292538" y="168125"/>
            <a:ext cx="10411462" cy="1708168"/>
          </a:xfrm>
          <a:prstGeom prst="rect">
            <a:avLst/>
          </a:prstGeom>
        </p:spPr>
        <p:txBody>
          <a:bodyPr lIns="0" tIns="0" rIns="0" bIns="0" rtlCol="0" anchor="t">
            <a:spAutoFit/>
          </a:bodyPr>
          <a:lstStyle/>
          <a:p>
            <a:pPr algn="l">
              <a:lnSpc>
                <a:spcPts val="13999"/>
              </a:lnSpc>
              <a:spcBef>
                <a:spcPct val="0"/>
              </a:spcBef>
            </a:pPr>
            <a:r>
              <a:rPr lang="en-US" sz="9999" spc="909">
                <a:solidFill>
                  <a:srgbClr val="3F3B2A"/>
                </a:solidFill>
                <a:latin typeface="League Gothic"/>
                <a:ea typeface="League Gothic"/>
                <a:cs typeface="League Gothic"/>
                <a:sym typeface="League Gothic"/>
              </a:rPr>
              <a:t>SPREADING THE SEEDS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842590"/>
            <a:ext cx="16480627" cy="7629525"/>
          </a:xfrm>
          <a:prstGeom prst="rect">
            <a:avLst/>
          </a:prstGeom>
        </p:spPr>
        <p:txBody>
          <a:bodyPr lIns="0" tIns="0" rIns="0" bIns="0" rtlCol="0" anchor="t">
            <a:spAutoFit/>
          </a:bodyPr>
          <a:lstStyle/>
          <a:p>
            <a:pPr algn="l">
              <a:lnSpc>
                <a:spcPts val="6000"/>
              </a:lnSpc>
            </a:pPr>
            <a:r>
              <a:rPr lang="en-US" sz="5000" spc="150">
                <a:solidFill>
                  <a:srgbClr val="3F3B2A"/>
                </a:solidFill>
                <a:latin typeface="Scope One"/>
                <a:ea typeface="Scope One"/>
                <a:cs typeface="Scope One"/>
                <a:sym typeface="Scope One"/>
              </a:rPr>
              <a:t>6 I planted the seed in your hearts, and Apollos watered it, but it was God who made it grow. It’s not important who does the planting, or who does the watering. What’s important is that God makes the seed grow. The one who plants and the one who waters work together with the same purpose. And both will be rewarded for their own hard work. For we are both God’s workers. And you are God’s field. You are God’s building.</a:t>
            </a:r>
          </a:p>
          <a:p>
            <a:pPr algn="l">
              <a:lnSpc>
                <a:spcPts val="6000"/>
              </a:lnSpc>
            </a:pPr>
            <a:endParaRPr lang="en-US" sz="5000" spc="150">
              <a:solidFill>
                <a:srgbClr val="3F3B2A"/>
              </a:solidFill>
              <a:latin typeface="Scope One"/>
              <a:ea typeface="Scope One"/>
              <a:cs typeface="Scope One"/>
              <a:sym typeface="Scope One"/>
            </a:endParaRPr>
          </a:p>
        </p:txBody>
      </p:sp>
      <p:sp>
        <p:nvSpPr>
          <p:cNvPr id="6" name="TextBox 6"/>
          <p:cNvSpPr txBox="1"/>
          <p:nvPr/>
        </p:nvSpPr>
        <p:spPr>
          <a:xfrm>
            <a:off x="5086350" y="138402"/>
            <a:ext cx="8115300" cy="3670303"/>
          </a:xfrm>
          <a:prstGeom prst="rect">
            <a:avLst/>
          </a:prstGeom>
        </p:spPr>
        <p:txBody>
          <a:bodyPr lIns="0" tIns="0" rIns="0" bIns="0" rtlCol="0" anchor="t">
            <a:spAutoFit/>
          </a:bodyPr>
          <a:lstStyle/>
          <a:p>
            <a:pPr algn="l">
              <a:lnSpc>
                <a:spcPts val="9799"/>
              </a:lnSpc>
            </a:pPr>
            <a:r>
              <a:rPr lang="en-US" sz="6999" spc="636">
                <a:solidFill>
                  <a:srgbClr val="3F3B2A"/>
                </a:solidFill>
                <a:latin typeface="League Gothic"/>
                <a:ea typeface="League Gothic"/>
                <a:cs typeface="League Gothic"/>
                <a:sym typeface="League Gothic"/>
              </a:rPr>
              <a:t>1 CORINTHIANS 3:6-9 NLT</a:t>
            </a:r>
          </a:p>
          <a:p>
            <a:pPr algn="l">
              <a:lnSpc>
                <a:spcPts val="9799"/>
              </a:lnSpc>
            </a:pPr>
            <a:endParaRPr lang="en-US" sz="6999" spc="636">
              <a:solidFill>
                <a:srgbClr val="3F3B2A"/>
              </a:solidFill>
              <a:latin typeface="League Gothic"/>
              <a:ea typeface="League Gothic"/>
              <a:cs typeface="League Gothic"/>
              <a:sym typeface="League Gothic"/>
            </a:endParaRPr>
          </a:p>
          <a:p>
            <a:pPr algn="l">
              <a:lnSpc>
                <a:spcPts val="9799"/>
              </a:lnSpc>
              <a:spcBef>
                <a:spcPct val="0"/>
              </a:spcBef>
            </a:pPr>
            <a:endParaRPr lang="en-US" sz="6999" spc="636">
              <a:solidFill>
                <a:srgbClr val="3F3B2A"/>
              </a:solidFill>
              <a:latin typeface="League Gothic"/>
              <a:ea typeface="League Gothic"/>
              <a:cs typeface="League Gothic"/>
              <a:sym typeface="League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sp>
        <p:nvSpPr>
          <p:cNvPr id="2" name="Freeform 2"/>
          <p:cNvSpPr/>
          <p:nvPr/>
        </p:nvSpPr>
        <p:spPr>
          <a:xfrm>
            <a:off x="-1036257" y="7629468"/>
            <a:ext cx="19761102" cy="4225201"/>
          </a:xfrm>
          <a:custGeom>
            <a:avLst/>
            <a:gdLst/>
            <a:ahLst/>
            <a:cxnLst/>
            <a:rect l="l" t="t" r="r" b="b"/>
            <a:pathLst>
              <a:path w="19761102" h="4225201">
                <a:moveTo>
                  <a:pt x="0" y="0"/>
                </a:moveTo>
                <a:lnTo>
                  <a:pt x="19761102" y="0"/>
                </a:lnTo>
                <a:lnTo>
                  <a:pt x="19761102" y="4225201"/>
                </a:lnTo>
                <a:lnTo>
                  <a:pt x="0" y="4225201"/>
                </a:lnTo>
                <a:lnTo>
                  <a:pt x="0" y="0"/>
                </a:lnTo>
                <a:close/>
              </a:path>
            </a:pathLst>
          </a:custGeom>
          <a:blipFill>
            <a:blip r:embed="rId2">
              <a:extLst>
                <a:ext uri="{96DAC541-7B7A-43D3-8B79-37D633B846F1}">
                  <asvg:svgBlip xmlns:asvg="http://schemas.microsoft.com/office/drawing/2016/SVG/main" r:embed="rId3"/>
                </a:ext>
              </a:extLst>
            </a:blip>
            <a:stretch>
              <a:fillRect b="-69539"/>
            </a:stretch>
          </a:blipFill>
        </p:spPr>
        <p:txBody>
          <a:bodyPr/>
          <a:lstStyle/>
          <a:p>
            <a:endParaRPr lang="en-US"/>
          </a:p>
        </p:txBody>
      </p:sp>
      <p:grpSp>
        <p:nvGrpSpPr>
          <p:cNvPr id="3" name="Group 3"/>
          <p:cNvGrpSpPr/>
          <p:nvPr/>
        </p:nvGrpSpPr>
        <p:grpSpPr>
          <a:xfrm>
            <a:off x="1028700" y="939942"/>
            <a:ext cx="177517" cy="177517"/>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419225"/>
            <a:ext cx="16230600" cy="7629525"/>
          </a:xfrm>
          <a:prstGeom prst="rect">
            <a:avLst/>
          </a:prstGeom>
        </p:spPr>
        <p:txBody>
          <a:bodyPr lIns="0" tIns="0" rIns="0" bIns="0" rtlCol="0" anchor="t">
            <a:spAutoFit/>
          </a:bodyPr>
          <a:lstStyle/>
          <a:p>
            <a:pPr algn="l">
              <a:lnSpc>
                <a:spcPts val="6000"/>
              </a:lnSpc>
            </a:pPr>
            <a:endParaRPr/>
          </a:p>
          <a:p>
            <a:pPr algn="l">
              <a:lnSpc>
                <a:spcPts val="6000"/>
              </a:lnSpc>
            </a:pPr>
            <a:r>
              <a:rPr lang="en-US" sz="5000" spc="150">
                <a:solidFill>
                  <a:srgbClr val="3F3B2A"/>
                </a:solidFill>
                <a:latin typeface="Scope One"/>
                <a:ea typeface="Scope One"/>
                <a:cs typeface="Scope One"/>
                <a:sym typeface="Scope One"/>
              </a:rPr>
              <a:t>26 He also said, “This is what the kingdom of God is like. A man scatters seed on the ground. Night and day, whether he sleeps or gets up, the seed sprouts and grows, though he does not know how. All by itself the soil produces grain—first the stalk, then the head, then the full kernel in the head. As soon as the grain is ripe, he puts the sickle to it, because the harvest has come.”</a:t>
            </a:r>
          </a:p>
          <a:p>
            <a:pPr algn="l">
              <a:lnSpc>
                <a:spcPts val="6000"/>
              </a:lnSpc>
            </a:pPr>
            <a:endParaRPr lang="en-US" sz="5000" spc="150">
              <a:solidFill>
                <a:srgbClr val="3F3B2A"/>
              </a:solidFill>
              <a:latin typeface="Scope One"/>
              <a:ea typeface="Scope One"/>
              <a:cs typeface="Scope One"/>
              <a:sym typeface="Scope One"/>
            </a:endParaRPr>
          </a:p>
        </p:txBody>
      </p:sp>
      <p:sp>
        <p:nvSpPr>
          <p:cNvPr id="7" name="TextBox 7"/>
          <p:cNvSpPr txBox="1"/>
          <p:nvPr/>
        </p:nvSpPr>
        <p:spPr>
          <a:xfrm>
            <a:off x="4491666" y="-152400"/>
            <a:ext cx="8705255" cy="1368417"/>
          </a:xfrm>
          <a:prstGeom prst="rect">
            <a:avLst/>
          </a:prstGeom>
        </p:spPr>
        <p:txBody>
          <a:bodyPr lIns="0" tIns="0" rIns="0" bIns="0" rtlCol="0" anchor="t">
            <a:spAutoFit/>
          </a:bodyPr>
          <a:lstStyle/>
          <a:p>
            <a:pPr algn="ctr">
              <a:lnSpc>
                <a:spcPts val="11200"/>
              </a:lnSpc>
            </a:pPr>
            <a:r>
              <a:rPr lang="en-US" sz="8000" b="1">
                <a:solidFill>
                  <a:srgbClr val="3F3B2A"/>
                </a:solidFill>
                <a:latin typeface="Canva Sans Bold"/>
                <a:ea typeface="Canva Sans Bold"/>
                <a:cs typeface="Canva Sans Bold"/>
                <a:sym typeface="Canva Sans Bold"/>
              </a:rPr>
              <a:t>Mark 4:26-29 NLT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64924" y="5524759"/>
            <a:ext cx="16606728" cy="5143500"/>
          </a:xfrm>
          <a:custGeom>
            <a:avLst/>
            <a:gdLst/>
            <a:ahLst/>
            <a:cxnLst/>
            <a:rect l="l" t="t" r="r" b="b"/>
            <a:pathLst>
              <a:path w="16606728" h="5143500">
                <a:moveTo>
                  <a:pt x="0" y="0"/>
                </a:moveTo>
                <a:lnTo>
                  <a:pt x="16606728" y="0"/>
                </a:lnTo>
                <a:lnTo>
                  <a:pt x="16606728"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r="-98540"/>
            </a:stretch>
          </a:blipFill>
        </p:spPr>
        <p:txBody>
          <a:bodyPr/>
          <a:lstStyle/>
          <a:p>
            <a:endParaRPr lang="en-US"/>
          </a:p>
        </p:txBody>
      </p:sp>
      <p:sp>
        <p:nvSpPr>
          <p:cNvPr id="6" name="TextBox 6"/>
          <p:cNvSpPr txBox="1"/>
          <p:nvPr/>
        </p:nvSpPr>
        <p:spPr>
          <a:xfrm>
            <a:off x="558435" y="2279473"/>
            <a:ext cx="16235439" cy="5029200"/>
          </a:xfrm>
          <a:prstGeom prst="rect">
            <a:avLst/>
          </a:prstGeom>
        </p:spPr>
        <p:txBody>
          <a:bodyPr lIns="0" tIns="0" rIns="0" bIns="0" rtlCol="0" anchor="t">
            <a:spAutoFit/>
          </a:bodyPr>
          <a:lstStyle/>
          <a:p>
            <a:pPr algn="l">
              <a:lnSpc>
                <a:spcPts val="6627"/>
              </a:lnSpc>
            </a:pPr>
            <a:r>
              <a:rPr lang="en-US" sz="5523" spc="165">
                <a:solidFill>
                  <a:srgbClr val="3F3B2A"/>
                </a:solidFill>
                <a:latin typeface="Scope One"/>
                <a:ea typeface="Scope One"/>
                <a:cs typeface="Scope One"/>
                <a:sym typeface="Scope One"/>
              </a:rPr>
              <a:t>My message and my preaching were not with wise and persuasive words, but with a demonstration of the Spirit’s power, so that your faith might not rest on human wisdom, but on God’s power.</a:t>
            </a:r>
          </a:p>
          <a:p>
            <a:pPr algn="l">
              <a:lnSpc>
                <a:spcPts val="6627"/>
              </a:lnSpc>
            </a:pPr>
            <a:endParaRPr lang="en-US" sz="5523" spc="165">
              <a:solidFill>
                <a:srgbClr val="3F3B2A"/>
              </a:solidFill>
              <a:latin typeface="Scope One"/>
              <a:ea typeface="Scope One"/>
              <a:cs typeface="Scope One"/>
              <a:sym typeface="Scope One"/>
            </a:endParaRPr>
          </a:p>
        </p:txBody>
      </p:sp>
      <p:sp>
        <p:nvSpPr>
          <p:cNvPr id="7" name="TextBox 7"/>
          <p:cNvSpPr txBox="1"/>
          <p:nvPr/>
        </p:nvSpPr>
        <p:spPr>
          <a:xfrm>
            <a:off x="3776615" y="89960"/>
            <a:ext cx="10734770" cy="2787655"/>
          </a:xfrm>
          <a:prstGeom prst="rect">
            <a:avLst/>
          </a:prstGeom>
        </p:spPr>
        <p:txBody>
          <a:bodyPr lIns="0" tIns="0" rIns="0" bIns="0" rtlCol="0" anchor="t">
            <a:spAutoFit/>
          </a:bodyPr>
          <a:lstStyle/>
          <a:p>
            <a:pPr algn="l">
              <a:lnSpc>
                <a:spcPts val="11199"/>
              </a:lnSpc>
            </a:pPr>
            <a:r>
              <a:rPr lang="en-US" sz="7999" spc="727">
                <a:solidFill>
                  <a:srgbClr val="3F3B2A"/>
                </a:solidFill>
                <a:latin typeface="League Gothic"/>
                <a:ea typeface="League Gothic"/>
                <a:cs typeface="League Gothic"/>
                <a:sym typeface="League Gothic"/>
              </a:rPr>
              <a:t>1 CORINTHIANS 2:4-5 NLT</a:t>
            </a:r>
          </a:p>
          <a:p>
            <a:pPr algn="l">
              <a:lnSpc>
                <a:spcPts val="11199"/>
              </a:lnSpc>
              <a:spcBef>
                <a:spcPct val="0"/>
              </a:spcBef>
            </a:pPr>
            <a:endParaRPr lang="en-US" sz="7999" spc="727">
              <a:solidFill>
                <a:srgbClr val="3F3B2A"/>
              </a:solidFill>
              <a:latin typeface="League Gothic"/>
              <a:ea typeface="League Gothic"/>
              <a:cs typeface="League Gothic"/>
              <a:sym typeface="League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2470494"/>
            <a:ext cx="16230600" cy="5372100"/>
          </a:xfrm>
          <a:prstGeom prst="rect">
            <a:avLst/>
          </a:prstGeom>
        </p:spPr>
        <p:txBody>
          <a:bodyPr lIns="0" tIns="0" rIns="0" bIns="0" rtlCol="0" anchor="t">
            <a:spAutoFit/>
          </a:bodyPr>
          <a:lstStyle/>
          <a:p>
            <a:pPr algn="l">
              <a:lnSpc>
                <a:spcPts val="7080"/>
              </a:lnSpc>
            </a:pPr>
            <a:r>
              <a:rPr lang="en-US" sz="5900" spc="177">
                <a:solidFill>
                  <a:srgbClr val="3F3B2A"/>
                </a:solidFill>
                <a:latin typeface="Scope One"/>
                <a:ea typeface="Scope One"/>
                <a:cs typeface="Scope One"/>
                <a:sym typeface="Scope One"/>
              </a:rPr>
              <a:t>But you will receive power when the Holy Spirit comes upon you. And you will be my witnesses, telling people about me everywhere—in Jerusalem, throughout Judea, in Samaria, and to the ends of the earth.”</a:t>
            </a:r>
          </a:p>
        </p:txBody>
      </p:sp>
      <p:sp>
        <p:nvSpPr>
          <p:cNvPr id="6" name="TextBox 6"/>
          <p:cNvSpPr txBox="1"/>
          <p:nvPr/>
        </p:nvSpPr>
        <p:spPr>
          <a:xfrm>
            <a:off x="5795168" y="-1239698"/>
            <a:ext cx="11906815" cy="4206880"/>
          </a:xfrm>
          <a:prstGeom prst="rect">
            <a:avLst/>
          </a:prstGeom>
        </p:spPr>
        <p:txBody>
          <a:bodyPr lIns="0" tIns="0" rIns="0" bIns="0" rtlCol="0" anchor="t">
            <a:spAutoFit/>
          </a:bodyPr>
          <a:lstStyle/>
          <a:p>
            <a:pPr algn="l">
              <a:lnSpc>
                <a:spcPts val="11199"/>
              </a:lnSpc>
            </a:pPr>
            <a:endParaRPr/>
          </a:p>
          <a:p>
            <a:pPr algn="l">
              <a:lnSpc>
                <a:spcPts val="11199"/>
              </a:lnSpc>
            </a:pPr>
            <a:r>
              <a:rPr lang="en-US" sz="7999" spc="727">
                <a:solidFill>
                  <a:srgbClr val="3F3B2A"/>
                </a:solidFill>
                <a:latin typeface="League Gothic"/>
                <a:ea typeface="League Gothic"/>
                <a:cs typeface="League Gothic"/>
                <a:sym typeface="League Gothic"/>
              </a:rPr>
              <a:t>Acts 1:8 NLT</a:t>
            </a:r>
          </a:p>
          <a:p>
            <a:pPr algn="l">
              <a:lnSpc>
                <a:spcPts val="11199"/>
              </a:lnSpc>
              <a:spcBef>
                <a:spcPct val="0"/>
              </a:spcBef>
            </a:pPr>
            <a:endParaRPr lang="en-US" sz="7999" spc="727">
              <a:solidFill>
                <a:srgbClr val="3F3B2A"/>
              </a:solidFill>
              <a:latin typeface="League Gothic"/>
              <a:ea typeface="League Gothic"/>
              <a:cs typeface="League Gothic"/>
              <a:sym typeface="League Gothic"/>
            </a:endParaRPr>
          </a:p>
        </p:txBody>
      </p:sp>
      <p:sp>
        <p:nvSpPr>
          <p:cNvPr id="7" name="Freeform 7"/>
          <p:cNvSpPr/>
          <p:nvPr/>
        </p:nvSpPr>
        <p:spPr>
          <a:xfrm>
            <a:off x="-1036257" y="6924070"/>
            <a:ext cx="19761102" cy="4225201"/>
          </a:xfrm>
          <a:custGeom>
            <a:avLst/>
            <a:gdLst/>
            <a:ahLst/>
            <a:cxnLst/>
            <a:rect l="l" t="t" r="r" b="b"/>
            <a:pathLst>
              <a:path w="19761102" h="4225201">
                <a:moveTo>
                  <a:pt x="0" y="0"/>
                </a:moveTo>
                <a:lnTo>
                  <a:pt x="19761102" y="0"/>
                </a:lnTo>
                <a:lnTo>
                  <a:pt x="19761102" y="4225201"/>
                </a:lnTo>
                <a:lnTo>
                  <a:pt x="0" y="4225201"/>
                </a:lnTo>
                <a:lnTo>
                  <a:pt x="0" y="0"/>
                </a:lnTo>
                <a:close/>
              </a:path>
            </a:pathLst>
          </a:custGeom>
          <a:blipFill>
            <a:blip r:embed="rId2">
              <a:extLst>
                <a:ext uri="{96DAC541-7B7A-43D3-8B79-37D633B846F1}">
                  <asvg:svgBlip xmlns:asvg="http://schemas.microsoft.com/office/drawing/2016/SVG/main" r:embed="rId3"/>
                </a:ext>
              </a:extLst>
            </a:blip>
            <a:stretch>
              <a:fillRect b="-69539"/>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sp>
        <p:nvSpPr>
          <p:cNvPr id="2" name="Freeform 2"/>
          <p:cNvSpPr/>
          <p:nvPr/>
        </p:nvSpPr>
        <p:spPr>
          <a:xfrm>
            <a:off x="-2338602" y="3085472"/>
            <a:ext cx="22116792" cy="8103746"/>
          </a:xfrm>
          <a:custGeom>
            <a:avLst/>
            <a:gdLst/>
            <a:ahLst/>
            <a:cxnLst/>
            <a:rect l="l" t="t" r="r" b="b"/>
            <a:pathLst>
              <a:path w="22116792" h="8103746">
                <a:moveTo>
                  <a:pt x="0" y="0"/>
                </a:moveTo>
                <a:lnTo>
                  <a:pt x="22116792" y="0"/>
                </a:lnTo>
                <a:lnTo>
                  <a:pt x="22116792" y="8103747"/>
                </a:lnTo>
                <a:lnTo>
                  <a:pt x="0" y="8103747"/>
                </a:lnTo>
                <a:lnTo>
                  <a:pt x="0" y="0"/>
                </a:lnTo>
                <a:close/>
              </a:path>
            </a:pathLst>
          </a:custGeom>
          <a:blipFill>
            <a:blip r:embed="rId2">
              <a:extLst>
                <a:ext uri="{96DAC541-7B7A-43D3-8B79-37D633B846F1}">
                  <asvg:svgBlip xmlns:asvg="http://schemas.microsoft.com/office/drawing/2016/SVG/main" r:embed="rId3"/>
                </a:ext>
              </a:extLst>
            </a:blip>
            <a:stretch>
              <a:fillRect r="-3836" b="-34435"/>
            </a:stretch>
          </a:blipFill>
        </p:spPr>
        <p:txBody>
          <a:bodyPr/>
          <a:lstStyle/>
          <a:p>
            <a:endParaRPr lang="en-US"/>
          </a:p>
        </p:txBody>
      </p:sp>
      <p:sp>
        <p:nvSpPr>
          <p:cNvPr id="3" name="TextBox 3"/>
          <p:cNvSpPr txBox="1"/>
          <p:nvPr/>
        </p:nvSpPr>
        <p:spPr>
          <a:xfrm>
            <a:off x="424206" y="1382778"/>
            <a:ext cx="17439587" cy="6901805"/>
          </a:xfrm>
          <a:prstGeom prst="rect">
            <a:avLst/>
          </a:prstGeom>
        </p:spPr>
        <p:txBody>
          <a:bodyPr lIns="0" tIns="0" rIns="0" bIns="0" rtlCol="0" anchor="t">
            <a:spAutoFit/>
          </a:bodyPr>
          <a:lstStyle/>
          <a:p>
            <a:pPr algn="ctr">
              <a:lnSpc>
                <a:spcPts val="11340"/>
              </a:lnSpc>
            </a:pPr>
            <a:r>
              <a:rPr lang="en-US" sz="8100" b="1" spc="243">
                <a:solidFill>
                  <a:srgbClr val="3F3B2A"/>
                </a:solidFill>
                <a:latin typeface="Canva Sans Bold"/>
                <a:ea typeface="Canva Sans Bold"/>
                <a:cs typeface="Canva Sans Bold"/>
                <a:sym typeface="Canva Sans Bold"/>
              </a:rPr>
              <a:t>Mark 4:20 NLT</a:t>
            </a:r>
          </a:p>
          <a:p>
            <a:pPr algn="ctr">
              <a:lnSpc>
                <a:spcPts val="11340"/>
              </a:lnSpc>
            </a:pPr>
            <a:endParaRPr lang="en-US" sz="8100" b="1" spc="243">
              <a:solidFill>
                <a:srgbClr val="3F3B2A"/>
              </a:solidFill>
              <a:latin typeface="Canva Sans Bold"/>
              <a:ea typeface="Canva Sans Bold"/>
              <a:cs typeface="Canva Sans Bold"/>
              <a:sym typeface="Canva Sans Bold"/>
            </a:endParaRPr>
          </a:p>
          <a:p>
            <a:pPr algn="ctr">
              <a:lnSpc>
                <a:spcPts val="7980"/>
              </a:lnSpc>
            </a:pPr>
            <a:r>
              <a:rPr lang="en-US" sz="5700" spc="171">
                <a:solidFill>
                  <a:srgbClr val="3F3B2A"/>
                </a:solidFill>
                <a:latin typeface="Canva Sans"/>
                <a:ea typeface="Canva Sans"/>
                <a:cs typeface="Canva Sans"/>
                <a:sym typeface="Canva Sans"/>
              </a:rPr>
              <a:t>Others, like seed sown on good soil, </a:t>
            </a:r>
            <a:r>
              <a:rPr lang="en-US" sz="5700" b="1" spc="171">
                <a:solidFill>
                  <a:srgbClr val="3F3B2A"/>
                </a:solidFill>
                <a:latin typeface="Canva Sans Bold"/>
                <a:ea typeface="Canva Sans Bold"/>
                <a:cs typeface="Canva Sans Bold"/>
                <a:sym typeface="Canva Sans Bold"/>
              </a:rPr>
              <a:t>hear</a:t>
            </a:r>
            <a:r>
              <a:rPr lang="en-US" sz="5700" spc="171">
                <a:solidFill>
                  <a:srgbClr val="3F3B2A"/>
                </a:solidFill>
                <a:latin typeface="Canva Sans"/>
                <a:ea typeface="Canva Sans"/>
                <a:cs typeface="Canva Sans"/>
                <a:sym typeface="Canva Sans"/>
              </a:rPr>
              <a:t> the word, </a:t>
            </a:r>
            <a:r>
              <a:rPr lang="en-US" sz="5700" b="1" spc="171">
                <a:solidFill>
                  <a:srgbClr val="3F3B2A"/>
                </a:solidFill>
                <a:latin typeface="Canva Sans Bold"/>
                <a:ea typeface="Canva Sans Bold"/>
                <a:cs typeface="Canva Sans Bold"/>
                <a:sym typeface="Canva Sans Bold"/>
              </a:rPr>
              <a:t>accept it</a:t>
            </a:r>
            <a:r>
              <a:rPr lang="en-US" sz="5700" spc="171">
                <a:solidFill>
                  <a:srgbClr val="3F3B2A"/>
                </a:solidFill>
                <a:latin typeface="Canva Sans"/>
                <a:ea typeface="Canva Sans"/>
                <a:cs typeface="Canva Sans"/>
                <a:sym typeface="Canva Sans"/>
              </a:rPr>
              <a:t>, and </a:t>
            </a:r>
            <a:r>
              <a:rPr lang="en-US" sz="5700" b="1" spc="171">
                <a:solidFill>
                  <a:srgbClr val="3F3B2A"/>
                </a:solidFill>
                <a:latin typeface="Canva Sans Bold"/>
                <a:ea typeface="Canva Sans Bold"/>
                <a:cs typeface="Canva Sans Bold"/>
                <a:sym typeface="Canva Sans Bold"/>
              </a:rPr>
              <a:t>produce</a:t>
            </a:r>
            <a:r>
              <a:rPr lang="en-US" sz="5700" spc="171">
                <a:solidFill>
                  <a:srgbClr val="3F3B2A"/>
                </a:solidFill>
                <a:latin typeface="Canva Sans"/>
                <a:ea typeface="Canva Sans"/>
                <a:cs typeface="Canva Sans"/>
                <a:sym typeface="Canva Sans"/>
              </a:rPr>
              <a:t> a crop—some thirty, some sixty, some a hundred times what was sown.”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519807"/>
            <a:ext cx="14581450" cy="5655947"/>
          </a:xfrm>
          <a:prstGeom prst="rect">
            <a:avLst/>
          </a:prstGeom>
        </p:spPr>
        <p:txBody>
          <a:bodyPr lIns="0" tIns="0" rIns="0" bIns="0" rtlCol="0" anchor="t">
            <a:spAutoFit/>
          </a:bodyPr>
          <a:lstStyle/>
          <a:p>
            <a:pPr algn="l">
              <a:lnSpc>
                <a:spcPts val="8959"/>
              </a:lnSpc>
            </a:pPr>
            <a:r>
              <a:rPr lang="en-US" sz="6399" spc="582">
                <a:solidFill>
                  <a:srgbClr val="3F3B2A"/>
                </a:solidFill>
                <a:latin typeface="League Gothic"/>
                <a:ea typeface="League Gothic"/>
                <a:cs typeface="League Gothic"/>
                <a:sym typeface="League Gothic"/>
              </a:rPr>
              <a:t>THE GREAT COMMISSION - COME WITH </a:t>
            </a:r>
          </a:p>
          <a:p>
            <a:pPr marL="1381742" lvl="1" indent="-690871" algn="l">
              <a:lnSpc>
                <a:spcPts val="8959"/>
              </a:lnSpc>
              <a:buFont typeface="Arial"/>
              <a:buChar char="•"/>
            </a:pPr>
            <a:r>
              <a:rPr lang="en-US" sz="6399" spc="582">
                <a:solidFill>
                  <a:srgbClr val="3F3B2A"/>
                </a:solidFill>
                <a:latin typeface="League Gothic"/>
                <a:ea typeface="League Gothic"/>
                <a:cs typeface="League Gothic"/>
                <a:sym typeface="League Gothic"/>
              </a:rPr>
              <a:t>AUTHORITY!</a:t>
            </a:r>
          </a:p>
          <a:p>
            <a:pPr marL="1381742" lvl="1" indent="-690871" algn="l">
              <a:lnSpc>
                <a:spcPts val="8959"/>
              </a:lnSpc>
              <a:buFont typeface="Arial"/>
              <a:buChar char="•"/>
            </a:pPr>
            <a:r>
              <a:rPr lang="en-US" sz="6399" spc="582">
                <a:solidFill>
                  <a:srgbClr val="3F3B2A"/>
                </a:solidFill>
                <a:latin typeface="League Gothic"/>
                <a:ea typeface="League Gothic"/>
                <a:cs typeface="League Gothic"/>
                <a:sym typeface="League Gothic"/>
              </a:rPr>
              <a:t>Call to obey</a:t>
            </a:r>
          </a:p>
          <a:p>
            <a:pPr marL="1381742" lvl="1" indent="-690871" algn="l">
              <a:lnSpc>
                <a:spcPts val="8959"/>
              </a:lnSpc>
              <a:buFont typeface="Arial"/>
              <a:buChar char="•"/>
            </a:pPr>
            <a:r>
              <a:rPr lang="en-US" sz="6399" spc="582">
                <a:solidFill>
                  <a:srgbClr val="3F3B2A"/>
                </a:solidFill>
                <a:latin typeface="League Gothic"/>
                <a:ea typeface="League Gothic"/>
                <a:cs typeface="League Gothic"/>
                <a:sym typeface="League Gothic"/>
              </a:rPr>
              <a:t>We will not be alone – He is with us.</a:t>
            </a:r>
          </a:p>
          <a:p>
            <a:pPr algn="l">
              <a:lnSpc>
                <a:spcPts val="9099"/>
              </a:lnSpc>
              <a:spcBef>
                <a:spcPct val="0"/>
              </a:spcBef>
            </a:pPr>
            <a:endParaRPr lang="en-US" sz="6399" spc="582">
              <a:solidFill>
                <a:srgbClr val="3F3B2A"/>
              </a:solidFill>
              <a:latin typeface="League Gothic"/>
              <a:ea typeface="League Gothic"/>
              <a:cs typeface="League Gothic"/>
              <a:sym typeface="League Gothic"/>
            </a:endParaRPr>
          </a:p>
        </p:txBody>
      </p:sp>
      <p:sp>
        <p:nvSpPr>
          <p:cNvPr id="6" name="Freeform 6"/>
          <p:cNvSpPr/>
          <p:nvPr/>
        </p:nvSpPr>
        <p:spPr>
          <a:xfrm>
            <a:off x="-1036257" y="6924070"/>
            <a:ext cx="19761102" cy="3858268"/>
          </a:xfrm>
          <a:custGeom>
            <a:avLst/>
            <a:gdLst/>
            <a:ahLst/>
            <a:cxnLst/>
            <a:rect l="l" t="t" r="r" b="b"/>
            <a:pathLst>
              <a:path w="19761102" h="3858268">
                <a:moveTo>
                  <a:pt x="0" y="0"/>
                </a:moveTo>
                <a:lnTo>
                  <a:pt x="19761102" y="0"/>
                </a:lnTo>
                <a:lnTo>
                  <a:pt x="19761102" y="3858268"/>
                </a:lnTo>
                <a:lnTo>
                  <a:pt x="0" y="3858268"/>
                </a:lnTo>
                <a:lnTo>
                  <a:pt x="0" y="0"/>
                </a:lnTo>
                <a:close/>
              </a:path>
            </a:pathLst>
          </a:custGeom>
          <a:blipFill>
            <a:blip r:embed="rId2">
              <a:extLst>
                <a:ext uri="{96DAC541-7B7A-43D3-8B79-37D633B846F1}">
                  <asvg:svgBlip xmlns:asvg="http://schemas.microsoft.com/office/drawing/2016/SVG/main" r:embed="rId3"/>
                </a:ext>
              </a:extLst>
            </a:blip>
            <a:stretch>
              <a:fillRect b="-85663"/>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2B67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168316" y="-832184"/>
            <a:ext cx="11951368" cy="11951368"/>
          </a:xfrm>
          <a:custGeom>
            <a:avLst/>
            <a:gdLst/>
            <a:ahLst/>
            <a:cxnLst/>
            <a:rect l="l" t="t" r="r" b="b"/>
            <a:pathLst>
              <a:path w="11951368" h="11951368">
                <a:moveTo>
                  <a:pt x="0" y="0"/>
                </a:moveTo>
                <a:lnTo>
                  <a:pt x="11951368" y="0"/>
                </a:lnTo>
                <a:lnTo>
                  <a:pt x="11951368" y="11951368"/>
                </a:lnTo>
                <a:lnTo>
                  <a:pt x="0" y="11951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3999491" y="3374008"/>
            <a:ext cx="10289018" cy="4008107"/>
          </a:xfrm>
          <a:prstGeom prst="rect">
            <a:avLst/>
          </a:prstGeom>
        </p:spPr>
        <p:txBody>
          <a:bodyPr lIns="0" tIns="0" rIns="0" bIns="0" rtlCol="0" anchor="t">
            <a:spAutoFit/>
          </a:bodyPr>
          <a:lstStyle/>
          <a:p>
            <a:pPr algn="l">
              <a:lnSpc>
                <a:spcPts val="7980"/>
              </a:lnSpc>
            </a:pPr>
            <a:r>
              <a:rPr lang="en-US" sz="5700">
                <a:solidFill>
                  <a:srgbClr val="3F3B2A"/>
                </a:solidFill>
                <a:latin typeface="Scope One"/>
                <a:ea typeface="Scope One"/>
                <a:cs typeface="Scope One"/>
                <a:sym typeface="Scope One"/>
              </a:rPr>
              <a:t>Hear it – Come and hear </a:t>
            </a:r>
          </a:p>
          <a:p>
            <a:pPr algn="l">
              <a:lnSpc>
                <a:spcPts val="7980"/>
              </a:lnSpc>
            </a:pPr>
            <a:r>
              <a:rPr lang="en-US" sz="5700">
                <a:solidFill>
                  <a:srgbClr val="3F3B2A"/>
                </a:solidFill>
                <a:latin typeface="Scope One"/>
                <a:ea typeface="Scope One"/>
                <a:cs typeface="Scope One"/>
                <a:sym typeface="Scope One"/>
              </a:rPr>
              <a:t>Accept it – Come and see</a:t>
            </a:r>
          </a:p>
          <a:p>
            <a:pPr algn="l">
              <a:lnSpc>
                <a:spcPts val="7980"/>
              </a:lnSpc>
            </a:pPr>
            <a:r>
              <a:rPr lang="en-US" sz="5700">
                <a:solidFill>
                  <a:srgbClr val="3F3B2A"/>
                </a:solidFill>
                <a:latin typeface="Scope One"/>
                <a:ea typeface="Scope One"/>
                <a:cs typeface="Scope One"/>
                <a:sym typeface="Scope One"/>
              </a:rPr>
              <a:t>Act on it. – Come follow Me.</a:t>
            </a:r>
          </a:p>
          <a:p>
            <a:pPr algn="l">
              <a:lnSpc>
                <a:spcPts val="7980"/>
              </a:lnSpc>
            </a:pPr>
            <a:r>
              <a:rPr lang="en-US" sz="5700">
                <a:solidFill>
                  <a:srgbClr val="3F3B2A"/>
                </a:solidFill>
                <a:latin typeface="Scope One"/>
                <a:ea typeface="Scope One"/>
                <a:cs typeface="Scope One"/>
                <a:sym typeface="Scope One"/>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sp>
        <p:nvSpPr>
          <p:cNvPr id="2" name="Freeform 2"/>
          <p:cNvSpPr/>
          <p:nvPr/>
        </p:nvSpPr>
        <p:spPr>
          <a:xfrm>
            <a:off x="-2338602" y="3085472"/>
            <a:ext cx="22116792" cy="8103746"/>
          </a:xfrm>
          <a:custGeom>
            <a:avLst/>
            <a:gdLst/>
            <a:ahLst/>
            <a:cxnLst/>
            <a:rect l="l" t="t" r="r" b="b"/>
            <a:pathLst>
              <a:path w="22116792" h="8103746">
                <a:moveTo>
                  <a:pt x="0" y="0"/>
                </a:moveTo>
                <a:lnTo>
                  <a:pt x="22116792" y="0"/>
                </a:lnTo>
                <a:lnTo>
                  <a:pt x="22116792" y="8103747"/>
                </a:lnTo>
                <a:lnTo>
                  <a:pt x="0" y="8103747"/>
                </a:lnTo>
                <a:lnTo>
                  <a:pt x="0" y="0"/>
                </a:lnTo>
                <a:close/>
              </a:path>
            </a:pathLst>
          </a:custGeom>
          <a:blipFill>
            <a:blip r:embed="rId2">
              <a:extLst>
                <a:ext uri="{96DAC541-7B7A-43D3-8B79-37D633B846F1}">
                  <asvg:svgBlip xmlns:asvg="http://schemas.microsoft.com/office/drawing/2016/SVG/main" r:embed="rId3"/>
                </a:ext>
              </a:extLst>
            </a:blip>
            <a:stretch>
              <a:fillRect r="-3836" b="-34435"/>
            </a:stretch>
          </a:blipFill>
        </p:spPr>
        <p:txBody>
          <a:bodyPr/>
          <a:lstStyle/>
          <a:p>
            <a:endParaRPr lang="en-US"/>
          </a:p>
        </p:txBody>
      </p:sp>
      <p:sp>
        <p:nvSpPr>
          <p:cNvPr id="3" name="Freeform 3"/>
          <p:cNvSpPr/>
          <p:nvPr/>
        </p:nvSpPr>
        <p:spPr>
          <a:xfrm>
            <a:off x="312490" y="373630"/>
            <a:ext cx="17663021" cy="9913370"/>
          </a:xfrm>
          <a:custGeom>
            <a:avLst/>
            <a:gdLst/>
            <a:ahLst/>
            <a:cxnLst/>
            <a:rect l="l" t="t" r="r" b="b"/>
            <a:pathLst>
              <a:path w="17663021" h="9913370">
                <a:moveTo>
                  <a:pt x="0" y="0"/>
                </a:moveTo>
                <a:lnTo>
                  <a:pt x="17663020" y="0"/>
                </a:lnTo>
                <a:lnTo>
                  <a:pt x="17663020" y="9913370"/>
                </a:lnTo>
                <a:lnTo>
                  <a:pt x="0" y="991337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sp>
        <p:nvSpPr>
          <p:cNvPr id="2" name="Freeform 2"/>
          <p:cNvSpPr/>
          <p:nvPr/>
        </p:nvSpPr>
        <p:spPr>
          <a:xfrm>
            <a:off x="3114523" y="176350"/>
            <a:ext cx="11488741" cy="9934301"/>
          </a:xfrm>
          <a:custGeom>
            <a:avLst/>
            <a:gdLst/>
            <a:ahLst/>
            <a:cxnLst/>
            <a:rect l="l" t="t" r="r" b="b"/>
            <a:pathLst>
              <a:path w="11488741" h="9934301">
                <a:moveTo>
                  <a:pt x="0" y="0"/>
                </a:moveTo>
                <a:lnTo>
                  <a:pt x="11488741" y="0"/>
                </a:lnTo>
                <a:lnTo>
                  <a:pt x="11488741" y="9934300"/>
                </a:lnTo>
                <a:lnTo>
                  <a:pt x="0" y="9934300"/>
                </a:lnTo>
                <a:lnTo>
                  <a:pt x="0" y="0"/>
                </a:lnTo>
                <a:close/>
              </a:path>
            </a:pathLst>
          </a:custGeom>
          <a:blipFill>
            <a:blip r:embed="rId2"/>
            <a:stretch>
              <a:fillRect t="-173790" b="-743"/>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6609" y="2634232"/>
            <a:ext cx="16789040" cy="5343525"/>
          </a:xfrm>
          <a:prstGeom prst="rect">
            <a:avLst/>
          </a:prstGeom>
        </p:spPr>
        <p:txBody>
          <a:bodyPr lIns="0" tIns="0" rIns="0" bIns="0" rtlCol="0" anchor="t">
            <a:spAutoFit/>
          </a:bodyPr>
          <a:lstStyle/>
          <a:p>
            <a:pPr algn="l">
              <a:lnSpc>
                <a:spcPts val="6059"/>
              </a:lnSpc>
            </a:pPr>
            <a:r>
              <a:rPr lang="en-US" sz="5049" spc="151">
                <a:solidFill>
                  <a:srgbClr val="E21C48"/>
                </a:solidFill>
                <a:latin typeface="Scope One"/>
                <a:ea typeface="Scope One"/>
                <a:cs typeface="Scope One"/>
                <a:sym typeface="Scope One"/>
              </a:rPr>
              <a:t>“Listen! A farmer went out to plant some seeds. 4 As he scattered them across his field, some seeds fell on a footpath, and the birds came and ate them. 5 Other seeds fell on shallow soil with underlying rock. The seeds sprouted quickly because the soil was shallow.6 But the plants soon wilted under the hot sun, and since they didn’t have deep roots, they died. </a:t>
            </a:r>
          </a:p>
        </p:txBody>
      </p:sp>
      <p:sp>
        <p:nvSpPr>
          <p:cNvPr id="6" name="TextBox 6"/>
          <p:cNvSpPr txBox="1"/>
          <p:nvPr/>
        </p:nvSpPr>
        <p:spPr>
          <a:xfrm>
            <a:off x="1028700" y="1586482"/>
            <a:ext cx="8115300" cy="523875"/>
          </a:xfrm>
          <a:prstGeom prst="rect">
            <a:avLst/>
          </a:prstGeom>
        </p:spPr>
        <p:txBody>
          <a:bodyPr lIns="0" tIns="0" rIns="0" bIns="0" rtlCol="0" anchor="t">
            <a:spAutoFit/>
          </a:bodyPr>
          <a:lstStyle/>
          <a:p>
            <a:pPr algn="l">
              <a:lnSpc>
                <a:spcPts val="4200"/>
              </a:lnSpc>
              <a:spcBef>
                <a:spcPct val="0"/>
              </a:spcBef>
            </a:pPr>
            <a:r>
              <a:rPr lang="en-US" sz="3000" spc="273">
                <a:solidFill>
                  <a:srgbClr val="3F3B2A"/>
                </a:solidFill>
                <a:latin typeface="League Gothic"/>
                <a:ea typeface="League Gothic"/>
                <a:cs typeface="League Gothic"/>
                <a:sym typeface="League Gothic"/>
              </a:rPr>
              <a:t>MATT 13:1-23 NLT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64924" y="5524759"/>
            <a:ext cx="16606728" cy="5143500"/>
          </a:xfrm>
          <a:custGeom>
            <a:avLst/>
            <a:gdLst/>
            <a:ahLst/>
            <a:cxnLst/>
            <a:rect l="l" t="t" r="r" b="b"/>
            <a:pathLst>
              <a:path w="16606728" h="5143500">
                <a:moveTo>
                  <a:pt x="0" y="0"/>
                </a:moveTo>
                <a:lnTo>
                  <a:pt x="16606728" y="0"/>
                </a:lnTo>
                <a:lnTo>
                  <a:pt x="16606728"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r="-98540"/>
            </a:stretch>
          </a:blipFill>
        </p:spPr>
        <p:txBody>
          <a:bodyPr/>
          <a:lstStyle/>
          <a:p>
            <a:endParaRPr lang="en-US"/>
          </a:p>
        </p:txBody>
      </p:sp>
      <p:sp>
        <p:nvSpPr>
          <p:cNvPr id="6" name="TextBox 6"/>
          <p:cNvSpPr txBox="1"/>
          <p:nvPr/>
        </p:nvSpPr>
        <p:spPr>
          <a:xfrm>
            <a:off x="597253" y="2171700"/>
            <a:ext cx="16666885" cy="4343400"/>
          </a:xfrm>
          <a:prstGeom prst="rect">
            <a:avLst/>
          </a:prstGeom>
        </p:spPr>
        <p:txBody>
          <a:bodyPr lIns="0" tIns="0" rIns="0" bIns="0" rtlCol="0" anchor="t">
            <a:spAutoFit/>
          </a:bodyPr>
          <a:lstStyle/>
          <a:p>
            <a:pPr algn="l">
              <a:lnSpc>
                <a:spcPts val="5762"/>
              </a:lnSpc>
            </a:pPr>
            <a:r>
              <a:rPr lang="en-US" sz="4802" spc="144">
                <a:solidFill>
                  <a:srgbClr val="E21C48"/>
                </a:solidFill>
                <a:latin typeface="Scope One"/>
                <a:ea typeface="Scope One"/>
                <a:cs typeface="Scope One"/>
                <a:sym typeface="Scope One"/>
              </a:rPr>
              <a:t>7 Other seeds fell among thorns that grew up and choked out the tender plants. 8 Still other seeds fell on fertile soil, and they produced a crop that was thirty, sixty, and even a hundred times as much as had been planted! 9 Anyone with ears to hear should listen and understand.”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117458" y="1461655"/>
            <a:ext cx="16522979" cy="8486775"/>
          </a:xfrm>
          <a:prstGeom prst="rect">
            <a:avLst/>
          </a:prstGeom>
        </p:spPr>
        <p:txBody>
          <a:bodyPr lIns="0" tIns="0" rIns="0" bIns="0" rtlCol="0" anchor="t">
            <a:spAutoFit/>
          </a:bodyPr>
          <a:lstStyle/>
          <a:p>
            <a:pPr algn="l">
              <a:lnSpc>
                <a:spcPts val="6712"/>
              </a:lnSpc>
            </a:pPr>
            <a:r>
              <a:rPr lang="en-US" sz="5593" spc="167">
                <a:solidFill>
                  <a:srgbClr val="3F3B2A"/>
                </a:solidFill>
                <a:latin typeface="Scope One"/>
                <a:ea typeface="Scope One"/>
                <a:cs typeface="Scope One"/>
                <a:sym typeface="Scope One"/>
              </a:rPr>
              <a:t>11 He replied, </a:t>
            </a:r>
            <a:r>
              <a:rPr lang="en-US" sz="5593" spc="167">
                <a:solidFill>
                  <a:srgbClr val="E21C48"/>
                </a:solidFill>
                <a:latin typeface="Scope One"/>
                <a:ea typeface="Scope One"/>
                <a:cs typeface="Scope One"/>
                <a:sym typeface="Scope One"/>
              </a:rPr>
              <a:t>“You are permitted to understand the secrets[</a:t>
            </a:r>
            <a:r>
              <a:rPr lang="en-US" sz="5593" u="sng" spc="167">
                <a:solidFill>
                  <a:srgbClr val="E21C48"/>
                </a:solidFill>
                <a:latin typeface="Scope One"/>
                <a:ea typeface="Scope One"/>
                <a:cs typeface="Scope One"/>
                <a:sym typeface="Scope One"/>
                <a:hlinkClick r:id="rId2" tooltip="https://www.biblegateway.com/passage/?search=matt%2013&amp;version=NLT#fen-NLT-23527a"/>
              </a:rPr>
              <a:t>a</a:t>
            </a:r>
            <a:r>
              <a:rPr lang="en-US" sz="5593" spc="167">
                <a:solidFill>
                  <a:srgbClr val="E21C48"/>
                </a:solidFill>
                <a:latin typeface="Scope One"/>
                <a:ea typeface="Scope One"/>
                <a:cs typeface="Scope One"/>
                <a:sym typeface="Scope One"/>
              </a:rPr>
              <a:t>] of the Kingdom of Heaven, but others are not. 12 To those who listen to my teaching, more understanding will be given, and they will have an abundance of knowledge. But for those who are not listening, even what little understanding they have will be taken away from them. 13 That is why I use these parables,</a:t>
            </a:r>
          </a:p>
          <a:p>
            <a:pPr algn="l">
              <a:lnSpc>
                <a:spcPts val="6712"/>
              </a:lnSpc>
            </a:pPr>
            <a:endParaRPr lang="en-US" sz="5593" spc="167">
              <a:solidFill>
                <a:srgbClr val="E21C48"/>
              </a:solidFill>
              <a:latin typeface="Scope One"/>
              <a:ea typeface="Scope One"/>
              <a:cs typeface="Scope One"/>
              <a:sym typeface="Scope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7E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39942"/>
            <a:ext cx="177517" cy="177517"/>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F3B2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93567" y="2018939"/>
            <a:ext cx="16465733" cy="4581525"/>
          </a:xfrm>
          <a:prstGeom prst="rect">
            <a:avLst/>
          </a:prstGeom>
        </p:spPr>
        <p:txBody>
          <a:bodyPr lIns="0" tIns="0" rIns="0" bIns="0" rtlCol="0" anchor="t">
            <a:spAutoFit/>
          </a:bodyPr>
          <a:lstStyle/>
          <a:p>
            <a:pPr algn="l">
              <a:lnSpc>
                <a:spcPts val="6029"/>
              </a:lnSpc>
            </a:pPr>
            <a:r>
              <a:rPr lang="en-US" sz="5024" spc="150">
                <a:solidFill>
                  <a:srgbClr val="E21C48"/>
                </a:solidFill>
                <a:latin typeface="Scope One"/>
                <a:ea typeface="Scope One"/>
                <a:cs typeface="Scope One"/>
                <a:sym typeface="Scope One"/>
              </a:rPr>
              <a:t>16 “But blessed are your eyes, because they see; and your ears, because they hear. 17 I tell you the truth, many prophets and righteous people longed to see what you see, but they didn’t see it. And they longed to hear what you hear, but they didn’t hear it.</a:t>
            </a:r>
          </a:p>
          <a:p>
            <a:pPr algn="l">
              <a:lnSpc>
                <a:spcPts val="6029"/>
              </a:lnSpc>
            </a:pPr>
            <a:endParaRPr lang="en-US" sz="5024" spc="150">
              <a:solidFill>
                <a:srgbClr val="E21C48"/>
              </a:solidFill>
              <a:latin typeface="Scope One"/>
              <a:ea typeface="Scope One"/>
              <a:cs typeface="Scope One"/>
              <a:sym typeface="Scope On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1201</Words>
  <Application>Microsoft Office PowerPoint</Application>
  <PresentationFormat>Custom</PresentationFormat>
  <Paragraphs>60</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League Gothic</vt:lpstr>
      <vt:lpstr>Calibri</vt:lpstr>
      <vt:lpstr>Canva Sans Bold</vt:lpstr>
      <vt:lpstr>Arial</vt:lpstr>
      <vt:lpstr>Canva Sans</vt:lpstr>
      <vt:lpstr>Scope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Method of Outreach</dc:title>
  <dc:creator>R Fang</dc:creator>
  <cp:lastModifiedBy>R Fang</cp:lastModifiedBy>
  <cp:revision>2</cp:revision>
  <dcterms:created xsi:type="dcterms:W3CDTF">2006-08-16T00:00:00Z</dcterms:created>
  <dcterms:modified xsi:type="dcterms:W3CDTF">2024-11-18T00:17:35Z</dcterms:modified>
  <dc:identifier>DAGWm5nk5pU</dc:identifier>
</cp:coreProperties>
</file>