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72" r:id="rId6"/>
    <p:sldId id="260" r:id="rId7"/>
    <p:sldId id="261" r:id="rId8"/>
    <p:sldId id="262" r:id="rId9"/>
    <p:sldId id="265" r:id="rId10"/>
    <p:sldId id="263" r:id="rId11"/>
    <p:sldId id="264" r:id="rId12"/>
    <p:sldId id="267" r:id="rId13"/>
    <p:sldId id="266" r:id="rId14"/>
    <p:sldId id="268" r:id="rId15"/>
    <p:sldId id="269" r:id="rId16"/>
    <p:sldId id="270" r:id="rId17"/>
    <p:sldId id="273" r:id="rId18"/>
    <p:sldId id="271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86"/>
  </p:normalViewPr>
  <p:slideViewPr>
    <p:cSldViewPr snapToGrid="0">
      <p:cViewPr varScale="1">
        <p:scale>
          <a:sx n="101" d="100"/>
          <a:sy n="101" d="100"/>
        </p:scale>
        <p:origin x="10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9D26E-312C-9541-85B9-43689CC6C054}" type="datetimeFigureOut">
              <a:rPr lang="es-ES_tradnl" smtClean="0"/>
              <a:t>24/9/24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41931975-7507-984C-8687-C4AA8B32D7C1}" type="slidenum">
              <a:rPr lang="es-ES_tradnl" smtClean="0"/>
              <a:t>‹#›</a:t>
            </a:fld>
            <a:endParaRPr lang="es-ES_trad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5158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9D26E-312C-9541-85B9-43689CC6C054}" type="datetimeFigureOut">
              <a:rPr lang="es-ES_tradnl" smtClean="0"/>
              <a:t>24/9/24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31975-7507-984C-8687-C4AA8B32D7C1}" type="slidenum">
              <a:rPr lang="es-ES_tradnl" smtClean="0"/>
              <a:t>‹#›</a:t>
            </a:fld>
            <a:endParaRPr lang="es-ES_tradnl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6645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9D26E-312C-9541-85B9-43689CC6C054}" type="datetimeFigureOut">
              <a:rPr lang="es-ES_tradnl" smtClean="0"/>
              <a:t>24/9/24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31975-7507-984C-8687-C4AA8B32D7C1}" type="slidenum">
              <a:rPr lang="es-ES_tradnl" smtClean="0"/>
              <a:t>‹#›</a:t>
            </a:fld>
            <a:endParaRPr lang="es-ES_trad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2685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9D26E-312C-9541-85B9-43689CC6C054}" type="datetimeFigureOut">
              <a:rPr lang="es-ES_tradnl" smtClean="0"/>
              <a:t>24/9/24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31975-7507-984C-8687-C4AA8B32D7C1}" type="slidenum">
              <a:rPr lang="es-ES_tradnl" smtClean="0"/>
              <a:t>‹#›</a:t>
            </a:fld>
            <a:endParaRPr lang="es-ES_tradnl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6179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9D26E-312C-9541-85B9-43689CC6C054}" type="datetimeFigureOut">
              <a:rPr lang="es-ES_tradnl" smtClean="0"/>
              <a:t>24/9/24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31975-7507-984C-8687-C4AA8B32D7C1}" type="slidenum">
              <a:rPr lang="es-ES_tradnl" smtClean="0"/>
              <a:t>‹#›</a:t>
            </a:fld>
            <a:endParaRPr lang="es-ES_trad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2714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9D26E-312C-9541-85B9-43689CC6C054}" type="datetimeFigureOut">
              <a:rPr lang="es-ES_tradnl" smtClean="0"/>
              <a:t>24/9/24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31975-7507-984C-8687-C4AA8B32D7C1}" type="slidenum">
              <a:rPr lang="es-ES_tradnl" smtClean="0"/>
              <a:t>‹#›</a:t>
            </a:fld>
            <a:endParaRPr lang="es-ES_tradnl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2613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9D26E-312C-9541-85B9-43689CC6C054}" type="datetimeFigureOut">
              <a:rPr lang="es-ES_tradnl" smtClean="0"/>
              <a:t>24/9/24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31975-7507-984C-8687-C4AA8B32D7C1}" type="slidenum">
              <a:rPr lang="es-ES_tradnl" smtClean="0"/>
              <a:t>‹#›</a:t>
            </a:fld>
            <a:endParaRPr lang="es-ES_tradnl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9594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9D26E-312C-9541-85B9-43689CC6C054}" type="datetimeFigureOut">
              <a:rPr lang="es-ES_tradnl" smtClean="0"/>
              <a:t>24/9/24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31975-7507-984C-8687-C4AA8B32D7C1}" type="slidenum">
              <a:rPr lang="es-ES_tradnl" smtClean="0"/>
              <a:t>‹#›</a:t>
            </a:fld>
            <a:endParaRPr lang="es-ES_tradnl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2365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9D26E-312C-9541-85B9-43689CC6C054}" type="datetimeFigureOut">
              <a:rPr lang="es-ES_tradnl" smtClean="0"/>
              <a:t>24/9/24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31975-7507-984C-8687-C4AA8B32D7C1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49081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9D26E-312C-9541-85B9-43689CC6C054}" type="datetimeFigureOut">
              <a:rPr lang="es-ES_tradnl" smtClean="0"/>
              <a:t>24/9/24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31975-7507-984C-8687-C4AA8B32D7C1}" type="slidenum">
              <a:rPr lang="es-ES_tradnl" smtClean="0"/>
              <a:t>‹#›</a:t>
            </a:fld>
            <a:endParaRPr lang="es-ES_tradnl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005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5E19D26E-312C-9541-85B9-43689CC6C054}" type="datetimeFigureOut">
              <a:rPr lang="es-ES_tradnl" smtClean="0"/>
              <a:t>24/9/24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31975-7507-984C-8687-C4AA8B32D7C1}" type="slidenum">
              <a:rPr lang="es-ES_tradnl" smtClean="0"/>
              <a:t>‹#›</a:t>
            </a:fld>
            <a:endParaRPr lang="es-ES_tradnl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3189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9D26E-312C-9541-85B9-43689CC6C054}" type="datetimeFigureOut">
              <a:rPr lang="es-ES_tradnl" smtClean="0"/>
              <a:t>24/9/24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41931975-7507-984C-8687-C4AA8B32D7C1}" type="slidenum">
              <a:rPr lang="es-ES_tradnl" smtClean="0"/>
              <a:t>‹#›</a:t>
            </a:fld>
            <a:endParaRPr lang="es-ES_tradnl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6340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4ED714-41BB-BBC8-B858-DDE93FFCE1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dirty="0"/>
              <a:t>ANDEAN </a:t>
            </a:r>
            <a:r>
              <a:rPr lang="es-ES_tradnl" dirty="0" err="1"/>
              <a:t>GrOUp</a:t>
            </a:r>
            <a:r>
              <a:rPr lang="es-ES_tradnl" dirty="0"/>
              <a:t> GOOD NEWS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C207E7E-BF1F-2852-237D-F4EE1EB8FD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361319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E02DA677-C58A-4FCE-A9A0-E66A42EBD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_tradnl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9D85B319-9C30-4D92-B664-CA444ECD7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7573C1E-3785-43C9-A262-1DA9DF97F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48C4394-BE4E-4302-AF74-4781C6C66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A840996F-163F-17A1-9AA8-37F39C8099D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22088" r="26591" b="-1"/>
          <a:stretch/>
        </p:blipFill>
        <p:spPr>
          <a:xfrm>
            <a:off x="2" y="10"/>
            <a:ext cx="6094409" cy="6857990"/>
          </a:xfrm>
          <a:prstGeom prst="rect">
            <a:avLst/>
          </a:prstGeom>
        </p:spPr>
      </p:pic>
      <p:pic>
        <p:nvPicPr>
          <p:cNvPr id="11" name="Marcador de contenido 10">
            <a:extLst>
              <a:ext uri="{FF2B5EF4-FFF2-40B4-BE49-F238E27FC236}">
                <a16:creationId xmlns:a16="http://schemas.microsoft.com/office/drawing/2014/main" id="{3125BFD7-E15F-4777-2358-F9584160307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rcRect t="35328" r="1" b="12627"/>
          <a:stretch/>
        </p:blipFill>
        <p:spPr>
          <a:xfrm>
            <a:off x="6096051" y="10"/>
            <a:ext cx="6094409" cy="6857990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1E570D0D-2ED8-4624-A12F-F4938E994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65702"/>
            <a:ext cx="12192001" cy="2291435"/>
          </a:xfrm>
          <a:prstGeom prst="rect">
            <a:avLst/>
          </a:prstGeom>
          <a:solidFill>
            <a:srgbClr val="000001">
              <a:alpha val="8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9F7BC05-DCF4-2F04-B069-2952AF4AE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027" y="4791106"/>
            <a:ext cx="9608678" cy="744349"/>
          </a:xfrm>
        </p:spPr>
        <p:txBody>
          <a:bodyPr vert="horz" lIns="91440" tIns="45720" rIns="91440" bIns="0" rtlCol="0" anchor="b"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FFFFFE"/>
                </a:solidFill>
              </a:rPr>
              <a:t>Two baptisms</a:t>
            </a:r>
            <a:br>
              <a:rPr lang="en-US" sz="2400" dirty="0">
                <a:solidFill>
                  <a:srgbClr val="FFFFFE"/>
                </a:solidFill>
              </a:rPr>
            </a:br>
            <a:r>
              <a:rPr lang="en-US" sz="2400" dirty="0">
                <a:solidFill>
                  <a:srgbClr val="FFFFFE"/>
                </a:solidFill>
              </a:rPr>
              <a:t>Isabel rebase  and Liliana </a:t>
            </a:r>
            <a:r>
              <a:rPr lang="en-US" sz="2400" dirty="0" err="1">
                <a:solidFill>
                  <a:srgbClr val="FFFFFE"/>
                </a:solidFill>
              </a:rPr>
              <a:t>rodriguez</a:t>
            </a:r>
            <a:r>
              <a:rPr lang="en-US" sz="2400" dirty="0">
                <a:solidFill>
                  <a:srgbClr val="FFFFFE"/>
                </a:solidFill>
              </a:rPr>
              <a:t> – January &amp; August of 2024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C934CDC0-507B-44FE-BE7F-C72504ADE3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88902" y="5660918"/>
            <a:ext cx="9609106" cy="0"/>
          </a:xfrm>
          <a:prstGeom prst="line">
            <a:avLst/>
          </a:prstGeom>
          <a:ln w="31750">
            <a:solidFill>
              <a:srgbClr val="B3365E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Título 1">
            <a:extLst>
              <a:ext uri="{FF2B5EF4-FFF2-40B4-BE49-F238E27FC236}">
                <a16:creationId xmlns:a16="http://schemas.microsoft.com/office/drawing/2014/main" id="{E084AC01-D817-BE39-20FD-A346AAF0E945}"/>
              </a:ext>
            </a:extLst>
          </p:cNvPr>
          <p:cNvSpPr txBox="1">
            <a:spLocks/>
          </p:cNvSpPr>
          <p:nvPr/>
        </p:nvSpPr>
        <p:spPr>
          <a:xfrm>
            <a:off x="1289027" y="5711420"/>
            <a:ext cx="9608678" cy="602960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rgbClr val="FFFFFE"/>
                </a:solidFill>
              </a:rPr>
              <a:t>TRUJILLO, Perú Church</a:t>
            </a:r>
          </a:p>
        </p:txBody>
      </p:sp>
    </p:spTree>
    <p:extLst>
      <p:ext uri="{BB962C8B-B14F-4D97-AF65-F5344CB8AC3E}">
        <p14:creationId xmlns:p14="http://schemas.microsoft.com/office/powerpoint/2010/main" val="2990944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E02DA677-C58A-4FCE-A9A0-E66A42EBD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_tradnl"/>
          </a:p>
        </p:txBody>
      </p:sp>
      <p:pic>
        <p:nvPicPr>
          <p:cNvPr id="84" name="Picture 42">
            <a:extLst>
              <a:ext uri="{FF2B5EF4-FFF2-40B4-BE49-F238E27FC236}">
                <a16:creationId xmlns:a16="http://schemas.microsoft.com/office/drawing/2014/main" id="{9D85B319-9C30-4D92-B664-CA444ECD7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85" name="Straight Connector 44">
            <a:extLst>
              <a:ext uri="{FF2B5EF4-FFF2-40B4-BE49-F238E27FC236}">
                <a16:creationId xmlns:a16="http://schemas.microsoft.com/office/drawing/2014/main" id="{D7573C1E-3785-43C9-A262-1DA9DF97F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46">
            <a:extLst>
              <a:ext uri="{FF2B5EF4-FFF2-40B4-BE49-F238E27FC236}">
                <a16:creationId xmlns:a16="http://schemas.microsoft.com/office/drawing/2014/main" id="{548C4394-BE4E-4302-AF74-4781C6C66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87" name="Rectangle 48">
            <a:extLst>
              <a:ext uri="{FF2B5EF4-FFF2-40B4-BE49-F238E27FC236}">
                <a16:creationId xmlns:a16="http://schemas.microsoft.com/office/drawing/2014/main" id="{58F07F1D-8486-43C2-A583-78B4EEC43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50">
            <a:extLst>
              <a:ext uri="{FF2B5EF4-FFF2-40B4-BE49-F238E27FC236}">
                <a16:creationId xmlns:a16="http://schemas.microsoft.com/office/drawing/2014/main" id="{4C54F087-19F9-4107-AF4A-9FD2000E4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A5A2F34-3668-B060-B484-38097A59D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210" y="4363470"/>
            <a:ext cx="8637073" cy="558063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2000" dirty="0"/>
              <a:t>NELSON &amp; CAROLINA BARRETO travel to encourage the church</a:t>
            </a:r>
          </a:p>
        </p:txBody>
      </p:sp>
      <p:grpSp>
        <p:nvGrpSpPr>
          <p:cNvPr id="89" name="Group 52">
            <a:extLst>
              <a:ext uri="{FF2B5EF4-FFF2-40B4-BE49-F238E27FC236}">
                <a16:creationId xmlns:a16="http://schemas.microsoft.com/office/drawing/2014/main" id="{B280AF9B-B176-410F-92A0-7C78CB631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64906" y="323838"/>
            <a:ext cx="8661501" cy="3652791"/>
            <a:chOff x="7773058" y="600024"/>
            <a:chExt cx="3630912" cy="5222486"/>
          </a:xfrm>
        </p:grpSpPr>
        <p:sp>
          <p:nvSpPr>
            <p:cNvPr id="90" name="Rectangle 53">
              <a:extLst>
                <a:ext uri="{FF2B5EF4-FFF2-40B4-BE49-F238E27FC236}">
                  <a16:creationId xmlns:a16="http://schemas.microsoft.com/office/drawing/2014/main" id="{D0CAB328-A4F8-449E-81F6-39C37B872B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3058" y="600024"/>
              <a:ext cx="3630912" cy="5222486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D0530302-D301-4B31-B0FE-92E3F7B63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04482" y="1062693"/>
              <a:ext cx="3367301" cy="4292341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3CF341C2-C6CD-ADC8-54F3-1DF7E0F1313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t="12248" r="2" b="3"/>
          <a:stretch/>
        </p:blipFill>
        <p:spPr>
          <a:xfrm>
            <a:off x="2408470" y="963739"/>
            <a:ext cx="3599926" cy="2369223"/>
          </a:xfrm>
          <a:prstGeom prst="rect">
            <a:avLst/>
          </a:prstGeom>
        </p:spPr>
      </p:pic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77DBA431-6E86-F7B0-A9C5-2BE8EDDFCD9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rcRect l="39249" r="20485" b="-1"/>
          <a:stretch/>
        </p:blipFill>
        <p:spPr>
          <a:xfrm>
            <a:off x="6172121" y="963739"/>
            <a:ext cx="3599926" cy="2369223"/>
          </a:xfrm>
          <a:prstGeom prst="rect">
            <a:avLst/>
          </a:prstGeom>
        </p:spPr>
      </p:pic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BB87DF85-8079-4DF1-ABD5-2CCE2D9F3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76728" y="5027185"/>
            <a:ext cx="864301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9" name="Picture 58">
            <a:extLst>
              <a:ext uri="{FF2B5EF4-FFF2-40B4-BE49-F238E27FC236}">
                <a16:creationId xmlns:a16="http://schemas.microsoft.com/office/drawing/2014/main" id="{00F585A3-4F05-42DD-A4F6-D87D082616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0266925-2910-48FC-B99D-CFFD0A140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ítulo 1">
            <a:extLst>
              <a:ext uri="{FF2B5EF4-FFF2-40B4-BE49-F238E27FC236}">
                <a16:creationId xmlns:a16="http://schemas.microsoft.com/office/drawing/2014/main" id="{1C91B61E-3063-4394-0962-9ACCFED5BA6D}"/>
              </a:ext>
            </a:extLst>
          </p:cNvPr>
          <p:cNvSpPr txBox="1">
            <a:spLocks/>
          </p:cNvSpPr>
          <p:nvPr/>
        </p:nvSpPr>
        <p:spPr>
          <a:xfrm>
            <a:off x="1757522" y="5007137"/>
            <a:ext cx="8637073" cy="558063"/>
          </a:xfrm>
          <a:prstGeom prst="rect">
            <a:avLst/>
          </a:prstGeom>
        </p:spPr>
        <p:txBody>
          <a:bodyPr vert="horz" lIns="91440" tIns="45720" rIns="91440" bIns="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/>
              <a:t>Trujillo, Perú Church</a:t>
            </a:r>
          </a:p>
        </p:txBody>
      </p:sp>
    </p:spTree>
    <p:extLst>
      <p:ext uri="{BB962C8B-B14F-4D97-AF65-F5344CB8AC3E}">
        <p14:creationId xmlns:p14="http://schemas.microsoft.com/office/powerpoint/2010/main" val="216485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63C853E-3842-4594-86A9-051FFAF4D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_tradnl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591CDC5-6B61-4116-B3B5-0FF42B6E6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5B08984-5BEB-422F-A364-2B41E6A516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8F413B1-54E0-4B16-92AB-1CC5C7D64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0923259B-8059-B4F7-F5E9-DBB8C37AC9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24857" r="-1" b="141"/>
          <a:stretch/>
        </p:blipFill>
        <p:spPr>
          <a:xfrm>
            <a:off x="20" y="10"/>
            <a:ext cx="12191675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E67E8BF-E4B2-4098-9FB3-9E400BD86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30686" y="4905349"/>
            <a:ext cx="5610646" cy="1450464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93CA571-FE60-15BF-D34B-3CC2D078E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5283207"/>
            <a:ext cx="5279490" cy="91601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700" dirty="0">
                <a:solidFill>
                  <a:srgbClr val="FFFFFE"/>
                </a:solidFill>
              </a:rPr>
              <a:t>MEDELLIN, Colombia Church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781A10F-5DF6-4C9B-AE0B-5249E4399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1" y="5073596"/>
            <a:ext cx="5283196" cy="0"/>
          </a:xfrm>
          <a:prstGeom prst="line">
            <a:avLst/>
          </a:prstGeom>
          <a:ln w="31750">
            <a:solidFill>
              <a:srgbClr val="99F7D9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7811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>
            <a:extLst>
              <a:ext uri="{FF2B5EF4-FFF2-40B4-BE49-F238E27FC236}">
                <a16:creationId xmlns:a16="http://schemas.microsoft.com/office/drawing/2014/main" id="{83FC2C54-7B45-404D-A519-1BF7DD18D3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_tradnl"/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A75017EA-9B66-4D89-A855-823DFCDE9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F41A41A-D714-4F7E-A8AF-D83C6CF07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96CBE46D-48EF-44FC-B9DA-C9F3FD4FF1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460722F4-BE9B-46BC-BD45-DEECD83D8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A71C6252-B7CD-45FD-876A-D1C4B716D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69416" y="1847088"/>
            <a:ext cx="286482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3B53F3AE-49DD-9BB3-28E0-71DFEFCEA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9417" y="482171"/>
            <a:ext cx="2864819" cy="137158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b="1" dirty="0"/>
              <a:t>Medellin, Colombia</a:t>
            </a:r>
            <a:br>
              <a:rPr lang="en-US" sz="1800" b="1" dirty="0"/>
            </a:br>
            <a:r>
              <a:rPr lang="en-US" sz="1800" b="1" dirty="0"/>
              <a:t>Church</a:t>
            </a:r>
            <a:br>
              <a:rPr lang="en-US" sz="1800" b="1" dirty="0"/>
            </a:br>
            <a:br>
              <a:rPr lang="en-US" sz="1800" b="1" dirty="0"/>
            </a:br>
            <a:r>
              <a:rPr lang="en-US" sz="1800" b="1" dirty="0"/>
              <a:t>24</a:t>
            </a:r>
            <a:r>
              <a:rPr lang="en-US" sz="1800" b="1" baseline="30000" dirty="0"/>
              <a:t>th</a:t>
            </a:r>
            <a:r>
              <a:rPr lang="en-US" sz="1800" b="1" dirty="0"/>
              <a:t> anniversary</a:t>
            </a:r>
            <a:br>
              <a:rPr lang="en-US" sz="1800" b="1" dirty="0"/>
            </a:br>
            <a:r>
              <a:rPr lang="en-US" sz="1800" b="1" dirty="0"/>
              <a:t>Mayo 26</a:t>
            </a:r>
            <a:r>
              <a:rPr lang="en-US" sz="1800" b="1" baseline="30000" dirty="0"/>
              <a:t>th</a:t>
            </a:r>
            <a:r>
              <a:rPr lang="en-US" sz="1800" b="1" dirty="0"/>
              <a:t> 2024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74A71EA1-2F24-4FD3-8F2D-64BAF4861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2E5268EF-7B25-4047-88A4-AE5F1709B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7" y="482171"/>
            <a:ext cx="7560115" cy="5149101"/>
            <a:chOff x="7463258" y="583365"/>
            <a:chExt cx="7560115" cy="5181928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E63C0D67-9FB4-49DA-8C86-8E498160F4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8" y="583365"/>
              <a:ext cx="7560115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664DA176-0D7E-4AE0-A186-F8955A08F1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7" y="915807"/>
              <a:ext cx="69282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E6ED5E4E-ADF2-FE0C-F909-94217B15A79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36543" r="16979" b="-2"/>
          <a:stretch/>
        </p:blipFill>
        <p:spPr>
          <a:xfrm>
            <a:off x="1258780" y="1116345"/>
            <a:ext cx="2395870" cy="386617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CE2A75CD-CFF8-1E29-50E3-D9A9EDCEB55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0644" r="-4" b="1380"/>
          <a:stretch/>
        </p:blipFill>
        <p:spPr>
          <a:xfrm>
            <a:off x="3824651" y="1116345"/>
            <a:ext cx="1776365" cy="184677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19139B9-67F5-C9DF-E5D3-B785CF8F0EE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1115" r="6745" b="1"/>
          <a:stretch/>
        </p:blipFill>
        <p:spPr>
          <a:xfrm>
            <a:off x="5766840" y="1116345"/>
            <a:ext cx="1776365" cy="1846778"/>
          </a:xfrm>
          <a:prstGeom prst="rect">
            <a:avLst/>
          </a:prstGeom>
        </p:spPr>
      </p:pic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426F32C8-1EA3-4812-6D66-F738E0912B5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27595" b="32650"/>
          <a:stretch/>
        </p:blipFill>
        <p:spPr>
          <a:xfrm>
            <a:off x="3822554" y="3131726"/>
            <a:ext cx="3720651" cy="1848937"/>
          </a:xfrm>
          <a:prstGeom prst="rect">
            <a:avLst/>
          </a:prstGeom>
        </p:spPr>
      </p:pic>
      <p:sp>
        <p:nvSpPr>
          <p:cNvPr id="36" name="Content Placeholder 35">
            <a:extLst>
              <a:ext uri="{FF2B5EF4-FFF2-40B4-BE49-F238E27FC236}">
                <a16:creationId xmlns:a16="http://schemas.microsoft.com/office/drawing/2014/main" id="{1FF9150C-301C-E9C9-33EF-CA2E1EDD2C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69416" y="2015732"/>
            <a:ext cx="2864820" cy="328756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700" dirty="0"/>
              <a:t>Special visit from </a:t>
            </a:r>
            <a:r>
              <a:rPr lang="en-US" sz="1700" b="1" dirty="0"/>
              <a:t>Angel Martinez</a:t>
            </a:r>
            <a:r>
              <a:rPr lang="en-US" sz="1700" dirty="0"/>
              <a:t>, evangelist of the Church in Santo Domingo, Dominican Republic.</a:t>
            </a:r>
          </a:p>
          <a:p>
            <a:pPr>
              <a:lnSpc>
                <a:spcPct val="110000"/>
              </a:lnSpc>
            </a:pPr>
            <a:r>
              <a:rPr lang="en-US" sz="1700" dirty="0"/>
              <a:t>God blessed us with over 200 in attendance.</a:t>
            </a:r>
          </a:p>
        </p:txBody>
      </p:sp>
      <p:pic>
        <p:nvPicPr>
          <p:cNvPr id="88" name="Picture 87">
            <a:extLst>
              <a:ext uri="{FF2B5EF4-FFF2-40B4-BE49-F238E27FC236}">
                <a16:creationId xmlns:a16="http://schemas.microsoft.com/office/drawing/2014/main" id="{6A3B3D46-4516-46F0-972F-6A062B6B1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958393B3-1C21-4552-9E2F-9C43ACF7D8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62487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83FC2C54-7B45-404D-A519-1BF7DD18D3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_tradnl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A75017EA-9B66-4D89-A855-823DFCDE9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F41A41A-D714-4F7E-A8AF-D83C6CF07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10BEE2E-3B4C-4FB1-AAEE-BEA7CD2E79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Imagen 9">
            <a:extLst>
              <a:ext uri="{FF2B5EF4-FFF2-40B4-BE49-F238E27FC236}">
                <a16:creationId xmlns:a16="http://schemas.microsoft.com/office/drawing/2014/main" id="{AEC4EDD1-EA1D-F8F4-B999-659A9972D42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369" r="36377"/>
          <a:stretch/>
        </p:blipFill>
        <p:spPr>
          <a:xfrm>
            <a:off x="2" y="10"/>
            <a:ext cx="3047695" cy="6857990"/>
          </a:xfrm>
          <a:prstGeom prst="rect">
            <a:avLst/>
          </a:prstGeom>
        </p:spPr>
      </p:pic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E03D9AAD-5BF1-793B-A272-11BD4C68F2B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rcRect l="10498" r="10498"/>
          <a:stretch/>
        </p:blipFill>
        <p:spPr>
          <a:xfrm>
            <a:off x="3047697" y="10"/>
            <a:ext cx="3047695" cy="6857990"/>
          </a:xfrm>
          <a:prstGeom prst="rect">
            <a:avLst/>
          </a:prstGeom>
        </p:spPr>
      </p:pic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D242554B-7847-CF95-D140-A158E6B0528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/>
          <a:srcRect l="22371" r="18375"/>
          <a:stretch/>
        </p:blipFill>
        <p:spPr>
          <a:xfrm>
            <a:off x="6095392" y="10"/>
            <a:ext cx="3047695" cy="685799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F868F2B-21CE-BF7A-D22D-C12ABD640A4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0995"/>
          <a:stretch/>
        </p:blipFill>
        <p:spPr>
          <a:xfrm>
            <a:off x="9144305" y="10"/>
            <a:ext cx="3047695" cy="6857990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0F1BBD59-C9E0-4E55-B0E6-F731E1A29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87759" y="4411985"/>
            <a:ext cx="9616484" cy="1728068"/>
          </a:xfrm>
          <a:prstGeom prst="rect">
            <a:avLst/>
          </a:prstGeom>
          <a:solidFill>
            <a:srgbClr val="000001">
              <a:alpha val="8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12B4AF8-E861-5DD5-A1E3-A946E6566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8864" y="4571369"/>
            <a:ext cx="9288885" cy="763516"/>
          </a:xfrm>
        </p:spPr>
        <p:txBody>
          <a:bodyPr vert="horz" lIns="91440" tIns="45720" rIns="91440" bIns="0" rtlCol="0" anchor="b">
            <a:normAutofit/>
          </a:bodyPr>
          <a:lstStyle/>
          <a:p>
            <a:pPr algn="ctr"/>
            <a:r>
              <a:rPr lang="en-US" sz="2400" dirty="0">
                <a:solidFill>
                  <a:srgbClr val="FFFFFE"/>
                </a:solidFill>
              </a:rPr>
              <a:t>Six baptisms and one restoration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5325317-008C-4456-AA99-3D25C2D3A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48865" y="5439466"/>
            <a:ext cx="9288885" cy="0"/>
          </a:xfrm>
          <a:prstGeom prst="line">
            <a:avLst/>
          </a:prstGeom>
          <a:ln w="31750">
            <a:solidFill>
              <a:srgbClr val="AF8D55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Título 1">
            <a:extLst>
              <a:ext uri="{FF2B5EF4-FFF2-40B4-BE49-F238E27FC236}">
                <a16:creationId xmlns:a16="http://schemas.microsoft.com/office/drawing/2014/main" id="{1BDFBE34-6E9C-AA9E-C559-90FF94883978}"/>
              </a:ext>
            </a:extLst>
          </p:cNvPr>
          <p:cNvSpPr txBox="1">
            <a:spLocks/>
          </p:cNvSpPr>
          <p:nvPr/>
        </p:nvSpPr>
        <p:spPr>
          <a:xfrm>
            <a:off x="1774769" y="5396894"/>
            <a:ext cx="8637073" cy="558063"/>
          </a:xfrm>
          <a:prstGeom prst="rect">
            <a:avLst/>
          </a:prstGeom>
        </p:spPr>
        <p:txBody>
          <a:bodyPr vert="horz" lIns="91440" tIns="45720" rIns="91440" bIns="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solidFill>
                  <a:schemeClr val="bg1"/>
                </a:solidFill>
              </a:rPr>
              <a:t>Medellin, Colombia Church</a:t>
            </a:r>
          </a:p>
        </p:txBody>
      </p:sp>
    </p:spTree>
    <p:extLst>
      <p:ext uri="{BB962C8B-B14F-4D97-AF65-F5344CB8AC3E}">
        <p14:creationId xmlns:p14="http://schemas.microsoft.com/office/powerpoint/2010/main" val="40791937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_tradnl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977F1E1-2B6F-4BB6-899F-67D8764D8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65513E21-21B0-48DB-8CF1-35E43B33A4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FCF07649-9F79-8C0D-BDA7-53CF84D058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alphaModFix amt="50000"/>
          </a:blip>
          <a:srcRect t="22038" r="-1" b="2960"/>
          <a:stretch/>
        </p:blipFill>
        <p:spPr>
          <a:xfrm>
            <a:off x="20" y="10"/>
            <a:ext cx="12191675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D164497-5612-AE28-C1DD-643FD77BB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6636" y="992221"/>
            <a:ext cx="6247308" cy="4873558"/>
          </a:xfrm>
        </p:spPr>
        <p:txBody>
          <a:bodyPr vert="horz" lIns="91440" tIns="45720" rIns="91440" bIns="0" rtlCol="0" anchor="ctr">
            <a:normAutofit/>
          </a:bodyPr>
          <a:lstStyle/>
          <a:p>
            <a:r>
              <a:rPr lang="en-US" sz="4400" dirty="0"/>
              <a:t>Women Devotional </a:t>
            </a:r>
            <a:br>
              <a:rPr lang="en-US" sz="4800" dirty="0"/>
            </a:br>
            <a:r>
              <a:rPr lang="en-US" sz="4800" dirty="0"/>
              <a:t>“overcome evil with good” </a:t>
            </a:r>
            <a:br>
              <a:rPr lang="en-US" sz="4800" dirty="0"/>
            </a:br>
            <a:br>
              <a:rPr lang="en-US" sz="4000" dirty="0"/>
            </a:br>
            <a:r>
              <a:rPr lang="en-US" dirty="0"/>
              <a:t>Mayo 18</a:t>
            </a:r>
            <a:r>
              <a:rPr lang="en-US" baseline="30000" dirty="0"/>
              <a:t>th</a:t>
            </a:r>
            <a:r>
              <a:rPr lang="en-US" dirty="0"/>
              <a:t> 2024</a:t>
            </a:r>
            <a:br>
              <a:rPr lang="en-US" sz="4000" dirty="0"/>
            </a:br>
            <a:r>
              <a:rPr lang="en-US" dirty="0"/>
              <a:t>Medellin, Colombia Church</a:t>
            </a:r>
            <a:endParaRPr lang="en-US" sz="480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80B8A35-DEA7-4D43-9DF8-90B4681D0F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32595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63C853E-3842-4594-86A9-051FFAF4D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_tradnl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591CDC5-6B61-4116-B3B5-0FF42B6E6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5B08984-5BEB-422F-A364-2B41E6A516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8F413B1-54E0-4B16-92AB-1CC5C7D64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C17A1514-1752-5FBC-6770-491A6B4247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15728" r="-1" b="-1"/>
          <a:stretch/>
        </p:blipFill>
        <p:spPr>
          <a:xfrm>
            <a:off x="20" y="10"/>
            <a:ext cx="12191675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E67E8BF-E4B2-4098-9FB3-9E400BD86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30686" y="4905349"/>
            <a:ext cx="5610646" cy="1450464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FD84EAA-8485-539B-1814-0344199F3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5397500"/>
            <a:ext cx="5279490" cy="80171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000" dirty="0">
                <a:solidFill>
                  <a:srgbClr val="FFFFFE"/>
                </a:solidFill>
              </a:rPr>
              <a:t>lima, Perú Church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781A10F-5DF6-4C9B-AE0B-5249E4399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1" y="5073596"/>
            <a:ext cx="5283196" cy="0"/>
          </a:xfrm>
          <a:prstGeom prst="line">
            <a:avLst/>
          </a:prstGeom>
          <a:ln w="31750">
            <a:solidFill>
              <a:srgbClr val="82425A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96750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692695D-E8AC-ED21-EA71-86598037C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ECC64B76-1ACC-EB55-97FE-C70370F7F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0218E56F-24C5-9007-0DB2-9D5B30C0AC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0F7D8239-33FB-EEFA-942C-1C43386DB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BA55250E-B737-71FE-919C-63181A260D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54EB10FC-D7E2-5E80-C95F-FD8F9B1E4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B61E16DC-3A53-8390-2EDD-0BD2ACCB1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6AEC6F7F-2E4F-0DBE-0070-8D99146F6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3476" y="1468464"/>
            <a:ext cx="3026558" cy="1873219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2500" dirty="0"/>
              <a:t>NELSON &amp; CAROLINA</a:t>
            </a:r>
            <a:br>
              <a:rPr lang="en-US" sz="2500" dirty="0"/>
            </a:br>
            <a:r>
              <a:rPr lang="en-US" sz="2500" dirty="0"/>
              <a:t>BARRETO </a:t>
            </a:r>
            <a:br>
              <a:rPr lang="en-US" sz="2500" dirty="0"/>
            </a:br>
            <a:r>
              <a:rPr lang="en-US" sz="2500" dirty="0"/>
              <a:t>encouragement visit</a:t>
            </a: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C874543D-D704-8E6E-9EBB-AAAD8927E4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7" y="482171"/>
            <a:ext cx="7560115" cy="5149101"/>
            <a:chOff x="7463258" y="583365"/>
            <a:chExt cx="7560115" cy="5181928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D95C3A93-C7CD-6AE5-081F-E89DE5DDE7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8" y="583365"/>
              <a:ext cx="7560115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4892CE92-C996-26D9-8932-E71DA2581F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7" y="915807"/>
              <a:ext cx="69282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pic>
        <p:nvPicPr>
          <p:cNvPr id="29" name="Picture 28" descr="A group of people sitting at a table with food&#10;&#10;Description automatically generated">
            <a:extLst>
              <a:ext uri="{FF2B5EF4-FFF2-40B4-BE49-F238E27FC236}">
                <a16:creationId xmlns:a16="http://schemas.microsoft.com/office/drawing/2014/main" id="{E5928ADE-9CAC-C30A-2824-7AF6BFEADBF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8437" b="908"/>
          <a:stretch/>
        </p:blipFill>
        <p:spPr>
          <a:xfrm>
            <a:off x="1271223" y="1116345"/>
            <a:ext cx="3059596" cy="1850790"/>
          </a:xfrm>
          <a:prstGeom prst="rect">
            <a:avLst/>
          </a:prstGeom>
        </p:spPr>
      </p:pic>
      <p:pic>
        <p:nvPicPr>
          <p:cNvPr id="19" name="Content Placeholder 18" descr="A group of people sitting around a table&#10;&#10;Description automatically generated">
            <a:extLst>
              <a:ext uri="{FF2B5EF4-FFF2-40B4-BE49-F238E27FC236}">
                <a16:creationId xmlns:a16="http://schemas.microsoft.com/office/drawing/2014/main" id="{44815B82-6F0D-458A-F092-CCE113ADFC1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rcRect l="28216" r="12430" b="-2"/>
          <a:stretch/>
        </p:blipFill>
        <p:spPr>
          <a:xfrm rot="10800000">
            <a:off x="4489918" y="1116345"/>
            <a:ext cx="3059596" cy="3866172"/>
          </a:xfrm>
          <a:prstGeom prst="rect">
            <a:avLst/>
          </a:prstGeom>
        </p:spPr>
      </p:pic>
      <p:pic>
        <p:nvPicPr>
          <p:cNvPr id="27" name="Picture 26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AB9B6313-3386-3954-3151-F12D3D6E99A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3799" b="5546"/>
          <a:stretch/>
        </p:blipFill>
        <p:spPr>
          <a:xfrm>
            <a:off x="1271223" y="3131727"/>
            <a:ext cx="3059595" cy="1850789"/>
          </a:xfrm>
          <a:prstGeom prst="rect">
            <a:avLst/>
          </a:prstGeom>
        </p:spPr>
      </p:pic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E40F4E65-1719-B820-1246-94263D2025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80960" y="3526496"/>
            <a:ext cx="284442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9" name="Picture 88">
            <a:extLst>
              <a:ext uri="{FF2B5EF4-FFF2-40B4-BE49-F238E27FC236}">
                <a16:creationId xmlns:a16="http://schemas.microsoft.com/office/drawing/2014/main" id="{C0D65E5D-FF34-6DF8-555A-73FBD6AC2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3E1322A3-1DE0-8788-5EE1-00EE5938B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FE4698A1-E15D-AB7E-0B23-1CB04AE27A0D}"/>
              </a:ext>
            </a:extLst>
          </p:cNvPr>
          <p:cNvSpPr txBox="1">
            <a:spLocks/>
          </p:cNvSpPr>
          <p:nvPr/>
        </p:nvSpPr>
        <p:spPr>
          <a:xfrm>
            <a:off x="8680960" y="3091360"/>
            <a:ext cx="3026558" cy="1305661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Lima, Perú</a:t>
            </a:r>
          </a:p>
          <a:p>
            <a:r>
              <a:rPr lang="en-US" sz="2400" dirty="0"/>
              <a:t>Church </a:t>
            </a:r>
          </a:p>
        </p:txBody>
      </p:sp>
    </p:spTree>
    <p:extLst>
      <p:ext uri="{BB962C8B-B14F-4D97-AF65-F5344CB8AC3E}">
        <p14:creationId xmlns:p14="http://schemas.microsoft.com/office/powerpoint/2010/main" val="24897000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15">
            <a:extLst>
              <a:ext uri="{FF2B5EF4-FFF2-40B4-BE49-F238E27FC236}">
                <a16:creationId xmlns:a16="http://schemas.microsoft.com/office/drawing/2014/main" id="{FEF1E4FC-0E33-4B98-A3DD-A5D669222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17">
            <a:extLst>
              <a:ext uri="{FF2B5EF4-FFF2-40B4-BE49-F238E27FC236}">
                <a16:creationId xmlns:a16="http://schemas.microsoft.com/office/drawing/2014/main" id="{10D07F66-095C-496B-A383-5C21A3DFE6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69416" y="1847088"/>
            <a:ext cx="286482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F3425B12-F5B1-AA2F-DD32-7C302FFB3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9417" y="766420"/>
            <a:ext cx="2864819" cy="1049235"/>
          </a:xfrm>
        </p:spPr>
        <p:txBody>
          <a:bodyPr>
            <a:normAutofit fontScale="90000"/>
          </a:bodyPr>
          <a:lstStyle/>
          <a:p>
            <a:r>
              <a:rPr lang="es-ES_tradnl" sz="2000" b="1" dirty="0"/>
              <a:t>LIMA, </a:t>
            </a:r>
            <a:r>
              <a:rPr lang="es-ES_tradnl" sz="2000" b="1" dirty="0" err="1"/>
              <a:t>perú</a:t>
            </a:r>
            <a:r>
              <a:rPr lang="es-ES_tradnl" sz="2000" b="1" dirty="0"/>
              <a:t> </a:t>
            </a:r>
            <a:r>
              <a:rPr lang="es-ES_tradnl" sz="2000" b="1" dirty="0" err="1"/>
              <a:t>Church</a:t>
            </a:r>
            <a:br>
              <a:rPr lang="es-ES_tradnl" sz="2000" b="1" dirty="0"/>
            </a:br>
            <a:br>
              <a:rPr lang="es-ES_tradnl" sz="2000" b="1" dirty="0"/>
            </a:br>
            <a:r>
              <a:rPr lang="es-ES_tradnl" sz="2000" b="1" dirty="0"/>
              <a:t>25</a:t>
            </a:r>
            <a:r>
              <a:rPr lang="es-ES_tradnl" sz="2000" b="1" baseline="30000" dirty="0"/>
              <a:t>th</a:t>
            </a:r>
            <a:r>
              <a:rPr lang="es-ES_tradnl" sz="2000" b="1" dirty="0"/>
              <a:t> </a:t>
            </a:r>
            <a:r>
              <a:rPr lang="es-ES_tradnl" sz="2000" b="1" dirty="0" err="1"/>
              <a:t>Aniversary</a:t>
            </a:r>
            <a:br>
              <a:rPr lang="es-ES_tradnl" sz="2000" b="1" dirty="0"/>
            </a:br>
            <a:br>
              <a:rPr lang="es-ES_tradnl" sz="2000" b="1" dirty="0"/>
            </a:br>
            <a:endParaRPr lang="es-ES_tradnl" sz="2000" b="1" dirty="0"/>
          </a:p>
        </p:txBody>
      </p:sp>
      <p:sp>
        <p:nvSpPr>
          <p:cNvPr id="34" name="Rectangle 19">
            <a:extLst>
              <a:ext uri="{FF2B5EF4-FFF2-40B4-BE49-F238E27FC236}">
                <a16:creationId xmlns:a16="http://schemas.microsoft.com/office/drawing/2014/main" id="{31A8C76C-0418-4EDE-BDB2-77E40342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35" name="Group 21">
            <a:extLst>
              <a:ext uri="{FF2B5EF4-FFF2-40B4-BE49-F238E27FC236}">
                <a16:creationId xmlns:a16="http://schemas.microsoft.com/office/drawing/2014/main" id="{658745FB-EE90-4D69-97E4-A6ABA92E77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7" y="482171"/>
            <a:ext cx="7560115" cy="5149101"/>
            <a:chOff x="7463258" y="583365"/>
            <a:chExt cx="7560115" cy="5181928"/>
          </a:xfrm>
        </p:grpSpPr>
        <p:sp>
          <p:nvSpPr>
            <p:cNvPr id="36" name="Rectangle 22">
              <a:extLst>
                <a:ext uri="{FF2B5EF4-FFF2-40B4-BE49-F238E27FC236}">
                  <a16:creationId xmlns:a16="http://schemas.microsoft.com/office/drawing/2014/main" id="{D9A42BA2-496A-45B4-A369-76961E5C61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8" y="583365"/>
              <a:ext cx="7560115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23">
              <a:extLst>
                <a:ext uri="{FF2B5EF4-FFF2-40B4-BE49-F238E27FC236}">
                  <a16:creationId xmlns:a16="http://schemas.microsoft.com/office/drawing/2014/main" id="{E40A7DC7-E817-4AE6-9F30-B30B8768E3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7" y="915807"/>
              <a:ext cx="69282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Imagen 6">
            <a:extLst>
              <a:ext uri="{FF2B5EF4-FFF2-40B4-BE49-F238E27FC236}">
                <a16:creationId xmlns:a16="http://schemas.microsoft.com/office/drawing/2014/main" id="{1A84DAB8-49BF-543D-172E-66F0642C760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8" b="7661"/>
          <a:stretch/>
        </p:blipFill>
        <p:spPr>
          <a:xfrm>
            <a:off x="1270920" y="1123508"/>
            <a:ext cx="2383810" cy="1469406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0BECD5C9-DF37-CE55-77BE-239EF2131C6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-4" b="1084"/>
          <a:stretch/>
        </p:blipFill>
        <p:spPr>
          <a:xfrm>
            <a:off x="1274551" y="2742089"/>
            <a:ext cx="2380097" cy="223649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98F5ED2-F442-06AA-65AB-8DDD7715B8A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0317" r="25562"/>
          <a:stretch/>
        </p:blipFill>
        <p:spPr>
          <a:xfrm>
            <a:off x="3822554" y="1116346"/>
            <a:ext cx="3712861" cy="3865108"/>
          </a:xfrm>
          <a:prstGeom prst="rect">
            <a:avLst/>
          </a:prstGeom>
        </p:spPr>
      </p:pic>
      <p:sp>
        <p:nvSpPr>
          <p:cNvPr id="38" name="Content Placeholder 12">
            <a:extLst>
              <a:ext uri="{FF2B5EF4-FFF2-40B4-BE49-F238E27FC236}">
                <a16:creationId xmlns:a16="http://schemas.microsoft.com/office/drawing/2014/main" id="{B0D9840C-A915-0CD8-CECD-C2FBCB194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9416" y="2015732"/>
            <a:ext cx="3389234" cy="4109685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Nelson y Carolina Barreto    visited, shared &amp; preached.</a:t>
            </a:r>
          </a:p>
          <a:p>
            <a:r>
              <a:rPr lang="en-US" dirty="0"/>
              <a:t>The church is stable and united.</a:t>
            </a:r>
          </a:p>
          <a:p>
            <a:r>
              <a:rPr lang="en-US" dirty="0"/>
              <a:t>They have begun training for Elders, Teachers and Evangelists.</a:t>
            </a:r>
          </a:p>
          <a:p>
            <a:r>
              <a:rPr lang="en-US" dirty="0"/>
              <a:t>Six new preachers were presented as part of their leadership training..</a:t>
            </a:r>
          </a:p>
          <a:p>
            <a:r>
              <a:rPr lang="en-US" dirty="0"/>
              <a:t>By end of 2024 plan to appoint a Deacon couple to be train for future Eldership.</a:t>
            </a:r>
          </a:p>
          <a:p>
            <a:endParaRPr lang="en-US" dirty="0"/>
          </a:p>
        </p:txBody>
      </p:sp>
      <p:pic>
        <p:nvPicPr>
          <p:cNvPr id="39" name="Picture 25">
            <a:extLst>
              <a:ext uri="{FF2B5EF4-FFF2-40B4-BE49-F238E27FC236}">
                <a16:creationId xmlns:a16="http://schemas.microsoft.com/office/drawing/2014/main" id="{9063AFF4-4A4D-478E-ADC6-7AE63E08AD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40" name="Straight Connector 27">
            <a:extLst>
              <a:ext uri="{FF2B5EF4-FFF2-40B4-BE49-F238E27FC236}">
                <a16:creationId xmlns:a16="http://schemas.microsoft.com/office/drawing/2014/main" id="{1BF85772-FC21-4508-AA1F-3F7C295AD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95747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19F762-216B-2849-2F7F-5A1242A56E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9224FC-B99A-86DE-3452-12A22E55BF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dirty="0"/>
              <a:t>ANDEAN </a:t>
            </a:r>
            <a:r>
              <a:rPr lang="es-ES_tradnl" dirty="0" err="1"/>
              <a:t>GrOUp</a:t>
            </a:r>
            <a:r>
              <a:rPr lang="es-ES_tradnl" dirty="0"/>
              <a:t> GOOD NEWS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DF1E6A4-1518-FD2B-6A41-CD2666D24F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353725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_tradnl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C9D4B225-18E9-4C5B-94D8-2ABE6D161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Marcador de contenido 9">
            <a:extLst>
              <a:ext uri="{FF2B5EF4-FFF2-40B4-BE49-F238E27FC236}">
                <a16:creationId xmlns:a16="http://schemas.microsoft.com/office/drawing/2014/main" id="{DFEDD761-3A29-BD8F-DFE6-F4C36B405B0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alphaModFix amt="50000"/>
          </a:blip>
          <a:srcRect l="12189" r="7813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52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4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7591FAE6-8FF6-8D8D-0B72-0BA6FB4D0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1" y="1193800"/>
            <a:ext cx="3193050" cy="4699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/>
              <a:t>A new CHURCH IN</a:t>
            </a:r>
            <a:br>
              <a:rPr lang="en-US" b="1" dirty="0"/>
            </a:br>
            <a:r>
              <a:rPr lang="en-US" b="1" dirty="0"/>
              <a:t>Valencia,</a:t>
            </a:r>
            <a:br>
              <a:rPr lang="en-US" b="1" dirty="0"/>
            </a:br>
            <a:r>
              <a:rPr lang="en-US" b="1" dirty="0"/>
              <a:t>Venezuela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4CCC3296-91D6-1072-059F-9391470150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6636" y="1193800"/>
            <a:ext cx="6085091" cy="4699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3200" dirty="0"/>
              <a:t>Church in Valencia, </a:t>
            </a:r>
          </a:p>
          <a:p>
            <a:pPr marL="0" indent="0">
              <a:buNone/>
            </a:pPr>
            <a:r>
              <a:rPr lang="en-US" sz="3200" dirty="0"/>
              <a:t>the 2</a:t>
            </a:r>
            <a:r>
              <a:rPr lang="en-US" sz="3200" baseline="30000" dirty="0"/>
              <a:t>nd</a:t>
            </a:r>
            <a:r>
              <a:rPr lang="en-US" sz="3200" dirty="0"/>
              <a:t> largest city in Venezuela, </a:t>
            </a:r>
          </a:p>
          <a:p>
            <a:pPr marL="0" indent="0">
              <a:buNone/>
            </a:pPr>
            <a:r>
              <a:rPr lang="en-US" sz="3200" dirty="0"/>
              <a:t>was added to our family of Churches on May 11</a:t>
            </a:r>
            <a:r>
              <a:rPr lang="en-US" sz="3200" baseline="30000" dirty="0"/>
              <a:t>th</a:t>
            </a:r>
            <a:r>
              <a:rPr lang="en-US" sz="3200" dirty="0"/>
              <a:t>, 2024</a:t>
            </a:r>
          </a:p>
          <a:p>
            <a:pPr marL="0"/>
            <a:endParaRPr lang="en-US" sz="2400" dirty="0"/>
          </a:p>
        </p:txBody>
      </p:sp>
      <p:sp>
        <p:nvSpPr>
          <p:cNvPr id="60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62CAA73B-150E-1E6D-A2D9-129EFE6554B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252141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724B9E8-02C8-4B2E-8770-A00A67760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_tradnl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B8AE548-0BFA-4792-9962-3375923C7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7639EF4-FA83-4D85-90FE-B831AF283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7F5183C-A26A-4229-984A-7FCEB7EE2D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50E6CFCC-E96C-48AB-98C8-42F05727F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6BECB2A-E1E7-48A9-A209-D21AB681DD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353088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29C6BA67-28F8-450A-FF53-842AB706D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4624" y="481377"/>
            <a:ext cx="3530157" cy="1049235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dirty="0"/>
              <a:t>Valencia, </a:t>
            </a:r>
            <a:r>
              <a:rPr lang="en-US" dirty="0" err="1"/>
              <a:t>venezuela</a:t>
            </a:r>
            <a:r>
              <a:rPr lang="en-US" dirty="0"/>
              <a:t> church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C55BC1D-EB38-400C-B11B-F8CC5389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4BFA3B82-D295-52AA-434F-A4BC26F456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51581" y="2015732"/>
            <a:ext cx="3526523" cy="345061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Images of some activities and gatherings during 2024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E7110B8-ED3B-4441-B1EB-C4DE3C46A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46003" y="583365"/>
            <a:chExt cx="6091790" cy="5181928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0E8C619-774F-41E3-8086-B6924E6C15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46003" y="583365"/>
              <a:ext cx="609179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63C805A-55CA-4C05-ADB5-3672339AAF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64828" y="915807"/>
              <a:ext cx="54617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C294FAB0-0466-47B1-B964-43F67A9A84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42379" y="977099"/>
            <a:ext cx="5127476" cy="4136205"/>
          </a:xfrm>
          <a:prstGeom prst="rect">
            <a:avLst/>
          </a:prstGeom>
          <a:solidFill>
            <a:srgbClr val="FFFFFE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74FFFDF5-532E-EB9C-A2BA-38A124A3C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411" y="1501612"/>
            <a:ext cx="2328669" cy="309457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DE0A853-2157-CC07-F316-6FB015AA8E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6806" y="1169425"/>
            <a:ext cx="2328670" cy="1752324"/>
          </a:xfrm>
          <a:prstGeom prst="rect">
            <a:avLst/>
          </a:prstGeom>
        </p:spPr>
      </p:pic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4DAC92EF-1871-312C-47F2-D0828E8A34B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8823665" y="3131196"/>
            <a:ext cx="1851321" cy="185132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FB4DDAF3-76BC-49F9-B735-F7A5CE863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29D5B65-A532-405C-9133-23979B5F7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4347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E02DA677-C58A-4FCE-A9A0-E66A42EBD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_tradnl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9D85B319-9C30-4D92-B664-CA444ECD7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7573C1E-3785-43C9-A262-1DA9DF97F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48C4394-BE4E-4302-AF74-4781C6C66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B55609E7-A670-AE39-5F8A-5B253D1B7C0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t="691" r="-1" b="36011"/>
          <a:stretch/>
        </p:blipFill>
        <p:spPr>
          <a:xfrm>
            <a:off x="2" y="10"/>
            <a:ext cx="6094409" cy="6857990"/>
          </a:xfrm>
          <a:prstGeom prst="rect">
            <a:avLst/>
          </a:prstGeom>
        </p:spPr>
      </p:pic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85FDBAEE-A233-655D-DDA5-F66F26A6158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rcRect l="20648" r="29365"/>
          <a:stretch/>
        </p:blipFill>
        <p:spPr>
          <a:xfrm>
            <a:off x="6097589" y="10"/>
            <a:ext cx="6094409" cy="6857990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DDCFE43D-D67B-409E-8B4A-797EB60E6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87759" y="4411985"/>
            <a:ext cx="9616484" cy="1728068"/>
          </a:xfrm>
          <a:prstGeom prst="rect">
            <a:avLst/>
          </a:prstGeom>
          <a:solidFill>
            <a:srgbClr val="000001">
              <a:alpha val="8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14FC772-F8D1-3323-0ACE-EDD02DD79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8982" y="4573888"/>
            <a:ext cx="9288768" cy="744349"/>
          </a:xfrm>
        </p:spPr>
        <p:txBody>
          <a:bodyPr vert="horz" lIns="91440" tIns="45720" rIns="91440" bIns="0" rtlCol="0" anchor="b">
            <a:normAutofit/>
          </a:bodyPr>
          <a:lstStyle/>
          <a:p>
            <a:pPr algn="ctr"/>
            <a:r>
              <a:rPr lang="en-US" sz="4400" dirty="0">
                <a:solidFill>
                  <a:srgbClr val="FFFFFE"/>
                </a:solidFill>
              </a:rPr>
              <a:t>Baptism </a:t>
            </a:r>
            <a:r>
              <a:rPr lang="en-US" sz="4400" dirty="0" err="1">
                <a:solidFill>
                  <a:srgbClr val="FFFFFE"/>
                </a:solidFill>
              </a:rPr>
              <a:t>iN</a:t>
            </a:r>
            <a:r>
              <a:rPr lang="en-US" sz="4400" dirty="0">
                <a:solidFill>
                  <a:srgbClr val="FFFFFE"/>
                </a:solidFill>
              </a:rPr>
              <a:t> VALENCIA, </a:t>
            </a:r>
            <a:r>
              <a:rPr lang="en-US" sz="4400" dirty="0" err="1">
                <a:solidFill>
                  <a:srgbClr val="FFFFFE"/>
                </a:solidFill>
              </a:rPr>
              <a:t>venezuela</a:t>
            </a:r>
            <a:endParaRPr lang="en-US" sz="4400" dirty="0">
              <a:solidFill>
                <a:srgbClr val="FFFFFE"/>
              </a:solidFill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45DA1AA-7B0E-4497-9FC1-9357D36B3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48865" y="5507200"/>
            <a:ext cx="9288885" cy="0"/>
          </a:xfrm>
          <a:prstGeom prst="line">
            <a:avLst/>
          </a:prstGeom>
          <a:ln w="31750">
            <a:solidFill>
              <a:srgbClr val="D3AB6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8195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63C853E-3842-4594-86A9-051FFAF4D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_tradnl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591CDC5-6B61-4116-B3B5-0FF42B6E6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5B08984-5BEB-422F-A364-2B41E6A516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8F413B1-54E0-4B16-92AB-1CC5C7D64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44EF1BB8-9AA3-0D5D-23BC-2194F17F3F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19838" r="-1" b="5160"/>
          <a:stretch/>
        </p:blipFill>
        <p:spPr>
          <a:xfrm>
            <a:off x="20" y="10"/>
            <a:ext cx="12191675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2E67E8BF-E4B2-4098-9FB3-9E400BD86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30686" y="4905349"/>
            <a:ext cx="5610646" cy="1450464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05B6D05C-C187-9487-5879-A0717B6BD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5239131"/>
            <a:ext cx="5279490" cy="96008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000" dirty="0">
                <a:solidFill>
                  <a:srgbClr val="FFFFFE"/>
                </a:solidFill>
              </a:rPr>
              <a:t>CARACAS,  VENEZUELA Church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781A10F-5DF6-4C9B-AE0B-5249E4399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1" y="5073596"/>
            <a:ext cx="5283196" cy="0"/>
          </a:xfrm>
          <a:prstGeom prst="line">
            <a:avLst/>
          </a:prstGeom>
          <a:ln w="31750">
            <a:solidFill>
              <a:srgbClr val="ECAB4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9530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E02DA677-C58A-4FCE-A9A0-E66A42EBD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_tradnl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D85B319-9C30-4D92-B664-CA444ECD7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7573C1E-3785-43C9-A262-1DA9DF97F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48C4394-BE4E-4302-AF74-4781C6C66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FD31DF5F-EDD4-42F0-B539-A7919D319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42BCEC9-2CA3-44A0-8830-DA25C0442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D2634DE-BA0F-2AAA-C879-14EB5526D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695" y="1474969"/>
            <a:ext cx="3026558" cy="1868760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2400" dirty="0"/>
              <a:t>- baptism of juan David González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- teens retreat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7A887C3-690B-4858-A6B1-19C93D6C79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009" y="3526496"/>
            <a:ext cx="302361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8139A8F-A07A-40ED-843E-77B6C19606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90638" y="482171"/>
            <a:ext cx="7560115" cy="5149101"/>
            <a:chOff x="7463258" y="583365"/>
            <a:chExt cx="7560115" cy="5181928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B76A8FD-6218-4D71-BF00-94BB53A620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8" y="583365"/>
              <a:ext cx="7560115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2F3A470-0440-4799-BF8F-1B29934D8F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7" y="915807"/>
              <a:ext cx="69282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Marcador de contenido 9">
            <a:extLst>
              <a:ext uri="{FF2B5EF4-FFF2-40B4-BE49-F238E27FC236}">
                <a16:creationId xmlns:a16="http://schemas.microsoft.com/office/drawing/2014/main" id="{7F922147-8BF4-07CB-779F-CF01B0C5737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t="17482" b="26918"/>
          <a:stretch/>
        </p:blipFill>
        <p:spPr>
          <a:xfrm>
            <a:off x="4631115" y="1116345"/>
            <a:ext cx="3059596" cy="3866172"/>
          </a:xfrm>
          <a:prstGeom prst="rect">
            <a:avLst/>
          </a:prstGeom>
        </p:spPr>
      </p:pic>
      <p:pic>
        <p:nvPicPr>
          <p:cNvPr id="17" name="Marcador de contenido 16">
            <a:extLst>
              <a:ext uri="{FF2B5EF4-FFF2-40B4-BE49-F238E27FC236}">
                <a16:creationId xmlns:a16="http://schemas.microsoft.com/office/drawing/2014/main" id="{505BD270-BBF9-CAF6-77B3-74BBA606E10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rcRect r="3" b="5232"/>
          <a:stretch/>
        </p:blipFill>
        <p:spPr>
          <a:xfrm>
            <a:off x="7849810" y="1116345"/>
            <a:ext cx="3059596" cy="3866172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6079AB70-86CA-4BFC-9505-60CD7D172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C0DB027-013B-48E2-B164-DD510158E5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ítulo 1">
            <a:extLst>
              <a:ext uri="{FF2B5EF4-FFF2-40B4-BE49-F238E27FC236}">
                <a16:creationId xmlns:a16="http://schemas.microsoft.com/office/drawing/2014/main" id="{BF14A9CE-F999-53D6-2D51-744B65DEC6B5}"/>
              </a:ext>
            </a:extLst>
          </p:cNvPr>
          <p:cNvSpPr txBox="1">
            <a:spLocks/>
          </p:cNvSpPr>
          <p:nvPr/>
        </p:nvSpPr>
        <p:spPr>
          <a:xfrm>
            <a:off x="553791" y="3139333"/>
            <a:ext cx="3026558" cy="1305661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Caracas,  </a:t>
            </a:r>
            <a:r>
              <a:rPr lang="en-US" sz="2400" dirty="0" err="1"/>
              <a:t>vzla</a:t>
            </a:r>
            <a:r>
              <a:rPr lang="en-US" sz="2400" dirty="0"/>
              <a:t> Church</a:t>
            </a:r>
          </a:p>
        </p:txBody>
      </p:sp>
    </p:spTree>
    <p:extLst>
      <p:ext uri="{BB962C8B-B14F-4D97-AF65-F5344CB8AC3E}">
        <p14:creationId xmlns:p14="http://schemas.microsoft.com/office/powerpoint/2010/main" val="2714022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02DA677-C58A-4FCE-A9A0-E66A42EBD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_tradnl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D85B319-9C30-4D92-B664-CA444ECD7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7573C1E-3785-43C9-A262-1DA9DF97F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48C4394-BE4E-4302-AF74-4781C6C66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58F07F1D-8486-43C2-A583-78B4EEC43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C54F087-19F9-4107-AF4A-9FD2000E4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C7B0CE16-1C5B-B67F-51E6-F1AED8FE2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424" y="4460798"/>
            <a:ext cx="8637073" cy="558063"/>
          </a:xfrm>
        </p:spPr>
        <p:txBody>
          <a:bodyPr vert="horz" lIns="91440" tIns="45720" rIns="91440" bIns="0" rtlCol="0" anchor="b">
            <a:normAutofit/>
          </a:bodyPr>
          <a:lstStyle/>
          <a:p>
            <a:pPr algn="ctr"/>
            <a:r>
              <a:rPr lang="en-US" sz="2800" dirty="0" err="1"/>
              <a:t>BApism</a:t>
            </a:r>
            <a:r>
              <a:rPr lang="en-US" sz="2800" dirty="0"/>
              <a:t> of CAMILA CHACÓN sept 8</a:t>
            </a:r>
            <a:r>
              <a:rPr lang="en-US" sz="2800" baseline="30000" dirty="0"/>
              <a:t>th</a:t>
            </a:r>
            <a:r>
              <a:rPr lang="en-US" sz="2800" dirty="0"/>
              <a:t>, 2024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280AF9B-B176-410F-92A0-7C78CB631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64906" y="323838"/>
            <a:ext cx="8661501" cy="3652791"/>
            <a:chOff x="7773058" y="600024"/>
            <a:chExt cx="3630912" cy="5222486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0CAB328-A4F8-449E-81F6-39C37B872B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3058" y="600024"/>
              <a:ext cx="3630912" cy="5222486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0530302-D301-4B31-B0FE-92E3F7B63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04482" y="1062693"/>
              <a:ext cx="3367301" cy="4292341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Marcador de contenido 12">
            <a:extLst>
              <a:ext uri="{FF2B5EF4-FFF2-40B4-BE49-F238E27FC236}">
                <a16:creationId xmlns:a16="http://schemas.microsoft.com/office/drawing/2014/main" id="{99C96893-FE97-48C4-B9CA-C935C9753D8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4196" r="2" b="8055"/>
          <a:stretch/>
        </p:blipFill>
        <p:spPr>
          <a:xfrm>
            <a:off x="2408470" y="963739"/>
            <a:ext cx="3599926" cy="2369223"/>
          </a:xfrm>
          <a:prstGeom prst="rect">
            <a:avLst/>
          </a:prstGeom>
        </p:spPr>
      </p:pic>
      <p:pic>
        <p:nvPicPr>
          <p:cNvPr id="11" name="Marcador de contenido 10">
            <a:extLst>
              <a:ext uri="{FF2B5EF4-FFF2-40B4-BE49-F238E27FC236}">
                <a16:creationId xmlns:a16="http://schemas.microsoft.com/office/drawing/2014/main" id="{6AB8EE9D-81BD-7E0B-021A-23E5EB08821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rcRect r="2" b="12251"/>
          <a:stretch/>
        </p:blipFill>
        <p:spPr>
          <a:xfrm>
            <a:off x="6172121" y="963739"/>
            <a:ext cx="3599926" cy="2369223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B87DF85-8079-4DF1-ABD5-2CCE2D9F3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76728" y="5027185"/>
            <a:ext cx="864301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6" name="Picture 35">
            <a:extLst>
              <a:ext uri="{FF2B5EF4-FFF2-40B4-BE49-F238E27FC236}">
                <a16:creationId xmlns:a16="http://schemas.microsoft.com/office/drawing/2014/main" id="{00F585A3-4F05-42DD-A4F6-D87D082616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0266925-2910-48FC-B99D-CFFD0A140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6">
            <a:extLst>
              <a:ext uri="{FF2B5EF4-FFF2-40B4-BE49-F238E27FC236}">
                <a16:creationId xmlns:a16="http://schemas.microsoft.com/office/drawing/2014/main" id="{5E3841D4-15B0-D6CD-3F51-45B21F451D70}"/>
              </a:ext>
            </a:extLst>
          </p:cNvPr>
          <p:cNvSpPr txBox="1">
            <a:spLocks/>
          </p:cNvSpPr>
          <p:nvPr/>
        </p:nvSpPr>
        <p:spPr>
          <a:xfrm>
            <a:off x="1764906" y="5035510"/>
            <a:ext cx="8637073" cy="558063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err="1"/>
              <a:t>caracas</a:t>
            </a:r>
            <a:r>
              <a:rPr lang="en-US" sz="2800" dirty="0"/>
              <a:t>, Venezuela Church</a:t>
            </a:r>
          </a:p>
        </p:txBody>
      </p:sp>
    </p:spTree>
    <p:extLst>
      <p:ext uri="{BB962C8B-B14F-4D97-AF65-F5344CB8AC3E}">
        <p14:creationId xmlns:p14="http://schemas.microsoft.com/office/powerpoint/2010/main" val="1488752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02DA677-C58A-4FCE-A9A0-E66A42EBD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_tradnl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D85B319-9C30-4D92-B664-CA444ECD7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7573C1E-3785-43C9-A262-1DA9DF97F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48C4394-BE4E-4302-AF74-4781C6C66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40062F5-104D-4964-84AE-355933629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4469021-744E-421B-A66A-46E606F766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58A7606-2B10-8BBE-0BEE-29EF79B66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424" y="4460798"/>
            <a:ext cx="8637073" cy="558063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2800" dirty="0"/>
              <a:t>Marriage workshop - Saturday Sept 14</a:t>
            </a:r>
            <a:r>
              <a:rPr lang="en-US" sz="2800" baseline="30000" dirty="0"/>
              <a:t>th, </a:t>
            </a:r>
            <a:r>
              <a:rPr lang="en-US" sz="2800" dirty="0"/>
              <a:t>2024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2085E03-6AA6-4EBD-8AB8-5DE00EF5F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64906" y="323838"/>
            <a:ext cx="8661501" cy="3652791"/>
            <a:chOff x="7773058" y="600024"/>
            <a:chExt cx="3630912" cy="5222486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8DBC263-A6C0-430D-8B81-75D0C19125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3058" y="600024"/>
              <a:ext cx="3630912" cy="5222486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8A86849-73D9-42A1-961E-8D4D96C1F5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04482" y="1062693"/>
              <a:ext cx="3367301" cy="4292341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A7E66575-8CA9-D89A-A12A-12F4638B285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3916" r="-1" b="-1"/>
          <a:stretch/>
        </p:blipFill>
        <p:spPr>
          <a:xfrm>
            <a:off x="2408469" y="963739"/>
            <a:ext cx="4383623" cy="2369223"/>
          </a:xfrm>
          <a:prstGeom prst="rect">
            <a:avLst/>
          </a:prstGeom>
        </p:spPr>
      </p:pic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77AFB491-82F0-F339-3DFD-83C452AADDA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rcRect l="15657" r="17481" b="1"/>
          <a:stretch/>
        </p:blipFill>
        <p:spPr>
          <a:xfrm>
            <a:off x="6955819" y="963739"/>
            <a:ext cx="2816228" cy="2369223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1D422BD-D7FB-4EFB-97B9-7CE7D7D5F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76728" y="5027185"/>
            <a:ext cx="864301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0CBB145B-10BA-457F-8804-FC63180D20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B914473-3D59-4C1C-8546-88CEBD2CB3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ítulo 6">
            <a:extLst>
              <a:ext uri="{FF2B5EF4-FFF2-40B4-BE49-F238E27FC236}">
                <a16:creationId xmlns:a16="http://schemas.microsoft.com/office/drawing/2014/main" id="{DDF28B80-36A1-ACC2-BAE8-A74B3E773AD3}"/>
              </a:ext>
            </a:extLst>
          </p:cNvPr>
          <p:cNvSpPr txBox="1">
            <a:spLocks/>
          </p:cNvSpPr>
          <p:nvPr/>
        </p:nvSpPr>
        <p:spPr>
          <a:xfrm>
            <a:off x="1764906" y="5035510"/>
            <a:ext cx="8637073" cy="558063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err="1"/>
              <a:t>caracas</a:t>
            </a:r>
            <a:r>
              <a:rPr lang="en-US" sz="2800" dirty="0"/>
              <a:t>, Venezuela Church</a:t>
            </a:r>
          </a:p>
        </p:txBody>
      </p:sp>
    </p:spTree>
    <p:extLst>
      <p:ext uri="{BB962C8B-B14F-4D97-AF65-F5344CB8AC3E}">
        <p14:creationId xmlns:p14="http://schemas.microsoft.com/office/powerpoint/2010/main" val="1177315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63C853E-3842-4594-86A9-051FFAF4D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_tradnl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591CDC5-6B61-4116-B3B5-0FF42B6E6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5B08984-5BEB-422F-A364-2B41E6A516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8F413B1-54E0-4B16-92AB-1CC5C7D64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6F3B9D18-B49C-4F20-001E-ACA849B987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24998" r="-1" b="-1"/>
          <a:stretch/>
        </p:blipFill>
        <p:spPr>
          <a:xfrm>
            <a:off x="20" y="10"/>
            <a:ext cx="12191675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E67E8BF-E4B2-4098-9FB3-9E400BD86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30686" y="4905349"/>
            <a:ext cx="5610646" cy="1450464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2C168A-E42B-B9C1-10A7-6993DEADC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5239131"/>
            <a:ext cx="5279490" cy="96008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000" dirty="0">
                <a:solidFill>
                  <a:srgbClr val="FFFFFE"/>
                </a:solidFill>
              </a:rPr>
              <a:t>TRUJILLO, PERÚ Church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781A10F-5DF6-4C9B-AE0B-5249E4399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1" y="5073596"/>
            <a:ext cx="5283196" cy="0"/>
          </a:xfrm>
          <a:prstGeom prst="line">
            <a:avLst/>
          </a:prstGeom>
          <a:ln w="31750">
            <a:solidFill>
              <a:srgbClr val="B4B16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7308824"/>
      </p:ext>
    </p:extLst>
  </p:cSld>
  <p:clrMapOvr>
    <a:masterClrMapping/>
  </p:clrMapOvr>
</p:sld>
</file>

<file path=ppt/theme/theme1.xml><?xml version="1.0" encoding="utf-8"?>
<a:theme xmlns:a="http://schemas.openxmlformats.org/drawingml/2006/main" name="Galería">
  <a:themeElements>
    <a:clrScheme name="Galerí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í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í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417</TotalTime>
  <Words>289</Words>
  <Application>Microsoft Macintosh PowerPoint</Application>
  <PresentationFormat>Widescreen</PresentationFormat>
  <Paragraphs>38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Gill Sans MT</vt:lpstr>
      <vt:lpstr>Galería</vt:lpstr>
      <vt:lpstr>ANDEAN GrOUp GOOD NEWS</vt:lpstr>
      <vt:lpstr>A new CHURCH IN Valencia, Venezuela</vt:lpstr>
      <vt:lpstr>Valencia, venezuela church</vt:lpstr>
      <vt:lpstr>Baptism iN VALENCIA, venezuela</vt:lpstr>
      <vt:lpstr>CARACAS,  VENEZUELA Church</vt:lpstr>
      <vt:lpstr>- baptism of juan David González  - teens retreat</vt:lpstr>
      <vt:lpstr>BApism of CAMILA CHACÓN sept 8th, 2024</vt:lpstr>
      <vt:lpstr>Marriage workshop - Saturday Sept 14th, 2024</vt:lpstr>
      <vt:lpstr>TRUJILLO, PERÚ Church</vt:lpstr>
      <vt:lpstr>Two baptisms Isabel rebase  and Liliana rodriguez – January &amp; August of 2024</vt:lpstr>
      <vt:lpstr>NELSON &amp; CAROLINA BARRETO travel to encourage the church</vt:lpstr>
      <vt:lpstr>MEDELLIN, Colombia Church</vt:lpstr>
      <vt:lpstr>Medellin, Colombia Church  24th anniversary Mayo 26th 2024</vt:lpstr>
      <vt:lpstr>Six baptisms and one restoration</vt:lpstr>
      <vt:lpstr>Women Devotional  “overcome evil with good”   Mayo 18th 2024 Medellin, Colombia Church</vt:lpstr>
      <vt:lpstr>lima, Perú Church</vt:lpstr>
      <vt:lpstr>NELSON &amp; CAROLINA BARRETO  encouragement visit</vt:lpstr>
      <vt:lpstr>LIMA, perú Church  25th Aniversary  </vt:lpstr>
      <vt:lpstr>ANDEAN GrOUp GOOD NEWS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Rochamayorga, Orlando</dc:creator>
  <cp:lastModifiedBy>Nelson Barreto</cp:lastModifiedBy>
  <cp:revision>3</cp:revision>
  <dcterms:created xsi:type="dcterms:W3CDTF">2024-09-24T00:24:12Z</dcterms:created>
  <dcterms:modified xsi:type="dcterms:W3CDTF">2024-09-24T16:15:33Z</dcterms:modified>
</cp:coreProperties>
</file>