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750" strike="noStrike" sz="3000" u="none" kumimoji="0" normalizeH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Main Cov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442" t="0" r="0" b="0"/>
          <a:stretch>
            <a:fillRect/>
          </a:stretch>
        </p:blipFill>
        <p:spPr>
          <a:xfrm>
            <a:off x="1017985" y="-68140"/>
            <a:ext cx="23437730" cy="1385228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mage"/>
          <p:cNvSpPr/>
          <p:nvPr>
            <p:ph type="pic" idx="21"/>
          </p:nvPr>
        </p:nvSpPr>
        <p:spPr>
          <a:xfrm>
            <a:off x="645926" y="-839383"/>
            <a:ext cx="23117548" cy="154116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Rectangle"/>
          <p:cNvSpPr/>
          <p:nvPr/>
        </p:nvSpPr>
        <p:spPr>
          <a:xfrm>
            <a:off x="632258" y="632609"/>
            <a:ext cx="23119483" cy="12450782"/>
          </a:xfrm>
          <a:prstGeom prst="rect">
            <a:avLst/>
          </a:prstGeom>
          <a:solidFill>
            <a:srgbClr val="FFFFFF">
              <a:alpha val="591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pc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" name="Rectangle"/>
          <p:cNvSpPr/>
          <p:nvPr/>
        </p:nvSpPr>
        <p:spPr>
          <a:xfrm>
            <a:off x="2036537" y="1783055"/>
            <a:ext cx="20323626" cy="1016259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pc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1993854" y="10998200"/>
            <a:ext cx="383592" cy="4445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0551" y="5632450"/>
            <a:ext cx="19122898" cy="2451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Image"/>
          <p:cNvSpPr/>
          <p:nvPr>
            <p:ph type="pic" idx="21"/>
          </p:nvPr>
        </p:nvSpPr>
        <p:spPr>
          <a:xfrm>
            <a:off x="3987" y="-1624830"/>
            <a:ext cx="24391479" cy="169843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4" name="Title Text"/>
          <p:cNvSpPr txBox="1"/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>
            <a:lvl1pPr>
              <a:defRPr spc="0" sz="8400">
                <a:latin typeface="Noto Sans CJK TC Medium"/>
                <a:ea typeface="Noto Sans CJK TC Medium"/>
                <a:cs typeface="Noto Sans CJK TC Medium"/>
                <a:sym typeface="Noto Sans CJK TC Medium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434388" y="11637942"/>
            <a:ext cx="1515225" cy="30801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"/>
          <p:cNvSpPr/>
          <p:nvPr/>
        </p:nvSpPr>
        <p:spPr>
          <a:xfrm>
            <a:off x="308667" y="320152"/>
            <a:ext cx="23766666" cy="13075696"/>
          </a:xfrm>
          <a:prstGeom prst="rect">
            <a:avLst/>
          </a:prstGeom>
          <a:ln w="6350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pc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715" y="-68140"/>
            <a:ext cx="24527430" cy="1385228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le Text"/>
          <p:cNvSpPr txBox="1"/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 Cov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 Cov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 Cov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ng Cov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241073" y="-211667"/>
            <a:ext cx="23114001" cy="1540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36686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2000204" y="10995397"/>
            <a:ext cx="383592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ansi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21"/>
          </p:nvPr>
        </p:nvSpPr>
        <p:spPr>
          <a:xfrm>
            <a:off x="241073" y="-211667"/>
            <a:ext cx="23114001" cy="1540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4000" y="10922000"/>
            <a:ext cx="1016000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2000204" y="10995397"/>
            <a:ext cx="383592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ansition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idx="21"/>
          </p:nvPr>
        </p:nvSpPr>
        <p:spPr>
          <a:xfrm>
            <a:off x="241073" y="-211667"/>
            <a:ext cx="23114001" cy="1540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36686" y="10922000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2000204" y="10995397"/>
            <a:ext cx="383592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yric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"/>
          <p:cNvSpPr/>
          <p:nvPr/>
        </p:nvSpPr>
        <p:spPr>
          <a:xfrm>
            <a:off x="1006506" y="1004668"/>
            <a:ext cx="23377494" cy="12711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pc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" name="Body Level One…"/>
          <p:cNvSpPr txBox="1"/>
          <p:nvPr>
            <p:ph type="body" sz="half" idx="1"/>
          </p:nvPr>
        </p:nvSpPr>
        <p:spPr>
          <a:xfrm>
            <a:off x="3293671" y="4065584"/>
            <a:ext cx="20072620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yric 1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1884612" y="0"/>
            <a:ext cx="2249938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pc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" name="Body Level One…"/>
          <p:cNvSpPr txBox="1"/>
          <p:nvPr>
            <p:ph type="body" sz="half" idx="1"/>
          </p:nvPr>
        </p:nvSpPr>
        <p:spPr>
          <a:xfrm>
            <a:off x="3293671" y="4065584"/>
            <a:ext cx="20072620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/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yric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"/>
          <p:cNvSpPr/>
          <p:nvPr/>
        </p:nvSpPr>
        <p:spPr>
          <a:xfrm>
            <a:off x="1006506" y="1004668"/>
            <a:ext cx="23377494" cy="12711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pc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" name="Body Level One…"/>
          <p:cNvSpPr txBox="1"/>
          <p:nvPr>
            <p:ph type="body" sz="half" idx="1"/>
          </p:nvPr>
        </p:nvSpPr>
        <p:spPr>
          <a:xfrm>
            <a:off x="3293671" y="4065584"/>
            <a:ext cx="20065367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yric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"/>
          <p:cNvSpPr/>
          <p:nvPr/>
        </p:nvSpPr>
        <p:spPr>
          <a:xfrm>
            <a:off x="1006506" y="1004668"/>
            <a:ext cx="23377494" cy="12711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pc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3293671" y="4065584"/>
            <a:ext cx="20072620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s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Body Level One…"/>
          <p:cNvSpPr txBox="1"/>
          <p:nvPr>
            <p:ph type="body" sz="half" idx="1"/>
          </p:nvPr>
        </p:nvSpPr>
        <p:spPr>
          <a:xfrm>
            <a:off x="2033523" y="2508958"/>
            <a:ext cx="20072619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3854" y="13081000"/>
            <a:ext cx="383592" cy="444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pc="0"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200" strike="noStrike" sz="12000" u="none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9pPr>
    </p:titleStyle>
    <p:bodyStyle>
      <a:lvl1pPr marL="103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1pPr>
      <a:lvl2pPr marL="166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2pPr>
      <a:lvl3pPr marL="230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3pPr>
      <a:lvl4pPr marL="293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4pPr>
      <a:lvl5pPr marL="357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5pPr>
      <a:lvl6pPr marL="420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6pPr>
      <a:lvl7pPr marL="484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7pPr>
      <a:lvl8pPr marL="547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8pPr>
      <a:lvl9pPr marL="611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156" strike="noStrike" sz="7800" u="none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nicolas-jehly-LzVB84KkZOE-unsplash.jpg" descr="nicolas-jehly-LzVB84KkZOE-unsplash.jpg"/>
          <p:cNvPicPr>
            <a:picLocks noChangeAspect="0"/>
          </p:cNvPicPr>
          <p:nvPr/>
        </p:nvPicPr>
        <p:blipFill>
          <a:blip r:embed="rId2">
            <a:extLst/>
          </a:blip>
          <a:srcRect l="6819" t="1031" r="9047" b="12892"/>
          <a:stretch>
            <a:fillRect/>
          </a:stretch>
        </p:blipFill>
        <p:spPr>
          <a:xfrm>
            <a:off x="1031913" y="1"/>
            <a:ext cx="22336160" cy="13733088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72" t="0" r="4272" b="0"/>
          <a:stretch>
            <a:fillRect/>
          </a:stretch>
        </p:blipFill>
        <p:spPr>
          <a:xfrm>
            <a:off x="1041808" y="1580"/>
            <a:ext cx="22300383" cy="13712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76" name="大光之中的上帝和罪人…"/>
          <p:cNvSpPr txBox="1"/>
          <p:nvPr>
            <p:ph type="title"/>
          </p:nvPr>
        </p:nvSpPr>
        <p:spPr>
          <a:xfrm>
            <a:off x="2021173" y="160323"/>
            <a:ext cx="20318040" cy="7663864"/>
          </a:xfrm>
          <a:prstGeom prst="rect">
            <a:avLst/>
          </a:prstGeom>
          <a:effectLst>
            <a:outerShdw sx="100000" sy="100000" kx="0" ky="0" algn="b" rotWithShape="0" blurRad="88900" dist="38100" dir="2700000">
              <a:srgbClr val="000000"/>
            </a:outerShdw>
          </a:effectLst>
        </p:spPr>
        <p:txBody>
          <a:bodyPr/>
          <a:lstStyle/>
          <a:p>
            <a:pPr/>
            <a:r>
              <a:t>大光之中的上帝和罪人</a:t>
            </a:r>
            <a:r>
              <a:rPr spc="1250" sz="12500"/>
              <a:t>    </a:t>
            </a:r>
            <a:r>
              <a:t> </a:t>
            </a:r>
          </a:p>
          <a:p>
            <a:pPr>
              <a:lnSpc>
                <a:spcPct val="120000"/>
              </a:lnSpc>
              <a:defRPr spc="400" sz="4000"/>
            </a:pPr>
            <a:r>
              <a:t>使徒行傳 9:1-19</a:t>
            </a:r>
          </a:p>
          <a:p>
            <a:pPr>
              <a:lnSpc>
                <a:spcPct val="120000"/>
              </a:lnSpc>
              <a:defRPr spc="400" sz="4000"/>
            </a:pPr>
            <a:r>
              <a:t>陳榮基牧師 | Pastor Francis</a:t>
            </a:r>
            <a:br/>
            <a:r>
              <a:t>2024.07.07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C. 保羅生命改變的神蹟有3個元素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80000"/>
              </a:lnSpc>
              <a:defRPr spc="180" sz="9000"/>
            </a:pPr>
            <a:r>
              <a:t>C. 保羅生命改變的神蹟有3個元素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a. 上帝的旨意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b. 保羅的謙卑 </a:t>
            </a:r>
          </a:p>
          <a:p>
            <a:pPr lvl="2">
              <a:lnSpc>
                <a:spcPct val="80000"/>
              </a:lnSpc>
              <a:defRPr spc="180" sz="9000"/>
            </a:pPr>
          </a:p>
          <a:p>
            <a:pPr lvl="2">
              <a:lnSpc>
                <a:spcPct val="80000"/>
              </a:lnSpc>
              <a:defRPr spc="180" sz="9000"/>
            </a:pPr>
            <a:r>
              <a:t> 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   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C. 保羅生命改變的神蹟有3個元素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80000"/>
              </a:lnSpc>
              <a:defRPr spc="180" sz="9000"/>
            </a:pPr>
            <a:r>
              <a:t>C. 保羅生命改變的神蹟有3個元素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a. 上帝的旨意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b. 保羅的謙卑 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c. 亞拿尼亞的順服  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   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17 亞拿尼亞就去了，進了那家，為掃羅按手，說：“掃羅弟兄，在你來的路上向你顯現的耶穌，就是主，差我來使你可以看見，又被聖靈充滿。”18 立刻有鱗狀的東西，從掃羅的眼裡掉下來，他就能看見了。於是起來，受了洗，19 吃過了飯，就有氣力了。”"/>
          <p:cNvSpPr txBox="1"/>
          <p:nvPr>
            <p:ph type="body" idx="1"/>
          </p:nvPr>
        </p:nvSpPr>
        <p:spPr>
          <a:xfrm>
            <a:off x="2020823" y="3194758"/>
            <a:ext cx="21680420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17</a:t>
            </a:r>
            <a:r>
              <a:t> 亞拿尼亞就去了，進了那家，為掃羅按手，說：“掃羅弟兄，在你來的路上向你顯現的耶穌，就是主，差我來使你可以看見，又被聖靈充滿。”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18</a:t>
            </a:r>
            <a:r>
              <a:t> 立刻有鱗狀的東西，從掃羅的眼裡掉下來，他就能看見了。於是起來，受了洗，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19</a:t>
            </a:r>
            <a:r>
              <a:t> 吃過了飯，就有氣力了。”</a:t>
            </a:r>
          </a:p>
          <a:p>
            <a:pPr>
              <a:lnSpc>
                <a:spcPct val="80000"/>
              </a:lnSpc>
              <a:defRPr spc="171" sz="8600"/>
            </a:pPr>
          </a:p>
          <a:p>
            <a:pPr>
              <a:lnSpc>
                <a:spcPct val="80000"/>
              </a:lnSpc>
              <a:defRPr spc="178" sz="8900"/>
            </a:pPr>
            <a:r>
              <a:t> 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大綱：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/>
            </a:pPr>
            <a:r>
              <a:t>大綱：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80" sz="9000"/>
            </a:pPr>
            <a:r>
              <a:t>1. 保羅生命改變的神蹟</a:t>
            </a:r>
          </a:p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 保羅生命改變的影響</a:t>
            </a:r>
          </a:p>
          <a:p>
            <a:pPr>
              <a:lnSpc>
                <a:spcPct val="80000"/>
              </a:lnSpc>
              <a:defRPr spc="180" sz="9000"/>
            </a:pPr>
            <a:r>
              <a:t>3. 保羅生命改變的結局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2. 保羅生命改變的影響…"/>
          <p:cNvSpPr txBox="1"/>
          <p:nvPr>
            <p:ph type="body" idx="1"/>
          </p:nvPr>
        </p:nvSpPr>
        <p:spPr>
          <a:xfrm>
            <a:off x="20081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 保羅生命改變的影響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A. 保羅人生目標徹底改變</a:t>
            </a:r>
          </a:p>
          <a:p>
            <a:pPr lvl="1"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2. 保羅生命改變的影響…"/>
          <p:cNvSpPr txBox="1"/>
          <p:nvPr>
            <p:ph type="body" idx="1"/>
          </p:nvPr>
        </p:nvSpPr>
        <p:spPr>
          <a:xfrm>
            <a:off x="20081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 保羅生命改變的影響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A. 保羅人生目標徹底改變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B. 保羅成為向外邦人傳福音的使徒</a:t>
            </a:r>
          </a:p>
          <a:p>
            <a:pPr lvl="1"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1 基督耶穌的僕人保羅，蒙召作使徒，奉派傳神的福音。…"/>
          <p:cNvSpPr txBox="1"/>
          <p:nvPr>
            <p:ph type="body" idx="1"/>
          </p:nvPr>
        </p:nvSpPr>
        <p:spPr>
          <a:xfrm>
            <a:off x="2020823" y="3194758"/>
            <a:ext cx="21680420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 </a:t>
            </a:r>
            <a:r>
              <a:t>基督耶穌的僕人保羅，蒙召作使徒，奉派傳神的福音。</a:t>
            </a:r>
          </a:p>
          <a:p>
            <a:pPr>
              <a:lnSpc>
                <a:spcPct val="80000"/>
              </a:lnSpc>
              <a:defRPr spc="178" sz="8900"/>
            </a:pPr>
          </a:p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5</a:t>
            </a:r>
            <a:r>
              <a:t> 我們從他領受了恩典和使徒的職分，在萬族中使人因他的名相信而順服，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6</a:t>
            </a:r>
            <a:r>
              <a:t> 其中也有你們這蒙耶穌基督所召的人。</a:t>
            </a:r>
          </a:p>
          <a:p>
            <a:pPr>
              <a:lnSpc>
                <a:spcPct val="80000"/>
              </a:lnSpc>
              <a:defRPr spc="178" sz="8900"/>
            </a:pPr>
          </a:p>
          <a:p>
            <a:pPr>
              <a:lnSpc>
                <a:spcPct val="80000"/>
              </a:lnSpc>
              <a:defRPr spc="171" sz="8600"/>
            </a:pPr>
          </a:p>
          <a:p>
            <a:pPr>
              <a:lnSpc>
                <a:spcPct val="80000"/>
              </a:lnSpc>
              <a:defRPr spc="178" sz="8900"/>
            </a:pPr>
            <a:r>
              <a:t> 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大光之中的上帝和罪人 @羅馬書 | Romans 1.1, 5-6"/>
          <p:cNvSpPr txBox="1"/>
          <p:nvPr/>
        </p:nvSpPr>
        <p:spPr>
          <a:xfrm>
            <a:off x="2033523" y="1258668"/>
            <a:ext cx="1767471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@羅馬書 </a:t>
            </a:r>
            <a:r>
              <a:rPr spc="925" sz="3700"/>
              <a:t>| Romans 1.1, 5-6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2. 保羅生命改變的影響…"/>
          <p:cNvSpPr txBox="1"/>
          <p:nvPr>
            <p:ph type="body" idx="1"/>
          </p:nvPr>
        </p:nvSpPr>
        <p:spPr>
          <a:xfrm>
            <a:off x="20081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 保羅生命改變的影響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A. 保羅人生目標徹底改變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B. 保羅成為向外邦人傳福音的使徒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C. 保羅成為門徒實踐大使命的榜樣 </a:t>
            </a:r>
          </a:p>
          <a:p>
            <a:pPr lvl="1"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23 他們是基督的僕人嗎？說句狂話，我更是。我受更多的勞苦，更多的坐監，受了過量的鞭打，常常有生命的危險。24 我被猶太人打過五次，每次四十下減去一下，…"/>
          <p:cNvSpPr txBox="1"/>
          <p:nvPr>
            <p:ph type="body" idx="1"/>
          </p:nvPr>
        </p:nvSpPr>
        <p:spPr>
          <a:xfrm>
            <a:off x="2020823" y="3194758"/>
            <a:ext cx="21680420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23 </a:t>
            </a:r>
            <a:r>
              <a:t>他們是基督的僕人嗎？說句狂話，我更是。我受更多的勞苦，更多的坐監，受了過量的鞭打，常常有生命的危險。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24</a:t>
            </a:r>
            <a:r>
              <a:t> 我被猶太人打過五次，每次四十下減去一下，</a:t>
            </a:r>
          </a:p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25</a:t>
            </a:r>
            <a:r>
              <a:t> 被棍打過三次，被石頭打過一次，三次遇著船壞，在深海裡飄了一晝一夜；</a:t>
            </a:r>
          </a:p>
          <a:p>
            <a:pPr>
              <a:lnSpc>
                <a:spcPct val="80000"/>
              </a:lnSpc>
              <a:defRPr spc="178" sz="8900"/>
            </a:pPr>
          </a:p>
          <a:p>
            <a:pPr>
              <a:lnSpc>
                <a:spcPct val="80000"/>
              </a:lnSpc>
              <a:defRPr spc="171" sz="8600"/>
            </a:pPr>
          </a:p>
          <a:p>
            <a:pPr>
              <a:lnSpc>
                <a:spcPct val="80000"/>
              </a:lnSpc>
              <a:defRPr spc="178" sz="8900"/>
            </a:pPr>
            <a:r>
              <a:t> 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大光之中的上帝和罪人 @哥林多後書 | 2 Corinthians 11.23-29"/>
          <p:cNvSpPr txBox="1"/>
          <p:nvPr/>
        </p:nvSpPr>
        <p:spPr>
          <a:xfrm>
            <a:off x="2033523" y="1258668"/>
            <a:ext cx="212119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@哥林多後書 </a:t>
            </a:r>
            <a:r>
              <a:rPr spc="925" sz="3700"/>
              <a:t>| 2 Corinthians 11.23-29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26 多次行遠路，遇著江河的危險、強盜的危險、同族的危險、外族的危險、城中的危險、曠野的危險、海上的危險、假弟兄的危險；27 勞碌辛苦，多次不得睡覺，又飢又渴，多次缺糧，赤身挨冷。"/>
          <p:cNvSpPr txBox="1"/>
          <p:nvPr>
            <p:ph type="body" idx="1"/>
          </p:nvPr>
        </p:nvSpPr>
        <p:spPr>
          <a:xfrm>
            <a:off x="2020823" y="3194758"/>
            <a:ext cx="21680420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26 </a:t>
            </a:r>
            <a:r>
              <a:t>多次行遠路，遇著江河的危險、強盜的危險、同族的危險、外族的危險、城中的危險、曠野的危險、海上的危險、假弟兄的危險；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27</a:t>
            </a:r>
            <a:r>
              <a:t> 勞碌辛苦，多次不得睡覺，又飢又渴，多次缺糧，赤身挨冷。</a:t>
            </a:r>
          </a:p>
          <a:p>
            <a:pPr>
              <a:lnSpc>
                <a:spcPct val="80000"/>
              </a:lnSpc>
              <a:defRPr spc="178" sz="8900"/>
            </a:pPr>
          </a:p>
          <a:p>
            <a:pPr>
              <a:lnSpc>
                <a:spcPct val="80000"/>
              </a:lnSpc>
              <a:defRPr spc="178" sz="8900"/>
            </a:pPr>
          </a:p>
          <a:p>
            <a:pPr>
              <a:lnSpc>
                <a:spcPct val="80000"/>
              </a:lnSpc>
              <a:defRPr spc="171" sz="8600"/>
            </a:pPr>
          </a:p>
          <a:p>
            <a:pPr>
              <a:lnSpc>
                <a:spcPct val="80000"/>
              </a:lnSpc>
              <a:defRPr spc="178" sz="8900"/>
            </a:pPr>
            <a:r>
              <a:t> 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大光之中的上帝和罪人 @哥林多後書 | 2 Corinthians 11.23-29"/>
          <p:cNvSpPr txBox="1"/>
          <p:nvPr/>
        </p:nvSpPr>
        <p:spPr>
          <a:xfrm>
            <a:off x="2033523" y="1258668"/>
            <a:ext cx="212119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@哥林多後書 </a:t>
            </a:r>
            <a:r>
              <a:rPr spc="925" sz="3700"/>
              <a:t>| 2 Corinthians 11.23-29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大綱：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/>
            </a:pPr>
            <a:r>
              <a:t>大綱：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80" sz="9000"/>
            </a:pPr>
            <a:r>
              <a:t>1. 保羅生命改變的神蹟</a:t>
            </a:r>
          </a:p>
          <a:p>
            <a:pPr>
              <a:lnSpc>
                <a:spcPct val="80000"/>
              </a:lnSpc>
              <a:defRPr spc="180" sz="9000"/>
            </a:pPr>
            <a:r>
              <a:t>2. 保羅生命改變的影響</a:t>
            </a:r>
          </a:p>
          <a:p>
            <a:pPr>
              <a:lnSpc>
                <a:spcPct val="80000"/>
              </a:lnSpc>
              <a:defRPr spc="180" sz="9000"/>
            </a:pPr>
            <a:r>
              <a:t>3. 保羅生命改變的結局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28 除了這些外面的事，還有為各教會掛心的事，天天壓在我的身上。29 有誰軟弱，我不軟弱呢？有誰陷在罪裡，我不焦急呢？"/>
          <p:cNvSpPr txBox="1"/>
          <p:nvPr>
            <p:ph type="body" idx="1"/>
          </p:nvPr>
        </p:nvSpPr>
        <p:spPr>
          <a:xfrm>
            <a:off x="2020823" y="3194758"/>
            <a:ext cx="21680420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28 </a:t>
            </a:r>
            <a:r>
              <a:t>除了這些外面的事，還有為各教會掛心的事，天天壓在我的身上。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29</a:t>
            </a:r>
            <a:r>
              <a:t> 有誰軟弱，我不軟弱呢？有誰陷在罪裡，我不焦急呢？</a:t>
            </a:r>
          </a:p>
          <a:p>
            <a:pPr>
              <a:lnSpc>
                <a:spcPct val="80000"/>
              </a:lnSpc>
              <a:defRPr spc="178" sz="8900"/>
            </a:pPr>
          </a:p>
          <a:p>
            <a:pPr>
              <a:lnSpc>
                <a:spcPct val="80000"/>
              </a:lnSpc>
              <a:defRPr spc="178" sz="8900"/>
            </a:pPr>
          </a:p>
          <a:p>
            <a:pPr>
              <a:lnSpc>
                <a:spcPct val="80000"/>
              </a:lnSpc>
              <a:defRPr spc="171" sz="8600"/>
            </a:pPr>
          </a:p>
          <a:p>
            <a:pPr>
              <a:lnSpc>
                <a:spcPct val="80000"/>
              </a:lnSpc>
              <a:defRPr spc="178" sz="8900"/>
            </a:pPr>
            <a:r>
              <a:t> 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大光之中的上帝和罪人 @哥林多後書 | 2 Corinthians 11.23-29"/>
          <p:cNvSpPr txBox="1"/>
          <p:nvPr/>
        </p:nvSpPr>
        <p:spPr>
          <a:xfrm>
            <a:off x="2033523" y="1258668"/>
            <a:ext cx="212119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@哥林多後書 </a:t>
            </a:r>
            <a:r>
              <a:rPr spc="925" sz="3700"/>
              <a:t>| 2 Corinthians 11.23-29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2. 保羅生命改變的影響…"/>
          <p:cNvSpPr txBox="1"/>
          <p:nvPr>
            <p:ph type="body" idx="1"/>
          </p:nvPr>
        </p:nvSpPr>
        <p:spPr>
          <a:xfrm>
            <a:off x="20081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 保羅生命改變的影響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A. 保羅人生目標徹底改變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B. 保羅成為向外邦人傳福音的使徒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C. 保羅成為門徒實踐大使命的榜樣 </a:t>
            </a:r>
          </a:p>
          <a:p>
            <a:pPr lvl="1">
              <a:lnSpc>
                <a:spcPct val="80000"/>
              </a:lnSpc>
              <a:defRPr spc="180" sz="9000"/>
            </a:pPr>
            <a:r>
              <a:t>D. 保羅將福音傳給外邦人並建立教會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大綱：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/>
            </a:pPr>
            <a:r>
              <a:t>大綱：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80" sz="9000"/>
            </a:pPr>
            <a:r>
              <a:t>1. 保羅生命改變的神蹟</a:t>
            </a:r>
          </a:p>
          <a:p>
            <a:pPr>
              <a:lnSpc>
                <a:spcPct val="80000"/>
              </a:lnSpc>
              <a:defRPr spc="180" sz="9000"/>
            </a:pPr>
            <a:r>
              <a:t>2. 保羅生命改變的影響</a:t>
            </a:r>
          </a:p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3. 保羅生命改變的結局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3. 保羅生命改變的結局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3. 保羅生命改變的結局</a:t>
            </a:r>
          </a:p>
          <a:p>
            <a:pPr>
              <a:lnSpc>
                <a:spcPct val="80000"/>
              </a:lnSpc>
              <a:defRPr spc="180" sz="9000"/>
            </a:pPr>
            <a:r>
              <a:t>A. 保羅為主殉道</a:t>
            </a: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3. 保羅生命改變的結局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3. 保羅生命改變的結局</a:t>
            </a:r>
          </a:p>
          <a:p>
            <a:pPr>
              <a:lnSpc>
                <a:spcPct val="80000"/>
              </a:lnSpc>
              <a:defRPr spc="180" sz="9000"/>
            </a:pPr>
            <a:r>
              <a:t>A. 保羅為主殉道</a:t>
            </a:r>
          </a:p>
          <a:p>
            <a:pPr>
              <a:lnSpc>
                <a:spcPct val="80000"/>
              </a:lnSpc>
              <a:defRPr spc="180" sz="9000"/>
            </a:pPr>
            <a:r>
              <a:t>B. 保羅完成使命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3. 保羅生命改變的結局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3. 保羅生命改變的結局</a:t>
            </a:r>
          </a:p>
          <a:p>
            <a:pPr>
              <a:lnSpc>
                <a:spcPct val="80000"/>
              </a:lnSpc>
              <a:defRPr spc="180" sz="9000"/>
            </a:pPr>
            <a:r>
              <a:t>A. 保羅為主殉道</a:t>
            </a:r>
          </a:p>
          <a:p>
            <a:pPr>
              <a:lnSpc>
                <a:spcPct val="80000"/>
              </a:lnSpc>
              <a:defRPr spc="180" sz="9000"/>
            </a:pPr>
            <a:r>
              <a:t>B. 保羅完成使命 </a:t>
            </a:r>
          </a:p>
          <a:p>
            <a:pPr>
              <a:lnSpc>
                <a:spcPct val="80000"/>
              </a:lnSpc>
              <a:defRPr spc="180" sz="9000"/>
            </a:pPr>
            <a:r>
              <a:t>C. 保羅得着獎賞  </a:t>
            </a: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7 那美好的仗我已經打過了，當跑的路我已經跑盡了，所持的信仰我已經守住了。8從此以後，有公義的冠冕為我存留，就是按公義審判的主在那日要賞給我的；不但賞給我，也賞給所有愛慕他顯現的人。"/>
          <p:cNvSpPr txBox="1"/>
          <p:nvPr>
            <p:ph type="body" idx="1"/>
          </p:nvPr>
        </p:nvSpPr>
        <p:spPr>
          <a:xfrm>
            <a:off x="2020823" y="3194758"/>
            <a:ext cx="21680420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78" sz="89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7</a:t>
            </a:r>
            <a:r>
              <a:t> 那美好的仗我已經打過了，當跑的路我已經跑盡了，所持的信仰我已經守住了。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8</a:t>
            </a:r>
            <a:r>
              <a:t>從此以後，有公義的冠冕為我存留，就是按公義審判的主在那日要賞給我的；不但賞給我，也賞給所有愛慕他顯現的人。</a:t>
            </a:r>
          </a:p>
          <a:p>
            <a:pPr>
              <a:lnSpc>
                <a:spcPct val="80000"/>
              </a:lnSpc>
              <a:defRPr spc="171" sz="8600"/>
            </a:pPr>
          </a:p>
          <a:p>
            <a:pPr>
              <a:lnSpc>
                <a:spcPct val="80000"/>
              </a:lnSpc>
              <a:defRPr spc="178" sz="8900"/>
            </a:pPr>
            <a:r>
              <a:t> 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大光之中的上帝和罪人 @提摩太後書 | 2 Timothy 4.7-8"/>
          <p:cNvSpPr txBox="1"/>
          <p:nvPr/>
        </p:nvSpPr>
        <p:spPr>
          <a:xfrm>
            <a:off x="2033523" y="1258668"/>
            <a:ext cx="1879334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@提摩太後書 </a:t>
            </a:r>
            <a:r>
              <a:rPr spc="925" sz="3700"/>
              <a:t>| 2 Timothy 4.7-8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大綱：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/>
            </a:pPr>
            <a:r>
              <a:t>大綱：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80" sz="9000"/>
            </a:pPr>
            <a:r>
              <a:t>1. 保羅生命改變的神蹟</a:t>
            </a:r>
          </a:p>
          <a:p>
            <a:pPr>
              <a:lnSpc>
                <a:spcPct val="80000"/>
              </a:lnSpc>
              <a:defRPr spc="180" sz="9000"/>
            </a:pPr>
            <a:r>
              <a:t>2. 保羅生命改變的影響</a:t>
            </a:r>
          </a:p>
          <a:p>
            <a:pPr>
              <a:lnSpc>
                <a:spcPct val="80000"/>
              </a:lnSpc>
              <a:defRPr spc="180" sz="9000"/>
            </a:pPr>
            <a:r>
              <a:t>3. 保羅生命改變的結局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nicolas-jehly-LzVB84KkZOE-unsplash.jpg" descr="nicolas-jehly-LzVB84KkZOE-unsplash.jpg"/>
          <p:cNvPicPr>
            <a:picLocks noChangeAspect="0"/>
          </p:cNvPicPr>
          <p:nvPr/>
        </p:nvPicPr>
        <p:blipFill>
          <a:blip r:embed="rId2">
            <a:extLst/>
          </a:blip>
          <a:srcRect l="6819" t="1031" r="9047" b="12892"/>
          <a:stretch>
            <a:fillRect/>
          </a:stretch>
        </p:blipFill>
        <p:spPr>
          <a:xfrm>
            <a:off x="1031913" y="1"/>
            <a:ext cx="22336160" cy="13733088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72" t="0" r="4272" b="0"/>
          <a:stretch>
            <a:fillRect/>
          </a:stretch>
        </p:blipFill>
        <p:spPr>
          <a:xfrm>
            <a:off x="1041808" y="1580"/>
            <a:ext cx="22300383" cy="13712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11" name="大光之中的上帝和罪人…"/>
          <p:cNvSpPr txBox="1"/>
          <p:nvPr>
            <p:ph type="title"/>
          </p:nvPr>
        </p:nvSpPr>
        <p:spPr>
          <a:xfrm>
            <a:off x="2021173" y="160323"/>
            <a:ext cx="20318040" cy="7663864"/>
          </a:xfrm>
          <a:prstGeom prst="rect">
            <a:avLst/>
          </a:prstGeom>
          <a:effectLst>
            <a:outerShdw sx="100000" sy="100000" kx="0" ky="0" algn="b" rotWithShape="0" blurRad="88900" dist="38100" dir="2700000">
              <a:srgbClr val="000000"/>
            </a:outerShdw>
          </a:effectLst>
        </p:spPr>
        <p:txBody>
          <a:bodyPr/>
          <a:lstStyle/>
          <a:p>
            <a:pPr/>
            <a:r>
              <a:t>大光之中的上帝和罪人</a:t>
            </a:r>
            <a:r>
              <a:rPr spc="1250" sz="12500"/>
              <a:t>    </a:t>
            </a:r>
            <a:r>
              <a:t> </a:t>
            </a:r>
          </a:p>
          <a:p>
            <a:pPr>
              <a:lnSpc>
                <a:spcPct val="120000"/>
              </a:lnSpc>
              <a:defRPr spc="400" sz="4000"/>
            </a:pPr>
            <a:r>
              <a:t>使徒行傳 9:1-19</a:t>
            </a:r>
          </a:p>
          <a:p>
            <a:pPr>
              <a:lnSpc>
                <a:spcPct val="120000"/>
              </a:lnSpc>
              <a:defRPr spc="400" sz="4000"/>
            </a:pPr>
            <a:r>
              <a:t>陳榮基牧師 | Pastor Francis</a:t>
            </a:r>
            <a:br/>
            <a:r>
              <a:t>2024.07.07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1. 保羅生命改變的神蹟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1. 保羅生命改變的神蹟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A. 什麼是神蹟？</a:t>
            </a:r>
          </a:p>
          <a:p>
            <a:pPr lvl="2">
              <a:lnSpc>
                <a:spcPct val="80000"/>
              </a:lnSpc>
              <a:defRPr spc="180" sz="9000"/>
            </a:pPr>
          </a:p>
          <a:p>
            <a:pPr lvl="2">
              <a:lnSpc>
                <a:spcPct val="80000"/>
              </a:lnSpc>
              <a:defRPr spc="180" sz="9000"/>
            </a:pPr>
            <a:r>
              <a:t>        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1. 保羅生命改變的神蹟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1. 保羅生命改變的神蹟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A. 什麼是神蹟？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B. 保羅生命改變是神蹟嗎？</a:t>
            </a:r>
          </a:p>
          <a:p>
            <a:pPr lvl="2">
              <a:lnSpc>
                <a:spcPct val="80000"/>
              </a:lnSpc>
              <a:defRPr spc="180" sz="9000"/>
            </a:pPr>
          </a:p>
          <a:p>
            <a:pPr lvl="2">
              <a:lnSpc>
                <a:spcPct val="80000"/>
              </a:lnSpc>
              <a:defRPr spc="180" sz="9000"/>
            </a:pPr>
            <a:r>
              <a:t>        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1 掃羅仍向主的門徒發恐嚇兇殺的話。他到大祭司那裡，2 要求他發公函給大馬士革各會堂，如果發現奉行這道的人，准他連男帶女緝拿到耶路撒冷。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 </a:t>
            </a:r>
            <a:r>
              <a:t>掃羅仍向主的門徒發恐嚇兇殺的話。他到大祭司那裡，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 </a:t>
            </a:r>
            <a:r>
              <a:t>要求他發公函給大馬士革各會堂，如果發現奉行這道的人，准他連男帶女緝拿到耶路撒冷。</a:t>
            </a: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7 然而以前對我有益的，現在因著基督的緣故，我都當作是有損的。8 不但這樣，我也把萬事當作是有損的，因為我以認識我主基督耶穌為至寶。為了他，我把萬事都拋棄了，看作廢物，為了要得著基督。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7 </a:t>
            </a:r>
            <a:r>
              <a:t>然而以前對我有益的，現在因著基督的緣故，我都當作是有損的。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8</a:t>
            </a:r>
            <a:r>
              <a:t> 不但這樣，我也把萬事當作是有損的，因為我以認識我主基督耶穌為至寶。為了他，我把萬事都拋棄了，看作廢物，為了要得著基督。</a:t>
            </a: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大光之中的上帝和罪人 @腓立比書 | Philippians 4.7-8"/>
          <p:cNvSpPr txBox="1"/>
          <p:nvPr/>
        </p:nvSpPr>
        <p:spPr>
          <a:xfrm>
            <a:off x="2033523" y="1258668"/>
            <a:ext cx="1871074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@腓立比書 </a:t>
            </a:r>
            <a:r>
              <a:rPr spc="925" sz="3700"/>
              <a:t>| Philippians 4.7-8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1. 保羅生命改變的神蹟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1. 保羅生命改變的神蹟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A. 什麼是神蹟？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B. 保羅生命改變是神蹟嗎？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C. 保羅生命改變的神蹟有3個元素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   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. 保羅生命改變的神蹟有3個元素…"/>
          <p:cNvSpPr txBox="1"/>
          <p:nvPr>
            <p:ph type="body" idx="1"/>
          </p:nvPr>
        </p:nvSpPr>
        <p:spPr>
          <a:xfrm>
            <a:off x="2020823" y="3194758"/>
            <a:ext cx="21782648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80000"/>
              </a:lnSpc>
              <a:defRPr spc="180" sz="9000"/>
            </a:pPr>
            <a:r>
              <a:t>C. 保羅生命改變的神蹟有3個元素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a. 上帝的旨意</a:t>
            </a:r>
          </a:p>
          <a:p>
            <a:pPr lvl="2">
              <a:lnSpc>
                <a:spcPct val="80000"/>
              </a:lnSpc>
              <a:defRPr spc="180" sz="9000"/>
            </a:pPr>
          </a:p>
          <a:p>
            <a:pPr lvl="2">
              <a:lnSpc>
                <a:spcPct val="80000"/>
              </a:lnSpc>
              <a:defRPr spc="180" sz="9000"/>
            </a:pPr>
            <a:r>
              <a:t> </a:t>
            </a:r>
          </a:p>
          <a:p>
            <a:pPr lvl="2">
              <a:lnSpc>
                <a:spcPct val="80000"/>
              </a:lnSpc>
              <a:defRPr spc="180" sz="9000"/>
            </a:pPr>
            <a:r>
              <a:t>         </a:t>
            </a:r>
          </a:p>
          <a:p>
            <a:pPr>
              <a:lnSpc>
                <a:spcPct val="80000"/>
              </a:lnSpc>
              <a:defRPr spc="180" sz="9000"/>
            </a:pPr>
            <a:endParaRPr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pc="180" sz="9000"/>
            </a:pPr>
            <a:endParaRPr spc="154" sz="7700"/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15 ... 這人是我揀選的器皿，為要把我的名傳給外族人、君王和以色列人。16 我要指示他，為了我的名他必須受許多的苦。”"/>
          <p:cNvSpPr txBox="1"/>
          <p:nvPr>
            <p:ph type="body" idx="1"/>
          </p:nvPr>
        </p:nvSpPr>
        <p:spPr>
          <a:xfrm>
            <a:off x="2020823" y="3194758"/>
            <a:ext cx="21680420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pc="180" sz="9000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15</a:t>
            </a:r>
            <a:r>
              <a:t> ... 這人是我揀選的器皿，為要把我的名傳給外族人、君王和以色列人。</a:t>
            </a: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16</a:t>
            </a:r>
            <a:r>
              <a:t> 我要指示他，為了我的名他必須受許多的苦。”</a:t>
            </a:r>
          </a:p>
          <a:p>
            <a:pPr>
              <a:lnSpc>
                <a:spcPct val="80000"/>
              </a:lnSpc>
              <a:defRPr spc="171" sz="8600"/>
            </a:pPr>
          </a:p>
          <a:p>
            <a:pPr>
              <a:lnSpc>
                <a:spcPct val="80000"/>
              </a:lnSpc>
              <a:defRPr spc="178" sz="8900"/>
            </a:pPr>
            <a:r>
              <a:t> </a:t>
            </a:r>
          </a:p>
          <a:p>
            <a:pPr>
              <a:lnSpc>
                <a:spcPct val="80000"/>
              </a:lnSpc>
              <a:defRPr spc="180" sz="9000"/>
            </a:pPr>
          </a:p>
          <a:p>
            <a:pPr>
              <a:lnSpc>
                <a:spcPct val="80000"/>
              </a:lnSpc>
              <a:defRPr spc="190" sz="9500"/>
            </a:pPr>
            <a:r>
              <a:t>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rPr spc="200" sz="10000"/>
              <a:t>  </a:t>
            </a:r>
            <a:endParaRPr spc="200" sz="10000"/>
          </a:p>
          <a:p>
            <a:pPr>
              <a:lnSpc>
                <a:spcPct val="80000"/>
              </a:lnSpc>
              <a:defRPr spc="220" sz="11000"/>
            </a:pPr>
            <a:r>
              <a:t> </a:t>
            </a:r>
          </a:p>
          <a:p>
            <a:pPr>
              <a:lnSpc>
                <a:spcPct val="80000"/>
              </a:lnSpc>
              <a:defRPr spc="126" sz="6300"/>
            </a:pPr>
          </a:p>
          <a:p>
            <a:pPr>
              <a:lnSpc>
                <a:spcPct val="80000"/>
              </a:lnSpc>
              <a:defRPr spc="176" sz="8800"/>
            </a:pPr>
          </a:p>
          <a:p>
            <a:pPr>
              <a:lnSpc>
                <a:spcPct val="80000"/>
              </a:lnSpc>
              <a:defRPr spc="208" sz="10400"/>
            </a:pPr>
            <a:r>
              <a:t> </a:t>
            </a:r>
          </a:p>
          <a:p>
            <a:pPr>
              <a:lnSpc>
                <a:spcPct val="80000"/>
              </a:lnSpc>
              <a:defRPr spc="239" sz="120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  <a:endParaRPr spc="112" sz="5600"/>
          </a:p>
          <a:p>
            <a:pPr>
              <a:lnSpc>
                <a:spcPct val="80000"/>
              </a:lnSpc>
              <a:defRPr spc="124" sz="6200"/>
            </a:pPr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endParaRPr spc="140" sz="7000"/>
          </a:p>
          <a:p>
            <a:pPr>
              <a:lnSpc>
                <a:spcPct val="80000"/>
              </a:lnSpc>
              <a:defRPr spc="117" sz="5900"/>
            </a:pPr>
            <a:r>
              <a:rPr spc="140" sz="7000"/>
              <a:t> </a:t>
            </a: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  <a:p>
            <a:pPr>
              <a:lnSpc>
                <a:spcPct val="80000"/>
              </a:lnSpc>
            </a:pPr>
            <a:r>
              <a:t> 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大光之中的上帝和罪人 @使徒行傳 | Acts 9.1-19"/>
          <p:cNvSpPr txBox="1"/>
          <p:nvPr/>
        </p:nvSpPr>
        <p:spPr>
          <a:xfrm>
            <a:off x="2033523" y="1258668"/>
            <a:ext cx="166427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1100" sz="4400">
                <a:solidFill>
                  <a:srgbClr val="FFFFFF"/>
                </a:solidFill>
              </a:defRPr>
            </a:pPr>
            <a:r>
              <a:rPr spc="1375" sz="5500"/>
              <a:t>大光之中的上帝和罪人</a:t>
            </a:r>
            <a:r>
              <a:t> </a:t>
            </a:r>
            <a:r>
              <a:rPr spc="950" sz="3800"/>
              <a:t>@使徒行傳 </a:t>
            </a:r>
            <a:r>
              <a:rPr spc="925" sz="3700"/>
              <a:t>| Acts 9.1-19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16E7C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Noto Sans CJK TC DemiLight"/>
        <a:ea typeface="Noto Sans CJK TC DemiLight"/>
        <a:cs typeface="Noto Sans CJK TC DemiLight"/>
      </a:majorFont>
      <a:minorFont>
        <a:latin typeface="Noto Sans CJK TC Light"/>
        <a:ea typeface="Noto Sans CJK TC Light"/>
        <a:cs typeface="Noto Sans CJK TC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750" strike="noStrike" sz="30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Noto Sans CJK TC Bold"/>
            <a:ea typeface="Noto Sans CJK TC Bold"/>
            <a:cs typeface="Noto Sans CJK TC Bold"/>
            <a:sym typeface="Noto Sans CJK TC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Noto Sans CJK TC DemiLight"/>
        <a:ea typeface="Noto Sans CJK TC DemiLight"/>
        <a:cs typeface="Noto Sans CJK TC DemiLight"/>
      </a:majorFont>
      <a:minorFont>
        <a:latin typeface="Noto Sans CJK TC Light"/>
        <a:ea typeface="Noto Sans CJK TC Light"/>
        <a:cs typeface="Noto Sans CJK TC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750" strike="noStrike" sz="30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Noto Sans CJK TC Bold"/>
            <a:ea typeface="Noto Sans CJK TC Bold"/>
            <a:cs typeface="Noto Sans CJK TC Bold"/>
            <a:sym typeface="Noto Sans CJK TC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