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  <p:sldMasterId id="2147483750" r:id="rId5"/>
    <p:sldMasterId id="2147483762" r:id="rId6"/>
  </p:sldMasterIdLst>
  <p:notesMasterIdLst>
    <p:notesMasterId r:id="rId34"/>
  </p:notesMasterIdLst>
  <p:sldIdLst>
    <p:sldId id="257" r:id="rId7"/>
    <p:sldId id="1876" r:id="rId8"/>
    <p:sldId id="775" r:id="rId9"/>
    <p:sldId id="777" r:id="rId10"/>
    <p:sldId id="1880" r:id="rId11"/>
    <p:sldId id="1883" r:id="rId12"/>
    <p:sldId id="1879" r:id="rId13"/>
    <p:sldId id="1885" r:id="rId14"/>
    <p:sldId id="1881" r:id="rId15"/>
    <p:sldId id="1884" r:id="rId16"/>
    <p:sldId id="1877" r:id="rId17"/>
    <p:sldId id="1220" r:id="rId18"/>
    <p:sldId id="1221" r:id="rId19"/>
    <p:sldId id="1223" r:id="rId20"/>
    <p:sldId id="1224" r:id="rId21"/>
    <p:sldId id="1227" r:id="rId22"/>
    <p:sldId id="1886" r:id="rId23"/>
    <p:sldId id="1890" r:id="rId24"/>
    <p:sldId id="1891" r:id="rId25"/>
    <p:sldId id="1893" r:id="rId26"/>
    <p:sldId id="1892" r:id="rId27"/>
    <p:sldId id="1894" r:id="rId28"/>
    <p:sldId id="1896" r:id="rId29"/>
    <p:sldId id="1897" r:id="rId30"/>
    <p:sldId id="1889" r:id="rId31"/>
    <p:sldId id="1887" r:id="rId32"/>
    <p:sldId id="18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FF99"/>
    <a:srgbClr val="FFCCCC"/>
    <a:srgbClr val="FFFF71"/>
    <a:srgbClr val="B00000"/>
    <a:srgbClr val="FFFF97"/>
    <a:srgbClr val="99663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223" autoAdjust="0"/>
  </p:normalViewPr>
  <p:slideViewPr>
    <p:cSldViewPr snapToGrid="0">
      <p:cViewPr varScale="1">
        <p:scale>
          <a:sx n="82" d="100"/>
          <a:sy n="82" d="100"/>
        </p:scale>
        <p:origin x="1632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9A7FF-3D57-44AF-911C-E661CA0659FD}" type="datetimeFigureOut">
              <a:rPr lang="en-CA" smtClean="0"/>
              <a:t>2024-06-02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C47CE-8F65-42BB-8916-62970849C4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59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dy_Justic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%E9%A6%AC%E5%8F%AF%E7%A6%8F%E9%9F%B311%3A15&amp;version=CUVMPT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Exodus%2020,%E7%B4%84%20%E7%BF%B0%20%E7%A6%8F%20%E9%9F%B3%2021,%E7%B4%84%E7%BF%B0%E7%A6%8F%E9%9F%B3%2021&amp;version=NIV,CUV,RCU17TS#fen-NIV-2055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exegesis/exo.34.1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d.bible/exegesis/deu.6.15" TargetMode="External"/><Relationship Id="rId5" Type="http://schemas.openxmlformats.org/officeDocument/2006/relationships/hyperlink" Target="https://wd.bible/exegesis/deu.5.9" TargetMode="External"/><Relationship Id="rId4" Type="http://schemas.openxmlformats.org/officeDocument/2006/relationships/hyperlink" Target="https://wd.bible/exegesis/deu.4.24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神是公義的，就是說：神是公正的</a:t>
            </a:r>
            <a:r>
              <a:rPr lang="en-CA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en-CA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ui-sans-serif"/>
              </a:rPr>
              <a:t>just) 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、公道的 </a:t>
            </a:r>
            <a:r>
              <a:rPr lang="en-CA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en-CA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ui-sans-serif"/>
              </a:rPr>
              <a:t>righteous)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、公平的</a:t>
            </a:r>
            <a:r>
              <a:rPr lang="en-CA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en-CA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ui-sans-serif"/>
              </a:rPr>
              <a:t>fair)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，斷不以有罪為無罪。</a:t>
            </a:r>
            <a:r>
              <a:rPr lang="en-CA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ui-sans-serif"/>
              </a:rPr>
              <a:t>He will never declare the guilty to be innocent.</a:t>
            </a:r>
            <a:br>
              <a:rPr lang="en-CA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ui-sans-serif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所有的罪惡，神都要追討和審判，並且施行刑罰。</a:t>
            </a:r>
            <a:br>
              <a:rPr lang="en-CA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br>
              <a:rPr lang="en-CA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神絕對不能以有罪的為無罪。俗語說：“欠債還錢。”我們所欠的，是罪的債；神是公義的，祂公正、公道、公平，必定要追討我們一切的罪，作出公正的審判，並且加以刑罰。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293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5 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You shall not bow down to them or worship them; for I, the </a:t>
            </a:r>
            <a:r>
              <a:rPr lang="en-CA" b="0" i="0" cap="sm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your God, am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a jealous God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, </a:t>
            </a:r>
            <a:r>
              <a:rPr lang="en-CA" b="1" i="1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punishing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 the children for the sin of the parents to the third and fourth generation of those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who hate me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,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「恨我的，我必追討他的罪」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恨我的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並非指仇恨，而是一種憎惡，討厭神，不要以真神為”神“，輕忽祂，甚至故意違逆祂的；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追討他的罪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意指向他問罪並且給予懲罰。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endParaRPr lang="en-CA" dirty="0"/>
          </a:p>
          <a:p>
            <a:endParaRPr lang="en-CA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C47CE-8F65-42BB-8916-62970849C4D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52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TW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32</a:t>
            </a:r>
            <a:r>
              <a:rPr lang="zh-TW" altLang="en-US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章</a:t>
            </a:r>
            <a:br>
              <a:rPr lang="en-US" altLang="zh-TW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en-US" altLang="zh-TW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3 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百 姓 就 都 摘 下 他 們 耳 上 的 金 環 ， 拿 來 給 亞 倫 。</a:t>
            </a:r>
          </a:p>
          <a:p>
            <a:pPr algn="l"/>
            <a:r>
              <a:rPr lang="en-US" altLang="zh-TW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4 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亞 倫 從 他 們 手 裡 接 過 來 ， 鑄 了 一 隻 牛 犢 ， 用 雕 刻 的 器 具 做 成 。 他 們 就 說 ： 以 色 列 阿 ， 這 是 領 你 出 埃 及 地 的 神 。</a:t>
            </a:r>
          </a:p>
          <a:p>
            <a:pPr algn="l"/>
            <a:r>
              <a:rPr lang="en-US" altLang="zh-TW" b="0" i="0" u="sng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5 </a:t>
            </a:r>
            <a:r>
              <a:rPr lang="zh-TW" altLang="en-US" b="0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亞 倫 看 見 ， 就 在 牛 犢 面 前 築 壇 ， 且 宣 告 說 ： 明 日 要 向 耶 和 華 守 節 。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91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276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zh-TW" sz="1200" dirty="0">
                <a:solidFill>
                  <a:srgbClr val="FFC0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1. </a:t>
            </a:r>
            <a:r>
              <a:rPr lang="zh-TW" altLang="en-US" sz="1200" dirty="0">
                <a:solidFill>
                  <a:srgbClr val="FFC0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有憐憫</a:t>
            </a:r>
            <a:r>
              <a:rPr lang="en-US" altLang="zh-TW" sz="1200" dirty="0">
                <a:solidFill>
                  <a:srgbClr val="FFC0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——</a:t>
            </a:r>
            <a:r>
              <a:rPr lang="zh-TW" altLang="en-US" sz="1200" dirty="0">
                <a:solidFill>
                  <a:srgbClr val="FFC0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是指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有怜悯 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Chinese Quote"/>
              </a:rPr>
              <a:t>/ 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怜悯 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Chinese Quote"/>
              </a:rPr>
              <a:t>/ 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有怜悯的 </a:t>
            </a:r>
            <a:r>
              <a:rPr lang="zh-TW" altLang="en-US" b="0" i="0" dirty="0">
                <a:effectLst/>
                <a:highlight>
                  <a:srgbClr val="FFFFFF"/>
                </a:highlight>
                <a:latin typeface="Chinese Quote"/>
              </a:rPr>
              <a:t>， </a:t>
            </a:r>
            <a:r>
              <a:rPr lang="en-CA" b="0" i="0" dirty="0">
                <a:effectLst/>
                <a:highlight>
                  <a:srgbClr val="FFFFFF"/>
                </a:highlight>
                <a:latin typeface="Chinese Quote"/>
              </a:rPr>
              <a:t> merciful 8, compassion </a:t>
            </a:r>
            <a:r>
              <a:rPr lang="zh-TW" altLang="en-US" b="0" i="0" dirty="0">
                <a:effectLst/>
                <a:highlight>
                  <a:srgbClr val="FFFFFF"/>
                </a:highlight>
                <a:latin typeface="Chinese Quote"/>
              </a:rPr>
              <a:t>５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680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</a:t>
            </a:r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7 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maintaining love to thousands, and forgiving wickedness, rebellion and sin. Yet he does not leave the guilty unpunished; he punishes the children and their children for the sin of the parents to the third and fourth generation.”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6204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The Lady Justice Statue </a:t>
            </a:r>
            <a:br>
              <a:rPr lang="en-CA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en-CA" dirty="0">
                <a:hlinkClick r:id="rId3"/>
              </a:rPr>
              <a:t>Lady Justice – Wikipedia</a:t>
            </a:r>
            <a:r>
              <a:rPr lang="en-CA" dirty="0"/>
              <a:t> </a:t>
            </a:r>
            <a:br>
              <a:rPr lang="en-CA" dirty="0"/>
            </a:br>
            <a:r>
              <a:rPr lang="en-CA" dirty="0"/>
              <a:t>https://en.wikipedia.org/wiki/Lady_Justice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33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The Lady Justice Statue 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863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1. 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第一次是耶穌傳道之初（約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2:13-22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），第二次是受難之前三天（太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21:12-17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，可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11:15-19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，路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19:45-48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）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</a:b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2. 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聖殿外圍有一個區域稱為外邦人院，是給外邦人敬拜上帝的地方。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</a:b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3. 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在聖殿的關鍵位置設置了顯眼的標誌，禁止</a:t>
            </a: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”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外邦人</a:t>
            </a: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”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進入聖殿外院及內院，即聖殿的內部。</a:t>
            </a:r>
            <a:endParaRPr lang="en-CA" altLang="zh-TW" b="0" i="0" dirty="0">
              <a:solidFill>
                <a:srgbClr val="555555"/>
              </a:solidFill>
              <a:effectLst/>
              <a:highlight>
                <a:srgbClr val="FFFFFF"/>
              </a:highlight>
              <a:latin typeface="PT Serif" panose="020A0603040505020204" pitchFamily="18" charset="0"/>
            </a:endParaRPr>
          </a:p>
          <a:p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當耶穌進入聖殿時，祂發現這個區域充斥著</a:t>
            </a: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”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買賣祭物</a:t>
            </a: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/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貨物</a:t>
            </a: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”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及</a:t>
            </a: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”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兌換銀錢</a:t>
            </a: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”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的人。（</a:t>
            </a:r>
            <a:r>
              <a:rPr lang="zh-TW" altLang="en-US" b="0" i="0" u="none" strike="noStrike" dirty="0">
                <a:solidFill>
                  <a:srgbClr val="2361A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hlinkClick r:id="rId3"/>
              </a:rPr>
              <a:t>馬可福音</a:t>
            </a:r>
            <a:r>
              <a:rPr lang="en-US" altLang="zh-TW" b="0" i="0" u="none" strike="noStrike" dirty="0">
                <a:solidFill>
                  <a:srgbClr val="2361A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hlinkClick r:id="rId3"/>
              </a:rPr>
              <a:t>11</a:t>
            </a:r>
            <a:r>
              <a:rPr lang="zh-TW" altLang="en-US" b="0" i="0" u="none" strike="noStrike" dirty="0">
                <a:solidFill>
                  <a:srgbClr val="2361A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hlinkClick r:id="rId3"/>
              </a:rPr>
              <a:t>章</a:t>
            </a:r>
            <a:r>
              <a:rPr lang="en-US" altLang="zh-TW" b="0" i="0" u="none" strike="noStrike" dirty="0">
                <a:solidFill>
                  <a:srgbClr val="2361A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hlinkClick r:id="rId3"/>
              </a:rPr>
              <a:t>15</a:t>
            </a:r>
            <a:r>
              <a:rPr lang="zh-TW" altLang="en-US" b="0" i="0" u="none" strike="noStrike" dirty="0">
                <a:solidFill>
                  <a:srgbClr val="2361A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hlinkClick r:id="rId3"/>
              </a:rPr>
              <a:t>節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）他們的買賣行為占據了外邦人惟一能尋求及敬拜上帝的場所。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</a:b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(1) 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兌換銀錢及買賣鴿子的商人針對獻祭者作出巧計，摩西律法允許窮人可獻上兩隻鴿子做為獻祭。但他們被迫向那些商人購買聖殿認可的鴿子，價格通常極不合理。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</a:b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(2)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  <a:t> 同時他們必須將當時羅馬的流通貨幣（凱撒的肖像）以不合理的差價兌換成宗教領袖認可在聖殿使用的錢幣（舍客勒）。 這些人被剥削不是一次，而是兩次：兌換銀錢一次，買鴿子時又一次。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</a:b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有牲口販子在那裡擺賣獻祭用的牲口，有兌換銀錢的為人將羅馬幣換成聖殿專用的錢幣，這都是一些生意人為了方便從外地回耶路撒冷過節的人而設的，當然可能有聖殿的祭司從中掠奪一筆，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</a:br>
            <a: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(1) 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耶穌是為神的殿而心焦如焚，因為他看見人將神的聖殿變成街市，將聖潔的地方弄污，敬拜禱告的地方變成社交聚集的場所，耶穌又看見人以湊熱鬧取代親近神，過節和獻祭成了形式的動作，失去了屬靈的實意，更趁神的日子大撈一筆，這是完全違背了神的心意，耶穌是為了維護神的尊嚴和聖殿的潔淨，不願看到人「當神冇到」，他是以行動成為一個正面的教導。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</a:b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耶穌面對猶太人的質疑說：「你們拆毀這殿，我三日內要再建立起來。」（約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2:19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br>
              <a:rPr lang="en-CA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CA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(1) 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稅錢用來建殿，祭物用來贖罪，在人的眼光看起來是討神喜悅，但在耶穌的眼光裡看見的卻是「拆毀」，神和人之間單純無價的關係被拆毀了，祂要用祂復活的能力（三日內）恢復人和神和好的關係。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3950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從主前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年大希律下令重建聖殿到主後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26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年，聖殿已建了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46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年之久，但仍然未全部峻工，尚在建築中。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637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第一次是耶穌傳道之初（約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2:13-22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），第二次是受難之前三天（太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21:12-17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，可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11:15-19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，路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19:45-48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）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</a:b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endParaRPr lang="en-CA" dirty="0"/>
          </a:p>
          <a:p>
            <a:endParaRPr lang="en-CA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C47CE-8F65-42BB-8916-62970849C4D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24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dirty="0"/>
              <a:t>第二天一大早，摩西手上拿著兩塊石版如約而來。</a:t>
            </a:r>
            <a:br>
              <a:rPr lang="en-CA" altLang="zh-TW" sz="1800" dirty="0"/>
            </a:br>
            <a:r>
              <a:rPr lang="zh-TW" altLang="en-US" sz="1200" dirty="0"/>
              <a:t>但神在動那兩塊石版之前，先宣告了自己偉大的屬性（出三十四</a:t>
            </a:r>
            <a:r>
              <a:rPr lang="en-US" altLang="zh-Hans" sz="1200" dirty="0"/>
              <a:t>5–7</a:t>
            </a:r>
            <a:r>
              <a:rPr lang="zh-TW" altLang="en-US" sz="1200" dirty="0"/>
              <a:t>），這宣告是一切猶太教和基督教神學的基礎。</a:t>
            </a:r>
            <a:endParaRPr lang="en-CA" altLang="zh-TW" sz="1200" dirty="0"/>
          </a:p>
          <a:p>
            <a:endParaRPr lang="en-CA" altLang="zh-TW" sz="1200"/>
          </a:p>
          <a:p>
            <a:endParaRPr lang="zh-TW" alt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7273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第一次是耶穌傳道之初（約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2:13-22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），第二次是受難之前三天（太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21:12-17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，可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11:15-19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，路 </a:t>
            </a:r>
            <a:r>
              <a:rPr lang="en-US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19:45-48</a:t>
            </a:r>
            <a:r>
              <a:rPr lang="zh-TW" altLang="en-US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Helvetica Neue"/>
              </a:rPr>
              <a:t>）</a:t>
            </a:r>
            <a:br>
              <a:rPr lang="en-CA" altLang="zh-TW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</a:rPr>
            </a:b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endParaRPr lang="en-CA" dirty="0"/>
          </a:p>
          <a:p>
            <a:endParaRPr lang="en-CA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C47CE-8F65-42BB-8916-62970849C4D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846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</a:t>
            </a:r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7 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maintaining love to thousands, and forgiving wickedness, rebellion and sin. Yet he does not leave the guilty unpunished; he punishes the children and their children for the sin of the parents to the third and fourth generation.”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「恨我的，我必追討他的罪」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恨我的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並非指仇恨，而是一種憎惡，討厭神，不要以真神為”神“，輕忽祂，甚至故意違逆祂的；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追討他的罪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意指向他問罪並且給予懲罰。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endParaRPr lang="en-CA" dirty="0"/>
          </a:p>
          <a:p>
            <a:endParaRPr lang="en-CA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C47CE-8F65-42BB-8916-62970849C4D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0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And God spoke all these words:</a:t>
            </a:r>
          </a:p>
          <a:p>
            <a:pPr algn="l"/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2 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“I am the </a:t>
            </a:r>
            <a:r>
              <a:rPr lang="en-CA" b="0" i="0" cap="sm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your God, who brought you out of Egypt, out of the land of slavery.</a:t>
            </a:r>
          </a:p>
          <a:p>
            <a:pPr algn="l"/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3 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“You shall have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no other gods 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before</a:t>
            </a:r>
            <a:r>
              <a:rPr lang="en-CA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[</a:t>
            </a:r>
            <a:r>
              <a:rPr lang="en-CA" b="0" i="0" baseline="3000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system-ui"/>
                <a:hlinkClick r:id="rId3" tooltip="See footnote a"/>
              </a:rPr>
              <a:t>a</a:t>
            </a:r>
            <a:r>
              <a:rPr lang="en-CA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]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me.</a:t>
            </a:r>
          </a:p>
          <a:p>
            <a:pPr algn="l"/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4 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“You shall not make for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yourself an image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in the form of anything in heaven above or on the earth beneath or in the waters below.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02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4 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“You shall not make for yourself an image in the form of anything in heaven above or on the earth beneath or in the waters below. 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5 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You shall not bow down to them or worship them; for I, the </a:t>
            </a:r>
            <a:r>
              <a:rPr lang="en-CA" b="0" i="0" cap="sm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your God, am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a jealous God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, punishing the children for the sin of the parents to the third and fourth generation of those who hate me,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「恨我的，我必追討他的罪」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恨我的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並非指仇恨，而是一種憎惡，討厭神，不要以真神為”神“，輕忽祂，甚至故意違逆祂的；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追討他的罪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意指向他問罪並且給予懲罰。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</a:t>
            </a:r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6 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but showing love to a thousand generations of those who love me and keep my commandments.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762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忌邪的神：</a:t>
            </a:r>
            <a:r>
              <a:rPr lang="en-CA" altLang="zh-TW" sz="12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J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ealous God</a:t>
            </a:r>
            <a:b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zh-CN" altLang="en-US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3"/>
              </a:rPr>
              <a:t>出 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3"/>
              </a:rPr>
              <a:t>34:14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</a:rPr>
              <a:t>  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不可敬拜別神，因為耶和華是忌邪的上帝，他的名是忌邪者。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4"/>
              </a:rPr>
              <a:t>申 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4"/>
              </a:rPr>
              <a:t>4:24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</a:rPr>
              <a:t>  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因為耶和華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Chinese Quote"/>
              </a:rPr>
              <a:t>—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你的上帝是吞滅的火，是忌邪的上帝。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5"/>
              </a:rPr>
              <a:t>申 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5"/>
              </a:rPr>
              <a:t>5:9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</a:rPr>
              <a:t>   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不可跪拜那些像，也不可事奉它們，因為我耶和華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Chinese Quote"/>
              </a:rPr>
              <a:t>—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你的上帝是忌邪的上帝。恨我的，我必懲罰他們的罪，自父及子，直到三、四代；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6"/>
              </a:rPr>
              <a:t>申 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  <a:hlinkClick r:id="rId6"/>
              </a:rPr>
              <a:t>6:15</a:t>
            </a:r>
            <a:r>
              <a:rPr lang="en-US" altLang="zh-CN" b="0" i="0" u="none" strike="noStrike" dirty="0">
                <a:solidFill>
                  <a:srgbClr val="1890FF"/>
                </a:solidFill>
                <a:effectLst/>
                <a:highlight>
                  <a:srgbClr val="FFFFFF"/>
                </a:highlight>
                <a:latin typeface="Chinese Quote"/>
              </a:rPr>
              <a:t>  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因為在你中間的耶和華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Chinese Quote"/>
              </a:rPr>
              <a:t>—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你的上帝是忌邪的上帝，恐怕耶和華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Chinese Quote"/>
              </a:rPr>
              <a:t>—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Chinese Quote"/>
              </a:rPr>
              <a:t>你上帝的怒氣向你發作，把你從地上除滅。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019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4 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“You shall not make for yourself an image in the form of anything in heaven above or on the earth beneath or in the waters below. 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5 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You shall not bow down to them or worship them; for I, the </a:t>
            </a:r>
            <a:r>
              <a:rPr lang="en-CA" b="0" i="0" cap="sm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your God, am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a jealous God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, punishing the children for the sin of the parents to the third and fourth generation of those who hate me,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「恨我的，我必追討他的罪」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恨我的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並非指仇恨，而是一種憎惡，討厭神，不要以真神為”神“，輕忽祂，甚至故意違逆祂的；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追討他的罪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意指向他問罪並且給予懲罰。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</a:t>
            </a:r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6 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but showing love to a thousand generations of those who love me and keep my commandments.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C47CE-8F65-42BB-8916-62970849C4D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7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將“忌邪的神”比喻成一位忠誠守護者，可以這樣理解：</a:t>
            </a:r>
            <a:b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女人吃男人醋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表示女性因為嫉妒而產生情感波動，通常是因為她認為男性對其他女性有特別的關心或注意。</a:t>
            </a:r>
            <a:b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例子</a:t>
            </a:r>
            <a: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1: </a:t>
            </a: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好想一位深愛其伴侶的人，他對這段關係充滿專一和熱情。他不僅僅是熱愛和專一對他的伴侶，還會保護這段關係不受外界的威脅和不受到外界的誘惑。</a:t>
            </a:r>
            <a:b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如果有任何人或事試圖入侵或破壞他們的真愛，這位守護者會表現出強烈的反對和抵制，這種反應源於對關係的珍視和對伴侶的深愛。</a:t>
            </a:r>
            <a:b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例子</a:t>
            </a:r>
            <a: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2: </a:t>
            </a: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又好像一對相戀相愛的情侶</a:t>
            </a:r>
            <a: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因為其中一方表示對其他的異性有多點的關注</a:t>
            </a:r>
            <a: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稱讚</a:t>
            </a:r>
            <a: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眼神等等</a:t>
            </a:r>
            <a: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都會另到伴侶產生妒忌的心</a:t>
            </a:r>
            <a:r>
              <a:rPr lang="en-CA" altLang="zh-TW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b="0" i="0" dirty="0">
                <a:solidFill>
                  <a:srgbClr val="222222"/>
                </a:solidFill>
                <a:effectLst/>
                <a:highlight>
                  <a:srgbClr val="F7F7FA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男女都多少有點吃醋。</a:t>
            </a:r>
            <a:endParaRPr lang="en-CA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616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09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5 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You shall not bow down to them or worship them; for I, the </a:t>
            </a:r>
            <a:r>
              <a:rPr lang="en-CA" b="0" i="0" cap="sm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Lord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your God, am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a jealous God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, </a:t>
            </a:r>
            <a:r>
              <a:rPr lang="en-CA" b="1" i="1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punishing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 the children for the sin of the parents to the third and fourth generation of those </a:t>
            </a:r>
            <a:r>
              <a:rPr lang="en-CA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who hate me</a:t>
            </a:r>
            <a: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,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「恨我的，我必追討他的罪」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恨我的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並非指仇恨，而是一種憎惡，討厭神，不要以真神為”神“，輕忽祂，甚至故意違逆祂的；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追討他的罪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意指向他問罪並且給予懲罰。</a:t>
            </a:r>
            <a:br>
              <a:rPr lang="en-C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47CE-8F65-42BB-8916-62970849C4D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09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8C57-E511-8B63-7AEE-35E74D369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5C801-57AD-56A6-DFB3-CF66994C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2B1E0-5809-7442-6FEA-1D1C09BEE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416A0-86FB-FFF2-1814-C18FF47F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CE229-7C69-1130-98D5-94C02BAF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C5940-C86E-4718-A384-BCB6DDFB7FC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9090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6EDC-3DAE-1482-E04A-C5B95F29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C9752-B4B7-508C-A4A6-A20FF627C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B4CB4-856C-7226-D1B9-BFC4F616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6A007-65FE-040B-E5F0-AC589F35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D090D-A640-987B-D124-0BBC00C5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C522E-B1D9-422B-9EB8-8BC893B7A4A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788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BA7C-39D0-BB8A-8141-F5FAE455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0E4B4-61E8-5004-6898-A522B55BF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73459-E30F-70FF-E38F-4EB2F718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CD477-7B81-4D6E-B4E9-C0A492E4E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C13C5-2C44-4DB4-2D93-874D1464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90270-66D5-49D4-BA95-55CE3A3C1C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3774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CE92-BBC3-4D29-11B3-C44E7EAB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401C9-A3D4-36CE-78EC-F69F77E84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339B2-90E9-5AAE-A39A-8EF1455AC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6F1B4-36AA-44C4-A493-148BC2CF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87DD8-A81A-7A65-94E5-99F81B94E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71C39-8E77-0D9D-B3A8-35B93F83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87A39-A5B4-4A7A-8372-3C088913CEE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0525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BA240-4D6A-BF02-70CD-5131B2D7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AF4C3-D5C5-F47A-786A-2BC0FE6C7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55402-160A-63E0-9DDA-6A94F72FB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73CD9-8259-8623-BD62-8D4B5665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B9244-50F5-9339-AB08-A2B9DDCCE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9085-BAFE-9EB2-259F-0A97059D1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EAC77-E060-1549-62B6-6626D8CF3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B9870-0D00-01F7-CF05-B67214F9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4BAC8-8952-4270-A395-1A4BEAB0372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36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0FB7-19B6-0597-EFBA-A8A9A75E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80E60-46CE-DEA5-39BA-BD182401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C3778-2C07-B077-2CC5-5FCBBADF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CB241-15CF-057A-CB23-5DBB865A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2185A-B641-4FD5-ACCF-32FC9942CDB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079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1B574-B7DA-F4DA-55FB-9DEBBF1D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A8183-CE43-ECF6-A5BE-FDDD61A9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E1E11-22BE-EB6E-D91B-DFFC6F13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A0D53-0883-4A7E-86CA-ECBACAFA17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3025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C771-18B7-472D-AD50-D8915126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5E06B-9929-6747-482F-FA7B3436E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5723E-F636-9830-8A87-0A06E6081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CE7C5-F099-5FC3-3B05-A44EC232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BCF0E-1413-18ED-7405-F53050CD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9A541-040B-B2BA-79D7-2FCC94C0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ABB1E-AEE8-42B5-A3ED-62CAE43C66D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55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4944-74BE-2562-26CC-F3809BF2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A428F-25F5-C22D-FF45-C12FC8D08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5937E-7138-BE43-5C09-A37E4DF55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38A76-6960-D367-FF63-DFA38331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75697-3B77-212B-A40B-837E43E1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37495-9CA9-BECF-7496-49B132ED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75519-DFBB-4139-A1E3-8CA30A38E5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8247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6CFA-4466-BCAA-4D76-2454D776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73E62-B774-6B99-5A97-4569B48B0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63C1F-AF84-86FA-62A0-0315AD22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78E10-9FA5-02AC-4733-13D5EE07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A8C50-8A86-D641-ECED-FD9577C6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11223-2C32-43A4-9FB9-EFD278E6956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6538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16F3E9-CE38-C6D5-8776-8BC3B6D9D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8B631-685A-04EE-57DD-D95768256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AE135-1875-737D-901D-50C62354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8B8D5-6CF0-5371-47A5-ACF7BECA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4FDA8-9968-3AA0-9EF8-90527310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AD81E-4F1C-4D70-A4FB-2F57AB3F413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8954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244D-B859-17DA-298C-37DC423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39F0C-472F-4264-B9AF-327679054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3113-2512-F91B-0DB2-88D7712E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50635-E1C9-7279-C46A-25E7FFA9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78FFA-B550-1B0D-BDC0-999685EA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26D57-159E-4720-802D-D63AB2688CC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3997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77CA3-AADB-E8FD-827D-5B46C1DA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37E21-622A-7290-70B2-20E387483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98832-C551-A807-25B2-AA86F71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3DC49-CDBD-70E7-1936-9917B170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30DF1-A406-C1DC-2274-DC6C0949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D4B90-5974-45AB-9CBC-2CBAE2D5E05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491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EFEE4-2C46-2177-08EF-A7FE20B6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45346-7B30-D3B2-82EF-0E125E1B8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EFF67-2E89-279F-2372-1145921B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8E574-3651-5C1B-F164-71E24A9E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996C8-BC8C-61A3-0DDB-D061EB36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44D53-B605-40EF-A183-71EBA743A21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3601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5553-9C82-76BC-9D92-97A85299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774E2-2EBE-127A-B5DF-8FBF6F21B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161C0-6058-F4A9-3A07-93C98AA92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12609-2F0F-BD57-DF4D-9D7E124D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B9BB0-1EC8-B76E-0376-3FF53FAD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0AF06-B837-2C58-EC1D-DF229D13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492D1-EA55-4863-ABBF-2059837694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1538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6252-97BD-B37F-C430-399A71EC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40EF1-3A76-56CD-BA5B-315890CC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15A01-FF14-846D-9146-1A04BC74A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00B82-EB64-6379-9F7B-01DAF8C4B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D25C58-319F-B612-EAE4-A8111F98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ACABE-4C72-2317-24F4-AADE33AF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C56533-6D1D-445A-7B69-8D34940C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9987B-3284-74EE-42C9-0FDAB0D2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EBD22-9EF4-41BE-86D8-104C666815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5855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308E-BFB9-7EB5-960C-EDFE3810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505D5-2A34-2BEB-47D1-6420ACA5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3B330-7199-00A8-AB00-04E3F2E7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387A6-6244-BCC2-F43A-5B4818E1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8F47-397A-4793-A1C4-ADCE70C650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8949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92281-46C1-E18F-FD3A-8AFC94B48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F33C2-4ABE-38B5-BFC6-A0B882AF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258C7-98DD-4961-5EC4-66D6A467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BB399-0AE6-4AD9-A2F3-099E8B849AF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670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8CDD7-500D-0AE8-5882-86890E69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A3D2E-5895-50B0-6399-0E6C2A61E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8189D-CEB1-AB03-5396-7879763D9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07399-D676-E73D-D242-8A10E752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35123-8D07-744D-7F76-F4C6E14E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99DB0-0F63-FAB9-12FA-B9142B33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4903C-50C3-4B54-9C1A-F1AEA3EFF89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4899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AE2-5E87-3034-28C4-267B676F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B926B-00B1-880B-9C39-92F1122D5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3D552-7249-5086-3F61-B5B4E44EE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CF1C6-DEC1-5019-3ED7-37A39914A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EE515-554C-DC97-79EE-2F0DE8B3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ABFCD-7B0D-735F-3798-752B78EA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FB2CA-B74C-4902-A53E-0EBB3B3A4E0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4599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28C4-A2AB-9FC7-D0E6-29180795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6D068-8FA6-F521-D23A-87EC2AA38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D9060-2631-ABA4-A4FA-0309D3DE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FF202-949A-71A1-D593-56536D08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64AD0-4ACD-4C75-0EF6-7FE87213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2C6A5-AEEC-4820-9A84-189661356F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0128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80F47-374D-0E4C-313C-EF2F48EDA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113BD-4308-5F7D-BB28-CA459310A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D392C-9591-BAE1-FE71-333530CB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DB94D-F8A3-3614-F482-BB0E4F99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20BA0-EFC0-FC3C-828C-1F442317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372C1-3BEB-40BB-B524-5DA1EEED8B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683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0CCBF86-020C-13D5-2BC6-9F0FFCEA1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2FF3802-44BB-E6EF-3A6F-AB316C802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EAABA8-2CF7-0E8D-B3C5-B29900B62A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00D445-E6CB-8F28-7A08-26C1AE69FC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5F7F47E-FB47-150F-BCB4-554C1CA3F9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ED8D910B-00AB-4AB5-A7BD-DA8663F66B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558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58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609585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1219170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828754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2438339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Char char="–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Char char="–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Char char="»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726E127-96E6-18CB-3773-013C91BF7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5D0B9B1-7029-4D06-122B-5BA90679B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B1F69B-9209-017E-FCBC-FD6035D6E6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B87657-393F-1DA4-5CA1-2555226DBC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7CC6F6A-DC7E-99E8-3A15-73A8FEA8D5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50F5D3FC-B9FD-453A-BAF8-3D83692F40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546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58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609585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1219170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828754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2438339" algn="ctr" rtl="0" fontAlgn="base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Char char="–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Char char="–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Char char="»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1402590"/>
            <a:ext cx="6253317" cy="1021494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方正準圓" panose="03000509000000000000" pitchFamily="65" charset="-120"/>
                <a:ea typeface="方正準圓" panose="03000509000000000000" pitchFamily="65" charset="-120"/>
              </a:rPr>
              <a:t>耶和華是 </a:t>
            </a:r>
            <a:r>
              <a:rPr lang="en-CA" altLang="zh-TW" sz="6000" dirty="0">
                <a:latin typeface="方正準圓" panose="03000509000000000000" pitchFamily="65" charset="-120"/>
                <a:ea typeface="方正準圓" panose="03000509000000000000" pitchFamily="65" charset="-120"/>
              </a:rPr>
              <a:t>- -</a:t>
            </a:r>
            <a:endParaRPr lang="en-US" sz="6000" dirty="0"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859889"/>
            <a:ext cx="6431766" cy="1904326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經文：</a:t>
            </a:r>
            <a:r>
              <a:rPr lang="zh-TW" sz="28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出</a:t>
            </a:r>
            <a:r>
              <a:rPr lang="en-CA" altLang="zh-TW" sz="28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 20:1-6, </a:t>
            </a:r>
            <a:r>
              <a:rPr lang="en-CA" sz="2800" dirty="0">
                <a:effectLst/>
                <a:latin typeface="Calibri" panose="020F0502020204030204" pitchFamily="34" charset="0"/>
                <a:ea typeface="標楷體" panose="03000509000000000000" pitchFamily="65" charset="-120"/>
              </a:rPr>
              <a:t>34:1-9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2:13-22, 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太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21:12-17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，可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11:15-19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，路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19:45-48</a:t>
            </a:r>
            <a:endParaRPr lang="en-CA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9A377714-BE93-98C8-85FE-96E3E465AF7D}"/>
              </a:ext>
            </a:extLst>
          </p:cNvPr>
          <p:cNvSpPr txBox="1">
            <a:spLocks/>
          </p:cNvSpPr>
          <p:nvPr/>
        </p:nvSpPr>
        <p:spPr>
          <a:xfrm>
            <a:off x="6422872" y="2875808"/>
            <a:ext cx="4263080" cy="102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9875">
              <a:tabLst>
                <a:tab pos="269875" algn="l"/>
              </a:tabLst>
            </a:pPr>
            <a:r>
              <a:rPr lang="zh-TW" altLang="en-US" sz="7200" dirty="0">
                <a:latin typeface="方正粗圓" panose="03000509000000000000" pitchFamily="65" charset="-120"/>
                <a:ea typeface="方正粗圓" panose="03000509000000000000" pitchFamily="65" charset="-120"/>
              </a:rPr>
              <a:t>公義的神</a:t>
            </a:r>
            <a:endParaRPr lang="en-US" sz="7200" dirty="0">
              <a:latin typeface="方正粗圓" panose="03000509000000000000" pitchFamily="65" charset="-120"/>
              <a:ea typeface="方正粗圓" panose="03000509000000000000" pitchFamily="65" charset="-120"/>
            </a:endParaRPr>
          </a:p>
        </p:txBody>
      </p:sp>
      <p:pic>
        <p:nvPicPr>
          <p:cNvPr id="7" name="Picture 6" descr="A close-up of a scale&#10;&#10;Description automatically generated">
            <a:extLst>
              <a:ext uri="{FF2B5EF4-FFF2-40B4-BE49-F238E27FC236}">
                <a16:creationId xmlns:a16="http://schemas.microsoft.com/office/drawing/2014/main" id="{440A3E7D-5823-D3BF-927E-C35D97228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"/>
          <a:stretch/>
        </p:blipFill>
        <p:spPr>
          <a:xfrm>
            <a:off x="0" y="0"/>
            <a:ext cx="46408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719B-2D72-9BA4-6DBD-3E62AE9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60FB9-C9CB-ACC1-90A5-E6D697D0E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27"/>
          <a:stretch/>
        </p:blipFill>
        <p:spPr>
          <a:xfrm>
            <a:off x="0" y="7156"/>
            <a:ext cx="12192000" cy="6850844"/>
          </a:xfrm>
          <a:prstGeom prst="rect">
            <a:avLst/>
          </a:prstGeom>
        </p:spPr>
      </p:pic>
      <p:pic>
        <p:nvPicPr>
          <p:cNvPr id="3" name="Picture 2" descr="Neon 3D circle art">
            <a:extLst>
              <a:ext uri="{FF2B5EF4-FFF2-40B4-BE49-F238E27FC236}">
                <a16:creationId xmlns:a16="http://schemas.microsoft.com/office/drawing/2014/main" id="{3A643162-001C-E418-8E52-F448FC72A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1271" r="1" b="1"/>
          <a:stretch/>
        </p:blipFill>
        <p:spPr>
          <a:xfrm>
            <a:off x="-53083" y="-1"/>
            <a:ext cx="1218312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F3558-1D16-4B6F-556F-AF4E199FD945}"/>
              </a:ext>
            </a:extLst>
          </p:cNvPr>
          <p:cNvSpPr/>
          <p:nvPr/>
        </p:nvSpPr>
        <p:spPr>
          <a:xfrm>
            <a:off x="255076" y="716340"/>
            <a:ext cx="35766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66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方正粗圓" panose="03000509000000000000" pitchFamily="65" charset="-120"/>
                <a:ea typeface="方正粗圓" panose="03000509000000000000" pitchFamily="65" charset="-120"/>
                <a:cs typeface="+mn-cs"/>
              </a:rPr>
              <a:t>忌邪的神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方正粗圓" panose="03000509000000000000" pitchFamily="65" charset="-120"/>
              <a:ea typeface="方正粗圓" panose="03000509000000000000" pitchFamily="65" charset="-12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88AD-8868-ACF7-7787-7B762DA63041}"/>
              </a:ext>
            </a:extLst>
          </p:cNvPr>
          <p:cNvSpPr txBox="1"/>
          <p:nvPr/>
        </p:nvSpPr>
        <p:spPr>
          <a:xfrm>
            <a:off x="-6787444" y="751344"/>
            <a:ext cx="6914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for I, the Lord your God, am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a jealous God….</a:t>
            </a:r>
          </a:p>
        </p:txBody>
      </p:sp>
      <p:pic>
        <p:nvPicPr>
          <p:cNvPr id="17" name="Picture 16" descr="A cartoon of a child with his arms raised&#10;&#10;Description automatically generated">
            <a:extLst>
              <a:ext uri="{FF2B5EF4-FFF2-40B4-BE49-F238E27FC236}">
                <a16:creationId xmlns:a16="http://schemas.microsoft.com/office/drawing/2014/main" id="{85736DAF-2DAB-9ADF-F09D-AB08EECA6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1667" l="9728" r="89494">
                        <a14:foregroundMark x1="50584" y1="36111" x2="55253" y2="41319"/>
                        <a14:foregroundMark x1="48249" y1="90625" x2="64202" y2="90625"/>
                        <a14:foregroundMark x1="42802" y1="90625" x2="56420" y2="91667"/>
                        <a14:foregroundMark x1="49416" y1="35069" x2="56031" y2="44097"/>
                        <a14:foregroundMark x1="23735" y1="28125" x2="23346" y2="38889"/>
                        <a14:foregroundMark x1="68872" y1="88889" x2="58755" y2="90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91" y="3870173"/>
            <a:ext cx="2559018" cy="2867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15EDAB-4135-7B5B-6E7F-ECAA1C7C5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051" y1="66803" x2="16129" y2="69262"/>
                        <a14:foregroundMark x1="84332" y1="22951" x2="82949" y2="2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076" y="3792654"/>
            <a:ext cx="2544339" cy="3268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38205C-168C-1E3E-D349-BEC3B9D88247}"/>
              </a:ext>
            </a:extLst>
          </p:cNvPr>
          <p:cNvSpPr txBox="1"/>
          <p:nvPr/>
        </p:nvSpPr>
        <p:spPr>
          <a:xfrm>
            <a:off x="6334878" y="-2408829"/>
            <a:ext cx="50377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punishing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the children for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the sin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of the parents….</a:t>
            </a:r>
            <a:endParaRPr kumimoji="0" lang="en-CA" sz="48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Abadi" panose="020B0604020104020204" pitchFamily="34" charset="0"/>
              <a:ea typeface="方正粗圓" panose="03000509000000000000" pitchFamily="65" charset="-12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8F3039-76B6-8E58-F8EA-E66D59568E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546" y="1813581"/>
            <a:ext cx="5971332" cy="157290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C2495C0-1B0A-5142-BF07-47D87B0EB550}"/>
              </a:ext>
            </a:extLst>
          </p:cNvPr>
          <p:cNvGrpSpPr/>
          <p:nvPr/>
        </p:nvGrpSpPr>
        <p:grpSpPr>
          <a:xfrm>
            <a:off x="6643576" y="115046"/>
            <a:ext cx="11582400" cy="6622820"/>
            <a:chOff x="6643576" y="115046"/>
            <a:chExt cx="11582400" cy="66228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938242-45CC-8D54-3309-8DEADA5F4261}"/>
                </a:ext>
              </a:extLst>
            </p:cNvPr>
            <p:cNvSpPr/>
            <p:nvPr/>
          </p:nvSpPr>
          <p:spPr>
            <a:xfrm>
              <a:off x="6643576" y="705585"/>
              <a:ext cx="528221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600" b="1" i="0" u="none" strike="noStrike" kern="1200" cap="none" spc="0" normalizeH="0" baseline="0" noProof="0" dirty="0">
                  <a:ln w="12700">
                    <a:solidFill>
                      <a:srgbClr val="BBE0E3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rgbClr val="BBE0E3"/>
                    </a:outerShdw>
                  </a:effectLst>
                  <a:uLnTx/>
                  <a:uFillTx/>
                  <a:latin typeface="方正粗圓" panose="03000509000000000000" pitchFamily="65" charset="-120"/>
                  <a:ea typeface="方正粗圓" panose="03000509000000000000" pitchFamily="65" charset="-120"/>
                  <a:cs typeface="+mn-cs"/>
                </a:rPr>
                <a:t>懲罰罪惡</a:t>
              </a:r>
              <a:r>
                <a:rPr kumimoji="0" lang="zh-HK" altLang="en-US" sz="6600" b="1" i="0" u="none" strike="noStrike" kern="1200" cap="none" spc="0" normalizeH="0" baseline="0" noProof="0" dirty="0">
                  <a:ln w="12700">
                    <a:solidFill>
                      <a:srgbClr val="BBE0E3"/>
                    </a:solidFill>
                    <a:prstDash val="solid"/>
                  </a:ln>
                  <a:solidFill>
                    <a:srgbClr val="B00000"/>
                  </a:solidFill>
                  <a:effectLst>
                    <a:outerShdw dist="38100" dir="2640000" algn="bl" rotWithShape="0">
                      <a:srgbClr val="BBE0E3"/>
                    </a:outerShdw>
                  </a:effectLst>
                  <a:uLnTx/>
                  <a:uFillTx/>
                  <a:latin typeface="方正粗圓" panose="03000509000000000000" pitchFamily="65" charset="-120"/>
                  <a:ea typeface="方正粗圓" panose="03000509000000000000" pitchFamily="65" charset="-120"/>
                  <a:cs typeface="+mn-cs"/>
                </a:rPr>
                <a:t>的神</a:t>
              </a:r>
              <a:endParaRPr kumimoji="0" lang="en-US" sz="66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方正粗圓" panose="03000509000000000000" pitchFamily="65" charset="-120"/>
                <a:ea typeface="方正粗圓" panose="03000509000000000000" pitchFamily="65" charset="-120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6FC767-37C1-17FB-1F17-9292A9BE9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90244" y="115046"/>
              <a:ext cx="5035732" cy="23105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3AFA10-0EFE-7F6D-5DDF-A8F2F3CFC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48307" y="4048931"/>
              <a:ext cx="3078658" cy="268893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F5D96C-8AE4-8713-9E25-4A75313F05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8424" y="1757963"/>
            <a:ext cx="5041829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AAF8-EF9C-67C9-5595-367F36B7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E33A8-E702-47BE-28BF-E846F6AE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187" name="Picture 3">
            <a:extLst>
              <a:ext uri="{FF2B5EF4-FFF2-40B4-BE49-F238E27FC236}">
                <a16:creationId xmlns:a16="http://schemas.microsoft.com/office/drawing/2014/main" id="{189F7BF5-DD5C-6B25-4F47-B7635238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9186" name="Rectangle 2">
            <a:extLst>
              <a:ext uri="{FF2B5EF4-FFF2-40B4-BE49-F238E27FC236}">
                <a16:creationId xmlns:a16="http://schemas.microsoft.com/office/drawing/2014/main" id="{478A6B02-CE46-E883-E745-11D56BEA1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出埃及記 </a:t>
            </a:r>
            <a:r>
              <a:rPr kumimoji="0"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34:1</a:t>
            </a:r>
          </a:p>
        </p:txBody>
      </p:sp>
      <p:sp>
        <p:nvSpPr>
          <p:cNvPr id="989188" name="Text Box 4">
            <a:extLst>
              <a:ext uri="{FF2B5EF4-FFF2-40B4-BE49-F238E27FC236}">
                <a16:creationId xmlns:a16="http://schemas.microsoft.com/office/drawing/2014/main" id="{DC27B417-F858-BB63-8F8D-8CF8CEAEE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35" y="1714501"/>
            <a:ext cx="10886611" cy="35394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耶和華對</a:t>
            </a:r>
            <a:r>
              <a:rPr lang="zh-TW" altLang="en-US" sz="5600" u="sng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摩西</a:t>
            </a:r>
            <a:r>
              <a:rPr lang="zh-TW" altLang="en-US" sz="5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說：「你要</a:t>
            </a:r>
            <a:r>
              <a:rPr lang="zh-TW" altLang="en-US" sz="56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鑿出兩塊石版，和先前的一樣</a:t>
            </a:r>
            <a:r>
              <a:rPr lang="zh-TW" altLang="en-US" sz="5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；我要把你</a:t>
            </a:r>
            <a:br>
              <a:rPr lang="en-CA" altLang="zh-TW" sz="5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</a:br>
            <a:r>
              <a:rPr lang="zh-TW" altLang="en-US" sz="5600" dirty="0">
                <a:solidFill>
                  <a:srgbClr val="FFCCCC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摔碎的那版</a:t>
            </a:r>
            <a:r>
              <a:rPr lang="zh-TW" altLang="en-US" sz="5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上先前所寫的字，寫在這版上。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1" name="Picture 3">
            <a:extLst>
              <a:ext uri="{FF2B5EF4-FFF2-40B4-BE49-F238E27FC236}">
                <a16:creationId xmlns:a16="http://schemas.microsoft.com/office/drawing/2014/main" id="{4E0E5419-4DB1-A71E-30F8-C08958EB6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0210" name="Rectangle 2">
            <a:extLst>
              <a:ext uri="{FF2B5EF4-FFF2-40B4-BE49-F238E27FC236}">
                <a16:creationId xmlns:a16="http://schemas.microsoft.com/office/drawing/2014/main" id="{FEB232A6-B0BB-0765-628B-BFEA824FF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出埃及記 </a:t>
            </a:r>
            <a:r>
              <a:rPr kumimoji="0" lang="en-US" altLang="zh-TW" sz="4533" i="1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34:2</a:t>
            </a:r>
          </a:p>
        </p:txBody>
      </p:sp>
      <p:sp>
        <p:nvSpPr>
          <p:cNvPr id="990212" name="Text Box 4">
            <a:extLst>
              <a:ext uri="{FF2B5EF4-FFF2-40B4-BE49-F238E27FC236}">
                <a16:creationId xmlns:a16="http://schemas.microsoft.com/office/drawing/2014/main" id="{262F79AF-60B8-D5F1-86CD-0B55C871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42" y="1620100"/>
            <a:ext cx="10833315" cy="58374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altLang="zh-TW" sz="50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CA" altLang="zh-TW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zh-TW" altLang="en-US" sz="6000" spc="-1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明日早晨，你要預備好了，上</a:t>
            </a:r>
            <a:r>
              <a:rPr lang="zh-TW" altLang="en-US" sz="6000" u="sng" spc="-1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西奈山</a:t>
            </a:r>
            <a:r>
              <a:rPr lang="zh-TW" altLang="en-US" sz="6000" spc="-1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，</a:t>
            </a:r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在山頂那裏站在我面前。</a:t>
            </a:r>
            <a:r>
              <a:rPr kumimoji="0" lang="en-CA" altLang="zh-TW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誰也不可和你上去，整座山都不可見到人，也不可有羊群牛群在山下吃草。」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TW" altLang="en-US" sz="7333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259" name="Picture 3">
            <a:extLst>
              <a:ext uri="{FF2B5EF4-FFF2-40B4-BE49-F238E27FC236}">
                <a16:creationId xmlns:a16="http://schemas.microsoft.com/office/drawing/2014/main" id="{CBF29EE3-4A22-9CFF-8670-8441ABD7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2258" name="Rectangle 2">
            <a:extLst>
              <a:ext uri="{FF2B5EF4-FFF2-40B4-BE49-F238E27FC236}">
                <a16:creationId xmlns:a16="http://schemas.microsoft.com/office/drawing/2014/main" id="{0CC9462B-878F-35FB-9783-19A5C8B4E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出埃及記 </a:t>
            </a:r>
            <a:r>
              <a:rPr kumimoji="0"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34:4</a:t>
            </a:r>
          </a:p>
        </p:txBody>
      </p:sp>
      <p:sp>
        <p:nvSpPr>
          <p:cNvPr id="992260" name="Text Box 4">
            <a:extLst>
              <a:ext uri="{FF2B5EF4-FFF2-40B4-BE49-F238E27FC236}">
                <a16:creationId xmlns:a16="http://schemas.microsoft.com/office/drawing/2014/main" id="{88EABF29-EFF2-C17A-4258-A8FEDC6CB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29" y="1637010"/>
            <a:ext cx="10324742" cy="38674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6133" u="sng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摩西</a:t>
            </a:r>
            <a:r>
              <a:rPr lang="zh-TW" altLang="en-US" sz="6133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就鑿出兩塊石版，和先前的一樣</a:t>
            </a:r>
            <a:r>
              <a:rPr lang="zh-TW" altLang="en-US" sz="6133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。他清晨起來，遵照</a:t>
            </a:r>
            <a:br>
              <a:rPr lang="en-CA" altLang="zh-TW" sz="6133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</a:br>
            <a:r>
              <a:rPr lang="zh-TW" altLang="en-US" sz="6133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耶和華吩咐他的，上</a:t>
            </a:r>
            <a:r>
              <a:rPr lang="zh-TW" altLang="en-US" sz="6133" u="sng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西奈山</a:t>
            </a:r>
            <a:r>
              <a:rPr lang="zh-TW" altLang="en-US" sz="6133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去，手裏拿著</a:t>
            </a:r>
            <a:r>
              <a:rPr lang="zh-TW" altLang="en-US" sz="6133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兩塊石版</a:t>
            </a:r>
            <a:r>
              <a:rPr lang="zh-TW" altLang="en-US" sz="6133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83" name="Picture 3">
            <a:extLst>
              <a:ext uri="{FF2B5EF4-FFF2-40B4-BE49-F238E27FC236}">
                <a16:creationId xmlns:a16="http://schemas.microsoft.com/office/drawing/2014/main" id="{C7D1F245-0AD6-C1FB-47A3-E003D50B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282" name="Rectangle 2">
            <a:extLst>
              <a:ext uri="{FF2B5EF4-FFF2-40B4-BE49-F238E27FC236}">
                <a16:creationId xmlns:a16="http://schemas.microsoft.com/office/drawing/2014/main" id="{F4C249F2-71D6-D9E0-2F16-94EA16B36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出埃及記 </a:t>
            </a:r>
            <a:r>
              <a:rPr kumimoji="0"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34:5-7</a:t>
            </a:r>
          </a:p>
        </p:txBody>
      </p:sp>
      <p:sp>
        <p:nvSpPr>
          <p:cNvPr id="993284" name="Text Box 4">
            <a:extLst>
              <a:ext uri="{FF2B5EF4-FFF2-40B4-BE49-F238E27FC236}">
                <a16:creationId xmlns:a16="http://schemas.microsoft.com/office/drawing/2014/main" id="{91916DAA-C504-717C-192E-11ADE40B3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95" y="1595021"/>
            <a:ext cx="10799805" cy="65864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altLang="zh-TW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h-TW" altLang="en-US" sz="4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耶和華在雲中降臨，與</a:t>
            </a:r>
            <a:r>
              <a:rPr lang="zh-TW" altLang="en-US" sz="4400" u="sng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摩西</a:t>
            </a:r>
            <a:r>
              <a:rPr lang="zh-TW" altLang="en-US" sz="4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一同站在那裏，宣告</a:t>
            </a:r>
            <a:r>
              <a:rPr lang="zh-TW" alt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耶和華的名</a:t>
            </a:r>
            <a:r>
              <a:rPr lang="zh-TW" altLang="en-US" sz="4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。</a:t>
            </a:r>
            <a:r>
              <a:rPr kumimoji="0" lang="en-CA" altLang="zh-TW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zh-TW" altLang="en-US" sz="4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耶和華在他面前經過，宣告：「耶和華，耶和華，有憐憫，有恩惠的神，不輕易發怒，且有豐盛的慈愛和信實，</a:t>
            </a:r>
            <a:r>
              <a:rPr kumimoji="0" lang="en-CA" altLang="zh-TW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zh-TW" altLang="en-US" sz="4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為千代的人存留慈愛，赦免罪孽、過犯和罪惡，萬不以有罪的為無罪，必懲罰人的罪，自父及子，直到三、四代。」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zh-TW" altLang="en-US" sz="48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zh-TW" altLang="en-US" sz="66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355" name="Picture 3">
            <a:extLst>
              <a:ext uri="{FF2B5EF4-FFF2-40B4-BE49-F238E27FC236}">
                <a16:creationId xmlns:a16="http://schemas.microsoft.com/office/drawing/2014/main" id="{C999AEEA-6338-B3CA-CE4A-8B0956B58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54" name="Rectangle 2">
            <a:extLst>
              <a:ext uri="{FF2B5EF4-FFF2-40B4-BE49-F238E27FC236}">
                <a16:creationId xmlns:a16="http://schemas.microsoft.com/office/drawing/2014/main" id="{5C8AC6BF-B802-8C63-12BF-4318E26D55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出埃及記 </a:t>
            </a:r>
            <a:r>
              <a:rPr kumimoji="0"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34:8-9</a:t>
            </a:r>
          </a:p>
        </p:txBody>
      </p:sp>
      <p:sp>
        <p:nvSpPr>
          <p:cNvPr id="996356" name="Text Box 4">
            <a:extLst>
              <a:ext uri="{FF2B5EF4-FFF2-40B4-BE49-F238E27FC236}">
                <a16:creationId xmlns:a16="http://schemas.microsoft.com/office/drawing/2014/main" id="{87F7BE3A-8371-ECA0-14F5-582A847DF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14501"/>
            <a:ext cx="10572750" cy="5437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altLang="zh-TW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zh-TW" altLang="en-US" sz="5400" u="sng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摩西</a:t>
            </a:r>
            <a:r>
              <a:rPr lang="zh-TW" altLang="en-US" sz="5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急忙俯伏在地敬拜，說：</a:t>
            </a:r>
            <a:br>
              <a:rPr lang="en-CA" altLang="zh-TW" sz="5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</a:br>
            <a:r>
              <a:rPr kumimoji="0" lang="en-CA" altLang="zh-TW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zh-TW" altLang="en-US" sz="5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「主啊，我若在你眼前蒙恩，求主在我們中間同行。雖然這是硬著頸項的百姓，求你赦免我們的罪孽和罪惡，接納我們為你的產業。」</a:t>
            </a:r>
            <a:endParaRPr lang="zh-TW" altLang="en-US" sz="7733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zh-TW" altLang="en-US" sz="7733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384C-9F9A-E581-C343-6FAB6DC5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screenshot of a screen&#10;&#10;Description automatically generated">
            <a:extLst>
              <a:ext uri="{FF2B5EF4-FFF2-40B4-BE49-F238E27FC236}">
                <a16:creationId xmlns:a16="http://schemas.microsoft.com/office/drawing/2014/main" id="{D823165D-F1DE-4D14-D986-C6193674F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0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C0745F-1D5D-1355-4C52-6260EFDF73D5}"/>
              </a:ext>
            </a:extLst>
          </p:cNvPr>
          <p:cNvSpPr/>
          <p:nvPr/>
        </p:nvSpPr>
        <p:spPr bwMode="auto">
          <a:xfrm>
            <a:off x="4249450" y="5013239"/>
            <a:ext cx="7009100" cy="594207"/>
          </a:xfrm>
          <a:prstGeom prst="roundRect">
            <a:avLst/>
          </a:prstGeom>
          <a:solidFill>
            <a:srgbClr val="00FFCC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5C20A4-03DC-75ED-C829-5B26997470E4}"/>
              </a:ext>
            </a:extLst>
          </p:cNvPr>
          <p:cNvSpPr/>
          <p:nvPr/>
        </p:nvSpPr>
        <p:spPr bwMode="auto">
          <a:xfrm>
            <a:off x="609600" y="5693946"/>
            <a:ext cx="2438400" cy="657428"/>
          </a:xfrm>
          <a:prstGeom prst="roundRect">
            <a:avLst/>
          </a:prstGeom>
          <a:solidFill>
            <a:srgbClr val="00FFCC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808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atue of a lady justice&#10;&#10;Description automatically generated">
            <a:extLst>
              <a:ext uri="{FF2B5EF4-FFF2-40B4-BE49-F238E27FC236}">
                <a16:creationId xmlns:a16="http://schemas.microsoft.com/office/drawing/2014/main" id="{622CA452-7503-79F8-6DCB-ACE74DD38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3426884" cy="685376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BD10F-22D9-FED6-BE5A-51F9C9592A30}"/>
              </a:ext>
            </a:extLst>
          </p:cNvPr>
          <p:cNvSpPr txBox="1"/>
          <p:nvPr/>
        </p:nvSpPr>
        <p:spPr>
          <a:xfrm>
            <a:off x="2740855" y="3069557"/>
            <a:ext cx="60769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latin typeface="方正準圓" panose="03000509000000000000" pitchFamily="65" charset="-120"/>
                <a:ea typeface="方正準圓" panose="03000509000000000000" pitchFamily="65" charset="-120"/>
              </a:rPr>
              <a:t>正義女神雕像</a:t>
            </a:r>
            <a:br>
              <a:rPr lang="en-CA" altLang="zh-CN" sz="4400" dirty="0">
                <a:latin typeface="方正準圓" panose="03000509000000000000" pitchFamily="65" charset="-120"/>
                <a:ea typeface="方正準圓" panose="03000509000000000000" pitchFamily="65" charset="-120"/>
              </a:rPr>
            </a:br>
            <a:r>
              <a:rPr lang="en-CA" sz="3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The Lady Justice Statue</a:t>
            </a:r>
          </a:p>
          <a:p>
            <a:pPr algn="ctr"/>
            <a:r>
              <a:rPr lang="en-CA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CA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 Ancient Roman art known as </a:t>
            </a:r>
            <a:r>
              <a:rPr lang="en-CA" sz="2400" b="0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Iustitia</a:t>
            </a:r>
            <a:r>
              <a:rPr lang="en-CA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or </a:t>
            </a:r>
            <a:r>
              <a:rPr lang="en-CA" sz="2400" b="0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Justiti</a:t>
            </a:r>
            <a:r>
              <a:rPr lang="en-US" sz="2400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</a:t>
            </a:r>
            <a:r>
              <a:rPr lang="en-CA" sz="24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 </a:t>
            </a:r>
            <a:endParaRPr lang="en-CA" sz="2400" dirty="0"/>
          </a:p>
          <a:p>
            <a:endParaRPr lang="en-CA" sz="4400" dirty="0"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606C6-4EC9-FCA8-073B-9CE0D695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832" y="-1"/>
            <a:ext cx="3720168" cy="685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with scales and sword&#10;&#10;Description automatically generated">
            <a:extLst>
              <a:ext uri="{FF2B5EF4-FFF2-40B4-BE49-F238E27FC236}">
                <a16:creationId xmlns:a16="http://schemas.microsoft.com/office/drawing/2014/main" id="{D14E4B76-D576-693A-79F2-D992BD293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06" y="0"/>
            <a:ext cx="6964794" cy="6858000"/>
          </a:xfrm>
          <a:prstGeom prst="rect">
            <a:avLst/>
          </a:prstGeom>
        </p:spPr>
      </p:pic>
      <p:pic>
        <p:nvPicPr>
          <p:cNvPr id="5" name="Picture 4" descr="A statue of a lady justice&#10;&#10;Description automatically generated">
            <a:extLst>
              <a:ext uri="{FF2B5EF4-FFF2-40B4-BE49-F238E27FC236}">
                <a16:creationId xmlns:a16="http://schemas.microsoft.com/office/drawing/2014/main" id="{DDF94CBB-7AA8-9BE5-CC6B-20E67DABD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0"/>
            <a:ext cx="3295650" cy="67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3D43-8B6D-14EC-00AF-F39438420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9799D-8ED4-7BE8-5430-BD283C220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09CDC-CF2E-D0D2-77EF-351BF125B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21DE9-AFC0-67A3-DA7D-EECC7B528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020"/>
            <a:ext cx="12192000" cy="41848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5BD623-EE89-B252-F400-553DAC57118F}"/>
              </a:ext>
            </a:extLst>
          </p:cNvPr>
          <p:cNvSpPr/>
          <p:nvPr/>
        </p:nvSpPr>
        <p:spPr>
          <a:xfrm>
            <a:off x="993540" y="5381535"/>
            <a:ext cx="104759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effectLst/>
                <a:latin typeface="方正準圓" panose="03000509000000000000" pitchFamily="65" charset="-120"/>
                <a:ea typeface="方正準圓" panose="03000509000000000000" pitchFamily="65" charset="-120"/>
              </a:rPr>
              <a:t>此模型呈現耶穌時代耶路撒冷聖殿的壯麗景象</a:t>
            </a:r>
            <a:br>
              <a:rPr lang="en-US" altLang="zh-TW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effectLst/>
                <a:latin typeface="方正準圓" panose="03000509000000000000" pitchFamily="65" charset="-120"/>
                <a:ea typeface="方正準圓" panose="03000509000000000000" pitchFamily="65" charset="-120"/>
              </a:rPr>
            </a:br>
            <a:r>
              <a:rPr lang="zh-TW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effectLst/>
                <a:latin typeface="方正準圓" panose="03000509000000000000" pitchFamily="65" charset="-120"/>
                <a:ea typeface="方正準圓" panose="03000509000000000000" pitchFamily="65" charset="-120"/>
              </a:rPr>
              <a:t>（</a:t>
            </a:r>
            <a:r>
              <a:rPr lang="zh-TW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latin typeface="方正準圓" panose="03000509000000000000" pitchFamily="65" charset="-120"/>
                <a:ea typeface="方正準圓" panose="03000509000000000000" pitchFamily="65" charset="-120"/>
              </a:rPr>
              <a:t>現存於</a:t>
            </a:r>
            <a:r>
              <a:rPr lang="zh-TW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effectLst/>
                <a:latin typeface="方正準圓" panose="03000509000000000000" pitchFamily="65" charset="-120"/>
                <a:ea typeface="方正準圓" panose="03000509000000000000" pitchFamily="65" charset="-120"/>
              </a:rPr>
              <a:t>以色列博物館）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99"/>
              </a:solidFill>
              <a:effectLst/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62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2D22-94F0-075F-7E6B-B80B24643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976DC61F-4888-6ED5-FF48-60A2267D4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r="1843" b="386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4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耶穌潔淨聖殿 黑色">
            <a:extLst>
              <a:ext uri="{FF2B5EF4-FFF2-40B4-BE49-F238E27FC236}">
                <a16:creationId xmlns:a16="http://schemas.microsoft.com/office/drawing/2014/main" id="{74394CD9-4987-ED3C-77C2-20C451110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 b="278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620402-6EAC-D69D-2921-39B8BEFC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Autofit/>
          </a:bodyPr>
          <a:lstStyle/>
          <a:p>
            <a:r>
              <a:rPr lang="zh-TW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魏碑" panose="03000509000000000000" pitchFamily="65" charset="-120"/>
                <a:ea typeface="方正魏碑" panose="03000509000000000000" pitchFamily="65" charset="-120"/>
              </a:rPr>
              <a:t>耶穌潔淨聖殿</a:t>
            </a:r>
            <a:endParaRPr lang="en-CA" sz="4800" dirty="0">
              <a:solidFill>
                <a:schemeClr val="tx1">
                  <a:lumMod val="85000"/>
                  <a:lumOff val="15000"/>
                </a:schemeClr>
              </a:solidFill>
              <a:latin typeface="方正魏碑" panose="03000509000000000000" pitchFamily="65" charset="-120"/>
              <a:ea typeface="方正魏碑" panose="03000509000000000000" pitchFamily="65" charset="-12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3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719B-2D72-9BA4-6DBD-3E62AE9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60FB9-C9CB-ACC1-90A5-E6D697D0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Neon 3D circle art">
            <a:extLst>
              <a:ext uri="{FF2B5EF4-FFF2-40B4-BE49-F238E27FC236}">
                <a16:creationId xmlns:a16="http://schemas.microsoft.com/office/drawing/2014/main" id="{3A643162-001C-E418-8E52-F448FC72A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1271" r="1" b="1"/>
          <a:stretch/>
        </p:blipFill>
        <p:spPr>
          <a:xfrm>
            <a:off x="-1" y="-2"/>
            <a:ext cx="12183122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F3558-1D16-4B6F-556F-AF4E199FD945}"/>
              </a:ext>
            </a:extLst>
          </p:cNvPr>
          <p:cNvSpPr/>
          <p:nvPr/>
        </p:nvSpPr>
        <p:spPr>
          <a:xfrm>
            <a:off x="3450452" y="143649"/>
            <a:ext cx="52822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方正粗圓" panose="03000509000000000000" pitchFamily="65" charset="-120"/>
                <a:ea typeface="方正粗圓" panose="03000509000000000000" pitchFamily="65" charset="-120"/>
                <a:cs typeface="+mn-cs"/>
              </a:rPr>
              <a:t>耶穌潔淨聖殿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方正粗圓" panose="03000509000000000000" pitchFamily="65" charset="-120"/>
              <a:ea typeface="方正粗圓" panose="03000509000000000000" pitchFamily="65" charset="-12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88AD-8868-ACF7-7787-7B762DA63041}"/>
              </a:ext>
            </a:extLst>
          </p:cNvPr>
          <p:cNvSpPr txBox="1"/>
          <p:nvPr/>
        </p:nvSpPr>
        <p:spPr>
          <a:xfrm>
            <a:off x="-6787444" y="751344"/>
            <a:ext cx="6914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for I, the Lord your God, am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a jealous God….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8205C-168C-1E3E-D349-BEC3B9D88247}"/>
              </a:ext>
            </a:extLst>
          </p:cNvPr>
          <p:cNvSpPr txBox="1"/>
          <p:nvPr/>
        </p:nvSpPr>
        <p:spPr>
          <a:xfrm>
            <a:off x="6334878" y="-2408829"/>
            <a:ext cx="50377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punishing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the children for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the sin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of the parents….</a:t>
            </a:r>
            <a:endParaRPr kumimoji="0" lang="en-CA" sz="48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Abadi" panose="020B0604020104020204" pitchFamily="34" charset="0"/>
              <a:ea typeface="方正粗圓" panose="03000509000000000000" pitchFamily="65" charset="-12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4CD615-AE81-49B6-C7BF-38187E44177E}"/>
              </a:ext>
            </a:extLst>
          </p:cNvPr>
          <p:cNvSpPr/>
          <p:nvPr/>
        </p:nvSpPr>
        <p:spPr>
          <a:xfrm>
            <a:off x="609599" y="1360911"/>
            <a:ext cx="53719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聖殿出了甚麼問題？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95496-8477-CAD4-10FE-630C4B9F4CC7}"/>
              </a:ext>
            </a:extLst>
          </p:cNvPr>
          <p:cNvSpPr/>
          <p:nvPr/>
        </p:nvSpPr>
        <p:spPr>
          <a:xfrm>
            <a:off x="609599" y="2337177"/>
            <a:ext cx="6397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耶穌憑甚麼去潔淨聖殿？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4BD9CB-1DD7-7DC5-042E-93229D670D93}"/>
              </a:ext>
            </a:extLst>
          </p:cNvPr>
          <p:cNvSpPr/>
          <p:nvPr/>
        </p:nvSpPr>
        <p:spPr>
          <a:xfrm>
            <a:off x="609599" y="3331882"/>
            <a:ext cx="9732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耶穌潔淨聖殿時做了甚麼？ 說了甚麼？</a:t>
            </a:r>
            <a:r>
              <a:rPr lang="en-CA" altLang="zh-TW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E33041-C215-378D-20D0-789FC017BFD1}"/>
              </a:ext>
            </a:extLst>
          </p:cNvPr>
          <p:cNvSpPr/>
          <p:nvPr/>
        </p:nvSpPr>
        <p:spPr>
          <a:xfrm>
            <a:off x="609599" y="4301187"/>
            <a:ext cx="112710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</a:t>
            </a:r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聖殿被潔淨後</a:t>
            </a: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，為何又再潔淨</a:t>
            </a:r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？ 說明了甚麼？</a:t>
            </a:r>
            <a:r>
              <a:rPr lang="en-CA" altLang="zh-TW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C0B5B9-9486-D699-534E-ED55ACB8A523}"/>
              </a:ext>
            </a:extLst>
          </p:cNvPr>
          <p:cNvSpPr txBox="1"/>
          <p:nvPr/>
        </p:nvSpPr>
        <p:spPr>
          <a:xfrm>
            <a:off x="1238132" y="5174726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第一次是耶穌傳道之初（約</a:t>
            </a:r>
            <a:r>
              <a:rPr lang="en-US" altLang="zh-TW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2:13-22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en-CA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; </a:t>
            </a:r>
            <a:endParaRPr lang="en-CA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09D4DE-889F-329F-043D-79EB0F5D3851}"/>
              </a:ext>
            </a:extLst>
          </p:cNvPr>
          <p:cNvSpPr txBox="1"/>
          <p:nvPr/>
        </p:nvSpPr>
        <p:spPr>
          <a:xfrm>
            <a:off x="5276732" y="5182897"/>
            <a:ext cx="9486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第二次是受難之前三天（</a:t>
            </a:r>
            <a:r>
              <a:rPr lang="zh-TW" altLang="en-US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太 </a:t>
            </a:r>
            <a:r>
              <a:rPr lang="en-US" altLang="zh-TW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21:12-17</a:t>
            </a:r>
            <a:r>
              <a:rPr lang="zh-TW" altLang="en-US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，可 </a:t>
            </a:r>
            <a:r>
              <a:rPr lang="en-US" altLang="zh-TW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11:15-19</a:t>
            </a:r>
            <a:r>
              <a:rPr lang="zh-TW" altLang="en-US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，路 </a:t>
            </a:r>
            <a:r>
              <a:rPr lang="en-US" altLang="zh-TW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19:45-48</a:t>
            </a:r>
            <a:r>
              <a:rPr lang="zh-TW" altLang="en-US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CA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6461CC-544C-B0C4-A692-C2AE35B99AD8}"/>
              </a:ext>
            </a:extLst>
          </p:cNvPr>
          <p:cNvSpPr/>
          <p:nvPr/>
        </p:nvSpPr>
        <p:spPr>
          <a:xfrm>
            <a:off x="-536389" y="7346251"/>
            <a:ext cx="130359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</a:t>
            </a: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你內心的聖</a:t>
            </a:r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殿潔淨嗎？ 有哪裏仍然藏著？如何面對？</a:t>
            </a:r>
            <a:r>
              <a:rPr lang="en-CA" altLang="zh-TW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11B3F8-0EB8-90B8-E5F9-D89C04FF3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5548511"/>
            <a:ext cx="11906250" cy="12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719B-2D72-9BA4-6DBD-3E62AE9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60FB9-C9CB-ACC1-90A5-E6D697D0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Neon 3D circle art">
            <a:extLst>
              <a:ext uri="{FF2B5EF4-FFF2-40B4-BE49-F238E27FC236}">
                <a16:creationId xmlns:a16="http://schemas.microsoft.com/office/drawing/2014/main" id="{3A643162-001C-E418-8E52-F448FC72A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1271" r="1" b="1"/>
          <a:stretch/>
        </p:blipFill>
        <p:spPr>
          <a:xfrm>
            <a:off x="-1" y="-2"/>
            <a:ext cx="12183122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F3558-1D16-4B6F-556F-AF4E199FD945}"/>
              </a:ext>
            </a:extLst>
          </p:cNvPr>
          <p:cNvSpPr/>
          <p:nvPr/>
        </p:nvSpPr>
        <p:spPr>
          <a:xfrm>
            <a:off x="4300043" y="143649"/>
            <a:ext cx="35830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方正粗圓" panose="03000509000000000000" pitchFamily="65" charset="-120"/>
                <a:ea typeface="方正粗圓" panose="03000509000000000000" pitchFamily="65" charset="-120"/>
                <a:cs typeface="+mn-cs"/>
              </a:rPr>
              <a:t>神的公義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方正粗圓" panose="03000509000000000000" pitchFamily="65" charset="-120"/>
              <a:ea typeface="方正粗圓" panose="03000509000000000000" pitchFamily="65" charset="-12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88AD-8868-ACF7-7787-7B762DA63041}"/>
              </a:ext>
            </a:extLst>
          </p:cNvPr>
          <p:cNvSpPr txBox="1"/>
          <p:nvPr/>
        </p:nvSpPr>
        <p:spPr>
          <a:xfrm>
            <a:off x="-6787444" y="751344"/>
            <a:ext cx="6914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for I, the Lord your God, am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a jealous God….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8205C-168C-1E3E-D349-BEC3B9D88247}"/>
              </a:ext>
            </a:extLst>
          </p:cNvPr>
          <p:cNvSpPr txBox="1"/>
          <p:nvPr/>
        </p:nvSpPr>
        <p:spPr>
          <a:xfrm>
            <a:off x="6334878" y="-2408829"/>
            <a:ext cx="50377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punishing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the children for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the sin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of the parents….</a:t>
            </a:r>
            <a:endParaRPr kumimoji="0" lang="en-CA" sz="48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Abadi" panose="020B0604020104020204" pitchFamily="34" charset="0"/>
              <a:ea typeface="方正粗圓" panose="03000509000000000000" pitchFamily="65" charset="-12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4CD615-AE81-49B6-C7BF-38187E44177E}"/>
              </a:ext>
            </a:extLst>
          </p:cNvPr>
          <p:cNvSpPr/>
          <p:nvPr/>
        </p:nvSpPr>
        <p:spPr>
          <a:xfrm>
            <a:off x="60570" y="1362761"/>
            <a:ext cx="123690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新細明體"/>
                <a:cs typeface="+mn-cs"/>
              </a:rPr>
              <a:t>1. </a:t>
            </a:r>
            <a:r>
              <a:rPr lang="en-US" sz="4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新細明體"/>
              </a:rPr>
              <a:t> </a:t>
            </a:r>
            <a:r>
              <a:rPr kumimoji="0" lang="zh-TW" altLang="en-US" sz="4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神的公義特質對你的信仰有何啟發？</a:t>
            </a:r>
            <a:r>
              <a:rPr kumimoji="0" lang="zh-TW" alt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（出</a:t>
            </a:r>
            <a:r>
              <a:rPr kumimoji="0" lang="en-CA" altLang="zh-TW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34</a:t>
            </a:r>
            <a:r>
              <a:rPr lang="en-CA" altLang="zh-TW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:6-7</a:t>
            </a:r>
            <a:r>
              <a:rPr kumimoji="0" lang="zh-TW" alt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）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方正準圓" panose="03000509000000000000" pitchFamily="65" charset="-120"/>
              <a:ea typeface="方正準圓" panose="03000509000000000000" pitchFamily="65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95496-8477-CAD4-10FE-630C4B9F4CC7}"/>
              </a:ext>
            </a:extLst>
          </p:cNvPr>
          <p:cNvSpPr/>
          <p:nvPr/>
        </p:nvSpPr>
        <p:spPr>
          <a:xfrm>
            <a:off x="104132" y="3652237"/>
            <a:ext cx="97465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新細明體"/>
                <a:cs typeface="+mn-cs"/>
              </a:rPr>
              <a:t>3.  </a:t>
            </a:r>
            <a:r>
              <a:rPr kumimoji="0" lang="zh-TW" alt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神給我們的命令</a:t>
            </a:r>
            <a:r>
              <a:rPr lang="zh-TW" altLang="en-US" sz="4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，我們有盡力遵行嗎</a:t>
            </a:r>
            <a:r>
              <a:rPr kumimoji="0" lang="zh-TW" alt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？</a:t>
            </a:r>
            <a:r>
              <a:rPr lang="en-CA" altLang="zh-TW" sz="4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方正準圓" panose="03000509000000000000" pitchFamily="65" charset="-120"/>
              <a:ea typeface="方正準圓" panose="03000509000000000000" pitchFamily="65" charset="-12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E33041-C215-378D-20D0-789FC017BFD1}"/>
              </a:ext>
            </a:extLst>
          </p:cNvPr>
          <p:cNvSpPr/>
          <p:nvPr/>
        </p:nvSpPr>
        <p:spPr>
          <a:xfrm>
            <a:off x="164792" y="4677143"/>
            <a:ext cx="82076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新細明體"/>
                <a:cs typeface="+mn-cs"/>
              </a:rPr>
              <a:t>4.  </a:t>
            </a:r>
            <a:r>
              <a:rPr lang="zh-TW" altLang="en-US" sz="4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你如何在生活中實踐神的公義</a:t>
            </a:r>
            <a:r>
              <a:rPr kumimoji="0" lang="zh-TW" alt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？</a:t>
            </a:r>
            <a:r>
              <a:rPr kumimoji="0" lang="en-CA" altLang="zh-TW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 </a:t>
            </a:r>
            <a:br>
              <a:rPr kumimoji="0" lang="en-CA" altLang="zh-TW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</a:br>
            <a:r>
              <a:rPr kumimoji="0" lang="en-CA" altLang="zh-TW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  </a:t>
            </a:r>
            <a:r>
              <a:rPr kumimoji="0" lang="en-CA" altLang="zh-TW" sz="3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   </a:t>
            </a:r>
            <a:r>
              <a:rPr kumimoji="0" lang="en-CA" altLang="zh-TW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 </a:t>
            </a:r>
            <a:r>
              <a:rPr kumimoji="0" lang="zh-TW" alt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你會面對甚麼挑戰？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方正準圓" panose="03000509000000000000" pitchFamily="65" charset="-120"/>
              <a:ea typeface="方正準圓" panose="03000509000000000000" pitchFamily="65" charset="-12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6461CC-544C-B0C4-A692-C2AE35B99AD8}"/>
              </a:ext>
            </a:extLst>
          </p:cNvPr>
          <p:cNvSpPr/>
          <p:nvPr/>
        </p:nvSpPr>
        <p:spPr>
          <a:xfrm>
            <a:off x="-536389" y="7346251"/>
            <a:ext cx="130359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新細明體"/>
                <a:cs typeface="+mn-cs"/>
              </a:rPr>
              <a:t>5. </a:t>
            </a:r>
            <a:r>
              <a:rPr kumimoji="0" lang="zh-TW" alt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你內心的聖殿潔淨嗎？ 有哪裏仍然藏著？如何面對？</a:t>
            </a:r>
            <a:r>
              <a:rPr kumimoji="0" lang="en-CA" altLang="zh-TW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方正準圓" panose="03000509000000000000" pitchFamily="65" charset="-120"/>
              <a:ea typeface="方正準圓" panose="03000509000000000000" pitchFamily="65" charset="-12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51788C-F53F-9844-B360-4B94679CDF01}"/>
              </a:ext>
            </a:extLst>
          </p:cNvPr>
          <p:cNvSpPr/>
          <p:nvPr/>
        </p:nvSpPr>
        <p:spPr>
          <a:xfrm>
            <a:off x="-8880" y="2449222"/>
            <a:ext cx="9587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新細明體"/>
                <a:cs typeface="+mn-cs"/>
              </a:rPr>
              <a:t>2.  </a:t>
            </a:r>
            <a:r>
              <a:rPr kumimoji="0" lang="zh-TW" alt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神的公義的德性，我們堅定相信嗎</a:t>
            </a:r>
            <a:r>
              <a:rPr kumimoji="0" lang="en-CA" altLang="zh-TW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 </a:t>
            </a:r>
            <a:r>
              <a:rPr kumimoji="0" lang="zh-TW" alt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方正準圓" panose="03000509000000000000" pitchFamily="65" charset="-120"/>
                <a:ea typeface="方正準圓" panose="03000509000000000000" pitchFamily="65" charset="-120"/>
                <a:cs typeface="+mn-cs"/>
              </a:rPr>
              <a:t>？</a:t>
            </a:r>
            <a:r>
              <a:rPr lang="en-CA" altLang="zh-TW" sz="4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方正準圓" panose="03000509000000000000" pitchFamily="65" charset="-120"/>
              <a:ea typeface="方正準圓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3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719B-2D72-9BA4-6DBD-3E62AE9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60FB9-C9CB-ACC1-90A5-E6D697D0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Neon 3D circle art">
            <a:extLst>
              <a:ext uri="{FF2B5EF4-FFF2-40B4-BE49-F238E27FC236}">
                <a16:creationId xmlns:a16="http://schemas.microsoft.com/office/drawing/2014/main" id="{3A643162-001C-E418-8E52-F448FC72A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1271" r="1" b="1"/>
          <a:stretch/>
        </p:blipFill>
        <p:spPr>
          <a:xfrm>
            <a:off x="0" y="-1"/>
            <a:ext cx="1218312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F3558-1D16-4B6F-556F-AF4E199FD945}"/>
              </a:ext>
            </a:extLst>
          </p:cNvPr>
          <p:cNvSpPr/>
          <p:nvPr/>
        </p:nvSpPr>
        <p:spPr>
          <a:xfrm>
            <a:off x="2021639" y="650883"/>
            <a:ext cx="78309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b="1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</a:rPr>
              <a:t>公義</a:t>
            </a:r>
            <a:r>
              <a:rPr kumimoji="0" lang="zh-HK" altLang="en-US" sz="66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方正粗圓" panose="03000509000000000000" pitchFamily="65" charset="-120"/>
                <a:ea typeface="方正粗圓" panose="03000509000000000000" pitchFamily="65" charset="-120"/>
                <a:cs typeface="+mn-cs"/>
              </a:rPr>
              <a:t>的神</a:t>
            </a:r>
            <a:r>
              <a:rPr lang="zh-TW" altLang="en-US" sz="6600" b="1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</a:rPr>
              <a:t>對你宣告：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方正粗圓" panose="03000509000000000000" pitchFamily="65" charset="-120"/>
              <a:ea typeface="方正粗圓" panose="03000509000000000000" pitchFamily="65" charset="-12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88AD-8868-ACF7-7787-7B762DA63041}"/>
              </a:ext>
            </a:extLst>
          </p:cNvPr>
          <p:cNvSpPr txBox="1"/>
          <p:nvPr/>
        </p:nvSpPr>
        <p:spPr>
          <a:xfrm>
            <a:off x="-6787444" y="751344"/>
            <a:ext cx="6914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for I, the Lord your God, am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a jealous God….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8205C-168C-1E3E-D349-BEC3B9D88247}"/>
              </a:ext>
            </a:extLst>
          </p:cNvPr>
          <p:cNvSpPr txBox="1"/>
          <p:nvPr/>
        </p:nvSpPr>
        <p:spPr>
          <a:xfrm>
            <a:off x="6334878" y="-2408829"/>
            <a:ext cx="50377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punishing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 the children for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the sin </a:t>
            </a:r>
            <a:r>
              <a:rPr kumimoji="0" lang="en-CA" sz="4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uLnTx/>
                <a:uFillTx/>
                <a:latin typeface="Abadi" panose="020B0604020104020204" pitchFamily="34" charset="0"/>
                <a:ea typeface="方正粗圓" panose="03000509000000000000" pitchFamily="65" charset="-120"/>
                <a:cs typeface="+mn-cs"/>
              </a:rPr>
              <a:t>of the parents….</a:t>
            </a:r>
            <a:endParaRPr kumimoji="0" lang="en-CA" sz="4800" b="1" i="0" u="none" strike="noStrike" kern="1200" cap="none" spc="0" normalizeH="0" baseline="0" noProof="0" dirty="0">
              <a:ln w="12700">
                <a:solidFill>
                  <a:srgbClr val="BBE0E3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rgbClr val="BBE0E3"/>
                </a:outerShdw>
              </a:effectLst>
              <a:uLnTx/>
              <a:uFillTx/>
              <a:latin typeface="Abadi" panose="020B0604020104020204" pitchFamily="34" charset="0"/>
              <a:ea typeface="方正粗圓" panose="03000509000000000000" pitchFamily="65" charset="-12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43F0C-9B2D-BBE8-959C-67D3B595590A}"/>
              </a:ext>
            </a:extLst>
          </p:cNvPr>
          <p:cNvSpPr txBox="1"/>
          <p:nvPr/>
        </p:nvSpPr>
        <p:spPr>
          <a:xfrm>
            <a:off x="266700" y="2245799"/>
            <a:ext cx="11449050" cy="243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zh-TW" altLang="en-US" sz="5400" baseline="50000" dirty="0">
                <a:solidFill>
                  <a:srgbClr val="00FFCC"/>
                </a:solidFill>
                <a:latin typeface="方正準圓" panose="03000509000000000000" pitchFamily="65" charset="-120"/>
                <a:ea typeface="方正準圓" panose="03000509000000000000" pitchFamily="65" charset="-120"/>
              </a:rPr>
              <a:t>彌迦書</a:t>
            </a:r>
            <a:r>
              <a:rPr lang="en-US" altLang="zh-TW" sz="5400" baseline="50000" dirty="0">
                <a:solidFill>
                  <a:srgbClr val="00FFCC"/>
                </a:solidFill>
                <a:latin typeface="方正準圓" panose="03000509000000000000" pitchFamily="65" charset="-120"/>
                <a:ea typeface="方正準圓" panose="03000509000000000000" pitchFamily="65" charset="-120"/>
              </a:rPr>
              <a:t>6:8 </a:t>
            </a:r>
            <a:r>
              <a:rPr lang="zh-TW" altLang="en-US" sz="4800" dirty="0">
                <a:latin typeface="方正準圓" panose="03000509000000000000" pitchFamily="65" charset="-120"/>
                <a:ea typeface="方正準圓" panose="03000509000000000000" pitchFamily="65" charset="-120"/>
              </a:rPr>
              <a:t>「世人哪，耶和華已指示你何為善。他向你所要的是什麼呢？只要你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FFFF00">
                      <a:alpha val="75000"/>
                    </a:srgbClr>
                  </a:outerShdw>
                </a:effectLst>
                <a:latin typeface="方正準圓" panose="03000509000000000000" pitchFamily="65" charset="-120"/>
                <a:ea typeface="方正準圓" panose="03000509000000000000" pitchFamily="65" charset="-120"/>
              </a:rPr>
              <a:t>行公義</a:t>
            </a:r>
            <a:r>
              <a:rPr lang="zh-TW" altLang="en-US" sz="4800" dirty="0">
                <a:latin typeface="方正準圓" panose="03000509000000000000" pitchFamily="65" charset="-120"/>
                <a:ea typeface="方正準圓" panose="03000509000000000000" pitchFamily="65" charset="-120"/>
              </a:rPr>
              <a:t>，好憐憫，存謙卑的心，</a:t>
            </a:r>
            <a:r>
              <a:rPr lang="zh-TW" altLang="en-US" sz="4800" dirty="0">
                <a:solidFill>
                  <a:srgbClr val="00FFCC"/>
                </a:solidFill>
                <a:latin typeface="方正準圓" panose="03000509000000000000" pitchFamily="65" charset="-120"/>
                <a:ea typeface="方正準圓" panose="03000509000000000000" pitchFamily="65" charset="-120"/>
              </a:rPr>
              <a:t>與你的神同行</a:t>
            </a:r>
            <a:r>
              <a:rPr lang="zh-TW" altLang="en-US" sz="4800" dirty="0">
                <a:latin typeface="方正準圓" panose="03000509000000000000" pitchFamily="65" charset="-120"/>
                <a:ea typeface="方正準圓" panose="03000509000000000000" pitchFamily="65" charset="-120"/>
              </a:rPr>
              <a:t>。」</a:t>
            </a:r>
            <a:endParaRPr lang="en-CA" sz="4800" dirty="0">
              <a:latin typeface="方正準圓" panose="03000509000000000000" pitchFamily="65" charset="-120"/>
              <a:ea typeface="方正準圓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82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A8F8-3009-834B-0C24-AABE9603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9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E4F8-5BE6-7099-CDD2-7BEF616B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93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7" name="Picture 3">
            <a:extLst>
              <a:ext uri="{FF2B5EF4-FFF2-40B4-BE49-F238E27FC236}">
                <a16:creationId xmlns:a16="http://schemas.microsoft.com/office/drawing/2014/main" id="{060C53D6-AD58-D014-9D91-1C2ABDF30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3506" name="Rectangle 2">
            <a:extLst>
              <a:ext uri="{FF2B5EF4-FFF2-40B4-BE49-F238E27FC236}">
                <a16:creationId xmlns:a16="http://schemas.microsoft.com/office/drawing/2014/main" id="{D1FE30F6-E125-0387-5764-FAA26C2C4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出埃及記 </a:t>
            </a:r>
            <a:r>
              <a:rPr kumimoji="0"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20:1-4</a:t>
            </a:r>
          </a:p>
        </p:txBody>
      </p:sp>
      <p:sp>
        <p:nvSpPr>
          <p:cNvPr id="533508" name="Text Box 4">
            <a:extLst>
              <a:ext uri="{FF2B5EF4-FFF2-40B4-BE49-F238E27FC236}">
                <a16:creationId xmlns:a16="http://schemas.microsoft.com/office/drawing/2014/main" id="{2A3863E2-A14A-E6F6-4EEF-8377C9616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85" y="1471800"/>
            <a:ext cx="10911966" cy="72327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219170" fontAlgn="base">
              <a:spcBef>
                <a:spcPts val="1200"/>
              </a:spcBef>
              <a:spcAft>
                <a:spcPct val="0"/>
              </a:spcAft>
            </a:pPr>
            <a:r>
              <a:rPr lang="en-CA" altLang="zh-TW" sz="4800" b="1" baseline="30000" dirty="0">
                <a:solidFill>
                  <a:srgbClr val="00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CA" altLang="zh-TW" sz="4800" b="1" baseline="30000" dirty="0">
                <a:solidFill>
                  <a:srgbClr val="00FFCC"/>
                </a:solidFill>
                <a:latin typeface="Abadi" panose="020B0604020104020204" pitchFamily="34" charset="0"/>
                <a:ea typeface="方正平黑" panose="03000509000000000000" pitchFamily="65" charset="-120"/>
              </a:rPr>
              <a:t> </a:t>
            </a:r>
            <a:r>
              <a:rPr lang="zh-TW" altLang="en-US" sz="48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神吩咐這一切的話，說：</a:t>
            </a:r>
            <a:br>
              <a:rPr lang="en-CA" altLang="zh-TW" sz="48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</a:br>
            <a:r>
              <a:rPr lang="en-CA" altLang="zh-TW" sz="4800" b="1" baseline="30000" dirty="0">
                <a:solidFill>
                  <a:srgbClr val="00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TW" altLang="en-US" sz="48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「我是耶和華－你的神，曾將你從</a:t>
            </a:r>
            <a:r>
              <a:rPr lang="zh-TW" altLang="en-US" sz="4800" u="sng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埃及</a:t>
            </a:r>
            <a:r>
              <a:rPr lang="zh-TW" altLang="en-US" sz="48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地為奴之家領出來。</a:t>
            </a:r>
            <a:endParaRPr lang="en-CA" altLang="zh-TW" sz="48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defTabSz="1219170" fontAlgn="base">
              <a:spcBef>
                <a:spcPts val="1200"/>
              </a:spcBef>
              <a:spcAft>
                <a:spcPct val="0"/>
              </a:spcAft>
            </a:pPr>
            <a:r>
              <a:rPr lang="en-CA" altLang="zh-TW" sz="4800" b="1" baseline="30000" dirty="0">
                <a:solidFill>
                  <a:srgbClr val="00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zh-TW" altLang="en-US" sz="48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除了我以外，你</a:t>
            </a:r>
            <a:r>
              <a:rPr kumimoji="0" lang="zh-TW" altLang="en-US" sz="4800" b="0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平黑" panose="03000509000000000000" pitchFamily="65" charset="-120"/>
                <a:cs typeface="+mn-cs"/>
              </a:rPr>
              <a:t>不可</a:t>
            </a:r>
            <a:r>
              <a:rPr kumimoji="0" lang="zh-TW" altLang="en-US" sz="48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有別</a:t>
            </a:r>
            <a:r>
              <a:rPr lang="zh-TW" altLang="en-US" sz="4800" spc="-1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的神</a:t>
            </a:r>
            <a:r>
              <a:rPr kumimoji="0" lang="zh-TW" altLang="en-US" sz="5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。</a:t>
            </a:r>
            <a:endParaRPr kumimoji="0" lang="en-CA" altLang="zh-TW" sz="54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defTabSz="1219170" fontAlgn="base">
              <a:spcBef>
                <a:spcPts val="1200"/>
              </a:spcBef>
              <a:spcAft>
                <a:spcPct val="0"/>
              </a:spcAft>
            </a:pPr>
            <a:r>
              <a:rPr lang="en-CA" altLang="zh-TW" sz="4800" b="1" baseline="30000" dirty="0">
                <a:solidFill>
                  <a:srgbClr val="00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kumimoji="0" lang="zh-TW" altLang="en-US" sz="4600" b="0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平黑" panose="03000509000000000000" pitchFamily="65" charset="-120"/>
                <a:cs typeface="+mn-cs"/>
              </a:rPr>
              <a:t>不可</a:t>
            </a:r>
            <a:r>
              <a:rPr kumimoji="0" lang="zh-TW" altLang="en-US" sz="46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方正平黑" panose="03000509000000000000" pitchFamily="65" charset="-120"/>
                <a:cs typeface="+mn-cs"/>
              </a:rPr>
              <a:t>為自己雕刻偶像，也</a:t>
            </a:r>
            <a:r>
              <a:rPr kumimoji="0" lang="zh-TW" altLang="en-US" sz="4600" b="0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平黑" panose="03000509000000000000" pitchFamily="65" charset="-120"/>
                <a:cs typeface="+mn-cs"/>
              </a:rPr>
              <a:t>不可</a:t>
            </a:r>
            <a:r>
              <a:rPr kumimoji="0" lang="zh-TW" altLang="en-US" sz="46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方正平黑" panose="03000509000000000000" pitchFamily="65" charset="-120"/>
                <a:cs typeface="+mn-cs"/>
              </a:rPr>
              <a:t>做甚麼形像， 彷彿上天、下地和地底下水中的百物。</a:t>
            </a:r>
            <a:endParaRPr kumimoji="0" lang="en-CA" altLang="zh-TW" sz="46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algn="just" defTabSz="1219170" fontAlgn="base">
              <a:spcBef>
                <a:spcPts val="1200"/>
              </a:spcBef>
              <a:spcAft>
                <a:spcPct val="0"/>
              </a:spcAft>
            </a:pPr>
            <a:endParaRPr kumimoji="0" lang="en-CA" altLang="zh-TW" sz="54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algn="just" defTabSz="1219170" fontAlgn="base">
              <a:spcBef>
                <a:spcPts val="1200"/>
              </a:spcBef>
              <a:spcAft>
                <a:spcPct val="0"/>
              </a:spcAft>
            </a:pPr>
            <a:endParaRPr lang="zh-TW" altLang="en-US" sz="80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CBA40F-2E61-1E2B-FB7A-EB3EF0A99F41}"/>
              </a:ext>
            </a:extLst>
          </p:cNvPr>
          <p:cNvSpPr/>
          <p:nvPr/>
        </p:nvSpPr>
        <p:spPr bwMode="auto">
          <a:xfrm>
            <a:off x="10002094" y="3211290"/>
            <a:ext cx="1332854" cy="619933"/>
          </a:xfrm>
          <a:prstGeom prst="rect">
            <a:avLst/>
          </a:prstGeom>
          <a:solidFill>
            <a:srgbClr val="FFFF97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F2D00-4F2C-1D02-4926-ED3D9A7B9463}"/>
              </a:ext>
            </a:extLst>
          </p:cNvPr>
          <p:cNvSpPr/>
          <p:nvPr/>
        </p:nvSpPr>
        <p:spPr bwMode="auto">
          <a:xfrm>
            <a:off x="5322582" y="4011456"/>
            <a:ext cx="1275927" cy="619933"/>
          </a:xfrm>
          <a:prstGeom prst="rect">
            <a:avLst/>
          </a:prstGeom>
          <a:solidFill>
            <a:srgbClr val="FFFF97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A5898-7227-7DC5-EED5-3246C8F3C591}"/>
              </a:ext>
            </a:extLst>
          </p:cNvPr>
          <p:cNvSpPr/>
          <p:nvPr/>
        </p:nvSpPr>
        <p:spPr bwMode="auto">
          <a:xfrm>
            <a:off x="1070463" y="4918616"/>
            <a:ext cx="1185311" cy="619933"/>
          </a:xfrm>
          <a:prstGeom prst="rect">
            <a:avLst/>
          </a:prstGeom>
          <a:solidFill>
            <a:srgbClr val="FFFF97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3C7006-9F8D-B6CC-2D2A-8EE385132ED0}"/>
              </a:ext>
            </a:extLst>
          </p:cNvPr>
          <p:cNvSpPr/>
          <p:nvPr/>
        </p:nvSpPr>
        <p:spPr bwMode="auto">
          <a:xfrm>
            <a:off x="7353208" y="4906258"/>
            <a:ext cx="1185311" cy="619933"/>
          </a:xfrm>
          <a:prstGeom prst="rect">
            <a:avLst/>
          </a:prstGeom>
          <a:solidFill>
            <a:srgbClr val="FFFF97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5" name="Picture 3">
            <a:extLst>
              <a:ext uri="{FF2B5EF4-FFF2-40B4-BE49-F238E27FC236}">
                <a16:creationId xmlns:a16="http://schemas.microsoft.com/office/drawing/2014/main" id="{37FFA40A-1B4A-EDB3-7AD3-948C3DD67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5554" name="Rectangle 2">
            <a:extLst>
              <a:ext uri="{FF2B5EF4-FFF2-40B4-BE49-F238E27FC236}">
                <a16:creationId xmlns:a16="http://schemas.microsoft.com/office/drawing/2014/main" id="{94D5E1E2-9DF7-A58D-D424-AAD53AD82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出埃及記 </a:t>
            </a:r>
            <a:r>
              <a:rPr kumimoji="0"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20:5-6</a:t>
            </a:r>
          </a:p>
        </p:txBody>
      </p:sp>
      <p:sp>
        <p:nvSpPr>
          <p:cNvPr id="535556" name="Text Box 4">
            <a:extLst>
              <a:ext uri="{FF2B5EF4-FFF2-40B4-BE49-F238E27FC236}">
                <a16:creationId xmlns:a16="http://schemas.microsoft.com/office/drawing/2014/main" id="{816F05FA-2984-800A-6C1A-EE0F080B9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81" y="1513027"/>
            <a:ext cx="10686989" cy="63094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CA" altLang="zh-TW" sz="5000" b="1" baseline="30000" dirty="0">
                <a:solidFill>
                  <a:srgbClr val="00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zh-TW" altLang="en-US" sz="5000" b="0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平黑" panose="03000509000000000000" pitchFamily="65" charset="-120"/>
                <a:cs typeface="+mn-cs"/>
              </a:rPr>
              <a:t>不可</a:t>
            </a:r>
            <a:r>
              <a:rPr lang="zh-TW" altLang="en-US" sz="5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跪拜那些像，也</a:t>
            </a:r>
            <a:r>
              <a:rPr kumimoji="0" lang="zh-TW" altLang="en-US" sz="5000" b="0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平黑" panose="03000509000000000000" pitchFamily="65" charset="-120"/>
                <a:cs typeface="+mn-cs"/>
              </a:rPr>
              <a:t>不可</a:t>
            </a:r>
            <a:r>
              <a:rPr lang="zh-TW" altLang="en-US" sz="5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事奉它們，因為我耶和華</a:t>
            </a:r>
            <a:r>
              <a:rPr lang="en-CA" altLang="zh-TW" sz="5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--</a:t>
            </a:r>
            <a:r>
              <a:rPr lang="zh-TW" altLang="en-US" sz="5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你的神是忌邪的神。</a:t>
            </a:r>
            <a:br>
              <a:rPr lang="en-CA" altLang="zh-TW" sz="5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</a:br>
            <a:r>
              <a:rPr lang="zh-TW" altLang="en-US" sz="5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恨我的，我必懲罰他們的罪，自父及子，直到三、四代；</a:t>
            </a:r>
            <a:endParaRPr lang="en-CA" altLang="zh-TW" sz="50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altLang="zh-TW" sz="5000" b="1" i="0" u="none" strike="noStrike" kern="1200" cap="none" spc="0" normalizeH="0" baseline="3000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zh-TW" altLang="en-US" sz="5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愛我，守我誡命的，我必向他們施慈愛，直到千代。</a:t>
            </a:r>
          </a:p>
          <a:p>
            <a:pPr marL="449263" indent="-449263" algn="just" defTabSz="1219170" fontAlgn="base">
              <a:spcBef>
                <a:spcPct val="0"/>
              </a:spcBef>
              <a:spcAft>
                <a:spcPct val="0"/>
              </a:spcAft>
            </a:pPr>
            <a:endParaRPr lang="zh-TW" altLang="en-US" sz="50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  <a:p>
            <a:pPr marL="449263" lvl="0" indent="-449263" algn="just" defTabSz="1219170" fontAlgn="base">
              <a:spcBef>
                <a:spcPct val="0"/>
              </a:spcBef>
              <a:spcAft>
                <a:spcPct val="0"/>
              </a:spcAft>
            </a:pPr>
            <a:endParaRPr lang="zh-TW" altLang="en-US" sz="5400" dirty="0">
              <a:solidFill>
                <a:srgbClr val="FFFFFF"/>
              </a:solidFill>
              <a:latin typeface="Times New Roman" panose="02020603050405020304" pitchFamily="18" charset="0"/>
              <a:ea typeface="方正平黑" panose="03000509000000000000" pitchFamily="65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7B106D-F8F4-9669-C89E-5D456E258BBC}"/>
              </a:ext>
            </a:extLst>
          </p:cNvPr>
          <p:cNvSpPr/>
          <p:nvPr/>
        </p:nvSpPr>
        <p:spPr bwMode="auto">
          <a:xfrm>
            <a:off x="1280525" y="1603097"/>
            <a:ext cx="1203183" cy="619933"/>
          </a:xfrm>
          <a:prstGeom prst="rect">
            <a:avLst/>
          </a:prstGeom>
          <a:solidFill>
            <a:srgbClr val="FFFF97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255186-5AFA-DE9E-33B2-4E5777770940}"/>
              </a:ext>
            </a:extLst>
          </p:cNvPr>
          <p:cNvSpPr/>
          <p:nvPr/>
        </p:nvSpPr>
        <p:spPr bwMode="auto">
          <a:xfrm>
            <a:off x="6972142" y="1603096"/>
            <a:ext cx="1203183" cy="619933"/>
          </a:xfrm>
          <a:prstGeom prst="rect">
            <a:avLst/>
          </a:prstGeom>
          <a:solidFill>
            <a:srgbClr val="FFFF97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9989-AC74-FDD7-2303-5EE839894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F5832DC6-1C80-A945-761C-594E2BCB7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82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E00A51-E460-50F4-C3FE-C744BDFBB046}"/>
              </a:ext>
            </a:extLst>
          </p:cNvPr>
          <p:cNvSpPr/>
          <p:nvPr/>
        </p:nvSpPr>
        <p:spPr bwMode="auto">
          <a:xfrm>
            <a:off x="8019536" y="2347784"/>
            <a:ext cx="2866767" cy="729048"/>
          </a:xfrm>
          <a:prstGeom prst="roundRect">
            <a:avLst/>
          </a:prstGeom>
          <a:solidFill>
            <a:srgbClr val="FF0000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22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5" name="Picture 3">
            <a:extLst>
              <a:ext uri="{FF2B5EF4-FFF2-40B4-BE49-F238E27FC236}">
                <a16:creationId xmlns:a16="http://schemas.microsoft.com/office/drawing/2014/main" id="{37FFA40A-1B4A-EDB3-7AD3-948C3DD67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5554" name="Rectangle 2">
            <a:extLst>
              <a:ext uri="{FF2B5EF4-FFF2-40B4-BE49-F238E27FC236}">
                <a16:creationId xmlns:a16="http://schemas.microsoft.com/office/drawing/2014/main" id="{94D5E1E2-9DF7-A58D-D424-AAD53AD82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7745790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/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出 </a:t>
            </a:r>
            <a:r>
              <a:rPr kumimoji="0" lang="en-CA" altLang="zh-TW" sz="4533" i="1" dirty="0">
                <a:solidFill>
                  <a:srgbClr val="FFF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34:14</a:t>
            </a:r>
            <a:r>
              <a:rPr kumimoji="0"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  </a:t>
            </a:r>
            <a:r>
              <a:rPr kumimoji="0"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申 </a:t>
            </a:r>
            <a:r>
              <a:rPr kumimoji="0" lang="en-CA" altLang="zh-TW" sz="4533" i="1" dirty="0">
                <a:solidFill>
                  <a:srgbClr val="FFF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4:24, 5:9, 6:15</a:t>
            </a:r>
            <a:endParaRPr kumimoji="0" lang="en-US" altLang="zh-TW" sz="4533" i="1" dirty="0">
              <a:solidFill>
                <a:srgbClr val="FFF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556" name="Text Box 4">
            <a:extLst>
              <a:ext uri="{FF2B5EF4-FFF2-40B4-BE49-F238E27FC236}">
                <a16:creationId xmlns:a16="http://schemas.microsoft.com/office/drawing/2014/main" id="{816F05FA-2984-800A-6C1A-EE0F080B9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81" y="1614626"/>
            <a:ext cx="10860376" cy="48885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5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出</a:t>
            </a:r>
            <a:r>
              <a:rPr kumimoji="0" lang="en-US" altLang="zh-TW" sz="3600" b="1" i="0" u="none" strike="noStrike" kern="1200" cap="none" spc="0" normalizeH="0" baseline="5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34:14  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不可敬拜別神，因為耶和華是</a:t>
            </a:r>
            <a:r>
              <a:rPr lang="zh-TW" altLang="en-US" sz="5000" b="1" baseline="30000" dirty="0">
                <a:solidFill>
                  <a:srgbClr val="FFCCCC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忌邪的  神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，他的名是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忌邪者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。</a:t>
            </a: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baseline="500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申</a:t>
            </a:r>
            <a:r>
              <a:rPr lang="en-US" altLang="zh-TW" sz="3600" b="1" baseline="500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4:24  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因為耶和華</a:t>
            </a:r>
            <a:r>
              <a:rPr kumimoji="0" lang="en-US" altLang="zh-TW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你的   神是吞滅的火，是</a:t>
            </a:r>
            <a:r>
              <a:rPr lang="zh-TW" altLang="en-US" sz="5000" b="1" baseline="30000" dirty="0">
                <a:solidFill>
                  <a:srgbClr val="FFCCCC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忌邪的  神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。</a:t>
            </a: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baseline="500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申</a:t>
            </a:r>
            <a:r>
              <a:rPr lang="en-US" altLang="zh-TW" sz="3600" b="1" baseline="500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5:9 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不可跪拜那些像，也不可事奉它們，因為我耶和華</a:t>
            </a:r>
            <a:r>
              <a:rPr kumimoji="0" lang="en-US" altLang="zh-TW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你的 神是</a:t>
            </a:r>
            <a:r>
              <a:rPr lang="zh-TW" altLang="en-US" sz="5000" b="1" baseline="30000" dirty="0">
                <a:solidFill>
                  <a:srgbClr val="FFCCCC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忌邪的  神</a:t>
            </a: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。恨我的，我必懲罰他們的罪，</a:t>
            </a:r>
            <a:br>
              <a:rPr kumimoji="0" lang="en-CA" altLang="zh-TW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</a:br>
            <a:r>
              <a:rPr kumimoji="0" lang="zh-TW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srgbClr val="FFFF71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自父及子，直到三、四代；</a:t>
            </a: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baseline="500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申</a:t>
            </a:r>
            <a:r>
              <a:rPr lang="en-US" altLang="zh-TW" sz="3600" b="1" baseline="500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6:15  </a:t>
            </a:r>
            <a:r>
              <a:rPr lang="zh-TW" altLang="en-US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因為在你中間的耶和華</a:t>
            </a:r>
            <a:r>
              <a:rPr lang="en-US" altLang="zh-TW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—</a:t>
            </a:r>
            <a:r>
              <a:rPr lang="zh-TW" altLang="en-US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你的  神是</a:t>
            </a:r>
            <a:r>
              <a:rPr lang="zh-TW" altLang="en-US" sz="5000" b="1" baseline="30000" dirty="0">
                <a:solidFill>
                  <a:srgbClr val="FFCCCC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忌邪的  神</a:t>
            </a:r>
            <a:r>
              <a:rPr lang="zh-TW" altLang="en-US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，</a:t>
            </a:r>
            <a:br>
              <a:rPr lang="en-CA" altLang="zh-TW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</a:br>
            <a:r>
              <a:rPr lang="zh-TW" altLang="en-US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恐怕耶和華</a:t>
            </a:r>
            <a:r>
              <a:rPr lang="en-US" altLang="zh-TW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—</a:t>
            </a:r>
            <a:r>
              <a:rPr lang="zh-TW" altLang="en-US" sz="5000" b="1" baseline="30000" dirty="0">
                <a:solidFill>
                  <a:srgbClr val="FFFF7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你  神的怒氣向你發作，把你從地上除滅。</a:t>
            </a:r>
          </a:p>
        </p:txBody>
      </p:sp>
    </p:spTree>
    <p:extLst>
      <p:ext uri="{BB962C8B-B14F-4D97-AF65-F5344CB8AC3E}">
        <p14:creationId xmlns:p14="http://schemas.microsoft.com/office/powerpoint/2010/main" val="34984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719B-2D72-9BA4-6DBD-3E62AE9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60FB9-C9CB-ACC1-90A5-E6D697D0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Neon 3D circle art">
            <a:extLst>
              <a:ext uri="{FF2B5EF4-FFF2-40B4-BE49-F238E27FC236}">
                <a16:creationId xmlns:a16="http://schemas.microsoft.com/office/drawing/2014/main" id="{3A643162-001C-E418-8E52-F448FC72A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1271" r="1" b="1"/>
          <a:stretch/>
        </p:blipFill>
        <p:spPr>
          <a:xfrm>
            <a:off x="0" y="-1"/>
            <a:ext cx="1218312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F3558-1D16-4B6F-556F-AF4E199FD945}"/>
              </a:ext>
            </a:extLst>
          </p:cNvPr>
          <p:cNvSpPr/>
          <p:nvPr/>
        </p:nvSpPr>
        <p:spPr>
          <a:xfrm>
            <a:off x="255076" y="716340"/>
            <a:ext cx="35766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HK" alt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</a:rPr>
              <a:t>忌邪的神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B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方正粗圓" panose="03000509000000000000" pitchFamily="65" charset="-120"/>
              <a:ea typeface="方正粗圓" panose="03000509000000000000" pitchFamily="65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88AD-8868-ACF7-7787-7B762DA63041}"/>
              </a:ext>
            </a:extLst>
          </p:cNvPr>
          <p:cNvSpPr txBox="1"/>
          <p:nvPr/>
        </p:nvSpPr>
        <p:spPr>
          <a:xfrm>
            <a:off x="255076" y="1859340"/>
            <a:ext cx="6914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badi" panose="020B0604020104020204" pitchFamily="34" charset="0"/>
                <a:ea typeface="方正粗圓" panose="03000509000000000000" pitchFamily="65" charset="-120"/>
              </a:rPr>
              <a:t>for I, the Lord your God, am</a:t>
            </a:r>
            <a:r>
              <a:rPr lang="en-CA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B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badi" panose="020B0604020104020204" pitchFamily="34" charset="0"/>
                <a:ea typeface="方正粗圓" panose="03000509000000000000" pitchFamily="65" charset="-120"/>
              </a:rPr>
              <a:t> a jealous God….</a:t>
            </a:r>
          </a:p>
        </p:txBody>
      </p:sp>
      <p:pic>
        <p:nvPicPr>
          <p:cNvPr id="17" name="Picture 16" descr="A cartoon of a child with his arms raised&#10;&#10;Description automatically generated">
            <a:extLst>
              <a:ext uri="{FF2B5EF4-FFF2-40B4-BE49-F238E27FC236}">
                <a16:creationId xmlns:a16="http://schemas.microsoft.com/office/drawing/2014/main" id="{85736DAF-2DAB-9ADF-F09D-AB08EECA6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1667" l="9728" r="89494">
                        <a14:foregroundMark x1="50584" y1="36111" x2="55253" y2="41319"/>
                        <a14:foregroundMark x1="48249" y1="90625" x2="64202" y2="90625"/>
                        <a14:foregroundMark x1="42802" y1="90625" x2="56420" y2="91667"/>
                        <a14:foregroundMark x1="49416" y1="35069" x2="56031" y2="44097"/>
                        <a14:foregroundMark x1="23735" y1="28125" x2="23346" y2="38889"/>
                        <a14:foregroundMark x1="68872" y1="88889" x2="58755" y2="90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91" y="3870173"/>
            <a:ext cx="2559018" cy="2867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15EDAB-4135-7B5B-6E7F-ECAA1C7C5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051" y1="66803" x2="16129" y2="69262"/>
                        <a14:foregroundMark x1="84332" y1="22951" x2="82949" y2="2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076" y="3792654"/>
            <a:ext cx="2544339" cy="32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1D57-E3B4-6FDE-5973-709D53E2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B33CD504-A3D4-33F8-ACB1-8CD270B430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498213"/>
              </p:ext>
            </p:extLst>
          </p:nvPr>
        </p:nvGraphicFramePr>
        <p:xfrm>
          <a:off x="136409" y="106959"/>
          <a:ext cx="11919182" cy="6644082"/>
        </p:xfrm>
        <a:graphic>
          <a:graphicData uri="http://schemas.openxmlformats.org/drawingml/2006/table">
            <a:tbl>
              <a:tblPr/>
              <a:tblGrid>
                <a:gridCol w="627709">
                  <a:extLst>
                    <a:ext uri="{9D8B030D-6E8A-4147-A177-3AD203B41FA5}">
                      <a16:colId xmlns:a16="http://schemas.microsoft.com/office/drawing/2014/main" val="2197715613"/>
                    </a:ext>
                  </a:extLst>
                </a:gridCol>
                <a:gridCol w="2033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2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十個災禍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經文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埃 及 神 祗 對 照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水變血</a:t>
                      </a:r>
                      <a:r>
                        <a:rPr kumimoji="0" lang="zh-TW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7:14-25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尼羅河是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Osiris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的血液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Khnum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是守護神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Hap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是靈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青蛙災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8:1-15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Heqet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青蛙神祗 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生育的神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虱災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8:16-19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納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沙蠅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蚊子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大地的神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蠅災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8:20-32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牛蠅或馬蠅或黃蜂象徵埃及蒼蠅之神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畜疫災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9:1-7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Hathor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母牛神代表生育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Apis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是公牛神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Mnevis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Heliopolis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神的化身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瘡災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9:8-12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Imhotep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是醫藥神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雹災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9:13-35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Nut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是空氣之神， 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蝗災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10:1-20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Seth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是農業之神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04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黑災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10:21-29</a:t>
                      </a:r>
                      <a:endParaRPr kumimoji="0" lang="en-CA" alt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Re, Aten,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Atum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Horus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是日</a:t>
                      </a:r>
                      <a:r>
                        <a:rPr kumimoji="0" lang="en-CA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太陽神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6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滅長子</a:t>
                      </a:r>
                      <a:r>
                        <a:rPr kumimoji="0" lang="zh-TW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災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Arial" panose="020B0604020202020204" pitchFamily="34" charset="0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出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11-12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章</a:t>
                      </a: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法老是神之子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其父是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Osiris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A58"/>
                          </a:solidFill>
                          <a:effectLst/>
                          <a:latin typeface="+mj-lt"/>
                          <a:ea typeface="文鼎中圓" panose="020F0609000000000000" pitchFamily="49" charset="-120"/>
                          <a:cs typeface="Arial" panose="020B0604020202020204" pitchFamily="34" charset="0"/>
                        </a:rPr>
                        <a:t>生命之神</a:t>
                      </a:r>
                      <a:endParaRPr kumimoji="0" lang="en-CA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5A58"/>
                        </a:solidFill>
                        <a:effectLst/>
                        <a:latin typeface="+mj-lt"/>
                        <a:ea typeface="文鼎中圓" panose="020F0609000000000000" pitchFamily="49" charset="-12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6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3508-6DBE-D1B9-17FF-DD621876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44DBF604-677A-4758-E06A-71EB28B4F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7E2DAD-780A-CA53-E5FC-F4DE61F1A5A4}"/>
              </a:ext>
            </a:extLst>
          </p:cNvPr>
          <p:cNvSpPr/>
          <p:nvPr/>
        </p:nvSpPr>
        <p:spPr bwMode="auto">
          <a:xfrm>
            <a:off x="4782850" y="3064475"/>
            <a:ext cx="3998293" cy="767295"/>
          </a:xfrm>
          <a:prstGeom prst="roundRect">
            <a:avLst/>
          </a:prstGeom>
          <a:solidFill>
            <a:srgbClr val="FF0000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B798CF-92FA-5C80-8CEA-A875616DC753}"/>
              </a:ext>
            </a:extLst>
          </p:cNvPr>
          <p:cNvSpPr/>
          <p:nvPr/>
        </p:nvSpPr>
        <p:spPr bwMode="auto">
          <a:xfrm>
            <a:off x="784557" y="3064475"/>
            <a:ext cx="2072943" cy="767295"/>
          </a:xfrm>
          <a:prstGeom prst="roundRect">
            <a:avLst/>
          </a:prstGeom>
          <a:solidFill>
            <a:srgbClr val="FF0000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37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ustom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80AA9D2D-EE59-4148-A11E-A51EEE828B28}" vid="{AEAFD717-D3C8-4034-8F7E-D5220B0CCEB8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4F4D41-822D-40F2-A7AC-E4E6CB36CA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9DAD249-BF80-48EF-9AFB-36A11BCDC2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A59D56-2157-4202-9D02-F44E447A2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{A7757CC3-254A-450E-8E72-9DA8C9B5FDA1}tf56160789_win32</Template>
  <TotalTime>1063</TotalTime>
  <Words>3232</Words>
  <Application>Microsoft Office PowerPoint</Application>
  <PresentationFormat>Widescreen</PresentationFormat>
  <Paragraphs>152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-apple-system</vt:lpstr>
      <vt:lpstr>Chinese Quote</vt:lpstr>
      <vt:lpstr>Helvetica Neue</vt:lpstr>
      <vt:lpstr>Microsoft YaHei UI</vt:lpstr>
      <vt:lpstr>system-ui</vt:lpstr>
      <vt:lpstr>ui-sans-serif</vt:lpstr>
      <vt:lpstr>方正粗圓</vt:lpstr>
      <vt:lpstr>方正準圓</vt:lpstr>
      <vt:lpstr>方正魏碑</vt:lpstr>
      <vt:lpstr>新細明體</vt:lpstr>
      <vt:lpstr>標楷體</vt:lpstr>
      <vt:lpstr>Abadi</vt:lpstr>
      <vt:lpstr>Aptos</vt:lpstr>
      <vt:lpstr>Arial</vt:lpstr>
      <vt:lpstr>Bookman Old Style</vt:lpstr>
      <vt:lpstr>Calibri</vt:lpstr>
      <vt:lpstr>Franklin Gothic Book</vt:lpstr>
      <vt:lpstr>PT Serif</vt:lpstr>
      <vt:lpstr>Tahoma</vt:lpstr>
      <vt:lpstr>Times New Roman</vt:lpstr>
      <vt:lpstr>verdana</vt:lpstr>
      <vt:lpstr>Custom</vt:lpstr>
      <vt:lpstr>Default Design</vt:lpstr>
      <vt:lpstr>1_Default Design</vt:lpstr>
      <vt:lpstr>耶和華是 - -</vt:lpstr>
      <vt:lpstr>PowerPoint Presentation</vt:lpstr>
      <vt:lpstr>出埃及記 20:1-4</vt:lpstr>
      <vt:lpstr>出埃及記 20:5-6</vt:lpstr>
      <vt:lpstr>PowerPoint Presentation</vt:lpstr>
      <vt:lpstr>出 34:14  申 4:24, 5:9, 6:15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出埃及記 34:1</vt:lpstr>
      <vt:lpstr>出埃及記 34:2</vt:lpstr>
      <vt:lpstr>出埃及記 34:4</vt:lpstr>
      <vt:lpstr>出埃及記 34:5-7</vt:lpstr>
      <vt:lpstr>出埃及記 34:8-9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耶穌潔淨聖殿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耶和華——</dc:title>
  <dc:creator>Jacob Wong</dc:creator>
  <cp:lastModifiedBy>Jacob Wong</cp:lastModifiedBy>
  <cp:revision>5</cp:revision>
  <dcterms:created xsi:type="dcterms:W3CDTF">2024-04-21T08:21:28Z</dcterms:created>
  <dcterms:modified xsi:type="dcterms:W3CDTF">2024-06-02T17:57:21Z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