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10" r:id="rId1"/>
  </p:sldMasterIdLst>
  <p:sldIdLst>
    <p:sldId id="1398" r:id="rId2"/>
    <p:sldId id="1368" r:id="rId3"/>
    <p:sldId id="1391" r:id="rId4"/>
    <p:sldId id="1374" r:id="rId5"/>
    <p:sldId id="1392" r:id="rId6"/>
    <p:sldId id="1373" r:id="rId7"/>
    <p:sldId id="1390" r:id="rId8"/>
    <p:sldId id="1379" r:id="rId9"/>
    <p:sldId id="1396" r:id="rId10"/>
    <p:sldId id="1394" r:id="rId11"/>
    <p:sldId id="1393" r:id="rId12"/>
    <p:sldId id="1397" r:id="rId13"/>
    <p:sldId id="1395" r:id="rId14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dria Bryce" initials="SB" lastIdx="3" clrIdx="0">
    <p:extLst>
      <p:ext uri="{19B8F6BF-5375-455C-9EA6-DF929625EA0E}">
        <p15:presenceInfo xmlns:p15="http://schemas.microsoft.com/office/powerpoint/2012/main" userId="9434d5e1f27eadb7" providerId="Windows Live"/>
      </p:ext>
    </p:extLst>
  </p:cmAuthor>
  <p:cmAuthor id="2" name="Lovelace ST.John" initials="LS" lastIdx="1" clrIdx="1">
    <p:extLst>
      <p:ext uri="{19B8F6BF-5375-455C-9EA6-DF929625EA0E}">
        <p15:presenceInfo xmlns:p15="http://schemas.microsoft.com/office/powerpoint/2012/main" userId="67070b31538127b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DC825A"/>
    <a:srgbClr val="EEDB8C"/>
    <a:srgbClr val="ECEA8E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291" autoAdjust="0"/>
  </p:normalViewPr>
  <p:slideViewPr>
    <p:cSldViewPr snapToGrid="0">
      <p:cViewPr varScale="1">
        <p:scale>
          <a:sx n="68" d="100"/>
          <a:sy n="68" d="100"/>
        </p:scale>
        <p:origin x="66" y="3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8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85EA-18DA-4C70-8A8E-68DBE9B99D5E}" type="datetimeFigureOut">
              <a:rPr lang="en-CA" smtClean="0"/>
              <a:pPr/>
              <a:t>2024-01-26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4A0085F-D21C-46F2-A682-E12BC9A1FB56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93003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85EA-18DA-4C70-8A8E-68DBE9B99D5E}" type="datetimeFigureOut">
              <a:rPr lang="en-CA" smtClean="0"/>
              <a:pPr/>
              <a:t>2024-01-26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4A0085F-D21C-46F2-A682-E12BC9A1FB56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73206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85EA-18DA-4C70-8A8E-68DBE9B99D5E}" type="datetimeFigureOut">
              <a:rPr lang="en-CA" smtClean="0"/>
              <a:pPr/>
              <a:t>2024-01-26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4A0085F-D21C-46F2-A682-E12BC9A1FB56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0420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85EA-18DA-4C70-8A8E-68DBE9B99D5E}" type="datetimeFigureOut">
              <a:rPr lang="en-CA" smtClean="0"/>
              <a:pPr/>
              <a:t>2024-01-26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A0085F-D21C-46F2-A682-E12BC9A1FB56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917157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85EA-18DA-4C70-8A8E-68DBE9B99D5E}" type="datetimeFigureOut">
              <a:rPr lang="en-CA" smtClean="0"/>
              <a:pPr/>
              <a:t>2024-01-26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A0085F-D21C-46F2-A682-E12BC9A1FB56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9431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85EA-18DA-4C70-8A8E-68DBE9B99D5E}" type="datetimeFigureOut">
              <a:rPr lang="en-CA" smtClean="0"/>
              <a:pPr/>
              <a:t>2024-01-26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A0085F-D21C-46F2-A682-E12BC9A1FB56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92157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85EA-18DA-4C70-8A8E-68DBE9B99D5E}" type="datetimeFigureOut">
              <a:rPr lang="en-CA" smtClean="0"/>
              <a:pPr/>
              <a:t>2024-01-26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0085F-D21C-46F2-A682-E12BC9A1FB56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994971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85EA-18DA-4C70-8A8E-68DBE9B99D5E}" type="datetimeFigureOut">
              <a:rPr lang="en-CA" smtClean="0"/>
              <a:pPr/>
              <a:t>2024-01-26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0085F-D21C-46F2-A682-E12BC9A1FB56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67469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85EA-18DA-4C70-8A8E-68DBE9B99D5E}" type="datetimeFigureOut">
              <a:rPr lang="en-CA" smtClean="0"/>
              <a:pPr/>
              <a:t>2024-01-26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0085F-D21C-46F2-A682-E12BC9A1FB56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53948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85EA-18DA-4C70-8A8E-68DBE9B99D5E}" type="datetimeFigureOut">
              <a:rPr lang="en-CA" smtClean="0"/>
              <a:pPr/>
              <a:t>2024-01-26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4A0085F-D21C-46F2-A682-E12BC9A1FB56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92539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85EA-18DA-4C70-8A8E-68DBE9B99D5E}" type="datetimeFigureOut">
              <a:rPr lang="en-CA" smtClean="0"/>
              <a:pPr/>
              <a:t>2024-01-26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4A0085F-D21C-46F2-A682-E12BC9A1FB56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421726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85EA-18DA-4C70-8A8E-68DBE9B99D5E}" type="datetimeFigureOut">
              <a:rPr lang="en-CA" smtClean="0"/>
              <a:pPr/>
              <a:t>2024-01-26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4A0085F-D21C-46F2-A682-E12BC9A1FB56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70165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85EA-18DA-4C70-8A8E-68DBE9B99D5E}" type="datetimeFigureOut">
              <a:rPr lang="en-CA" smtClean="0"/>
              <a:pPr/>
              <a:t>2024-01-26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0085F-D21C-46F2-A682-E12BC9A1FB56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07067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85EA-18DA-4C70-8A8E-68DBE9B99D5E}" type="datetimeFigureOut">
              <a:rPr lang="en-CA" smtClean="0"/>
              <a:pPr/>
              <a:t>2024-01-26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0085F-D21C-46F2-A682-E12BC9A1FB56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53512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85EA-18DA-4C70-8A8E-68DBE9B99D5E}" type="datetimeFigureOut">
              <a:rPr lang="en-CA" smtClean="0"/>
              <a:pPr/>
              <a:t>2024-01-26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0085F-D21C-46F2-A682-E12BC9A1FB56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608680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85EA-18DA-4C70-8A8E-68DBE9B99D5E}" type="datetimeFigureOut">
              <a:rPr lang="en-CA" smtClean="0"/>
              <a:pPr/>
              <a:t>2024-01-26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A0085F-D21C-46F2-A682-E12BC9A1FB56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12202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B85EA-18DA-4C70-8A8E-68DBE9B99D5E}" type="datetimeFigureOut">
              <a:rPr lang="en-CA" smtClean="0"/>
              <a:pPr/>
              <a:t>2024-01-26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4A0085F-D21C-46F2-A682-E12BC9A1FB56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91170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1" r:id="rId1"/>
    <p:sldLayoutId id="2147484312" r:id="rId2"/>
    <p:sldLayoutId id="2147484313" r:id="rId3"/>
    <p:sldLayoutId id="2147484314" r:id="rId4"/>
    <p:sldLayoutId id="2147484315" r:id="rId5"/>
    <p:sldLayoutId id="2147484316" r:id="rId6"/>
    <p:sldLayoutId id="2147484317" r:id="rId7"/>
    <p:sldLayoutId id="2147484318" r:id="rId8"/>
    <p:sldLayoutId id="2147484319" r:id="rId9"/>
    <p:sldLayoutId id="2147484320" r:id="rId10"/>
    <p:sldLayoutId id="2147484321" r:id="rId11"/>
    <p:sldLayoutId id="2147484322" r:id="rId12"/>
    <p:sldLayoutId id="2147484323" r:id="rId13"/>
    <p:sldLayoutId id="2147484324" r:id="rId14"/>
    <p:sldLayoutId id="2147484325" r:id="rId15"/>
    <p:sldLayoutId id="214748432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ross on a hill&#10;&#10;Description automatically generated">
            <a:extLst>
              <a:ext uri="{FF2B5EF4-FFF2-40B4-BE49-F238E27FC236}">
                <a16:creationId xmlns:a16="http://schemas.microsoft.com/office/drawing/2014/main" id="{E1650EE3-78A7-29BD-1075-1167D044FA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013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A3122-9E8F-4605-4793-29F617590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062" y="1859071"/>
            <a:ext cx="9311059" cy="1966696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VALUE OF SACRIFICE</a:t>
            </a:r>
            <a:endParaRPr lang="en-CA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878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A006D21-1124-427E-AF65-77E6B76957F8}"/>
              </a:ext>
            </a:extLst>
          </p:cNvPr>
          <p:cNvSpPr txBox="1"/>
          <p:nvPr/>
        </p:nvSpPr>
        <p:spPr>
          <a:xfrm>
            <a:off x="1587062" y="840828"/>
            <a:ext cx="10272145" cy="49736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VALUE OF SACRIFICE</a:t>
            </a:r>
            <a:endParaRPr lang="en-CA" sz="2400" b="1" kern="100" dirty="0">
              <a:solidFill>
                <a:srgbClr val="7030A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CA" sz="2400" b="1" kern="100" dirty="0">
              <a:solidFill>
                <a:srgbClr val="7030A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1 SAMUEL 1: 3, 21; PSALM 50: </a:t>
            </a:r>
            <a:r>
              <a:rPr lang="en-US" sz="2400" b="1" kern="100" dirty="0">
                <a:solidFill>
                  <a:srgbClr val="7030A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5; </a:t>
            </a:r>
            <a:r>
              <a:rPr lang="en-US" sz="24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MATHEW 19: 23 – 30 </a:t>
            </a:r>
          </a:p>
          <a:p>
            <a:pPr marL="342900" indent="-342900">
              <a:lnSpc>
                <a:spcPct val="200000"/>
              </a:lnSpc>
              <a:spcAft>
                <a:spcPts val="800"/>
              </a:spcAft>
              <a:buFont typeface="Wingdings" pitchFamily="2" charset="2"/>
              <a:buChar char="§"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 </a:t>
            </a:r>
            <a:r>
              <a:rPr lang="en-US" sz="24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sacrifice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is not a </a:t>
            </a:r>
            <a:r>
              <a:rPr lang="en-US" sz="24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tip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endParaRPr lang="en-CA" sz="2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200000"/>
              </a:lnSpc>
              <a:spcAft>
                <a:spcPts val="800"/>
              </a:spcAft>
              <a:buFont typeface="Wingdings" pitchFamily="2" charset="2"/>
              <a:buChar char="§"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What makes a sacrifice? a </a:t>
            </a:r>
            <a:r>
              <a:rPr lang="en-US" sz="24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sacrifice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is its </a:t>
            </a:r>
            <a:r>
              <a:rPr lang="en-US" sz="24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significance 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to you. </a:t>
            </a:r>
            <a:endParaRPr lang="en-CA" sz="2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200000"/>
              </a:lnSpc>
              <a:spcAft>
                <a:spcPts val="800"/>
              </a:spcAft>
              <a:buFont typeface="Wingdings" pitchFamily="2" charset="2"/>
              <a:buChar char="§"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It's a </a:t>
            </a:r>
            <a:r>
              <a:rPr lang="en-US" sz="24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statement of value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endParaRPr lang="en-CA" sz="2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4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CA" sz="24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5205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422D70A-D5E8-10D5-3B30-5B68BA7DD550}"/>
              </a:ext>
            </a:extLst>
          </p:cNvPr>
          <p:cNvSpPr txBox="1"/>
          <p:nvPr/>
        </p:nvSpPr>
        <p:spPr>
          <a:xfrm>
            <a:off x="1629103" y="788276"/>
            <a:ext cx="901787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Aft>
                <a:spcPts val="800"/>
              </a:spcAft>
              <a:buAutoNum type="arabicPeriod"/>
            </a:pPr>
            <a:r>
              <a:rPr lang="en-US" sz="24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Sacrifice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will cost you </a:t>
            </a:r>
            <a:r>
              <a:rPr lang="en-US" sz="24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something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spcAft>
                <a:spcPts val="800"/>
              </a:spcAft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</a:t>
            </a:r>
            <a:r>
              <a:rPr lang="en-US" sz="2400" b="1" kern="100" dirty="0">
                <a:solidFill>
                  <a:srgbClr val="7030A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</a:t>
            </a:r>
            <a:r>
              <a:rPr lang="en-US" sz="24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atthew 19: 29)</a:t>
            </a:r>
          </a:p>
          <a:p>
            <a:pPr>
              <a:spcAft>
                <a:spcPts val="800"/>
              </a:spcAft>
            </a:pPr>
            <a:endParaRPr lang="en-CA" sz="2400" b="1" kern="100" dirty="0">
              <a:solidFill>
                <a:srgbClr val="7030A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800"/>
              </a:spcAft>
            </a:pPr>
            <a:r>
              <a:rPr lang="en-US" sz="2400" b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2. </a:t>
            </a:r>
            <a:r>
              <a:rPr lang="en-US" sz="24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Sacrifice is first done in the heart before it’s given. </a:t>
            </a:r>
            <a:r>
              <a:rPr lang="en-US" sz="24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</a:t>
            </a:r>
            <a:r>
              <a:rPr lang="en-US" sz="24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Genesis 22: 11 – 12) </a:t>
            </a:r>
          </a:p>
          <a:p>
            <a:pPr>
              <a:spcAft>
                <a:spcPts val="800"/>
              </a:spcAft>
            </a:pPr>
            <a:endParaRPr lang="en-CA" sz="24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800"/>
              </a:spcAft>
            </a:pPr>
            <a:r>
              <a:rPr lang="en-US" sz="2400" b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3.</a:t>
            </a:r>
            <a:r>
              <a:rPr lang="en-US" sz="24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ome </a:t>
            </a:r>
            <a:r>
              <a:rPr lang="en-US" sz="24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acrifices can cause distress. </a:t>
            </a:r>
          </a:p>
          <a:p>
            <a:pPr>
              <a:spcAft>
                <a:spcPts val="800"/>
              </a:spcAft>
            </a:pPr>
            <a:r>
              <a:rPr lang="en-US" sz="24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</a:t>
            </a:r>
            <a:r>
              <a:rPr lang="en-US" sz="24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Genesis 21: 11 – 12 </a:t>
            </a:r>
          </a:p>
          <a:p>
            <a:pPr>
              <a:spcAft>
                <a:spcPts val="800"/>
              </a:spcAft>
            </a:pPr>
            <a:endParaRPr lang="en-US" sz="24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800"/>
              </a:spcAft>
            </a:pPr>
            <a:r>
              <a:rPr lang="en-US" sz="2400" b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4.</a:t>
            </a:r>
            <a:r>
              <a:rPr lang="en-US" sz="24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Y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ou can move the heart of God through your Sacrifices. </a:t>
            </a:r>
            <a:endParaRPr lang="en-US" sz="2400" kern="1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800"/>
              </a:spcAft>
            </a:pPr>
            <a:r>
              <a:rPr lang="en-US" sz="24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(1 Samuel 2: 18 – 21) </a:t>
            </a:r>
            <a:endParaRPr lang="en-CA" sz="2400" b="1" kern="100" dirty="0">
              <a:solidFill>
                <a:srgbClr val="7030A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7403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70D4B5-6113-9B0B-61B1-10CDDB04B2F1}"/>
              </a:ext>
            </a:extLst>
          </p:cNvPr>
          <p:cNvSpPr txBox="1"/>
          <p:nvPr/>
        </p:nvSpPr>
        <p:spPr>
          <a:xfrm>
            <a:off x="1608083" y="746234"/>
            <a:ext cx="10232464" cy="47790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</a:t>
            </a:r>
            <a:r>
              <a:rPr lang="en-US" sz="24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 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</a:t>
            </a:r>
            <a:r>
              <a:rPr lang="en-US" sz="24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acrifice will go 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</a:t>
            </a:r>
            <a:r>
              <a:rPr lang="en-US" sz="24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nrewarded</a:t>
            </a:r>
          </a:p>
          <a:p>
            <a:pPr>
              <a:lnSpc>
                <a:spcPct val="200000"/>
              </a:lnSpc>
            </a:pPr>
            <a:r>
              <a:rPr lang="en-CA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1. Sacrifice of your </a:t>
            </a:r>
            <a:r>
              <a:rPr lang="en-CA" sz="24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lips</a:t>
            </a:r>
            <a:r>
              <a:rPr lang="en-CA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– (</a:t>
            </a:r>
            <a:r>
              <a:rPr lang="en-CA" sz="2400" b="1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Hebrews 13:15–16)</a:t>
            </a:r>
            <a:endParaRPr lang="en-CA" sz="24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CA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2. Sacrifice of your </a:t>
            </a:r>
            <a:r>
              <a:rPr lang="en-CA" sz="24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life</a:t>
            </a:r>
            <a:r>
              <a:rPr lang="en-CA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– </a:t>
            </a:r>
            <a:r>
              <a:rPr lang="en-CA" sz="24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</a:t>
            </a:r>
            <a:r>
              <a:rPr lang="en-CA" sz="24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Hebrews 12:1)</a:t>
            </a:r>
            <a:endParaRPr lang="en-CA" sz="2400" b="1" kern="100" dirty="0">
              <a:solidFill>
                <a:srgbClr val="7030A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CA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3. Sacrifice of your </a:t>
            </a:r>
            <a:r>
              <a:rPr lang="en-CA" sz="24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substance</a:t>
            </a:r>
            <a:r>
              <a:rPr lang="en-CA" sz="2400" kern="100" dirty="0">
                <a:solidFill>
                  <a:srgbClr val="7030A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– </a:t>
            </a:r>
            <a:r>
              <a:rPr lang="en-CA" sz="24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</a:t>
            </a:r>
            <a:r>
              <a:rPr lang="en-CA" sz="24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Hebrews 13:16)</a:t>
            </a:r>
            <a:endParaRPr lang="en-CA" sz="2400" b="1" kern="100" dirty="0">
              <a:solidFill>
                <a:srgbClr val="7030A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CA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4. Sacrifice of your </a:t>
            </a:r>
            <a:r>
              <a:rPr lang="en-CA" sz="24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love</a:t>
            </a:r>
            <a:r>
              <a:rPr lang="en-CA" sz="2400" kern="100" dirty="0">
                <a:solidFill>
                  <a:srgbClr val="7030A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– </a:t>
            </a:r>
            <a:r>
              <a:rPr lang="en-CA" sz="24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</a:t>
            </a:r>
            <a:r>
              <a:rPr lang="en-CA" sz="24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Romans 12: 9–21)</a:t>
            </a:r>
            <a:endParaRPr lang="en-CA" sz="2400" b="1" kern="100" dirty="0">
              <a:solidFill>
                <a:srgbClr val="7030A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CA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5. Sacrifice of </a:t>
            </a:r>
            <a:r>
              <a:rPr lang="en-CA" sz="24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Giving Honor</a:t>
            </a:r>
            <a:r>
              <a:rPr lang="en-CA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– </a:t>
            </a:r>
            <a:r>
              <a:rPr lang="en-CA" sz="24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</a:t>
            </a:r>
            <a:r>
              <a:rPr lang="en-CA" sz="24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Genesis 8: 20 – 22)</a:t>
            </a:r>
            <a:r>
              <a:rPr lang="en-CA" sz="24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200000"/>
              </a:lnSpc>
            </a:pPr>
            <a:r>
              <a:rPr lang="en-CA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6. The Promise of </a:t>
            </a:r>
            <a:r>
              <a:rPr lang="en-CA" sz="24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Reward</a:t>
            </a:r>
            <a:r>
              <a:rPr lang="en-CA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– </a:t>
            </a:r>
            <a:r>
              <a:rPr lang="en-CA" sz="24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</a:t>
            </a:r>
            <a:r>
              <a:rPr lang="en-CA" sz="24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Matthew 9: 23 – 30) </a:t>
            </a:r>
            <a:endParaRPr lang="en-CA" sz="2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49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CF57336-7765-EEDC-600D-318358C8473F}"/>
              </a:ext>
            </a:extLst>
          </p:cNvPr>
          <p:cNvSpPr txBox="1"/>
          <p:nvPr/>
        </p:nvSpPr>
        <p:spPr>
          <a:xfrm>
            <a:off x="1660634" y="746234"/>
            <a:ext cx="9364718" cy="4462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24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RECAP INTRODUCTION </a:t>
            </a:r>
          </a:p>
          <a:p>
            <a:endParaRPr lang="en-CA" sz="2400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n-CA" sz="2400" b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READ PROVERBS 4: 1 – 27</a:t>
            </a:r>
          </a:p>
          <a:p>
            <a:endParaRPr lang="en-CA" sz="24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CA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Value is a </a:t>
            </a:r>
            <a:r>
              <a:rPr lang="en-CA" sz="24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measure</a:t>
            </a:r>
            <a:r>
              <a:rPr lang="en-CA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of your </a:t>
            </a:r>
            <a:r>
              <a:rPr lang="en-CA" sz="24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usefulness</a:t>
            </a:r>
            <a:r>
              <a:rPr lang="en-CA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</a:p>
          <a:p>
            <a:pPr marL="342900" indent="-342900">
              <a:buFont typeface="Wingdings" pitchFamily="2" charset="2"/>
              <a:buChar char="§"/>
            </a:pPr>
            <a:endParaRPr lang="en-CA" sz="24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CA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You can </a:t>
            </a:r>
            <a:r>
              <a:rPr lang="en-CA" sz="24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measure</a:t>
            </a:r>
            <a:r>
              <a:rPr lang="en-CA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your value by who is </a:t>
            </a:r>
            <a:r>
              <a:rPr lang="en-CA" sz="24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looking for </a:t>
            </a:r>
            <a:r>
              <a:rPr lang="en-CA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you. </a:t>
            </a:r>
          </a:p>
          <a:p>
            <a:pPr marL="342900" indent="-342900">
              <a:buFont typeface="Wingdings" pitchFamily="2" charset="2"/>
              <a:buChar char="§"/>
            </a:pPr>
            <a:endParaRPr lang="en-CA" sz="24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CA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If your </a:t>
            </a:r>
            <a:r>
              <a:rPr lang="en-CA" sz="24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absence</a:t>
            </a:r>
            <a:r>
              <a:rPr lang="en-CA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creates no vacuum, then your </a:t>
            </a:r>
            <a:r>
              <a:rPr lang="en-CA" sz="24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presence</a:t>
            </a:r>
            <a:r>
              <a:rPr lang="en-CA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has </a:t>
            </a:r>
            <a:r>
              <a:rPr lang="en-CA" sz="24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 value</a:t>
            </a:r>
            <a:r>
              <a:rPr lang="en-CA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</a:p>
          <a:p>
            <a:endParaRPr lang="en-CA" sz="24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en-CA" sz="2000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106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36E48-2F56-34C2-1426-9E0358C6D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6069" y="1648203"/>
            <a:ext cx="8915399" cy="2356238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STAYING</a:t>
            </a:r>
            <a:r>
              <a:rPr lang="en-US" sz="3600" b="1" dirty="0"/>
              <a:t> RELEVANT IN 2024</a:t>
            </a:r>
            <a:endParaRPr lang="en-CA" sz="3600" b="1" dirty="0"/>
          </a:p>
        </p:txBody>
      </p:sp>
    </p:spTree>
    <p:extLst>
      <p:ext uri="{BB962C8B-B14F-4D97-AF65-F5344CB8AC3E}">
        <p14:creationId xmlns:p14="http://schemas.microsoft.com/office/powerpoint/2010/main" val="1004836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902A712-34F2-8823-EA9E-DF67DE2B51C2}"/>
              </a:ext>
            </a:extLst>
          </p:cNvPr>
          <p:cNvSpPr txBox="1"/>
          <p:nvPr/>
        </p:nvSpPr>
        <p:spPr>
          <a:xfrm>
            <a:off x="1608082" y="819807"/>
            <a:ext cx="10195141" cy="50151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24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STAYING RELEVANT IN 2024</a:t>
            </a:r>
            <a:r>
              <a:rPr lang="en-CA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§"/>
            </a:pPr>
            <a:r>
              <a:rPr lang="en-US" sz="24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Definition of relevant</a:t>
            </a:r>
            <a:r>
              <a:rPr lang="en-US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“closely connected or appropriate to what is being done or considered; appropriate to the current time, period, or circumstances; of contemporary interest.”</a:t>
            </a:r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AutoNum type="alphaUcPeriod"/>
            </a:pPr>
            <a:r>
              <a:rPr lang="en-US" sz="2400" b="1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Stay </a:t>
            </a:r>
            <a:r>
              <a:rPr lang="en-US" sz="2400" b="1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Informed</a:t>
            </a:r>
            <a:r>
              <a:rPr lang="en-US" sz="2400" b="1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 -  </a:t>
            </a:r>
            <a:r>
              <a:rPr lang="en-US" sz="24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I Chronicles 12:32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2400" dirty="0">
              <a:solidFill>
                <a:srgbClr val="444444"/>
              </a:solidFill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2400" b="1" i="0" dirty="0">
                <a:solidFill>
                  <a:srgbClr val="444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B. </a:t>
            </a:r>
            <a:r>
              <a:rPr lang="en-US" sz="2400" b="1" i="0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Improve</a:t>
            </a:r>
            <a:r>
              <a:rPr lang="en-US" sz="2400" b="1" i="0" dirty="0">
                <a:solidFill>
                  <a:srgbClr val="444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Constantly – </a:t>
            </a:r>
            <a:r>
              <a:rPr lang="en-US" sz="2400" b="1" i="0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Proverbs 4: 18 – 19 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en-US" sz="2400" b="1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Direction</a:t>
            </a:r>
            <a:r>
              <a:rPr lang="en-US" sz="2400" b="1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of Life. - </a:t>
            </a:r>
            <a:r>
              <a:rPr lang="en-US" sz="2400" b="1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Proverbs 2: 20 </a:t>
            </a:r>
          </a:p>
          <a:p>
            <a:pPr algn="l">
              <a:lnSpc>
                <a:spcPct val="150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D. </a:t>
            </a:r>
            <a:r>
              <a:rPr lang="en-US" sz="2400" b="1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Depth of </a:t>
            </a:r>
            <a:r>
              <a:rPr lang="en-US" sz="2400" b="1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Insight </a:t>
            </a:r>
            <a:r>
              <a:rPr lang="en-US" sz="2400" b="1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4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Psalm 119:105</a:t>
            </a:r>
            <a:r>
              <a:rPr lang="en-US" sz="2400" b="1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2000" b="1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000" b="1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739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438D7-6F5E-8575-7405-884F92D98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0044" y="2054773"/>
            <a:ext cx="8915399" cy="1571296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HAVE A VISION TO INCREASE YOUR VISION IN 2024</a:t>
            </a:r>
            <a:endParaRPr lang="en-C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F4CE2F-10DE-93F8-11F8-0E5EFC3DFB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20045" y="3729088"/>
            <a:ext cx="8915399" cy="1074139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THE LIFE OF DAVID</a:t>
            </a:r>
            <a:endParaRPr lang="en-C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280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8C9762-A54F-9909-A6D8-45564EBA94A7}"/>
              </a:ext>
            </a:extLst>
          </p:cNvPr>
          <p:cNvSpPr txBox="1"/>
          <p:nvPr/>
        </p:nvSpPr>
        <p:spPr>
          <a:xfrm>
            <a:off x="1555531" y="693683"/>
            <a:ext cx="10490288" cy="51505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2400" b="1" kern="1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HAVE A VISION TO INCREASE YOUR VALUE FOR 2024</a:t>
            </a:r>
            <a:endParaRPr lang="en-CA" sz="2400" b="1" kern="100" dirty="0">
              <a:solidFill>
                <a:srgbClr val="7030A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24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Proverbs 29:18</a:t>
            </a:r>
            <a:r>
              <a:rPr lang="en-CA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CA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tells us that “where there is </a:t>
            </a:r>
            <a:r>
              <a:rPr lang="en-CA" sz="24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vision</a:t>
            </a:r>
            <a:r>
              <a:rPr lang="en-CA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people </a:t>
            </a:r>
            <a:r>
              <a:rPr lang="en-CA" sz="24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perish</a:t>
            </a:r>
            <a:r>
              <a:rPr lang="en-CA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". </a:t>
            </a:r>
          </a:p>
          <a:p>
            <a:pPr algn="l"/>
            <a:endParaRPr lang="en-US" sz="24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b="1" i="0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David’s Values</a:t>
            </a:r>
            <a:r>
              <a:rPr lang="en-US" sz="24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A. Jesse David’s </a:t>
            </a:r>
            <a:r>
              <a:rPr lang="en-US" sz="2400" b="0" i="0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father</a:t>
            </a: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did not think that David had the </a:t>
            </a:r>
            <a:r>
              <a:rPr lang="en-US" sz="2400" b="0" i="0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value to be King</a:t>
            </a: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2400" b="1" i="0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Samuel 16: 1 – 13 </a:t>
            </a:r>
          </a:p>
          <a:p>
            <a:pPr marL="342900" indent="-342900" algn="l">
              <a:buFont typeface="Wingdings" pitchFamily="2" charset="2"/>
              <a:buChar char="§"/>
            </a:pPr>
            <a:endParaRPr lang="en-US" sz="2400" b="0" i="0" dirty="0">
              <a:solidFill>
                <a:srgbClr val="7030A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itchFamily="2" charset="2"/>
              <a:buChar char="§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B. David's </a:t>
            </a:r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brothers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did not think he had </a:t>
            </a:r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fight giants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Samuel 17: 28</a:t>
            </a:r>
          </a:p>
          <a:p>
            <a:pPr marL="342900" indent="-342900" algn="l">
              <a:buFont typeface="Wingdings" pitchFamily="2" charset="2"/>
              <a:buChar char="§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itchFamily="2" charset="2"/>
              <a:buChar char="§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C. King Saul </a:t>
            </a:r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underestimated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of David. 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Samuel 17: 32 – 33 </a:t>
            </a:r>
          </a:p>
          <a:p>
            <a:pPr marL="342900" indent="-342900" algn="l">
              <a:buFont typeface="Wingdings" pitchFamily="2" charset="2"/>
              <a:buChar char="§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itchFamily="2" charset="2"/>
              <a:buChar char="§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D. Goliath underestimated David’s </a:t>
            </a:r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value. 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Samuel 17: 43 – 44 </a:t>
            </a:r>
            <a:endParaRPr lang="en-CA" sz="2400" b="1" kern="100" dirty="0">
              <a:solidFill>
                <a:srgbClr val="7030A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844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B1E45-CEDA-9DA2-FCA2-551253985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6780" y="1564226"/>
            <a:ext cx="8915399" cy="2261539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THE DYNAMICS OF A DREAM</a:t>
            </a:r>
            <a:endParaRPr lang="en-C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185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18B3104-34D9-0C2A-2A42-C3F362610938}"/>
              </a:ext>
            </a:extLst>
          </p:cNvPr>
          <p:cNvSpPr txBox="1"/>
          <p:nvPr/>
        </p:nvSpPr>
        <p:spPr>
          <a:xfrm>
            <a:off x="1566041" y="714703"/>
            <a:ext cx="10423794" cy="52051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24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Pick up your </a:t>
            </a:r>
            <a:r>
              <a:rPr lang="en-CA" sz="2400" b="1" kern="1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Dream again in 2024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2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Life of Joseph</a:t>
            </a:r>
            <a:r>
              <a:rPr lang="en-CA" sz="2400" kern="1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(Genesis 37 &amp; 39 – 47)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CA" sz="2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</a:t>
            </a:r>
            <a:r>
              <a:rPr lang="en-CA" sz="2400" kern="1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Don’t give </a:t>
            </a:r>
            <a:r>
              <a:rPr lang="en-CA" sz="2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up and </a:t>
            </a:r>
            <a:r>
              <a:rPr lang="en-CA" sz="2400" kern="1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abandon </a:t>
            </a:r>
            <a:r>
              <a:rPr lang="en-CA" sz="2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your Dream Even if you </a:t>
            </a:r>
            <a:r>
              <a:rPr lang="en-CA" sz="2400" kern="1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didn’t</a:t>
            </a:r>
            <a:r>
              <a:rPr lang="en-CA" sz="2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start off well. – (</a:t>
            </a:r>
            <a:r>
              <a:rPr lang="en-CA" sz="2400" kern="1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Genesis 37: 5 -11)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CA" sz="2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</a:t>
            </a:r>
            <a:r>
              <a:rPr lang="en-CA" sz="2400" kern="1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Don’t give</a:t>
            </a:r>
            <a:r>
              <a:rPr lang="en-CA" sz="2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up on your dream even if your family </a:t>
            </a:r>
            <a:r>
              <a:rPr lang="en-CA" sz="2400" kern="1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doesn’t support </a:t>
            </a:r>
            <a:r>
              <a:rPr lang="en-CA" sz="2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it.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24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2400" i="0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Don’t give </a:t>
            </a:r>
            <a:r>
              <a:rPr lang="en-US" sz="24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up on your dream even if your </a:t>
            </a:r>
            <a:r>
              <a:rPr lang="en-US" sz="2400" i="0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journey</a:t>
            </a:r>
            <a:r>
              <a:rPr lang="en-US" sz="24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is full of </a:t>
            </a:r>
            <a:r>
              <a:rPr lang="en-US" sz="2400" i="0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surprises</a:t>
            </a:r>
            <a:r>
              <a:rPr lang="en-US" sz="24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4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sz="2400" i="0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Don’t give </a:t>
            </a:r>
            <a:r>
              <a:rPr lang="en-US" sz="24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up on your dream even if it takes a </a:t>
            </a:r>
            <a:r>
              <a:rPr lang="en-US" sz="2400" i="0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long</a:t>
            </a:r>
            <a:r>
              <a:rPr lang="en-US" sz="24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time to </a:t>
            </a:r>
            <a:r>
              <a:rPr lang="en-US" sz="2400" i="0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realize</a:t>
            </a:r>
            <a:r>
              <a:rPr lang="en-US" sz="24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it.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(Genesis 46: 1 – 7) </a:t>
            </a:r>
            <a:endParaRPr lang="en-US" sz="2400" i="0" dirty="0">
              <a:solidFill>
                <a:srgbClr val="7030A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endParaRPr lang="en-CA" sz="2400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083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938C579-1BCD-2CE8-7645-7794781B2166}"/>
              </a:ext>
            </a:extLst>
          </p:cNvPr>
          <p:cNvSpPr txBox="1"/>
          <p:nvPr/>
        </p:nvSpPr>
        <p:spPr>
          <a:xfrm>
            <a:off x="1618593" y="851338"/>
            <a:ext cx="7525407" cy="36556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others and where you are </a:t>
            </a:r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planted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faithfully, as you </a:t>
            </a:r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pursue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your dream.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8. Be a </a:t>
            </a:r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Creative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Problem Solver in this world.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9. </a:t>
            </a:r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yourself in the current economic climate as a </a:t>
            </a:r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Great Innovator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10. He was an </a:t>
            </a:r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Excellent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Salesman</a:t>
            </a:r>
            <a:endParaRPr lang="en-CA" sz="2400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90487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116725</TotalTime>
  <Words>608</Words>
  <Application>Microsoft Office PowerPoint</Application>
  <PresentationFormat>Widescreen</PresentationFormat>
  <Paragraphs>66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Wingdings</vt:lpstr>
      <vt:lpstr>Wingdings 3</vt:lpstr>
      <vt:lpstr>Wisp</vt:lpstr>
      <vt:lpstr>PowerPoint Presentation</vt:lpstr>
      <vt:lpstr>PowerPoint Presentation</vt:lpstr>
      <vt:lpstr>STAYING RELEVANT IN 2024</vt:lpstr>
      <vt:lpstr>PowerPoint Presentation</vt:lpstr>
      <vt:lpstr>HAVE A VISION TO INCREASE YOUR VISION IN 2024</vt:lpstr>
      <vt:lpstr>PowerPoint Presentation</vt:lpstr>
      <vt:lpstr>THE DYNAMICS OF A DREAM</vt:lpstr>
      <vt:lpstr>PowerPoint Presentation</vt:lpstr>
      <vt:lpstr>PowerPoint Presentation</vt:lpstr>
      <vt:lpstr>THE VALUE OF SACRIFICE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PROGRESS CHURCH</dc:title>
  <dc:creator>Lovelace ST.John</dc:creator>
  <cp:lastModifiedBy>Jennel Wilmot</cp:lastModifiedBy>
  <cp:revision>506</cp:revision>
  <cp:lastPrinted>2022-02-24T15:27:29Z</cp:lastPrinted>
  <dcterms:created xsi:type="dcterms:W3CDTF">2020-01-07T15:26:34Z</dcterms:created>
  <dcterms:modified xsi:type="dcterms:W3CDTF">2024-01-26T20:28:05Z</dcterms:modified>
</cp:coreProperties>
</file>