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05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05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05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05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803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740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727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759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42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625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638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683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70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70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657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05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05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6639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733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619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670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704850"/>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053">
                <a:solidFill>
                  <a:srgbClr val="FFFFFF"/>
                </a:solidFill>
              </a:defRPr>
            </a:lvl1pPr>
          </a:lstStyle>
          <a:p>
            <a:pPr algn="ctr"/>
            <a:endParaRPr/>
          </a:p>
        </p:txBody>
      </p:sp>
      <p:sp>
        <p:nvSpPr>
          <p:cNvPr id="5" name="New Shape"/>
          <p:cNvSpPr>
            <a:spLocks noGrp="1"/>
          </p:cNvSpPr>
          <p:nvPr>
            <p:ph type="body" idx="3"/>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613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70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70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3943350"/>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endParaRPr/>
          </a:p>
        </p:txBody>
      </p:sp>
      <p:sp>
        <p:nvSpPr>
          <p:cNvPr id="3" name="New Shape"/>
          <p:cNvSpPr>
            <a:spLocks noGrp="1"/>
          </p:cNvSpPr>
          <p:nvPr>
            <p:ph type="body" idx="1"/>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endParaRPr/>
          </a:p>
        </p:txBody>
      </p:sp>
      <p:sp>
        <p:nvSpPr>
          <p:cNvPr id="4" name="New Shape"/>
          <p:cNvSpPr>
            <a:spLocks noGrp="1"/>
          </p:cNvSpPr>
          <p:nvPr>
            <p:ph type="body" idx="2"/>
          </p:nvPr>
        </p:nvSpPr>
        <p:spPr>
          <a:xfrm>
            <a:off x="1193800" y="787399"/>
            <a:ext cx="9804400" cy="3727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387600" y="1403131"/>
            <a:ext cx="7416800" cy="323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4400" b="1" dirty="0">
                <a:solidFill>
                  <a:srgbClr val="FFFFFF"/>
                </a:solidFill>
              </a:rPr>
              <a:t>Advent</a:t>
            </a:r>
            <a:r>
              <a:rPr lang="en-CA" sz="4400" b="1" dirty="0">
                <a:solidFill>
                  <a:srgbClr val="FFFFFF"/>
                </a:solidFill>
              </a:rPr>
              <a:t>:</a:t>
            </a:r>
            <a:r>
              <a:rPr sz="4400" b="1" dirty="0">
                <a:solidFill>
                  <a:srgbClr val="FFFFFF"/>
                </a:solidFill>
              </a:rPr>
              <a:t> </a:t>
            </a:r>
            <a:endParaRPr lang="en-CA" sz="4400" b="1" dirty="0"/>
          </a:p>
          <a:p>
            <a:pPr algn="ctr"/>
            <a:r>
              <a:rPr lang="en-CA" sz="7800" b="1" dirty="0"/>
              <a:t>The Joy of Jesus</a:t>
            </a:r>
            <a:endParaRPr sz="7800" b="1" dirty="0">
              <a:solidFill>
                <a:srgbClr val="FFFFFF"/>
              </a:solidFill>
            </a:endParaRPr>
          </a:p>
        </p:txBody>
      </p:sp>
      <p:sp>
        <p:nvSpPr>
          <p:cNvPr id="3" name="New Shape"/>
          <p:cNvSpPr>
            <a:spLocks noGrp="1"/>
          </p:cNvSpPr>
          <p:nvPr>
            <p:ph type="body" idx="1"/>
          </p:nvPr>
        </p:nvSpPr>
        <p:spPr>
          <a:xfrm>
            <a:off x="1270000" y="4826219"/>
            <a:ext cx="965200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FFFFFF"/>
                </a:solidFill>
              </a:defRPr>
            </a:lvl1pPr>
          </a:lstStyle>
          <a:p>
            <a:pPr algn="ctr"/>
            <a:r>
              <a:rPr lang="en-CA" b="1" dirty="0"/>
              <a:t>Luke 1:46-55; 67-79</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0" dirty="0">
                <a:solidFill>
                  <a:srgbClr val="FFFFFF"/>
                </a:solidFill>
              </a:rPr>
              <a:t>“Then you shall break the flask in the sight of the men who go with you,</a:t>
            </a: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a:solidFill>
                  <a:srgbClr val="FFFFFF"/>
                </a:solidFill>
              </a:rPr>
              <a:t>Jeremiah 19:10</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8773">
                <a:solidFill>
                  <a:srgbClr val="FFFFFF"/>
                </a:solidFill>
              </a:defRPr>
            </a:lvl1pPr>
          </a:lstStyle>
          <a:p>
            <a:pPr algn="l"/>
            <a:r>
              <a:rPr sz="4300" b="0" dirty="0">
                <a:solidFill>
                  <a:srgbClr val="FFFFFF"/>
                </a:solidFill>
              </a:rPr>
              <a:t>“Thus says the Lord of hosts, the God of Israel, behold, I am bringing upon this city and upon all its towns all the disaster that I have pronounced against it, </a:t>
            </a:r>
            <a:r>
              <a:rPr sz="5400" b="1" dirty="0">
                <a:solidFill>
                  <a:srgbClr val="FFFFFF"/>
                </a:solidFill>
              </a:rPr>
              <a:t>because they have stiffened their neck, refusing to hear my words</a:t>
            </a:r>
            <a:r>
              <a:rPr sz="4400" b="0" dirty="0">
                <a:solidFill>
                  <a:srgbClr val="FFFFFF"/>
                </a:solidFill>
              </a:rPr>
              <a:t>.”</a:t>
            </a:r>
          </a:p>
        </p:txBody>
      </p:sp>
      <p:sp>
        <p:nvSpPr>
          <p:cNvPr id="4" name="New Shape"/>
          <p:cNvSpPr>
            <a:spLocks noGrp="1"/>
          </p:cNvSpPr>
          <p:nvPr>
            <p:ph type="body" idx="2"/>
          </p:nvPr>
        </p:nvSpPr>
        <p:spPr>
          <a:xfrm>
            <a:off x="1270000" y="551815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Jeremiah 19:15c</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000" b="1" dirty="0">
                <a:solidFill>
                  <a:srgbClr val="FFFFFF"/>
                </a:solidFill>
              </a:rPr>
              <a:t>What is the condition of your soul toward God? Toward your fellow man?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1" dirty="0">
                <a:solidFill>
                  <a:srgbClr val="FFFFFF"/>
                </a:solidFill>
              </a:rPr>
              <a:t>He has plans to prosper you, to not harm you, to give you a hope and future…but am I dry to Him? To my fellow man?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ctr"/>
            <a:r>
              <a:rPr sz="4400" b="1" dirty="0">
                <a:solidFill>
                  <a:srgbClr val="FFFFFF"/>
                </a:solidFill>
              </a:rPr>
              <a:t>Joy</a:t>
            </a:r>
            <a:r>
              <a:rPr lang="en-CA" sz="4400" b="1" dirty="0">
                <a:solidFill>
                  <a:srgbClr val="FFFFFF"/>
                </a:solidFill>
              </a:rPr>
              <a:t>…</a:t>
            </a:r>
            <a:r>
              <a:rPr sz="4400" b="1" dirty="0">
                <a:solidFill>
                  <a:srgbClr val="FFFFFF"/>
                </a:solidFill>
              </a:rPr>
              <a:t> A Foreign Concept?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000" b="1" u="sng" dirty="0">
                <a:solidFill>
                  <a:srgbClr val="FFFFFF"/>
                </a:solidFill>
              </a:rPr>
              <a:t>Chara</a:t>
            </a:r>
            <a:r>
              <a:rPr sz="4000" b="1" dirty="0">
                <a:solidFill>
                  <a:srgbClr val="FFFFFF"/>
                </a:solidFill>
              </a:rPr>
              <a:t> is the joy and delight experienced in one’s heart, especially as a result of God’s grace [5479].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3803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8773">
                <a:solidFill>
                  <a:srgbClr val="FFFFFF"/>
                </a:solidFill>
              </a:defRPr>
            </a:lvl1pPr>
          </a:lstStyle>
          <a:p>
            <a:pPr algn="l"/>
            <a:r>
              <a:rPr sz="4000" b="0" dirty="0">
                <a:solidFill>
                  <a:srgbClr val="FFFFFF"/>
                </a:solidFill>
              </a:rPr>
              <a:t>Though you have not seen him, </a:t>
            </a:r>
            <a:r>
              <a:rPr sz="5400" b="1" dirty="0">
                <a:solidFill>
                  <a:srgbClr val="FFFFFF"/>
                </a:solidFill>
              </a:rPr>
              <a:t>you love him</a:t>
            </a:r>
            <a:r>
              <a:rPr sz="4400" b="0" dirty="0">
                <a:solidFill>
                  <a:srgbClr val="FFFFFF"/>
                </a:solidFill>
              </a:rPr>
              <a:t>. </a:t>
            </a:r>
            <a:r>
              <a:rPr sz="4000" b="0" dirty="0">
                <a:solidFill>
                  <a:srgbClr val="FFFFFF"/>
                </a:solidFill>
              </a:rPr>
              <a:t>Though you do not now see him, </a:t>
            </a:r>
            <a:r>
              <a:rPr sz="5400" b="1" dirty="0">
                <a:solidFill>
                  <a:srgbClr val="FFFFFF"/>
                </a:solidFill>
              </a:rPr>
              <a:t>you believe in him </a:t>
            </a:r>
            <a:r>
              <a:rPr sz="4400" dirty="0">
                <a:solidFill>
                  <a:srgbClr val="FFFFFF"/>
                </a:solidFill>
              </a:rPr>
              <a:t>and</a:t>
            </a:r>
            <a:r>
              <a:rPr sz="5400" b="1" dirty="0">
                <a:solidFill>
                  <a:srgbClr val="FFFFFF"/>
                </a:solidFill>
              </a:rPr>
              <a:t> rejoice with joy</a:t>
            </a:r>
            <a:r>
              <a:rPr sz="4400" b="0" dirty="0">
                <a:solidFill>
                  <a:srgbClr val="FFFFFF"/>
                </a:solidFill>
              </a:rPr>
              <a:t> </a:t>
            </a:r>
            <a:r>
              <a:rPr sz="4000" b="0" dirty="0">
                <a:solidFill>
                  <a:srgbClr val="FFFFFF"/>
                </a:solidFill>
              </a:rPr>
              <a:t>that is inexpressible and filled with glory,</a:t>
            </a:r>
          </a:p>
        </p:txBody>
      </p:sp>
      <p:sp>
        <p:nvSpPr>
          <p:cNvPr id="4" name="New Shape"/>
          <p:cNvSpPr>
            <a:spLocks noGrp="1"/>
          </p:cNvSpPr>
          <p:nvPr>
            <p:ph type="body" idx="2"/>
          </p:nvPr>
        </p:nvSpPr>
        <p:spPr>
          <a:xfrm>
            <a:off x="1346200" y="5554279"/>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1 Peter 1:8</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17600" y="1165771"/>
            <a:ext cx="9804400" cy="3740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8773">
                <a:solidFill>
                  <a:srgbClr val="FFFFFF"/>
                </a:solidFill>
              </a:defRPr>
            </a:lvl1pPr>
          </a:lstStyle>
          <a:p>
            <a:pPr algn="l"/>
            <a:r>
              <a:rPr sz="4400" b="0" dirty="0">
                <a:solidFill>
                  <a:srgbClr val="FFFFFF"/>
                </a:solidFill>
              </a:rPr>
              <a:t>“For </a:t>
            </a:r>
            <a:r>
              <a:rPr sz="4400" dirty="0">
                <a:solidFill>
                  <a:srgbClr val="FFFFFF"/>
                </a:solidFill>
              </a:rPr>
              <a:t>God so loved </a:t>
            </a:r>
            <a:r>
              <a:rPr sz="4400" b="0" dirty="0">
                <a:solidFill>
                  <a:srgbClr val="FFFFFF"/>
                </a:solidFill>
              </a:rPr>
              <a:t>the world, that </a:t>
            </a:r>
            <a:r>
              <a:rPr sz="4400" dirty="0">
                <a:solidFill>
                  <a:srgbClr val="FFFFFF"/>
                </a:solidFill>
              </a:rPr>
              <a:t>he gave </a:t>
            </a:r>
            <a:r>
              <a:rPr sz="4400" b="0" dirty="0">
                <a:solidFill>
                  <a:srgbClr val="FFFFFF"/>
                </a:solidFill>
              </a:rPr>
              <a:t>his only Son, that </a:t>
            </a:r>
            <a:r>
              <a:rPr sz="4400" dirty="0">
                <a:solidFill>
                  <a:srgbClr val="FFFFFF"/>
                </a:solidFill>
              </a:rPr>
              <a:t>whoever believes in him should not perish but have eternal life</a:t>
            </a:r>
            <a:r>
              <a:rPr sz="4400" b="0" dirty="0">
                <a:solidFill>
                  <a:srgbClr val="FFFFFF"/>
                </a:solidFill>
              </a:rPr>
              <a:t>. For God did not send his Son into the world to condemn the world, but in order that the world might be saved through him.</a:t>
            </a:r>
          </a:p>
        </p:txBody>
      </p:sp>
      <p:sp>
        <p:nvSpPr>
          <p:cNvPr id="4" name="New Shape"/>
          <p:cNvSpPr>
            <a:spLocks noGrp="1"/>
          </p:cNvSpPr>
          <p:nvPr>
            <p:ph type="body" idx="2"/>
          </p:nvPr>
        </p:nvSpPr>
        <p:spPr>
          <a:xfrm>
            <a:off x="1270000" y="5612524"/>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a:solidFill>
                  <a:srgbClr val="FFFFFF"/>
                </a:solidFill>
              </a:rPr>
              <a:t>John 3:16–17</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3727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5400" b="1" dirty="0">
                <a:solidFill>
                  <a:srgbClr val="FFFFFF"/>
                </a:solidFill>
              </a:rPr>
              <a:t>Whoever believes in him </a:t>
            </a:r>
            <a:r>
              <a:rPr sz="4000" b="0" dirty="0">
                <a:solidFill>
                  <a:srgbClr val="FFFFFF"/>
                </a:solidFill>
              </a:rPr>
              <a:t>is not condemned, but whoever does not believe is condemned already, because he has not believed in the name of the only Son of God.</a:t>
            </a: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John 3:18</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3759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0" dirty="0">
                <a:solidFill>
                  <a:srgbClr val="FFFFFF"/>
                </a:solidFill>
              </a:rPr>
              <a:t>the righteousness of God through faith in Jesus Christ for all who believe. For there is no distinction:</a:t>
            </a: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Romans 3:22</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342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r>
              <a:rPr sz="4400" b="0" dirty="0">
                <a:solidFill>
                  <a:srgbClr val="FFFFFF"/>
                </a:solidFill>
              </a:rPr>
              <a:t>And Mary said: My soul proclaims the greatness of the Lord,</a:t>
            </a: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a:solidFill>
                  <a:srgbClr val="FFFFFF"/>
                </a:solidFill>
              </a:rPr>
              <a:t>Luke 1:46</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HCSB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3625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8773">
                <a:solidFill>
                  <a:srgbClr val="FFFFFF"/>
                </a:solidFill>
              </a:defRPr>
            </a:lvl1pPr>
          </a:lstStyle>
          <a:p>
            <a:pPr algn="l"/>
            <a:r>
              <a:rPr sz="5400" b="1" dirty="0">
                <a:solidFill>
                  <a:srgbClr val="FFFFFF"/>
                </a:solidFill>
              </a:rPr>
              <a:t>for all have sinned </a:t>
            </a:r>
            <a:r>
              <a:rPr sz="4000" b="0" dirty="0">
                <a:solidFill>
                  <a:srgbClr val="FFFFFF"/>
                </a:solidFill>
              </a:rPr>
              <a:t>and </a:t>
            </a:r>
            <a:r>
              <a:rPr sz="5400" b="1" dirty="0">
                <a:solidFill>
                  <a:srgbClr val="FFFFFF"/>
                </a:solidFill>
              </a:rPr>
              <a:t>fall short </a:t>
            </a:r>
            <a:r>
              <a:rPr sz="4000" b="0" dirty="0">
                <a:solidFill>
                  <a:srgbClr val="FFFFFF"/>
                </a:solidFill>
              </a:rPr>
              <a:t>of the glory of God, and are </a:t>
            </a:r>
            <a:r>
              <a:rPr sz="5400" b="1" dirty="0">
                <a:solidFill>
                  <a:srgbClr val="FFFFFF"/>
                </a:solidFill>
              </a:rPr>
              <a:t>justified by his grace</a:t>
            </a:r>
            <a:r>
              <a:rPr sz="5400" b="0" dirty="0">
                <a:solidFill>
                  <a:srgbClr val="FFFFFF"/>
                </a:solidFill>
              </a:rPr>
              <a:t> </a:t>
            </a:r>
            <a:r>
              <a:rPr sz="4000" b="0" dirty="0">
                <a:solidFill>
                  <a:srgbClr val="FFFFFF"/>
                </a:solidFill>
              </a:rPr>
              <a:t>as a gift, </a:t>
            </a:r>
            <a:r>
              <a:rPr sz="5400" b="1" dirty="0">
                <a:solidFill>
                  <a:srgbClr val="FFFFFF"/>
                </a:solidFill>
              </a:rPr>
              <a:t>through</a:t>
            </a:r>
            <a:r>
              <a:rPr sz="4000" b="0" dirty="0">
                <a:solidFill>
                  <a:srgbClr val="FFFFFF"/>
                </a:solidFill>
              </a:rPr>
              <a:t> the redemption that is in </a:t>
            </a:r>
            <a:r>
              <a:rPr sz="5400" b="1" dirty="0">
                <a:solidFill>
                  <a:srgbClr val="FFFFFF"/>
                </a:solidFill>
              </a:rPr>
              <a:t>Christ Jesus</a:t>
            </a:r>
            <a:r>
              <a:rPr sz="4000" b="0" dirty="0">
                <a:solidFill>
                  <a:srgbClr val="FFFFFF"/>
                </a:solidFill>
              </a:rPr>
              <a:t>,</a:t>
            </a:r>
          </a:p>
        </p:txBody>
      </p:sp>
      <p:sp>
        <p:nvSpPr>
          <p:cNvPr id="4" name="New Shape"/>
          <p:cNvSpPr>
            <a:spLocks noGrp="1"/>
          </p:cNvSpPr>
          <p:nvPr>
            <p:ph type="body" idx="2"/>
          </p:nvPr>
        </p:nvSpPr>
        <p:spPr>
          <a:xfrm>
            <a:off x="1269999" y="551815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Romans 3:23–24</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3638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8773">
                <a:solidFill>
                  <a:srgbClr val="FFFFFF"/>
                </a:solidFill>
              </a:defRPr>
            </a:lvl1pPr>
          </a:lstStyle>
          <a:p>
            <a:pPr algn="l"/>
            <a:r>
              <a:rPr sz="4400" b="0" dirty="0">
                <a:solidFill>
                  <a:srgbClr val="FFFFFF"/>
                </a:solidFill>
              </a:rPr>
              <a:t>whom God put forward as a propitiation by his blood, to be received by faith. This was to show God’s righteousness, because in his divine forbearance he had passed over former sins.</a:t>
            </a:r>
          </a:p>
        </p:txBody>
      </p:sp>
      <p:sp>
        <p:nvSpPr>
          <p:cNvPr id="4" name="New Shape"/>
          <p:cNvSpPr>
            <a:spLocks noGrp="1"/>
          </p:cNvSpPr>
          <p:nvPr>
            <p:ph type="body" idx="2"/>
          </p:nvPr>
        </p:nvSpPr>
        <p:spPr>
          <a:xfrm>
            <a:off x="1193800" y="5612524"/>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Romans 3:25</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3683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8773">
                <a:solidFill>
                  <a:srgbClr val="FFFFFF"/>
                </a:solidFill>
              </a:defRPr>
            </a:lvl1pPr>
          </a:lstStyle>
          <a:p>
            <a:pPr algn="l"/>
            <a:r>
              <a:rPr sz="5800" b="1" dirty="0">
                <a:solidFill>
                  <a:srgbClr val="FFFFFF"/>
                </a:solidFill>
              </a:rPr>
              <a:t>For we must all stand before Christ </a:t>
            </a:r>
            <a:r>
              <a:rPr sz="5400" b="1" dirty="0">
                <a:solidFill>
                  <a:srgbClr val="FFFFFF"/>
                </a:solidFill>
              </a:rPr>
              <a:t>to be judged</a:t>
            </a:r>
            <a:r>
              <a:rPr sz="4000" b="0" dirty="0">
                <a:solidFill>
                  <a:srgbClr val="FFFFFF"/>
                </a:solidFill>
              </a:rPr>
              <a:t>. We will each receive whatever we deserve for the good or evil we have done in this earthly body.</a:t>
            </a:r>
          </a:p>
        </p:txBody>
      </p:sp>
      <p:sp>
        <p:nvSpPr>
          <p:cNvPr id="4" name="New Shape"/>
          <p:cNvSpPr>
            <a:spLocks noGrp="1"/>
          </p:cNvSpPr>
          <p:nvPr>
            <p:ph type="body" idx="2"/>
          </p:nvPr>
        </p:nvSpPr>
        <p:spPr>
          <a:xfrm>
            <a:off x="1193800" y="5612524"/>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2 Corinthians 5:10</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NLT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1207813"/>
            <a:ext cx="9804400" cy="370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8773">
                <a:solidFill>
                  <a:srgbClr val="FFFFFF"/>
                </a:solidFill>
              </a:defRPr>
            </a:lvl1pPr>
          </a:lstStyle>
          <a:p>
            <a:pPr algn="l"/>
            <a:r>
              <a:rPr sz="4000" b="0" dirty="0">
                <a:solidFill>
                  <a:srgbClr val="FFFFFF"/>
                </a:solidFill>
              </a:rPr>
              <a:t>“Then the King will turn to those on the left and say, ‘</a:t>
            </a:r>
            <a:r>
              <a:rPr sz="4800" b="1" dirty="0">
                <a:solidFill>
                  <a:srgbClr val="FFFFFF"/>
                </a:solidFill>
              </a:rPr>
              <a:t>Away with you</a:t>
            </a:r>
            <a:r>
              <a:rPr sz="4000" b="0" dirty="0">
                <a:solidFill>
                  <a:srgbClr val="FFFFFF"/>
                </a:solidFill>
              </a:rPr>
              <a:t>, you cursed ones, into the eternal fire prepared for the devil and his demons. </a:t>
            </a:r>
            <a:r>
              <a:rPr sz="5400" b="1" dirty="0">
                <a:solidFill>
                  <a:srgbClr val="FFFFFF"/>
                </a:solidFill>
              </a:rPr>
              <a:t>For I was hungry, and you didn’t feed me. I was thirsty, and you didn’t give me a drink.</a:t>
            </a:r>
          </a:p>
        </p:txBody>
      </p:sp>
      <p:sp>
        <p:nvSpPr>
          <p:cNvPr id="4" name="New Shape"/>
          <p:cNvSpPr>
            <a:spLocks noGrp="1"/>
          </p:cNvSpPr>
          <p:nvPr>
            <p:ph type="body" idx="2"/>
          </p:nvPr>
        </p:nvSpPr>
        <p:spPr>
          <a:xfrm>
            <a:off x="1193800" y="5614933"/>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Matthew 25:41–42</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NLT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1050157"/>
            <a:ext cx="9804400" cy="370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8773">
                <a:solidFill>
                  <a:srgbClr val="FFFFFF"/>
                </a:solidFill>
              </a:defRPr>
            </a:lvl1pPr>
          </a:lstStyle>
          <a:p>
            <a:pPr algn="l"/>
            <a:r>
              <a:rPr sz="4800" b="1" dirty="0">
                <a:solidFill>
                  <a:srgbClr val="FFFFFF"/>
                </a:solidFill>
              </a:rPr>
              <a:t>I was a stranger</a:t>
            </a:r>
            <a:r>
              <a:rPr sz="4000" b="0" dirty="0">
                <a:solidFill>
                  <a:srgbClr val="FFFFFF"/>
                </a:solidFill>
              </a:rPr>
              <a:t>, and </a:t>
            </a:r>
            <a:r>
              <a:rPr sz="4800" b="1" dirty="0">
                <a:solidFill>
                  <a:srgbClr val="FFFFFF"/>
                </a:solidFill>
              </a:rPr>
              <a:t>you didn’t invite me into your home</a:t>
            </a:r>
            <a:r>
              <a:rPr sz="4000" b="0" dirty="0">
                <a:solidFill>
                  <a:srgbClr val="FFFFFF"/>
                </a:solidFill>
              </a:rPr>
              <a:t>. </a:t>
            </a:r>
            <a:r>
              <a:rPr sz="4800" b="1" dirty="0">
                <a:solidFill>
                  <a:srgbClr val="FFFFFF"/>
                </a:solidFill>
              </a:rPr>
              <a:t>I was naked, </a:t>
            </a:r>
            <a:r>
              <a:rPr sz="4000" b="0" dirty="0">
                <a:solidFill>
                  <a:srgbClr val="FFFFFF"/>
                </a:solidFill>
              </a:rPr>
              <a:t>and </a:t>
            </a:r>
            <a:r>
              <a:rPr sz="4800" b="1" dirty="0">
                <a:solidFill>
                  <a:srgbClr val="FFFFFF"/>
                </a:solidFill>
              </a:rPr>
              <a:t>you didn’t give me clothing</a:t>
            </a:r>
            <a:r>
              <a:rPr sz="4000" b="0" dirty="0">
                <a:solidFill>
                  <a:srgbClr val="FFFFFF"/>
                </a:solidFill>
              </a:rPr>
              <a:t>. </a:t>
            </a:r>
            <a:r>
              <a:rPr sz="4800" b="1" dirty="0">
                <a:solidFill>
                  <a:srgbClr val="FFFFFF"/>
                </a:solidFill>
              </a:rPr>
              <a:t>I was sick </a:t>
            </a:r>
            <a:r>
              <a:rPr sz="4000" b="0" dirty="0">
                <a:solidFill>
                  <a:srgbClr val="FFFFFF"/>
                </a:solidFill>
              </a:rPr>
              <a:t>and </a:t>
            </a:r>
            <a:r>
              <a:rPr sz="4800" b="1" dirty="0">
                <a:solidFill>
                  <a:srgbClr val="FFFFFF"/>
                </a:solidFill>
              </a:rPr>
              <a:t>in prison</a:t>
            </a:r>
            <a:r>
              <a:rPr sz="4000" b="0" dirty="0">
                <a:solidFill>
                  <a:srgbClr val="FFFFFF"/>
                </a:solidFill>
              </a:rPr>
              <a:t>, and </a:t>
            </a:r>
            <a:r>
              <a:rPr sz="4800" b="1" dirty="0">
                <a:solidFill>
                  <a:srgbClr val="FFFFFF"/>
                </a:solidFill>
              </a:rPr>
              <a:t>you didn’t visit me</a:t>
            </a:r>
            <a:r>
              <a:rPr sz="4000" b="0" dirty="0">
                <a:solidFill>
                  <a:srgbClr val="FFFFFF"/>
                </a:solidFill>
              </a:rPr>
              <a:t>.’ “Then they will reply, ‘Lord, when did we ever see you hungry or thirsty or a stranger or naked or sick or in prison, and not help you?’</a:t>
            </a:r>
          </a:p>
        </p:txBody>
      </p:sp>
      <p:sp>
        <p:nvSpPr>
          <p:cNvPr id="4" name="New Shape"/>
          <p:cNvSpPr>
            <a:spLocks noGrp="1"/>
          </p:cNvSpPr>
          <p:nvPr>
            <p:ph type="body" idx="2"/>
          </p:nvPr>
        </p:nvSpPr>
        <p:spPr>
          <a:xfrm>
            <a:off x="1270000" y="5890831"/>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Matthew 25:43–44</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NLT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1291895"/>
            <a:ext cx="9804400" cy="3657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8773">
                <a:solidFill>
                  <a:srgbClr val="FFFFFF"/>
                </a:solidFill>
              </a:defRPr>
            </a:lvl1pPr>
          </a:lstStyle>
          <a:p>
            <a:pPr algn="l"/>
            <a:r>
              <a:rPr sz="4000" b="0" dirty="0">
                <a:solidFill>
                  <a:srgbClr val="FFFFFF"/>
                </a:solidFill>
              </a:rPr>
              <a:t>“And he will answer, ‘I tell you the truth, when </a:t>
            </a:r>
            <a:r>
              <a:rPr sz="4800" b="1" dirty="0">
                <a:solidFill>
                  <a:srgbClr val="FFFFFF"/>
                </a:solidFill>
              </a:rPr>
              <a:t>you refused to help the least of these my brothers and sisters, you were refusing to help me</a:t>
            </a:r>
            <a:r>
              <a:rPr sz="4000" b="0" dirty="0">
                <a:solidFill>
                  <a:srgbClr val="FFFFFF"/>
                </a:solidFill>
              </a:rPr>
              <a:t>.’ “And they will go away into eternal punishment, but the righteous will go into eternal life.”</a:t>
            </a:r>
          </a:p>
        </p:txBody>
      </p:sp>
      <p:sp>
        <p:nvSpPr>
          <p:cNvPr id="4" name="New Shape"/>
          <p:cNvSpPr>
            <a:spLocks noGrp="1"/>
          </p:cNvSpPr>
          <p:nvPr>
            <p:ph type="body" idx="2"/>
          </p:nvPr>
        </p:nvSpPr>
        <p:spPr>
          <a:xfrm>
            <a:off x="1270000" y="5675586"/>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Matthew 25:45–46</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NLT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551880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r>
              <a:rPr sz="4400" b="1" dirty="0">
                <a:solidFill>
                  <a:srgbClr val="FFFFFF"/>
                </a:solidFill>
              </a:rPr>
              <a:t>The Joy of Mary and</a:t>
            </a:r>
            <a:r>
              <a:rPr lang="en-CA" sz="4400" b="1" dirty="0">
                <a:solidFill>
                  <a:srgbClr val="FFFFFF"/>
                </a:solidFill>
              </a:rPr>
              <a:t> the</a:t>
            </a:r>
            <a:r>
              <a:rPr sz="4400" b="1" dirty="0">
                <a:solidFill>
                  <a:srgbClr val="FFFFFF"/>
                </a:solidFill>
              </a:rPr>
              <a:t> Prophesy of Zechariah </a:t>
            </a:r>
            <a:r>
              <a:rPr sz="2800" b="1" dirty="0">
                <a:solidFill>
                  <a:srgbClr val="FFFFFF"/>
                </a:solidFill>
              </a:rPr>
              <a:t>(Luke 1:46-55; 68-79)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8"/>
            <a:ext cx="9804400" cy="567646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000" b="1" dirty="0">
                <a:solidFill>
                  <a:srgbClr val="FFFFFF"/>
                </a:solidFill>
              </a:rPr>
              <a:t>God looked upon Mary with favor (v.48).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8"/>
            <a:ext cx="9804400" cy="542421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r>
              <a:rPr sz="4400" b="1" dirty="0">
                <a:solidFill>
                  <a:srgbClr val="FFFFFF"/>
                </a:solidFill>
              </a:rPr>
              <a:t>To be fully satisfied is to experience and have the favor of God.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541370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r>
              <a:rPr sz="4400" b="1" dirty="0">
                <a:solidFill>
                  <a:srgbClr val="FFFFFF"/>
                </a:solidFill>
              </a:rPr>
              <a:t>We can be fully satisfied in life, “blessed” by receiving God’s grace in Jesus Christ and following Him.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1" dirty="0">
                <a:solidFill>
                  <a:srgbClr val="FFFFFF"/>
                </a:solidFill>
              </a:rPr>
              <a:t>Question:</a:t>
            </a:r>
            <a:r>
              <a:rPr sz="4400" b="0" dirty="0">
                <a:solidFill>
                  <a:srgbClr val="FFFFFF"/>
                </a:solidFill>
              </a:rPr>
              <a:t> Does your soul magnify and rejoice in God your Savior</a:t>
            </a:r>
            <a:r>
              <a:rPr lang="en-CA" sz="4400" dirty="0"/>
              <a:t>?</a:t>
            </a:r>
          </a:p>
          <a:p>
            <a:pPr algn="l"/>
            <a:endParaRPr lang="en-CA" sz="4400" b="0" dirty="0">
              <a:solidFill>
                <a:srgbClr val="FFFFFF"/>
              </a:solidFill>
            </a:endParaRPr>
          </a:p>
          <a:p>
            <a:r>
              <a:rPr sz="4400" b="0" dirty="0">
                <a:solidFill>
                  <a:srgbClr val="FFFFFF"/>
                </a:solidFill>
              </a:rPr>
              <a:t>Or is it more </a:t>
            </a:r>
            <a:r>
              <a:rPr lang="en-CA" sz="4400" b="0" dirty="0">
                <a:solidFill>
                  <a:srgbClr val="FFFFFF"/>
                </a:solidFill>
              </a:rPr>
              <a:t>like </a:t>
            </a:r>
            <a:r>
              <a:rPr sz="4400" b="0" dirty="0">
                <a:solidFill>
                  <a:srgbClr val="FFFFFF"/>
                </a:solidFill>
              </a:rPr>
              <a:t>Ebenezer Scrooge before His redemption?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r>
              <a:rPr sz="4000" dirty="0">
                <a:solidFill>
                  <a:srgbClr val="FFFFFF"/>
                </a:solidFill>
              </a:rPr>
              <a:t>Jesus, fulfill</a:t>
            </a:r>
            <a:r>
              <a:rPr lang="en-CA" sz="4000" dirty="0">
                <a:solidFill>
                  <a:srgbClr val="FFFFFF"/>
                </a:solidFill>
              </a:rPr>
              <a:t>ed</a:t>
            </a:r>
            <a:r>
              <a:rPr sz="4000" dirty="0">
                <a:solidFill>
                  <a:srgbClr val="FFFFFF"/>
                </a:solidFill>
              </a:rPr>
              <a:t> His words through His prophet Jeremiah, to give His people a future, a hope</a:t>
            </a:r>
            <a:r>
              <a:rPr lang="en-CA" sz="4000" dirty="0">
                <a:solidFill>
                  <a:srgbClr val="FFFFFF"/>
                </a:solidFill>
              </a:rPr>
              <a:t>,</a:t>
            </a:r>
            <a:r>
              <a:rPr sz="4000" dirty="0">
                <a:solidFill>
                  <a:srgbClr val="FFFFFF"/>
                </a:solidFill>
              </a:rPr>
              <a:t> and prosperity; </a:t>
            </a:r>
            <a:r>
              <a:rPr sz="4000" b="1" dirty="0">
                <a:solidFill>
                  <a:srgbClr val="FFFFFF"/>
                </a:solidFill>
              </a:rPr>
              <a:t>as He does for each who believe and follow His Son Jesus</a:t>
            </a:r>
            <a:r>
              <a:rPr lang="en-CA" sz="4000" b="1" dirty="0">
                <a:solidFill>
                  <a:srgbClr val="FFFFFF"/>
                </a:solidFill>
              </a:rPr>
              <a:t>.</a:t>
            </a:r>
            <a:endParaRPr lang="en-CA" sz="4000" b="1" dirty="0"/>
          </a:p>
          <a:p>
            <a:pPr algn="r"/>
            <a:r>
              <a:rPr lang="en-CA" sz="2800" b="1" dirty="0"/>
              <a:t>-</a:t>
            </a:r>
            <a:r>
              <a:rPr sz="2800" b="1" dirty="0">
                <a:solidFill>
                  <a:srgbClr val="FFFFFF"/>
                </a:solidFill>
              </a:rPr>
              <a:t>Jeremiah 29:11; Isaiah 53; Isaiah 7:14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8"/>
            <a:ext cx="9804400" cy="536115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r>
              <a:rPr sz="4400" b="1" dirty="0">
                <a:solidFill>
                  <a:srgbClr val="FFFFFF"/>
                </a:solidFill>
              </a:rPr>
              <a:t>You and I can bank on </a:t>
            </a:r>
            <a:r>
              <a:rPr lang="en-CA" sz="4400" b="1" dirty="0"/>
              <a:t>Jesus'</a:t>
            </a:r>
            <a:r>
              <a:rPr sz="4400" b="1" dirty="0">
                <a:solidFill>
                  <a:srgbClr val="FFFFFF"/>
                </a:solidFill>
              </a:rPr>
              <a:t> Word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0" dirty="0">
                <a:solidFill>
                  <a:srgbClr val="FFFFFF"/>
                </a:solidFill>
              </a:rPr>
              <a:t>Therefore </a:t>
            </a:r>
            <a:r>
              <a:rPr sz="5400" b="1" dirty="0">
                <a:solidFill>
                  <a:srgbClr val="FFFFFF"/>
                </a:solidFill>
              </a:rPr>
              <a:t>the Lord </a:t>
            </a:r>
            <a:r>
              <a:rPr sz="4400" b="0" dirty="0">
                <a:solidFill>
                  <a:srgbClr val="FFFFFF"/>
                </a:solidFill>
              </a:rPr>
              <a:t>himself </a:t>
            </a:r>
            <a:r>
              <a:rPr sz="5400" b="1" dirty="0">
                <a:solidFill>
                  <a:srgbClr val="FFFFFF"/>
                </a:solidFill>
              </a:rPr>
              <a:t>will give you a sign</a:t>
            </a:r>
            <a:r>
              <a:rPr sz="4400" b="0" dirty="0">
                <a:solidFill>
                  <a:srgbClr val="FFFFFF"/>
                </a:solidFill>
              </a:rPr>
              <a:t>. Behold, the virgin shall conceive and bear a son, and shall call his name </a:t>
            </a:r>
            <a:r>
              <a:rPr sz="5400" b="1" dirty="0">
                <a:solidFill>
                  <a:srgbClr val="FFFFFF"/>
                </a:solidFill>
              </a:rPr>
              <a:t>Immanuel.</a:t>
            </a:r>
          </a:p>
        </p:txBody>
      </p:sp>
      <p:sp>
        <p:nvSpPr>
          <p:cNvPr id="4" name="New Shape"/>
          <p:cNvSpPr>
            <a:spLocks noGrp="1"/>
          </p:cNvSpPr>
          <p:nvPr>
            <p:ph type="body" idx="2"/>
          </p:nvPr>
        </p:nvSpPr>
        <p:spPr>
          <a:xfrm>
            <a:off x="1270000" y="559829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Isaiah 7:14</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8"/>
            <a:ext cx="9804400" cy="542421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l"/>
            <a:r>
              <a:rPr sz="4400" b="1" dirty="0">
                <a:solidFill>
                  <a:srgbClr val="FFFFFF"/>
                </a:solidFill>
              </a:rPr>
              <a:t>God has shown and given His great mercy (v.50).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527707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053">
                <a:solidFill>
                  <a:srgbClr val="FFFFFF"/>
                </a:solidFill>
              </a:defRPr>
            </a:lvl1pPr>
          </a:lstStyle>
          <a:p>
            <a:pPr algn="ctr"/>
            <a:r>
              <a:rPr sz="4400" b="1" dirty="0">
                <a:solidFill>
                  <a:srgbClr val="FFFFFF"/>
                </a:solidFill>
              </a:rPr>
              <a:t>Why was Mary joyful?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8"/>
            <a:ext cx="9804400" cy="450981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800" b="1" dirty="0">
                <a:solidFill>
                  <a:srgbClr val="FFFFFF"/>
                </a:solidFill>
              </a:rPr>
              <a:t>Trust in the Lord with all your heart</a:t>
            </a:r>
            <a:r>
              <a:rPr sz="5200" b="0" dirty="0">
                <a:solidFill>
                  <a:srgbClr val="FFFFFF"/>
                </a:solidFill>
              </a:rPr>
              <a:t>, </a:t>
            </a:r>
            <a:r>
              <a:rPr sz="4000" b="0" dirty="0">
                <a:solidFill>
                  <a:srgbClr val="FFFFFF"/>
                </a:solidFill>
              </a:rPr>
              <a:t>and </a:t>
            </a:r>
            <a:r>
              <a:rPr sz="4800" b="1" dirty="0">
                <a:solidFill>
                  <a:srgbClr val="FFFFFF"/>
                </a:solidFill>
              </a:rPr>
              <a:t>do not lean on your own understanding</a:t>
            </a:r>
            <a:r>
              <a:rPr sz="4000" b="0" dirty="0">
                <a:solidFill>
                  <a:srgbClr val="FFFFFF"/>
                </a:solidFill>
              </a:rPr>
              <a:t>. </a:t>
            </a:r>
            <a:r>
              <a:rPr sz="4800" b="1" dirty="0">
                <a:solidFill>
                  <a:srgbClr val="FFFFFF"/>
                </a:solidFill>
              </a:rPr>
              <a:t>In all your ways acknowledge him</a:t>
            </a:r>
            <a:r>
              <a:rPr sz="4000" b="0" dirty="0">
                <a:solidFill>
                  <a:srgbClr val="FFFFFF"/>
                </a:solidFill>
              </a:rPr>
              <a:t>, and </a:t>
            </a:r>
            <a:r>
              <a:rPr sz="4800" b="1" dirty="0">
                <a:solidFill>
                  <a:srgbClr val="FFFFFF"/>
                </a:solidFill>
              </a:rPr>
              <a:t>he will make straight your paths.</a:t>
            </a:r>
          </a:p>
        </p:txBody>
      </p:sp>
      <p:sp>
        <p:nvSpPr>
          <p:cNvPr id="4" name="New Shape"/>
          <p:cNvSpPr>
            <a:spLocks noGrp="1"/>
          </p:cNvSpPr>
          <p:nvPr>
            <p:ph type="body" idx="2"/>
          </p:nvPr>
        </p:nvSpPr>
        <p:spPr>
          <a:xfrm>
            <a:off x="1270000" y="5623034"/>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Proverbs 3:5–6</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ESV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9930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8773">
                <a:solidFill>
                  <a:srgbClr val="FFFFFF"/>
                </a:solidFill>
              </a:defRPr>
            </a:lvl1pPr>
          </a:lstStyle>
          <a:p>
            <a:pPr algn="l"/>
            <a:r>
              <a:rPr sz="4000" b="0" dirty="0">
                <a:solidFill>
                  <a:srgbClr val="FFFFFF"/>
                </a:solidFill>
              </a:rPr>
              <a:t>For this light momentary affliction is preparing for us an eternal weight of glory beyond all comparison, as we look not to the things that are seen but to the things that are unseen. For </a:t>
            </a:r>
            <a:r>
              <a:rPr sz="4800" b="1" dirty="0">
                <a:solidFill>
                  <a:srgbClr val="FFFFFF"/>
                </a:solidFill>
              </a:rPr>
              <a:t>the things that are seen are transient, but the things that are unseen are eternal.</a:t>
            </a:r>
          </a:p>
        </p:txBody>
      </p:sp>
      <p:sp>
        <p:nvSpPr>
          <p:cNvPr id="4" name="New Shape"/>
          <p:cNvSpPr>
            <a:spLocks noGrp="1"/>
          </p:cNvSpPr>
          <p:nvPr>
            <p:ph type="body" idx="2"/>
          </p:nvPr>
        </p:nvSpPr>
        <p:spPr>
          <a:xfrm>
            <a:off x="1270000" y="5623035"/>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2 Corinthians 4:17–18</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ESV</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8"/>
            <a:ext cx="9804400" cy="474345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8773">
                <a:solidFill>
                  <a:srgbClr val="FFFFFF"/>
                </a:solidFill>
              </a:defRPr>
            </a:lvl1pPr>
          </a:lstStyle>
          <a:p>
            <a:pPr algn="l"/>
            <a:r>
              <a:rPr sz="4000" b="0" dirty="0">
                <a:solidFill>
                  <a:srgbClr val="FFFFFF"/>
                </a:solidFill>
              </a:rPr>
              <a:t>For this is a gracious thing, when, mindful of God, one endures sorrows while suffering unjustly. For what credit is it if, when you sin and are beaten for it, you endure? But if </a:t>
            </a:r>
            <a:r>
              <a:rPr sz="4800" b="1" dirty="0">
                <a:solidFill>
                  <a:srgbClr val="FFFFFF"/>
                </a:solidFill>
              </a:rPr>
              <a:t>when you do good and suffer for it you endure, this is a gracious thing in the sight of God.</a:t>
            </a:r>
          </a:p>
        </p:txBody>
      </p:sp>
      <p:sp>
        <p:nvSpPr>
          <p:cNvPr id="4" name="New Shape"/>
          <p:cNvSpPr>
            <a:spLocks noGrp="1"/>
          </p:cNvSpPr>
          <p:nvPr>
            <p:ph type="body" idx="2"/>
          </p:nvPr>
        </p:nvSpPr>
        <p:spPr>
          <a:xfrm>
            <a:off x="1269999" y="5639239"/>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1 Peter 2:19–20</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3670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000" b="0" dirty="0">
                <a:solidFill>
                  <a:srgbClr val="FFFFFF"/>
                </a:solidFill>
              </a:rPr>
              <a:t>For surely I know the plans I have for you, says the Lord, </a:t>
            </a:r>
            <a:r>
              <a:rPr sz="5400" b="1" dirty="0">
                <a:solidFill>
                  <a:srgbClr val="FFFFFF"/>
                </a:solidFill>
              </a:rPr>
              <a:t>plans for your welfare</a:t>
            </a:r>
            <a:r>
              <a:rPr sz="4400" b="0" dirty="0">
                <a:solidFill>
                  <a:srgbClr val="FFFFFF"/>
                </a:solidFill>
              </a:rPr>
              <a:t> </a:t>
            </a:r>
            <a:r>
              <a:rPr sz="4000" b="0" dirty="0">
                <a:solidFill>
                  <a:srgbClr val="FFFFFF"/>
                </a:solidFill>
              </a:rPr>
              <a:t>and</a:t>
            </a:r>
            <a:r>
              <a:rPr sz="4400" b="0" dirty="0">
                <a:solidFill>
                  <a:srgbClr val="FFFFFF"/>
                </a:solidFill>
              </a:rPr>
              <a:t> </a:t>
            </a:r>
            <a:r>
              <a:rPr sz="5400" b="1" dirty="0">
                <a:solidFill>
                  <a:srgbClr val="FFFFFF"/>
                </a:solidFill>
              </a:rPr>
              <a:t>not for harm</a:t>
            </a:r>
            <a:r>
              <a:rPr sz="4400" b="0" dirty="0">
                <a:solidFill>
                  <a:srgbClr val="FFFFFF"/>
                </a:solidFill>
              </a:rPr>
              <a:t>, </a:t>
            </a:r>
            <a:r>
              <a:rPr sz="4000" dirty="0">
                <a:solidFill>
                  <a:srgbClr val="FFFFFF"/>
                </a:solidFill>
              </a:rPr>
              <a:t>to give you</a:t>
            </a:r>
            <a:r>
              <a:rPr sz="5400" b="1" dirty="0">
                <a:solidFill>
                  <a:srgbClr val="FFFFFF"/>
                </a:solidFill>
              </a:rPr>
              <a:t> a future with hope</a:t>
            </a:r>
            <a:r>
              <a:rPr sz="4400" b="0" dirty="0">
                <a:solidFill>
                  <a:srgbClr val="FFFFFF"/>
                </a:solidFill>
              </a:rPr>
              <a:t>.</a:t>
            </a:r>
          </a:p>
        </p:txBody>
      </p:sp>
      <p:sp>
        <p:nvSpPr>
          <p:cNvPr id="4" name="New Shape"/>
          <p:cNvSpPr>
            <a:spLocks noGrp="1"/>
          </p:cNvSpPr>
          <p:nvPr>
            <p:ph type="body" idx="2"/>
          </p:nvPr>
        </p:nvSpPr>
        <p:spPr>
          <a:xfrm>
            <a:off x="1270000" y="558581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Jeremiah 29:11</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NRSV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1" u="sng" dirty="0">
                <a:solidFill>
                  <a:srgbClr val="FFFFFF"/>
                </a:solidFill>
              </a:rPr>
              <a:t>His message</a:t>
            </a:r>
            <a:r>
              <a:rPr sz="4400" b="1" dirty="0">
                <a:solidFill>
                  <a:srgbClr val="FFFFFF"/>
                </a:solidFill>
              </a:rPr>
              <a:t>: surrender to God’s will for it is the only way to escape calamity.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3613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8773">
                <a:solidFill>
                  <a:srgbClr val="FFFFFF"/>
                </a:solidFill>
              </a:defRPr>
            </a:lvl1pPr>
          </a:lstStyle>
          <a:p>
            <a:pPr algn="l"/>
            <a:r>
              <a:rPr sz="4000" dirty="0">
                <a:solidFill>
                  <a:srgbClr val="FFFFFF"/>
                </a:solidFill>
              </a:rPr>
              <a:t>Then</a:t>
            </a:r>
            <a:r>
              <a:rPr sz="5400" b="1" dirty="0">
                <a:solidFill>
                  <a:srgbClr val="FFFFFF"/>
                </a:solidFill>
              </a:rPr>
              <a:t> you will call upon me </a:t>
            </a:r>
            <a:r>
              <a:rPr sz="4000" b="0" dirty="0">
                <a:solidFill>
                  <a:srgbClr val="FFFFFF"/>
                </a:solidFill>
              </a:rPr>
              <a:t>and come and pray to me, </a:t>
            </a:r>
            <a:r>
              <a:rPr sz="5400" b="1" dirty="0">
                <a:solidFill>
                  <a:srgbClr val="FFFFFF"/>
                </a:solidFill>
              </a:rPr>
              <a:t>and I will hear you</a:t>
            </a:r>
            <a:r>
              <a:rPr sz="4400" b="0" dirty="0">
                <a:solidFill>
                  <a:srgbClr val="FFFFFF"/>
                </a:solidFill>
              </a:rPr>
              <a:t>. </a:t>
            </a:r>
            <a:r>
              <a:rPr sz="5400" b="1" dirty="0">
                <a:solidFill>
                  <a:srgbClr val="FFFFFF"/>
                </a:solidFill>
              </a:rPr>
              <a:t>You will seek me </a:t>
            </a:r>
            <a:r>
              <a:rPr sz="4400" b="0" dirty="0">
                <a:solidFill>
                  <a:srgbClr val="FFFFFF"/>
                </a:solidFill>
              </a:rPr>
              <a:t>and </a:t>
            </a:r>
            <a:r>
              <a:rPr sz="5400" b="1" dirty="0">
                <a:solidFill>
                  <a:srgbClr val="FFFFFF"/>
                </a:solidFill>
              </a:rPr>
              <a:t>find me</a:t>
            </a:r>
            <a:r>
              <a:rPr sz="4400" b="0" dirty="0">
                <a:solidFill>
                  <a:srgbClr val="FFFFFF"/>
                </a:solidFill>
              </a:rPr>
              <a:t>, when you </a:t>
            </a:r>
            <a:r>
              <a:rPr sz="5800" b="1" dirty="0">
                <a:solidFill>
                  <a:srgbClr val="FFFFFF"/>
                </a:solidFill>
              </a:rPr>
              <a:t>seek me with all your heart</a:t>
            </a:r>
            <a:r>
              <a:rPr sz="4400" b="0" dirty="0">
                <a:solidFill>
                  <a:srgbClr val="FFFFFF"/>
                </a:solidFill>
              </a:rPr>
              <a:t>.</a:t>
            </a:r>
          </a:p>
        </p:txBody>
      </p:sp>
      <p:sp>
        <p:nvSpPr>
          <p:cNvPr id="4" name="New Shape"/>
          <p:cNvSpPr>
            <a:spLocks noGrp="1"/>
          </p:cNvSpPr>
          <p:nvPr>
            <p:ph type="body" idx="2"/>
          </p:nvPr>
        </p:nvSpPr>
        <p:spPr>
          <a:xfrm>
            <a:off x="1270000" y="553085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Jeremiah 29:12–13</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1134240"/>
            <a:ext cx="9804400" cy="370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8773">
                <a:solidFill>
                  <a:srgbClr val="FFFFFF"/>
                </a:solidFill>
              </a:defRPr>
            </a:lvl1pPr>
          </a:lstStyle>
          <a:p>
            <a:pPr algn="l"/>
            <a:r>
              <a:rPr sz="5400" b="1" dirty="0">
                <a:solidFill>
                  <a:srgbClr val="FFFFFF"/>
                </a:solidFill>
              </a:rPr>
              <a:t>I will be found by you</a:t>
            </a:r>
            <a:r>
              <a:rPr sz="4000" b="0" dirty="0">
                <a:solidFill>
                  <a:srgbClr val="FFFFFF"/>
                </a:solidFill>
              </a:rPr>
              <a:t>, declares the Lord, and </a:t>
            </a:r>
            <a:r>
              <a:rPr sz="5400" b="1" dirty="0">
                <a:solidFill>
                  <a:srgbClr val="FFFFFF"/>
                </a:solidFill>
              </a:rPr>
              <a:t>I will restore your fortunes </a:t>
            </a:r>
            <a:r>
              <a:rPr sz="4000" b="0" dirty="0">
                <a:solidFill>
                  <a:srgbClr val="FFFFFF"/>
                </a:solidFill>
              </a:rPr>
              <a:t>and gather you from all the nations and all the places where I have driven you, declares the Lord, and </a:t>
            </a:r>
            <a:r>
              <a:rPr sz="5400" b="1" dirty="0">
                <a:solidFill>
                  <a:srgbClr val="FFFFFF"/>
                </a:solidFill>
              </a:rPr>
              <a:t>I will bring you back</a:t>
            </a:r>
            <a:r>
              <a:rPr sz="4000" b="0" dirty="0">
                <a:solidFill>
                  <a:srgbClr val="FFFFFF"/>
                </a:solidFill>
              </a:rPr>
              <a:t> to the place from which I sent you into exile.</a:t>
            </a:r>
          </a:p>
        </p:txBody>
      </p:sp>
      <p:sp>
        <p:nvSpPr>
          <p:cNvPr id="4" name="New Shape"/>
          <p:cNvSpPr>
            <a:spLocks noGrp="1"/>
          </p:cNvSpPr>
          <p:nvPr>
            <p:ph type="body" idx="2"/>
          </p:nvPr>
        </p:nvSpPr>
        <p:spPr>
          <a:xfrm>
            <a:off x="1019175" y="57577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Jeremiah 29:14</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370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4400" b="0" dirty="0">
                <a:solidFill>
                  <a:srgbClr val="FFFFFF"/>
                </a:solidFill>
              </a:rPr>
              <a:t>So I went down to the potter’s house, and there he was working at his wheel.</a:t>
            </a: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a:solidFill>
                  <a:srgbClr val="FFFFFF"/>
                </a:solidFill>
              </a:rPr>
              <a:t>Jeremiah 18:3</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3727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8773">
                <a:solidFill>
                  <a:srgbClr val="FFFFFF"/>
                </a:solidFill>
              </a:defRPr>
            </a:lvl1pPr>
          </a:lstStyle>
          <a:p>
            <a:pPr algn="l"/>
            <a:r>
              <a:rPr sz="4000" b="0" dirty="0">
                <a:solidFill>
                  <a:srgbClr val="FFFFFF"/>
                </a:solidFill>
              </a:rPr>
              <a:t>“O house of Israel, can I not do with you as this potter has done? declares the Lord. Behold, </a:t>
            </a:r>
            <a:r>
              <a:rPr sz="5400" b="1" dirty="0">
                <a:solidFill>
                  <a:srgbClr val="FFFFFF"/>
                </a:solidFill>
              </a:rPr>
              <a:t>like the clay in the potter’s hand, so are you in my hand</a:t>
            </a:r>
            <a:r>
              <a:rPr sz="4400" b="0" dirty="0">
                <a:solidFill>
                  <a:srgbClr val="FFFFFF"/>
                </a:solidFill>
              </a:rPr>
              <a:t>, </a:t>
            </a:r>
            <a:r>
              <a:rPr sz="4000" b="0" dirty="0">
                <a:solidFill>
                  <a:srgbClr val="FFFFFF"/>
                </a:solidFill>
              </a:rPr>
              <a:t>O house of Israel.</a:t>
            </a:r>
          </a:p>
        </p:txBody>
      </p:sp>
      <p:sp>
        <p:nvSpPr>
          <p:cNvPr id="4" name="New Shape"/>
          <p:cNvSpPr>
            <a:spLocks noGrp="1"/>
          </p:cNvSpPr>
          <p:nvPr>
            <p:ph type="body" idx="2"/>
          </p:nvPr>
        </p:nvSpPr>
        <p:spPr>
          <a:xfrm>
            <a:off x="1269999" y="4572000"/>
            <a:ext cx="9652000" cy="596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13">
                <a:solidFill>
                  <a:srgbClr val="FFFFFF"/>
                </a:solidFill>
              </a:defRPr>
            </a:lvl1pPr>
          </a:lstStyle>
          <a:p>
            <a:pPr algn="ctr"/>
            <a:r>
              <a:rPr sz="2613" b="0" dirty="0">
                <a:solidFill>
                  <a:srgbClr val="FFFFFF"/>
                </a:solidFill>
              </a:rPr>
              <a:t>Jeremiah 18:6</a:t>
            </a:r>
          </a:p>
        </p:txBody>
      </p:sp>
      <p:sp>
        <p:nvSpPr>
          <p:cNvPr id="5" name="New Shape"/>
          <p:cNvSpPr>
            <a:spLocks noGrp="1"/>
          </p:cNvSpPr>
          <p:nvPr>
            <p:ph type="body" idx="3"/>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053">
                <a:solidFill>
                  <a:srgbClr val="FFFFFF"/>
                </a:solidFill>
              </a:defRPr>
            </a:lvl1pPr>
          </a:lstStyle>
          <a:p>
            <a:pPr algn="r"/>
            <a:r>
              <a:rPr sz="205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1197</Words>
  <Application>Microsoft Macintosh PowerPoint</Application>
  <PresentationFormat>Widescreen</PresentationFormat>
  <Paragraphs>86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Shannon Whitehouse</cp:lastModifiedBy>
  <cp:revision>3</cp:revision>
  <dcterms:modified xsi:type="dcterms:W3CDTF">2023-12-10T16:04:33Z</dcterms:modified>
</cp:coreProperties>
</file>