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310" r:id="rId1"/>
  </p:sldMasterIdLst>
  <p:sldIdLst>
    <p:sldId id="1314" r:id="rId2"/>
    <p:sldId id="1305" r:id="rId3"/>
    <p:sldId id="1287" r:id="rId4"/>
    <p:sldId id="1290" r:id="rId5"/>
    <p:sldId id="1311" r:id="rId6"/>
    <p:sldId id="1312" r:id="rId7"/>
    <p:sldId id="1291" r:id="rId8"/>
    <p:sldId id="1295" r:id="rId9"/>
    <p:sldId id="1297" r:id="rId10"/>
    <p:sldId id="1298" r:id="rId11"/>
    <p:sldId id="1300" r:id="rId12"/>
    <p:sldId id="1301" r:id="rId13"/>
    <p:sldId id="1307" r:id="rId14"/>
    <p:sldId id="1308" r:id="rId15"/>
    <p:sldId id="1310" r:id="rId16"/>
    <p:sldId id="1306" r:id="rId17"/>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andria Bryce" initials="SB" lastIdx="3" clrIdx="0">
    <p:extLst>
      <p:ext uri="{19B8F6BF-5375-455C-9EA6-DF929625EA0E}">
        <p15:presenceInfo xmlns:p15="http://schemas.microsoft.com/office/powerpoint/2012/main" userId="9434d5e1f27eadb7" providerId="Windows Live"/>
      </p:ext>
    </p:extLst>
  </p:cmAuthor>
  <p:cmAuthor id="2" name="Lovelace ST.John" initials="LS" lastIdx="1" clrIdx="1">
    <p:extLst>
      <p:ext uri="{19B8F6BF-5375-455C-9EA6-DF929625EA0E}">
        <p15:presenceInfo xmlns:p15="http://schemas.microsoft.com/office/powerpoint/2012/main" userId="67070b31538127b2"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DC825A"/>
    <a:srgbClr val="EEDB8C"/>
    <a:srgbClr val="ECEA8E"/>
    <a:srgbClr val="ADDB7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3E8874C-1C89-4A6A-8012-A856E39DBB7F}" v="21" dt="2023-09-14T13:19:03.96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291" autoAdjust="0"/>
  </p:normalViewPr>
  <p:slideViewPr>
    <p:cSldViewPr snapToGrid="0">
      <p:cViewPr varScale="1">
        <p:scale>
          <a:sx n="82" d="100"/>
          <a:sy n="82" d="100"/>
        </p:scale>
        <p:origin x="300" y="90"/>
      </p:cViewPr>
      <p:guideLst>
        <p:guide orient="horz" pos="2160"/>
        <p:guide pos="3840"/>
      </p:guideLst>
    </p:cSldViewPr>
  </p:slideViewPr>
  <p:notesTextViewPr>
    <p:cViewPr>
      <p:scale>
        <a:sx n="1" d="1"/>
        <a:sy n="1" d="1"/>
      </p:scale>
      <p:origin x="0" y="0"/>
    </p:cViewPr>
  </p:notesTextViewPr>
  <p:sorterViewPr>
    <p:cViewPr>
      <p:scale>
        <a:sx n="100" d="100"/>
        <a:sy n="100" d="100"/>
      </p:scale>
      <p:origin x="0" y="-385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FAB85EA-18DA-4C70-8A8E-68DBE9B99D5E}" type="datetimeFigureOut">
              <a:rPr lang="en-CA" smtClean="0"/>
              <a:pPr/>
              <a:t>2023-09-14</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04A0085F-D21C-46F2-A682-E12BC9A1FB56}" type="slidenum">
              <a:rPr lang="en-CA" smtClean="0"/>
              <a:pPr/>
              <a:t>‹#›</a:t>
            </a:fld>
            <a:endParaRPr lang="en-CA" dirty="0"/>
          </a:p>
        </p:txBody>
      </p:sp>
    </p:spTree>
    <p:extLst>
      <p:ext uri="{BB962C8B-B14F-4D97-AF65-F5344CB8AC3E}">
        <p14:creationId xmlns:p14="http://schemas.microsoft.com/office/powerpoint/2010/main" val="29930039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FAB85EA-18DA-4C70-8A8E-68DBE9B99D5E}" type="datetimeFigureOut">
              <a:rPr lang="en-CA" smtClean="0"/>
              <a:pPr/>
              <a:t>2023-09-14</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4A0085F-D21C-46F2-A682-E12BC9A1FB56}" type="slidenum">
              <a:rPr lang="en-CA" smtClean="0"/>
              <a:pPr/>
              <a:t>‹#›</a:t>
            </a:fld>
            <a:endParaRPr lang="en-CA" dirty="0"/>
          </a:p>
        </p:txBody>
      </p:sp>
    </p:spTree>
    <p:extLst>
      <p:ext uri="{BB962C8B-B14F-4D97-AF65-F5344CB8AC3E}">
        <p14:creationId xmlns:p14="http://schemas.microsoft.com/office/powerpoint/2010/main" val="30732067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FAB85EA-18DA-4C70-8A8E-68DBE9B99D5E}" type="datetimeFigureOut">
              <a:rPr lang="en-CA" smtClean="0"/>
              <a:pPr/>
              <a:t>2023-09-14</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4A0085F-D21C-46F2-A682-E12BC9A1FB56}" type="slidenum">
              <a:rPr lang="en-CA" smtClean="0"/>
              <a:pPr/>
              <a:t>‹#›</a:t>
            </a:fld>
            <a:endParaRPr lang="en-CA"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860420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3FAB85EA-18DA-4C70-8A8E-68DBE9B99D5E}" type="datetimeFigureOut">
              <a:rPr lang="en-CA" smtClean="0"/>
              <a:pPr/>
              <a:t>2023-09-14</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4A0085F-D21C-46F2-A682-E12BC9A1FB56}" type="slidenum">
              <a:rPr lang="en-CA" smtClean="0"/>
              <a:pPr/>
              <a:t>‹#›</a:t>
            </a:fld>
            <a:endParaRPr lang="en-CA" dirty="0"/>
          </a:p>
        </p:txBody>
      </p:sp>
    </p:spTree>
    <p:extLst>
      <p:ext uri="{BB962C8B-B14F-4D97-AF65-F5344CB8AC3E}">
        <p14:creationId xmlns:p14="http://schemas.microsoft.com/office/powerpoint/2010/main" val="239171573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3FAB85EA-18DA-4C70-8A8E-68DBE9B99D5E}" type="datetimeFigureOut">
              <a:rPr lang="en-CA" smtClean="0"/>
              <a:pPr/>
              <a:t>2023-09-14</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4A0085F-D21C-46F2-A682-E12BC9A1FB56}" type="slidenum">
              <a:rPr lang="en-CA" smtClean="0"/>
              <a:pPr/>
              <a:t>‹#›</a:t>
            </a:fld>
            <a:endParaRPr lang="en-CA"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38943173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3FAB85EA-18DA-4C70-8A8E-68DBE9B99D5E}" type="datetimeFigureOut">
              <a:rPr lang="en-CA" smtClean="0"/>
              <a:pPr/>
              <a:t>2023-09-14</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4A0085F-D21C-46F2-A682-E12BC9A1FB56}" type="slidenum">
              <a:rPr lang="en-CA" smtClean="0"/>
              <a:pPr/>
              <a:t>‹#›</a:t>
            </a:fld>
            <a:endParaRPr lang="en-CA" dirty="0"/>
          </a:p>
        </p:txBody>
      </p:sp>
    </p:spTree>
    <p:extLst>
      <p:ext uri="{BB962C8B-B14F-4D97-AF65-F5344CB8AC3E}">
        <p14:creationId xmlns:p14="http://schemas.microsoft.com/office/powerpoint/2010/main" val="419215738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FAB85EA-18DA-4C70-8A8E-68DBE9B99D5E}" type="datetimeFigureOut">
              <a:rPr lang="en-CA" smtClean="0"/>
              <a:pPr/>
              <a:t>2023-09-14</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4A0085F-D21C-46F2-A682-E12BC9A1FB56}" type="slidenum">
              <a:rPr lang="en-CA" smtClean="0"/>
              <a:pPr/>
              <a:t>‹#›</a:t>
            </a:fld>
            <a:endParaRPr lang="en-CA" dirty="0"/>
          </a:p>
        </p:txBody>
      </p:sp>
    </p:spTree>
    <p:extLst>
      <p:ext uri="{BB962C8B-B14F-4D97-AF65-F5344CB8AC3E}">
        <p14:creationId xmlns:p14="http://schemas.microsoft.com/office/powerpoint/2010/main" val="26994971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FAB85EA-18DA-4C70-8A8E-68DBE9B99D5E}" type="datetimeFigureOut">
              <a:rPr lang="en-CA" smtClean="0"/>
              <a:pPr/>
              <a:t>2023-09-14</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4A0085F-D21C-46F2-A682-E12BC9A1FB56}" type="slidenum">
              <a:rPr lang="en-CA" smtClean="0"/>
              <a:pPr/>
              <a:t>‹#›</a:t>
            </a:fld>
            <a:endParaRPr lang="en-CA" dirty="0"/>
          </a:p>
        </p:txBody>
      </p:sp>
    </p:spTree>
    <p:extLst>
      <p:ext uri="{BB962C8B-B14F-4D97-AF65-F5344CB8AC3E}">
        <p14:creationId xmlns:p14="http://schemas.microsoft.com/office/powerpoint/2010/main" val="14674693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FAB85EA-18DA-4C70-8A8E-68DBE9B99D5E}" type="datetimeFigureOut">
              <a:rPr lang="en-CA" smtClean="0"/>
              <a:pPr/>
              <a:t>2023-09-14</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4A0085F-D21C-46F2-A682-E12BC9A1FB56}" type="slidenum">
              <a:rPr lang="en-CA" smtClean="0"/>
              <a:pPr/>
              <a:t>‹#›</a:t>
            </a:fld>
            <a:endParaRPr lang="en-CA" dirty="0"/>
          </a:p>
        </p:txBody>
      </p:sp>
    </p:spTree>
    <p:extLst>
      <p:ext uri="{BB962C8B-B14F-4D97-AF65-F5344CB8AC3E}">
        <p14:creationId xmlns:p14="http://schemas.microsoft.com/office/powerpoint/2010/main" val="4539487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FAB85EA-18DA-4C70-8A8E-68DBE9B99D5E}" type="datetimeFigureOut">
              <a:rPr lang="en-CA" smtClean="0"/>
              <a:pPr/>
              <a:t>2023-09-14</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4A0085F-D21C-46F2-A682-E12BC9A1FB56}" type="slidenum">
              <a:rPr lang="en-CA" smtClean="0"/>
              <a:pPr/>
              <a:t>‹#›</a:t>
            </a:fld>
            <a:endParaRPr lang="en-CA" dirty="0"/>
          </a:p>
        </p:txBody>
      </p:sp>
    </p:spTree>
    <p:extLst>
      <p:ext uri="{BB962C8B-B14F-4D97-AF65-F5344CB8AC3E}">
        <p14:creationId xmlns:p14="http://schemas.microsoft.com/office/powerpoint/2010/main" val="15925391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FAB85EA-18DA-4C70-8A8E-68DBE9B99D5E}" type="datetimeFigureOut">
              <a:rPr lang="en-CA" smtClean="0"/>
              <a:pPr/>
              <a:t>2023-09-14</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04A0085F-D21C-46F2-A682-E12BC9A1FB56}" type="slidenum">
              <a:rPr lang="en-CA" smtClean="0"/>
              <a:pPr/>
              <a:t>‹#›</a:t>
            </a:fld>
            <a:endParaRPr lang="en-CA" dirty="0"/>
          </a:p>
        </p:txBody>
      </p:sp>
    </p:spTree>
    <p:extLst>
      <p:ext uri="{BB962C8B-B14F-4D97-AF65-F5344CB8AC3E}">
        <p14:creationId xmlns:p14="http://schemas.microsoft.com/office/powerpoint/2010/main" val="2942172648"/>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FAB85EA-18DA-4C70-8A8E-68DBE9B99D5E}" type="datetimeFigureOut">
              <a:rPr lang="en-CA" smtClean="0"/>
              <a:pPr/>
              <a:t>2023-09-14</a:t>
            </a:fld>
            <a:endParaRPr lang="en-CA" dirty="0"/>
          </a:p>
        </p:txBody>
      </p:sp>
      <p:sp>
        <p:nvSpPr>
          <p:cNvPr id="8" name="Footer Placeholder 7"/>
          <p:cNvSpPr>
            <a:spLocks noGrp="1"/>
          </p:cNvSpPr>
          <p:nvPr>
            <p:ph type="ftr" sz="quarter" idx="11"/>
          </p:nvPr>
        </p:nvSpPr>
        <p:spPr/>
        <p:txBody>
          <a:bodyPr/>
          <a:lstStyle/>
          <a:p>
            <a:endParaRPr lang="en-CA"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04A0085F-D21C-46F2-A682-E12BC9A1FB56}" type="slidenum">
              <a:rPr lang="en-CA" smtClean="0"/>
              <a:pPr/>
              <a:t>‹#›</a:t>
            </a:fld>
            <a:endParaRPr lang="en-CA" dirty="0"/>
          </a:p>
        </p:txBody>
      </p:sp>
    </p:spTree>
    <p:extLst>
      <p:ext uri="{BB962C8B-B14F-4D97-AF65-F5344CB8AC3E}">
        <p14:creationId xmlns:p14="http://schemas.microsoft.com/office/powerpoint/2010/main" val="2270165864"/>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FAB85EA-18DA-4C70-8A8E-68DBE9B99D5E}" type="datetimeFigureOut">
              <a:rPr lang="en-CA" smtClean="0"/>
              <a:pPr/>
              <a:t>2023-09-14</a:t>
            </a:fld>
            <a:endParaRPr lang="en-CA" dirty="0"/>
          </a:p>
        </p:txBody>
      </p:sp>
      <p:sp>
        <p:nvSpPr>
          <p:cNvPr id="4" name="Footer Placeholder 3"/>
          <p:cNvSpPr>
            <a:spLocks noGrp="1"/>
          </p:cNvSpPr>
          <p:nvPr>
            <p:ph type="ftr" sz="quarter" idx="11"/>
          </p:nvPr>
        </p:nvSpPr>
        <p:spPr/>
        <p:txBody>
          <a:bodyPr/>
          <a:lstStyle/>
          <a:p>
            <a:endParaRPr lang="en-CA"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04A0085F-D21C-46F2-A682-E12BC9A1FB56}" type="slidenum">
              <a:rPr lang="en-CA" smtClean="0"/>
              <a:pPr/>
              <a:t>‹#›</a:t>
            </a:fld>
            <a:endParaRPr lang="en-CA" dirty="0"/>
          </a:p>
        </p:txBody>
      </p:sp>
    </p:spTree>
    <p:extLst>
      <p:ext uri="{BB962C8B-B14F-4D97-AF65-F5344CB8AC3E}">
        <p14:creationId xmlns:p14="http://schemas.microsoft.com/office/powerpoint/2010/main" val="38070678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AB85EA-18DA-4C70-8A8E-68DBE9B99D5E}" type="datetimeFigureOut">
              <a:rPr lang="en-CA" smtClean="0"/>
              <a:pPr/>
              <a:t>2023-09-14</a:t>
            </a:fld>
            <a:endParaRPr lang="en-CA" dirty="0"/>
          </a:p>
        </p:txBody>
      </p:sp>
      <p:sp>
        <p:nvSpPr>
          <p:cNvPr id="3" name="Footer Placeholder 2"/>
          <p:cNvSpPr>
            <a:spLocks noGrp="1"/>
          </p:cNvSpPr>
          <p:nvPr>
            <p:ph type="ftr" sz="quarter" idx="11"/>
          </p:nvPr>
        </p:nvSpPr>
        <p:spPr/>
        <p:txBody>
          <a:bodyPr/>
          <a:lstStyle/>
          <a:p>
            <a:endParaRPr lang="en-CA"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04A0085F-D21C-46F2-A682-E12BC9A1FB56}" type="slidenum">
              <a:rPr lang="en-CA" smtClean="0"/>
              <a:pPr/>
              <a:t>‹#›</a:t>
            </a:fld>
            <a:endParaRPr lang="en-CA" dirty="0"/>
          </a:p>
        </p:txBody>
      </p:sp>
    </p:spTree>
    <p:extLst>
      <p:ext uri="{BB962C8B-B14F-4D97-AF65-F5344CB8AC3E}">
        <p14:creationId xmlns:p14="http://schemas.microsoft.com/office/powerpoint/2010/main" val="25535124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FAB85EA-18DA-4C70-8A8E-68DBE9B99D5E}" type="datetimeFigureOut">
              <a:rPr lang="en-CA" smtClean="0"/>
              <a:pPr/>
              <a:t>2023-09-14</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04A0085F-D21C-46F2-A682-E12BC9A1FB56}" type="slidenum">
              <a:rPr lang="en-CA" smtClean="0"/>
              <a:pPr/>
              <a:t>‹#›</a:t>
            </a:fld>
            <a:endParaRPr lang="en-CA" dirty="0"/>
          </a:p>
        </p:txBody>
      </p:sp>
    </p:spTree>
    <p:extLst>
      <p:ext uri="{BB962C8B-B14F-4D97-AF65-F5344CB8AC3E}">
        <p14:creationId xmlns:p14="http://schemas.microsoft.com/office/powerpoint/2010/main" val="2660868082"/>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FAB85EA-18DA-4C70-8A8E-68DBE9B99D5E}" type="datetimeFigureOut">
              <a:rPr lang="en-CA" smtClean="0"/>
              <a:pPr/>
              <a:t>2023-09-14</a:t>
            </a:fld>
            <a:endParaRPr lang="en-CA"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4A0085F-D21C-46F2-A682-E12BC9A1FB56}" type="slidenum">
              <a:rPr lang="en-CA" smtClean="0"/>
              <a:pPr/>
              <a:t>‹#›</a:t>
            </a:fld>
            <a:endParaRPr lang="en-CA" dirty="0"/>
          </a:p>
        </p:txBody>
      </p:sp>
    </p:spTree>
    <p:extLst>
      <p:ext uri="{BB962C8B-B14F-4D97-AF65-F5344CB8AC3E}">
        <p14:creationId xmlns:p14="http://schemas.microsoft.com/office/powerpoint/2010/main" val="41122029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3FAB85EA-18DA-4C70-8A8E-68DBE9B99D5E}" type="datetimeFigureOut">
              <a:rPr lang="en-CA" smtClean="0"/>
              <a:pPr/>
              <a:t>2023-09-14</a:t>
            </a:fld>
            <a:endParaRPr lang="en-CA"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CA"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04A0085F-D21C-46F2-A682-E12BC9A1FB56}" type="slidenum">
              <a:rPr lang="en-CA" smtClean="0"/>
              <a:pPr/>
              <a:t>‹#›</a:t>
            </a:fld>
            <a:endParaRPr lang="en-CA" dirty="0"/>
          </a:p>
        </p:txBody>
      </p:sp>
    </p:spTree>
    <p:extLst>
      <p:ext uri="{BB962C8B-B14F-4D97-AF65-F5344CB8AC3E}">
        <p14:creationId xmlns:p14="http://schemas.microsoft.com/office/powerpoint/2010/main" val="1191170109"/>
      </p:ext>
    </p:extLst>
  </p:cSld>
  <p:clrMap bg1="lt1" tx1="dk1" bg2="lt2" tx2="dk2" accent1="accent1" accent2="accent2" accent3="accent3" accent4="accent4" accent5="accent5" accent6="accent6" hlink="hlink" folHlink="folHlink"/>
  <p:sldLayoutIdLst>
    <p:sldLayoutId id="2147484311" r:id="rId1"/>
    <p:sldLayoutId id="2147484312" r:id="rId2"/>
    <p:sldLayoutId id="2147484313" r:id="rId3"/>
    <p:sldLayoutId id="2147484314" r:id="rId4"/>
    <p:sldLayoutId id="2147484315" r:id="rId5"/>
    <p:sldLayoutId id="2147484316" r:id="rId6"/>
    <p:sldLayoutId id="2147484317" r:id="rId7"/>
    <p:sldLayoutId id="2147484318" r:id="rId8"/>
    <p:sldLayoutId id="2147484319" r:id="rId9"/>
    <p:sldLayoutId id="2147484320" r:id="rId10"/>
    <p:sldLayoutId id="2147484321" r:id="rId11"/>
    <p:sldLayoutId id="2147484322" r:id="rId12"/>
    <p:sldLayoutId id="2147484323" r:id="rId13"/>
    <p:sldLayoutId id="2147484324" r:id="rId14"/>
    <p:sldLayoutId id="2147484325" r:id="rId15"/>
    <p:sldLayoutId id="2147484326"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group of people studying together&#10;&#10;Description automatically generated">
            <a:extLst>
              <a:ext uri="{FF2B5EF4-FFF2-40B4-BE49-F238E27FC236}">
                <a16:creationId xmlns:a16="http://schemas.microsoft.com/office/drawing/2014/main" id="{CCCAF1C9-432E-DBF9-5787-4803F4AAAC0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2" y="428"/>
            <a:ext cx="12190476" cy="6857143"/>
          </a:xfrm>
          <a:prstGeom prst="rect">
            <a:avLst/>
          </a:prstGeom>
        </p:spPr>
      </p:pic>
    </p:spTree>
    <p:extLst>
      <p:ext uri="{BB962C8B-B14F-4D97-AF65-F5344CB8AC3E}">
        <p14:creationId xmlns:p14="http://schemas.microsoft.com/office/powerpoint/2010/main" val="29359608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36CFF05-A72A-D79A-F889-0C458CE0405B}"/>
              </a:ext>
            </a:extLst>
          </p:cNvPr>
          <p:cNvSpPr txBox="1"/>
          <p:nvPr/>
        </p:nvSpPr>
        <p:spPr>
          <a:xfrm>
            <a:off x="1546549" y="0"/>
            <a:ext cx="10396635" cy="6647974"/>
          </a:xfrm>
          <a:prstGeom prst="rect">
            <a:avLst/>
          </a:prstGeom>
          <a:noFill/>
        </p:spPr>
        <p:txBody>
          <a:bodyPr wrap="square">
            <a:spAutoFit/>
          </a:bodyPr>
          <a:lstStyle/>
          <a:p>
            <a:pPr algn="just" fontAlgn="base"/>
            <a:r>
              <a:rPr lang="en-US" sz="2400" b="1" i="0" cap="all" dirty="0">
                <a:effectLst/>
                <a:latin typeface="Arial" panose="020B0604020202020204" pitchFamily="34" charset="0"/>
                <a:cs typeface="Arial" panose="020B0604020202020204" pitchFamily="34" charset="0"/>
              </a:rPr>
              <a:t>2. THE WORD OF GOD IS ACTIVE</a:t>
            </a:r>
          </a:p>
          <a:p>
            <a:pPr algn="just" fontAlgn="base"/>
            <a:endParaRPr lang="en-US" sz="2400" b="0" i="0" dirty="0">
              <a:solidFill>
                <a:srgbClr val="343542"/>
              </a:solidFill>
              <a:effectLst/>
              <a:latin typeface="Arial" panose="020B0604020202020204" pitchFamily="34" charset="0"/>
              <a:cs typeface="Arial" panose="020B0604020202020204" pitchFamily="34" charset="0"/>
            </a:endParaRPr>
          </a:p>
          <a:p>
            <a:pPr marL="342900" indent="-342900" algn="just" fontAlgn="base">
              <a:buFont typeface="Wingdings" panose="05000000000000000000" pitchFamily="2" charset="2"/>
              <a:buChar char="q"/>
            </a:pPr>
            <a:r>
              <a:rPr lang="en-US" sz="2400" b="0" i="0" dirty="0">
                <a:solidFill>
                  <a:srgbClr val="343542"/>
                </a:solidFill>
                <a:effectLst/>
                <a:latin typeface="Arial" panose="020B0604020202020204" pitchFamily="34" charset="0"/>
                <a:cs typeface="Arial" panose="020B0604020202020204" pitchFamily="34" charset="0"/>
              </a:rPr>
              <a:t>Secondly, the word of God is active. </a:t>
            </a:r>
          </a:p>
          <a:p>
            <a:pPr algn="just" fontAlgn="base"/>
            <a:endParaRPr lang="en-US" sz="2400" dirty="0">
              <a:solidFill>
                <a:srgbClr val="343542"/>
              </a:solidFill>
              <a:latin typeface="Arial" panose="020B0604020202020204" pitchFamily="34" charset="0"/>
              <a:cs typeface="Arial" panose="020B0604020202020204" pitchFamily="34" charset="0"/>
            </a:endParaRPr>
          </a:p>
          <a:p>
            <a:pPr marL="342900" indent="-342900" algn="just" fontAlgn="base">
              <a:buFont typeface="Wingdings" panose="05000000000000000000" pitchFamily="2" charset="2"/>
              <a:buChar char="q"/>
            </a:pPr>
            <a:r>
              <a:rPr lang="en-US" sz="2400" b="0" i="0" dirty="0">
                <a:solidFill>
                  <a:srgbClr val="343542"/>
                </a:solidFill>
                <a:effectLst/>
                <a:latin typeface="Arial" panose="020B0604020202020204" pitchFamily="34" charset="0"/>
                <a:cs typeface="Arial" panose="020B0604020202020204" pitchFamily="34" charset="0"/>
              </a:rPr>
              <a:t>The Word of God is living and active. What does it mean active? </a:t>
            </a:r>
          </a:p>
          <a:p>
            <a:pPr algn="just" fontAlgn="base"/>
            <a:endParaRPr lang="en-US" sz="2400" dirty="0">
              <a:solidFill>
                <a:srgbClr val="343542"/>
              </a:solidFill>
              <a:latin typeface="Arial" panose="020B0604020202020204" pitchFamily="34" charset="0"/>
              <a:cs typeface="Arial" panose="020B0604020202020204" pitchFamily="34" charset="0"/>
            </a:endParaRPr>
          </a:p>
          <a:p>
            <a:pPr marL="342900" indent="-342900" algn="just" fontAlgn="base">
              <a:buFont typeface="Wingdings" panose="05000000000000000000" pitchFamily="2" charset="2"/>
              <a:buChar char="q"/>
            </a:pPr>
            <a:r>
              <a:rPr lang="en-US" sz="2400" b="0" i="0" dirty="0">
                <a:solidFill>
                  <a:srgbClr val="343542"/>
                </a:solidFill>
                <a:effectLst/>
                <a:latin typeface="Arial" panose="020B0604020202020204" pitchFamily="34" charset="0"/>
                <a:cs typeface="Arial" panose="020B0604020202020204" pitchFamily="34" charset="0"/>
              </a:rPr>
              <a:t>Another translation, would be powerful or perhaps energetic. I take it to mean effective. </a:t>
            </a:r>
          </a:p>
          <a:p>
            <a:pPr algn="just" fontAlgn="base"/>
            <a:endParaRPr lang="en-US" sz="2400" dirty="0">
              <a:solidFill>
                <a:srgbClr val="343542"/>
              </a:solidFill>
              <a:latin typeface="Arial" panose="020B0604020202020204" pitchFamily="34" charset="0"/>
              <a:cs typeface="Arial" panose="020B0604020202020204" pitchFamily="34" charset="0"/>
            </a:endParaRPr>
          </a:p>
          <a:p>
            <a:pPr marL="342900" indent="-342900" algn="just" fontAlgn="base">
              <a:buFont typeface="Wingdings" panose="05000000000000000000" pitchFamily="2" charset="2"/>
              <a:buChar char="q"/>
            </a:pPr>
            <a:r>
              <a:rPr lang="en-US" sz="2400" b="0" i="0" dirty="0">
                <a:solidFill>
                  <a:srgbClr val="343542"/>
                </a:solidFill>
                <a:effectLst/>
                <a:latin typeface="Arial" panose="020B0604020202020204" pitchFamily="34" charset="0"/>
                <a:cs typeface="Arial" panose="020B0604020202020204" pitchFamily="34" charset="0"/>
              </a:rPr>
              <a:t>The word of God is effective, it's able to produce the effect it desires. </a:t>
            </a:r>
          </a:p>
          <a:p>
            <a:endParaRPr lang="en-US" sz="2400" b="0" i="0" dirty="0">
              <a:solidFill>
                <a:srgbClr val="343542"/>
              </a:solidFill>
              <a:effectLst/>
              <a:latin typeface="Lato" panose="020F0502020204030203" pitchFamily="34" charset="0"/>
            </a:endParaRPr>
          </a:p>
          <a:p>
            <a:pPr marL="342900" indent="-342900">
              <a:buFont typeface="Wingdings" panose="05000000000000000000" pitchFamily="2" charset="2"/>
              <a:buChar char="q"/>
            </a:pPr>
            <a:r>
              <a:rPr lang="en-US" sz="2400" b="0" i="0" dirty="0">
                <a:solidFill>
                  <a:srgbClr val="343542"/>
                </a:solidFill>
                <a:effectLst/>
                <a:latin typeface="Lato" panose="020F0502020204030203" pitchFamily="34" charset="0"/>
              </a:rPr>
              <a:t>It is effective, it's an effective agent, it steps in and does what God sends it to do, every time. </a:t>
            </a:r>
          </a:p>
          <a:p>
            <a:endParaRPr lang="en-US" sz="2400" dirty="0">
              <a:solidFill>
                <a:srgbClr val="343542"/>
              </a:solidFill>
              <a:latin typeface="Lato" panose="020F0502020204030203" pitchFamily="34" charset="0"/>
            </a:endParaRPr>
          </a:p>
          <a:p>
            <a:r>
              <a:rPr lang="en-US" b="1" i="0" u="none" strike="noStrike" dirty="0">
                <a:effectLst/>
                <a:latin typeface="Arial" panose="020B0604020202020204" pitchFamily="34" charset="0"/>
                <a:cs typeface="Arial" panose="020B0604020202020204" pitchFamily="34" charset="0"/>
              </a:rPr>
              <a:t>Isaiah 55:10-11</a:t>
            </a:r>
            <a:r>
              <a:rPr lang="en-US" b="0" i="1" dirty="0">
                <a:solidFill>
                  <a:srgbClr val="343542"/>
                </a:solidFill>
                <a:effectLst/>
                <a:latin typeface="Arial" panose="020B0604020202020204" pitchFamily="34" charset="0"/>
                <a:cs typeface="Arial" panose="020B0604020202020204" pitchFamily="34" charset="0"/>
              </a:rPr>
              <a:t>, "As the rain and the snow come down from heaven, and do not return to it without watering the earth and making it bud and flourish so that it yields seed for the </a:t>
            </a:r>
            <a:r>
              <a:rPr lang="en-US" b="0" i="1" dirty="0" err="1">
                <a:solidFill>
                  <a:srgbClr val="343542"/>
                </a:solidFill>
                <a:effectLst/>
                <a:latin typeface="Arial" panose="020B0604020202020204" pitchFamily="34" charset="0"/>
                <a:cs typeface="Arial" panose="020B0604020202020204" pitchFamily="34" charset="0"/>
              </a:rPr>
              <a:t>sower</a:t>
            </a:r>
            <a:r>
              <a:rPr lang="en-US" b="0" i="1" dirty="0">
                <a:solidFill>
                  <a:srgbClr val="343542"/>
                </a:solidFill>
                <a:effectLst/>
                <a:latin typeface="Arial" panose="020B0604020202020204" pitchFamily="34" charset="0"/>
                <a:cs typeface="Arial" panose="020B0604020202020204" pitchFamily="34" charset="0"/>
              </a:rPr>
              <a:t> and bread for the eater, so is my word that goes out from my mouth, it will not return to me empty, but will accomplish what I desire and achieve the purpose for which I sent it."</a:t>
            </a:r>
            <a:r>
              <a:rPr lang="en-US" b="0" i="0" dirty="0">
                <a:solidFill>
                  <a:srgbClr val="343542"/>
                </a:solidFill>
                <a:effectLst/>
                <a:latin typeface="Arial" panose="020B0604020202020204" pitchFamily="34" charset="0"/>
                <a:cs typeface="Arial" panose="020B0604020202020204" pitchFamily="34" charset="0"/>
              </a:rPr>
              <a:t> God sends forth His word and it comes back to Him having done the job.</a:t>
            </a:r>
            <a:endParaRPr lang="en-US" sz="2400" dirty="0">
              <a:solidFill>
                <a:srgbClr val="34354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885413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78BF6E8-5BFC-FFD1-7B66-E967672E91D1}"/>
              </a:ext>
            </a:extLst>
          </p:cNvPr>
          <p:cNvSpPr txBox="1"/>
          <p:nvPr/>
        </p:nvSpPr>
        <p:spPr>
          <a:xfrm>
            <a:off x="1555880" y="125334"/>
            <a:ext cx="10340651" cy="6370975"/>
          </a:xfrm>
          <a:prstGeom prst="rect">
            <a:avLst/>
          </a:prstGeom>
          <a:noFill/>
        </p:spPr>
        <p:txBody>
          <a:bodyPr wrap="square">
            <a:spAutoFit/>
          </a:bodyPr>
          <a:lstStyle/>
          <a:p>
            <a:pPr algn="just" fontAlgn="base"/>
            <a:r>
              <a:rPr lang="en-US" sz="2400" b="1" i="0" cap="all" dirty="0">
                <a:effectLst/>
                <a:latin typeface="Arial" panose="020B0604020202020204" pitchFamily="34" charset="0"/>
                <a:cs typeface="Arial" panose="020B0604020202020204" pitchFamily="34" charset="0"/>
              </a:rPr>
              <a:t>3. THE WORD OF GOD IS SHARP</a:t>
            </a:r>
          </a:p>
          <a:p>
            <a:pPr algn="just" fontAlgn="base"/>
            <a:endParaRPr lang="en-US" sz="2400" b="0" i="0" dirty="0">
              <a:solidFill>
                <a:srgbClr val="343542"/>
              </a:solidFill>
              <a:effectLst/>
              <a:latin typeface="Arial" panose="020B0604020202020204" pitchFamily="34" charset="0"/>
              <a:cs typeface="Arial" panose="020B0604020202020204" pitchFamily="34" charset="0"/>
            </a:endParaRPr>
          </a:p>
          <a:p>
            <a:pPr marL="342900" indent="-342900" algn="just" fontAlgn="base">
              <a:buFont typeface="Wingdings" panose="05000000000000000000" pitchFamily="2" charset="2"/>
              <a:buChar char="q"/>
            </a:pPr>
            <a:r>
              <a:rPr lang="en-US" sz="2400" b="0" i="0" dirty="0">
                <a:solidFill>
                  <a:srgbClr val="343542"/>
                </a:solidFill>
                <a:effectLst/>
                <a:latin typeface="Arial" panose="020B0604020202020204" pitchFamily="34" charset="0"/>
                <a:cs typeface="Arial" panose="020B0604020202020204" pitchFamily="34" charset="0"/>
              </a:rPr>
              <a:t>Thirdly, the Word of God is sharp. </a:t>
            </a:r>
          </a:p>
          <a:p>
            <a:pPr algn="just" fontAlgn="base"/>
            <a:endParaRPr lang="en-US" sz="2400" dirty="0">
              <a:solidFill>
                <a:srgbClr val="343542"/>
              </a:solidFill>
              <a:latin typeface="Arial" panose="020B0604020202020204" pitchFamily="34" charset="0"/>
              <a:cs typeface="Arial" panose="020B0604020202020204" pitchFamily="34" charset="0"/>
            </a:endParaRPr>
          </a:p>
          <a:p>
            <a:pPr marL="342900" indent="-342900" algn="just" fontAlgn="base">
              <a:buFont typeface="Wingdings" panose="05000000000000000000" pitchFamily="2" charset="2"/>
              <a:buChar char="q"/>
            </a:pPr>
            <a:r>
              <a:rPr lang="en-US" sz="2400" b="0" i="0" dirty="0">
                <a:solidFill>
                  <a:srgbClr val="343542"/>
                </a:solidFill>
                <a:effectLst/>
                <a:latin typeface="Arial" panose="020B0604020202020204" pitchFamily="34" charset="0"/>
                <a:cs typeface="Arial" panose="020B0604020202020204" pitchFamily="34" charset="0"/>
              </a:rPr>
              <a:t>It says sharper than any double-edged sword, the sharpness of the Word of God. </a:t>
            </a:r>
          </a:p>
          <a:p>
            <a:pPr algn="just" fontAlgn="base"/>
            <a:endParaRPr lang="en-US" sz="2400" dirty="0">
              <a:solidFill>
                <a:srgbClr val="343542"/>
              </a:solidFill>
              <a:latin typeface="Arial" panose="020B0604020202020204" pitchFamily="34" charset="0"/>
              <a:cs typeface="Arial" panose="020B0604020202020204" pitchFamily="34" charset="0"/>
            </a:endParaRPr>
          </a:p>
          <a:p>
            <a:pPr marL="342900" indent="-342900" algn="just" fontAlgn="base">
              <a:buFont typeface="Wingdings" panose="05000000000000000000" pitchFamily="2" charset="2"/>
              <a:buChar char="q"/>
            </a:pPr>
            <a:r>
              <a:rPr lang="en-US" sz="2400" b="0" i="0" dirty="0">
                <a:solidFill>
                  <a:srgbClr val="343542"/>
                </a:solidFill>
                <a:effectLst/>
                <a:latin typeface="Arial" panose="020B0604020202020204" pitchFamily="34" charset="0"/>
                <a:cs typeface="Arial" panose="020B0604020202020204" pitchFamily="34" charset="0"/>
              </a:rPr>
              <a:t>Its ability to divide and render asunder things that ordinarily would be together, that's what's discussed here. </a:t>
            </a:r>
          </a:p>
          <a:p>
            <a:pPr algn="just" fontAlgn="base"/>
            <a:endParaRPr lang="en-US" sz="2400" dirty="0">
              <a:solidFill>
                <a:srgbClr val="343542"/>
              </a:solidFill>
              <a:latin typeface="Arial" panose="020B0604020202020204" pitchFamily="34" charset="0"/>
              <a:cs typeface="Arial" panose="020B0604020202020204" pitchFamily="34" charset="0"/>
            </a:endParaRPr>
          </a:p>
          <a:p>
            <a:pPr marL="342900" indent="-342900" algn="just" fontAlgn="base">
              <a:buFont typeface="Wingdings" panose="05000000000000000000" pitchFamily="2" charset="2"/>
              <a:buChar char="q"/>
            </a:pPr>
            <a:r>
              <a:rPr lang="en-US" sz="2400" b="0" i="0" dirty="0">
                <a:solidFill>
                  <a:srgbClr val="343542"/>
                </a:solidFill>
                <a:effectLst/>
                <a:latin typeface="Arial" panose="020B0604020202020204" pitchFamily="34" charset="0"/>
                <a:cs typeface="Arial" panose="020B0604020202020204" pitchFamily="34" charset="0"/>
              </a:rPr>
              <a:t>What is a double-edged sword? Literally, the Greek is two-mouthed sword, one that cuts both ways, two sharp edges, two honed edges. No dull side. </a:t>
            </a:r>
          </a:p>
          <a:p>
            <a:pPr algn="just" fontAlgn="base"/>
            <a:endParaRPr lang="en-US" sz="2400" dirty="0">
              <a:solidFill>
                <a:srgbClr val="343542"/>
              </a:solidFill>
              <a:latin typeface="Arial" panose="020B0604020202020204" pitchFamily="34" charset="0"/>
              <a:cs typeface="Arial" panose="020B0604020202020204" pitchFamily="34" charset="0"/>
            </a:endParaRPr>
          </a:p>
          <a:p>
            <a:pPr marL="342900" indent="-342900" algn="just" fontAlgn="base">
              <a:buFont typeface="Wingdings" panose="05000000000000000000" pitchFamily="2" charset="2"/>
              <a:buChar char="q"/>
            </a:pPr>
            <a:r>
              <a:rPr lang="en-US" sz="2400" b="0" i="0" dirty="0">
                <a:solidFill>
                  <a:srgbClr val="343542"/>
                </a:solidFill>
                <a:effectLst/>
                <a:latin typeface="Arial" panose="020B0604020202020204" pitchFamily="34" charset="0"/>
                <a:cs typeface="Arial" panose="020B0604020202020204" pitchFamily="34" charset="0"/>
              </a:rPr>
              <a:t>There are no dull passages in the Bible. </a:t>
            </a:r>
          </a:p>
          <a:p>
            <a:pPr algn="just" fontAlgn="base"/>
            <a:endParaRPr lang="en-US" sz="2400" dirty="0">
              <a:solidFill>
                <a:srgbClr val="343542"/>
              </a:solidFill>
              <a:latin typeface="Arial" panose="020B0604020202020204" pitchFamily="34" charset="0"/>
              <a:cs typeface="Arial" panose="020B0604020202020204" pitchFamily="34" charset="0"/>
            </a:endParaRPr>
          </a:p>
          <a:p>
            <a:pPr marL="342900" indent="-342900" algn="just" fontAlgn="base">
              <a:buFont typeface="Wingdings" panose="05000000000000000000" pitchFamily="2" charset="2"/>
              <a:buChar char="q"/>
            </a:pPr>
            <a:r>
              <a:rPr lang="en-US" sz="2400" b="0" i="0" dirty="0">
                <a:solidFill>
                  <a:srgbClr val="343542"/>
                </a:solidFill>
                <a:effectLst/>
                <a:latin typeface="Arial" panose="020B0604020202020204" pitchFamily="34" charset="0"/>
                <a:cs typeface="Arial" panose="020B0604020202020204" pitchFamily="34" charset="0"/>
              </a:rPr>
              <a:t>There are only dull minds as we come to those passages.</a:t>
            </a:r>
          </a:p>
        </p:txBody>
      </p:sp>
    </p:spTree>
    <p:extLst>
      <p:ext uri="{BB962C8B-B14F-4D97-AF65-F5344CB8AC3E}">
        <p14:creationId xmlns:p14="http://schemas.microsoft.com/office/powerpoint/2010/main" val="5995651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9CD9699-9FB2-60EF-ACAF-EC890F3DB1F9}"/>
              </a:ext>
            </a:extLst>
          </p:cNvPr>
          <p:cNvSpPr txBox="1"/>
          <p:nvPr/>
        </p:nvSpPr>
        <p:spPr>
          <a:xfrm>
            <a:off x="1434582" y="76334"/>
            <a:ext cx="10517932" cy="6555641"/>
          </a:xfrm>
          <a:prstGeom prst="rect">
            <a:avLst/>
          </a:prstGeom>
          <a:noFill/>
        </p:spPr>
        <p:txBody>
          <a:bodyPr wrap="square">
            <a:spAutoFit/>
          </a:bodyPr>
          <a:lstStyle/>
          <a:p>
            <a:pPr algn="just" fontAlgn="base"/>
            <a:r>
              <a:rPr lang="en-US" sz="2000" b="1" i="0" cap="all" dirty="0">
                <a:effectLst/>
                <a:latin typeface="Arial" panose="020B0604020202020204" pitchFamily="34" charset="0"/>
                <a:cs typeface="Arial" panose="020B0604020202020204" pitchFamily="34" charset="0"/>
              </a:rPr>
              <a:t>4. THE WORD OF GOD IS PENETRATING</a:t>
            </a:r>
          </a:p>
          <a:p>
            <a:pPr algn="just" fontAlgn="base"/>
            <a:endParaRPr lang="en-US" sz="2000" b="0" i="0" dirty="0">
              <a:effectLst/>
              <a:latin typeface="Arial" panose="020B0604020202020204" pitchFamily="34" charset="0"/>
              <a:cs typeface="Arial" panose="020B0604020202020204" pitchFamily="34" charset="0"/>
            </a:endParaRPr>
          </a:p>
          <a:p>
            <a:pPr marL="285750" indent="-285750" algn="just" fontAlgn="base">
              <a:buFont typeface="Wingdings" panose="05000000000000000000" pitchFamily="2" charset="2"/>
              <a:buChar char="q"/>
            </a:pPr>
            <a:r>
              <a:rPr lang="en-US" sz="2000" b="0" i="0" dirty="0">
                <a:effectLst/>
                <a:latin typeface="Arial" panose="020B0604020202020204" pitchFamily="34" charset="0"/>
                <a:cs typeface="Arial" panose="020B0604020202020204" pitchFamily="34" charset="0"/>
              </a:rPr>
              <a:t>And it's also penetrating. The Word of God is living and active, sharper than any double-edged sword, it penetrates to the dividing of soul and spirit, joints and marrow. </a:t>
            </a:r>
          </a:p>
          <a:p>
            <a:pPr algn="just" fontAlgn="base"/>
            <a:endParaRPr lang="en-US" sz="2000" dirty="0">
              <a:latin typeface="Arial" panose="020B0604020202020204" pitchFamily="34" charset="0"/>
              <a:cs typeface="Arial" panose="020B0604020202020204" pitchFamily="34" charset="0"/>
            </a:endParaRPr>
          </a:p>
          <a:p>
            <a:pPr marL="285750" indent="-285750" algn="just" fontAlgn="base">
              <a:buFont typeface="Wingdings" panose="05000000000000000000" pitchFamily="2" charset="2"/>
              <a:buChar char="q"/>
            </a:pPr>
            <a:r>
              <a:rPr lang="en-US" sz="2000" b="0" i="0" dirty="0">
                <a:effectLst/>
                <a:latin typeface="Arial" panose="020B0604020202020204" pitchFamily="34" charset="0"/>
                <a:cs typeface="Arial" panose="020B0604020202020204" pitchFamily="34" charset="0"/>
              </a:rPr>
              <a:t>So, it's not just a slashing kind of thing, but a piercing kind of thing. There's a sense of piercing. </a:t>
            </a:r>
          </a:p>
          <a:p>
            <a:pPr algn="just" fontAlgn="base"/>
            <a:endParaRPr lang="en-US" sz="2000" dirty="0">
              <a:latin typeface="Arial" panose="020B0604020202020204" pitchFamily="34" charset="0"/>
              <a:cs typeface="Arial" panose="020B0604020202020204" pitchFamily="34" charset="0"/>
            </a:endParaRPr>
          </a:p>
          <a:p>
            <a:pPr marL="285750" indent="-285750" algn="just" fontAlgn="base">
              <a:buFont typeface="Wingdings" panose="05000000000000000000" pitchFamily="2" charset="2"/>
              <a:buChar char="q"/>
            </a:pPr>
            <a:r>
              <a:rPr lang="en-US" sz="2000" b="0" i="0" dirty="0">
                <a:effectLst/>
                <a:latin typeface="Arial" panose="020B0604020202020204" pitchFamily="34" charset="0"/>
                <a:cs typeface="Arial" panose="020B0604020202020204" pitchFamily="34" charset="0"/>
              </a:rPr>
              <a:t>What's being pierced? Our hardened hearts. That's what's being pierced.</a:t>
            </a:r>
          </a:p>
          <a:p>
            <a:pPr algn="just" fontAlgn="base"/>
            <a:endParaRPr lang="en-US" sz="2000" b="0" i="0" dirty="0">
              <a:effectLst/>
              <a:latin typeface="Arial" panose="020B0604020202020204" pitchFamily="34" charset="0"/>
              <a:cs typeface="Arial" panose="020B0604020202020204" pitchFamily="34" charset="0"/>
            </a:endParaRPr>
          </a:p>
          <a:p>
            <a:pPr algn="just" fontAlgn="base"/>
            <a:r>
              <a:rPr lang="en-US" sz="2000" b="1" i="0" u="none" strike="noStrike" dirty="0">
                <a:effectLst/>
                <a:latin typeface="Arial" panose="020B0604020202020204" pitchFamily="34" charset="0"/>
                <a:cs typeface="Arial" panose="020B0604020202020204" pitchFamily="34" charset="0"/>
              </a:rPr>
              <a:t>Hebrews 3:12-13</a:t>
            </a:r>
            <a:r>
              <a:rPr lang="en-US" sz="2000" b="1" i="0" dirty="0">
                <a:effectLst/>
                <a:latin typeface="Arial" panose="020B0604020202020204" pitchFamily="34" charset="0"/>
                <a:cs typeface="Arial" panose="020B0604020202020204" pitchFamily="34" charset="0"/>
              </a:rPr>
              <a:t>, </a:t>
            </a:r>
            <a:r>
              <a:rPr lang="en-US" sz="2000" b="0" i="1" dirty="0">
                <a:effectLst/>
                <a:latin typeface="Arial" panose="020B0604020202020204" pitchFamily="34" charset="0"/>
                <a:cs typeface="Arial" panose="020B0604020202020204" pitchFamily="34" charset="0"/>
              </a:rPr>
              <a:t>"See to it brothers that none of you has a sinful, unbelieving heart that turns away from the living God. But encourage one another daily as long as it is called today, so that none of you may be hardened by sin's deceitfulness."</a:t>
            </a:r>
            <a:r>
              <a:rPr lang="en-US" sz="2000" b="0" i="0" dirty="0">
                <a:effectLst/>
                <a:latin typeface="Arial" panose="020B0604020202020204" pitchFamily="34" charset="0"/>
                <a:cs typeface="Arial" panose="020B0604020202020204" pitchFamily="34" charset="0"/>
              </a:rPr>
              <a:t> </a:t>
            </a:r>
          </a:p>
          <a:p>
            <a:pPr algn="just" fontAlgn="base"/>
            <a:endParaRPr lang="en-US" sz="2000" dirty="0">
              <a:latin typeface="Arial" panose="020B0604020202020204" pitchFamily="34" charset="0"/>
              <a:cs typeface="Arial" panose="020B0604020202020204" pitchFamily="34" charset="0"/>
            </a:endParaRPr>
          </a:p>
          <a:p>
            <a:pPr marL="285750" indent="-285750" algn="just" fontAlgn="base">
              <a:buFont typeface="Wingdings" panose="05000000000000000000" pitchFamily="2" charset="2"/>
              <a:buChar char="q"/>
            </a:pPr>
            <a:r>
              <a:rPr lang="en-US" sz="2000" b="0" i="0" dirty="0">
                <a:effectLst/>
                <a:latin typeface="Arial" panose="020B0604020202020204" pitchFamily="34" charset="0"/>
                <a:cs typeface="Arial" panose="020B0604020202020204" pitchFamily="34" charset="0"/>
              </a:rPr>
              <a:t>Sin is deceitful. And the effect is a hardening of the heart. The Word of God has a remedy, it pierces the hardness that sin has produced. </a:t>
            </a:r>
          </a:p>
          <a:p>
            <a:pPr algn="just" fontAlgn="base"/>
            <a:endParaRPr lang="en-US" sz="2000" dirty="0">
              <a:latin typeface="Arial" panose="020B0604020202020204" pitchFamily="34" charset="0"/>
              <a:cs typeface="Arial" panose="020B0604020202020204" pitchFamily="34" charset="0"/>
            </a:endParaRPr>
          </a:p>
          <a:p>
            <a:pPr algn="just" fontAlgn="base"/>
            <a:r>
              <a:rPr lang="en-US" sz="2000" b="0" i="0" dirty="0">
                <a:effectLst/>
                <a:latin typeface="Arial" panose="020B0604020202020204" pitchFamily="34" charset="0"/>
                <a:cs typeface="Arial" panose="020B0604020202020204" pitchFamily="34" charset="0"/>
              </a:rPr>
              <a:t>Peter's sermon at Pentecost in </a:t>
            </a:r>
            <a:r>
              <a:rPr lang="en-US" sz="2000" b="1" i="0" u="none" strike="noStrike" dirty="0">
                <a:effectLst/>
                <a:latin typeface="Arial" panose="020B0604020202020204" pitchFamily="34" charset="0"/>
                <a:cs typeface="Arial" panose="020B0604020202020204" pitchFamily="34" charset="0"/>
              </a:rPr>
              <a:t>Acts 2:37</a:t>
            </a:r>
            <a:r>
              <a:rPr lang="en-US" sz="2000" b="1" i="0" dirty="0">
                <a:effectLst/>
                <a:latin typeface="Arial" panose="020B0604020202020204" pitchFamily="34" charset="0"/>
                <a:cs typeface="Arial" panose="020B0604020202020204" pitchFamily="34" charset="0"/>
              </a:rPr>
              <a:t>. </a:t>
            </a:r>
            <a:r>
              <a:rPr lang="en-US" sz="2000" b="0" i="0" dirty="0">
                <a:effectLst/>
                <a:latin typeface="Arial" panose="020B0604020202020204" pitchFamily="34" charset="0"/>
                <a:cs typeface="Arial" panose="020B0604020202020204" pitchFamily="34" charset="0"/>
              </a:rPr>
              <a:t>When the people heard his sermon, it says</a:t>
            </a:r>
            <a:r>
              <a:rPr lang="en-US" sz="2000" b="0" i="1" dirty="0">
                <a:effectLst/>
                <a:latin typeface="Arial" panose="020B0604020202020204" pitchFamily="34" charset="0"/>
                <a:cs typeface="Arial" panose="020B0604020202020204" pitchFamily="34" charset="0"/>
              </a:rPr>
              <a:t>, "They were cut to the heart,"</a:t>
            </a:r>
            <a:r>
              <a:rPr lang="en-US" sz="2000" b="0" i="0" dirty="0">
                <a:effectLst/>
                <a:latin typeface="Arial" panose="020B0604020202020204" pitchFamily="34" charset="0"/>
                <a:cs typeface="Arial" panose="020B0604020202020204" pitchFamily="34" charset="0"/>
              </a:rPr>
              <a:t> they were pierced in their hearts, </a:t>
            </a:r>
            <a:r>
              <a:rPr lang="en-US" sz="2000" b="0" i="1" dirty="0">
                <a:effectLst/>
                <a:latin typeface="Arial" panose="020B0604020202020204" pitchFamily="34" charset="0"/>
                <a:cs typeface="Arial" panose="020B0604020202020204" pitchFamily="34" charset="0"/>
              </a:rPr>
              <a:t>"and they said to Peter and the other apostles, 'Brothers, what shall we do?'" </a:t>
            </a:r>
            <a:r>
              <a:rPr lang="en-US" sz="2000" b="0" i="0" dirty="0">
                <a:effectLst/>
                <a:latin typeface="Arial" panose="020B0604020202020204" pitchFamily="34" charset="0"/>
                <a:cs typeface="Arial" panose="020B0604020202020204" pitchFamily="34" charset="0"/>
              </a:rPr>
              <a:t>"Repent and believe in Jesus" is the answer. But because they were pierced. </a:t>
            </a:r>
          </a:p>
        </p:txBody>
      </p:sp>
    </p:spTree>
    <p:extLst>
      <p:ext uri="{BB962C8B-B14F-4D97-AF65-F5344CB8AC3E}">
        <p14:creationId xmlns:p14="http://schemas.microsoft.com/office/powerpoint/2010/main" val="38876353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C4C9979-9A91-2CD1-6AA1-A816B4F9EA98}"/>
              </a:ext>
            </a:extLst>
          </p:cNvPr>
          <p:cNvSpPr txBox="1"/>
          <p:nvPr/>
        </p:nvSpPr>
        <p:spPr>
          <a:xfrm>
            <a:off x="1594339" y="633363"/>
            <a:ext cx="10597661" cy="5591274"/>
          </a:xfrm>
          <a:prstGeom prst="rect">
            <a:avLst/>
          </a:prstGeom>
          <a:noFill/>
        </p:spPr>
        <p:txBody>
          <a:bodyPr wrap="square">
            <a:spAutoFit/>
          </a:bodyPr>
          <a:lstStyle/>
          <a:p>
            <a:pPr marL="342900" marR="22860" lvl="0" indent="-342900">
              <a:spcAft>
                <a:spcPts val="800"/>
              </a:spcAft>
              <a:buFont typeface="Wingdings" panose="05000000000000000000" pitchFamily="2" charset="2"/>
              <a:buChar char="q"/>
              <a:tabLst>
                <a:tab pos="457200" algn="l"/>
              </a:tabLst>
            </a:pPr>
            <a:r>
              <a:rPr lang="en-CA" sz="2400" kern="0" spc="-2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God’s Word is </a:t>
            </a:r>
            <a:r>
              <a:rPr lang="en-CA" sz="2400" b="1" u="sng" kern="0" spc="-2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truth</a:t>
            </a:r>
            <a:r>
              <a:rPr lang="en-CA" sz="2400" b="1" kern="0" spc="-2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t>
            </a:r>
            <a:r>
              <a:rPr lang="en-CA" sz="2400" kern="0" spc="-2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CA" sz="2400" kern="0" spc="-20" dirty="0">
                <a:effectLst/>
                <a:latin typeface="Arial" panose="020B0604020202020204" pitchFamily="34" charset="0"/>
                <a:ea typeface="Times New Roman" panose="02020603050405020304" pitchFamily="18" charset="0"/>
                <a:cs typeface="Arial" panose="020B0604020202020204" pitchFamily="34" charset="0"/>
              </a:rPr>
              <a:t>(John 17:17; John 8:31-32)</a:t>
            </a:r>
            <a:endParaRPr lang="en-CA" sz="2400" kern="100" dirty="0">
              <a:effectLst/>
              <a:latin typeface="Arial" panose="020B0604020202020204" pitchFamily="34" charset="0"/>
              <a:ea typeface="Calibri" panose="020F0502020204030204" pitchFamily="34" charset="0"/>
              <a:cs typeface="Arial" panose="020B0604020202020204" pitchFamily="34" charset="0"/>
            </a:endParaRPr>
          </a:p>
          <a:p>
            <a:pPr marL="342900" marR="22860" lvl="0" indent="-342900">
              <a:spcAft>
                <a:spcPts val="800"/>
              </a:spcAft>
              <a:buFont typeface="Wingdings" panose="05000000000000000000" pitchFamily="2" charset="2"/>
              <a:buChar char="q"/>
              <a:tabLst>
                <a:tab pos="457200" algn="l"/>
              </a:tabLst>
            </a:pPr>
            <a:r>
              <a:rPr lang="en-CA" sz="2400" kern="0" spc="-2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God’s Word becomes the </a:t>
            </a:r>
            <a:r>
              <a:rPr lang="en-CA" sz="2400" b="1" u="sng" kern="0" spc="-2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standard</a:t>
            </a:r>
            <a:r>
              <a:rPr lang="en-CA" sz="2400" kern="0" spc="-2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and </a:t>
            </a:r>
            <a:r>
              <a:rPr lang="en-CA" sz="2400" b="1" u="sng" kern="0" spc="-2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measuring rod</a:t>
            </a:r>
            <a:r>
              <a:rPr lang="en-CA" sz="2400" b="1" kern="0" spc="-2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CA" sz="2400" kern="0" spc="-2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to test everything against. </a:t>
            </a:r>
            <a:r>
              <a:rPr lang="en-CA" sz="2400" kern="0" spc="-20" dirty="0">
                <a:effectLst/>
                <a:latin typeface="Arial" panose="020B0604020202020204" pitchFamily="34" charset="0"/>
                <a:ea typeface="Times New Roman" panose="02020603050405020304" pitchFamily="18" charset="0"/>
                <a:cs typeface="Arial" panose="020B0604020202020204" pitchFamily="34" charset="0"/>
              </a:rPr>
              <a:t>(2 Peter 1:3)</a:t>
            </a:r>
            <a:endParaRPr lang="en-CA" sz="2400" kern="100" dirty="0">
              <a:effectLst/>
              <a:latin typeface="Arial" panose="020B0604020202020204" pitchFamily="34" charset="0"/>
              <a:ea typeface="Calibri" panose="020F0502020204030204" pitchFamily="34" charset="0"/>
              <a:cs typeface="Arial" panose="020B0604020202020204" pitchFamily="34" charset="0"/>
            </a:endParaRPr>
          </a:p>
          <a:p>
            <a:pPr marL="342900" marR="22860" lvl="0" indent="-342900">
              <a:spcAft>
                <a:spcPts val="800"/>
              </a:spcAft>
              <a:buFont typeface="Wingdings" panose="05000000000000000000" pitchFamily="2" charset="2"/>
              <a:buChar char="q"/>
              <a:tabLst>
                <a:tab pos="457200" algn="l"/>
              </a:tabLst>
            </a:pPr>
            <a:r>
              <a:rPr lang="en-CA" sz="2400" kern="0" spc="-2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God’s Word changes our </a:t>
            </a:r>
            <a:r>
              <a:rPr lang="en-CA" sz="2400" b="1" u="sng" kern="0" spc="-2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hearts</a:t>
            </a:r>
            <a:r>
              <a:rPr lang="en-CA" sz="2400" b="1" kern="0" spc="-2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t>
            </a:r>
            <a:r>
              <a:rPr lang="en-CA" sz="2400" kern="0" spc="-2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CA" sz="2400" kern="0" spc="-20" dirty="0">
                <a:effectLst/>
                <a:latin typeface="Arial" panose="020B0604020202020204" pitchFamily="34" charset="0"/>
                <a:ea typeface="Times New Roman" panose="02020603050405020304" pitchFamily="18" charset="0"/>
                <a:cs typeface="Arial" panose="020B0604020202020204" pitchFamily="34" charset="0"/>
              </a:rPr>
              <a:t>Psalm 19:7-9</a:t>
            </a:r>
            <a:r>
              <a:rPr lang="en-CA" sz="2400" kern="0" spc="-2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t>
            </a:r>
            <a:endParaRPr lang="en-CA" sz="2400" kern="100" dirty="0">
              <a:effectLst/>
              <a:latin typeface="Arial" panose="020B0604020202020204" pitchFamily="34" charset="0"/>
              <a:ea typeface="Calibri" panose="020F0502020204030204" pitchFamily="34" charset="0"/>
              <a:cs typeface="Arial" panose="020B0604020202020204" pitchFamily="34" charset="0"/>
            </a:endParaRPr>
          </a:p>
          <a:p>
            <a:pPr marL="342900" marR="22860" lvl="0" indent="-342900">
              <a:spcAft>
                <a:spcPts val="800"/>
              </a:spcAft>
              <a:buFont typeface="Wingdings" panose="05000000000000000000" pitchFamily="2" charset="2"/>
              <a:buChar char="q"/>
              <a:tabLst>
                <a:tab pos="457200" algn="l"/>
              </a:tabLst>
            </a:pPr>
            <a:r>
              <a:rPr lang="en-CA" sz="2400" kern="0" spc="-2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God’s Word provides a firm </a:t>
            </a:r>
            <a:r>
              <a:rPr lang="en-CA" sz="2400" b="1" u="sng" kern="0" spc="-2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foundation</a:t>
            </a:r>
            <a:r>
              <a:rPr lang="en-CA" sz="2400" b="1" kern="0" spc="-2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t>
            </a:r>
            <a:r>
              <a:rPr lang="en-CA" sz="2400" kern="0" spc="-2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CA" sz="2400" kern="0" spc="-20" dirty="0">
                <a:effectLst/>
                <a:latin typeface="Arial" panose="020B0604020202020204" pitchFamily="34" charset="0"/>
                <a:ea typeface="Times New Roman" panose="02020603050405020304" pitchFamily="18" charset="0"/>
                <a:cs typeface="Arial" panose="020B0604020202020204" pitchFamily="34" charset="0"/>
              </a:rPr>
              <a:t>Matthew 7:24-25</a:t>
            </a:r>
            <a:r>
              <a:rPr lang="en-CA" sz="2400" kern="0" spc="-2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t>
            </a:r>
            <a:endParaRPr lang="en-CA" sz="2400" kern="100" dirty="0">
              <a:effectLst/>
              <a:latin typeface="Arial" panose="020B0604020202020204" pitchFamily="34" charset="0"/>
              <a:ea typeface="Calibri" panose="020F0502020204030204" pitchFamily="34" charset="0"/>
              <a:cs typeface="Arial" panose="020B0604020202020204" pitchFamily="34" charset="0"/>
            </a:endParaRPr>
          </a:p>
          <a:p>
            <a:pPr marL="342900" marR="22860" lvl="0" indent="-342900">
              <a:spcAft>
                <a:spcPts val="800"/>
              </a:spcAft>
              <a:buFont typeface="Wingdings" panose="05000000000000000000" pitchFamily="2" charset="2"/>
              <a:buChar char="q"/>
              <a:tabLst>
                <a:tab pos="457200" algn="l"/>
              </a:tabLst>
            </a:pPr>
            <a:r>
              <a:rPr lang="en-CA" sz="2400" kern="0" spc="-2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God’s Word trains us in </a:t>
            </a:r>
            <a:r>
              <a:rPr lang="en-CA" sz="2400" b="1" u="sng" kern="0" spc="-2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righteousness</a:t>
            </a:r>
            <a:r>
              <a:rPr lang="en-CA" sz="2400" b="1" kern="0" spc="-2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t>
            </a:r>
            <a:r>
              <a:rPr lang="en-CA" sz="2400" kern="0" spc="-2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CA" sz="2400" kern="0" spc="-20" dirty="0">
                <a:effectLst/>
                <a:latin typeface="Arial" panose="020B0604020202020204" pitchFamily="34" charset="0"/>
                <a:ea typeface="Times New Roman" panose="02020603050405020304" pitchFamily="18" charset="0"/>
                <a:cs typeface="Arial" panose="020B0604020202020204" pitchFamily="34" charset="0"/>
              </a:rPr>
              <a:t>2 Timothy 3:14-17</a:t>
            </a:r>
            <a:r>
              <a:rPr lang="en-CA" sz="2400" kern="0" spc="-2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t>
            </a:r>
            <a:endParaRPr lang="en-CA" sz="2400" kern="100" dirty="0">
              <a:effectLst/>
              <a:latin typeface="Arial" panose="020B0604020202020204" pitchFamily="34" charset="0"/>
              <a:ea typeface="Calibri" panose="020F0502020204030204" pitchFamily="34" charset="0"/>
              <a:cs typeface="Arial" panose="020B0604020202020204" pitchFamily="34" charset="0"/>
            </a:endParaRPr>
          </a:p>
          <a:p>
            <a:pPr marL="742950" marR="45720" lvl="1" indent="-285750">
              <a:spcBef>
                <a:spcPts val="975"/>
              </a:spcBef>
              <a:spcAft>
                <a:spcPts val="800"/>
              </a:spcAft>
              <a:tabLst>
                <a:tab pos="914400" algn="l"/>
              </a:tabLst>
            </a:pPr>
            <a:r>
              <a:rPr lang="en-CA" sz="2400" kern="0" spc="-2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1. God’s Word is profitable for </a:t>
            </a:r>
            <a:r>
              <a:rPr lang="en-CA" sz="2400" b="1" u="sng" kern="0" spc="-2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teaching</a:t>
            </a:r>
            <a:r>
              <a:rPr lang="en-CA" sz="2400" b="1" kern="0" spc="-2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t>
            </a:r>
            <a:endParaRPr lang="en-CA" sz="2400" b="1" kern="100" dirty="0">
              <a:effectLst/>
              <a:latin typeface="Arial" panose="020B0604020202020204" pitchFamily="34" charset="0"/>
              <a:ea typeface="Calibri" panose="020F0502020204030204" pitchFamily="34" charset="0"/>
              <a:cs typeface="Arial" panose="020B0604020202020204" pitchFamily="34" charset="0"/>
            </a:endParaRPr>
          </a:p>
          <a:p>
            <a:pPr marL="742950" marR="45720" lvl="1" indent="-285750">
              <a:spcBef>
                <a:spcPts val="975"/>
              </a:spcBef>
              <a:spcAft>
                <a:spcPts val="800"/>
              </a:spcAft>
              <a:tabLst>
                <a:tab pos="914400" algn="l"/>
              </a:tabLst>
            </a:pPr>
            <a:r>
              <a:rPr lang="en-CA" sz="2400" kern="0" spc="-2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2. God’s Word is profitable for </a:t>
            </a:r>
            <a:r>
              <a:rPr lang="en-CA" sz="2400" b="1" u="sng" kern="0" spc="-2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rebuking</a:t>
            </a:r>
            <a:r>
              <a:rPr lang="en-CA" sz="2400" b="1" kern="0" spc="-2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t>
            </a:r>
            <a:endParaRPr lang="en-CA" sz="2400" b="1" kern="100" dirty="0">
              <a:effectLst/>
              <a:latin typeface="Arial" panose="020B0604020202020204" pitchFamily="34" charset="0"/>
              <a:ea typeface="Calibri" panose="020F0502020204030204" pitchFamily="34" charset="0"/>
              <a:cs typeface="Arial" panose="020B0604020202020204" pitchFamily="34" charset="0"/>
            </a:endParaRPr>
          </a:p>
          <a:p>
            <a:pPr marL="742950" marR="45720" lvl="1" indent="-285750">
              <a:spcBef>
                <a:spcPts val="975"/>
              </a:spcBef>
              <a:spcAft>
                <a:spcPts val="800"/>
              </a:spcAft>
              <a:tabLst>
                <a:tab pos="914400" algn="l"/>
              </a:tabLst>
            </a:pPr>
            <a:r>
              <a:rPr lang="en-CA" sz="2400" kern="0" spc="-2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3. God’s Word is profitable for </a:t>
            </a:r>
            <a:r>
              <a:rPr lang="en-CA" sz="2400" b="1" u="sng" kern="0" spc="-2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correcting</a:t>
            </a:r>
            <a:r>
              <a:rPr lang="en-CA" sz="2400" b="1" kern="0" spc="-2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t>
            </a:r>
            <a:endParaRPr lang="en-CA" sz="2400" b="1" kern="100" dirty="0">
              <a:effectLst/>
              <a:latin typeface="Arial" panose="020B0604020202020204" pitchFamily="34" charset="0"/>
              <a:ea typeface="Calibri" panose="020F0502020204030204" pitchFamily="34" charset="0"/>
              <a:cs typeface="Arial" panose="020B0604020202020204" pitchFamily="34" charset="0"/>
            </a:endParaRPr>
          </a:p>
          <a:p>
            <a:pPr marL="742950" marR="45720" lvl="1" indent="-285750">
              <a:spcBef>
                <a:spcPts val="975"/>
              </a:spcBef>
              <a:spcAft>
                <a:spcPts val="800"/>
              </a:spcAft>
              <a:tabLst>
                <a:tab pos="914400" algn="l"/>
              </a:tabLst>
            </a:pPr>
            <a:r>
              <a:rPr lang="en-CA" sz="2400" kern="0" spc="-2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4. God’s Word is profitable for </a:t>
            </a:r>
            <a:r>
              <a:rPr lang="en-CA" sz="2400" b="1" u="sng" kern="0" spc="-2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training</a:t>
            </a:r>
            <a:r>
              <a:rPr lang="en-CA" sz="2400" kern="0" spc="-2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in righteousness.</a:t>
            </a:r>
            <a:endParaRPr lang="en-CA" sz="2400" kern="100" dirty="0">
              <a:effectLst/>
              <a:latin typeface="Arial" panose="020B0604020202020204" pitchFamily="34" charset="0"/>
              <a:ea typeface="Calibri" panose="020F0502020204030204" pitchFamily="34" charset="0"/>
              <a:cs typeface="Arial" panose="020B0604020202020204" pitchFamily="34" charset="0"/>
            </a:endParaRPr>
          </a:p>
          <a:p>
            <a:pPr marL="342900" marR="22860" lvl="0" indent="-342900">
              <a:spcAft>
                <a:spcPts val="800"/>
              </a:spcAft>
              <a:buFont typeface="Wingdings" panose="05000000000000000000" pitchFamily="2" charset="2"/>
              <a:buChar char="q"/>
              <a:tabLst>
                <a:tab pos="457200" algn="l"/>
              </a:tabLst>
            </a:pPr>
            <a:r>
              <a:rPr lang="en-CA" sz="2400" kern="0" spc="-2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God’s Word </a:t>
            </a:r>
            <a:r>
              <a:rPr lang="en-CA" sz="2400" b="1" u="sng" kern="0" spc="-2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sustains</a:t>
            </a:r>
            <a:r>
              <a:rPr lang="en-CA" sz="2400" kern="0" spc="-2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CA" sz="2400" kern="0" spc="-20" dirty="0">
                <a:effectLst/>
                <a:latin typeface="Arial" panose="020B0604020202020204" pitchFamily="34" charset="0"/>
                <a:ea typeface="Times New Roman" panose="02020603050405020304" pitchFamily="18" charset="0"/>
                <a:cs typeface="Arial" panose="020B0604020202020204" pitchFamily="34" charset="0"/>
              </a:rPr>
              <a:t>Matthew 4:4</a:t>
            </a:r>
            <a:r>
              <a:rPr lang="en-CA" sz="2400" kern="0" spc="-2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t>
            </a:r>
            <a:endParaRPr lang="en-CA" sz="2400" kern="1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7624839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A223B0B-9108-29D3-62A0-9EA88475DEE0}"/>
              </a:ext>
            </a:extLst>
          </p:cNvPr>
          <p:cNvSpPr txBox="1"/>
          <p:nvPr/>
        </p:nvSpPr>
        <p:spPr>
          <a:xfrm>
            <a:off x="1546070" y="706793"/>
            <a:ext cx="10349981" cy="5016758"/>
          </a:xfrm>
          <a:prstGeom prst="rect">
            <a:avLst/>
          </a:prstGeom>
          <a:noFill/>
        </p:spPr>
        <p:txBody>
          <a:bodyPr wrap="square">
            <a:spAutoFit/>
          </a:bodyPr>
          <a:lstStyle/>
          <a:p>
            <a:pPr marL="342900" indent="-342900">
              <a:buFont typeface="Wingdings" panose="05000000000000000000" pitchFamily="2" charset="2"/>
              <a:buChar char="q"/>
            </a:pPr>
            <a:r>
              <a:rPr lang="en-US" sz="2000" b="0" i="0" dirty="0">
                <a:solidFill>
                  <a:srgbClr val="333333"/>
                </a:solidFill>
                <a:effectLst/>
                <a:latin typeface="Arial" panose="020B0604020202020204" pitchFamily="34" charset="0"/>
                <a:cs typeface="Arial" panose="020B0604020202020204" pitchFamily="34" charset="0"/>
              </a:rPr>
              <a:t>Think of II Kings Chapter 22 when Josiah finds the book of the Law for the first time in a long time. </a:t>
            </a:r>
          </a:p>
          <a:p>
            <a:endParaRPr lang="en-US" sz="2000" dirty="0">
              <a:solidFill>
                <a:srgbClr val="333333"/>
              </a:solidFill>
              <a:latin typeface="Arial" panose="020B0604020202020204" pitchFamily="34" charset="0"/>
              <a:cs typeface="Arial" panose="020B0604020202020204" pitchFamily="34" charset="0"/>
            </a:endParaRPr>
          </a:p>
          <a:p>
            <a:pPr marL="342900" indent="-342900">
              <a:buFont typeface="Wingdings" panose="05000000000000000000" pitchFamily="2" charset="2"/>
              <a:buChar char="q"/>
            </a:pPr>
            <a:r>
              <a:rPr lang="en-US" sz="2000" b="0" i="0" dirty="0">
                <a:solidFill>
                  <a:srgbClr val="333333"/>
                </a:solidFill>
                <a:effectLst/>
                <a:latin typeface="Arial" panose="020B0604020202020204" pitchFamily="34" charset="0"/>
                <a:cs typeface="Arial" panose="020B0604020202020204" pitchFamily="34" charset="0"/>
              </a:rPr>
              <a:t>There was a reformation among the people. </a:t>
            </a:r>
          </a:p>
          <a:p>
            <a:endParaRPr lang="en-US" sz="2000" dirty="0">
              <a:solidFill>
                <a:srgbClr val="333333"/>
              </a:solidFill>
              <a:latin typeface="Arial" panose="020B0604020202020204" pitchFamily="34" charset="0"/>
              <a:cs typeface="Arial" panose="020B0604020202020204" pitchFamily="34" charset="0"/>
            </a:endParaRPr>
          </a:p>
          <a:p>
            <a:pPr marL="342900" indent="-342900">
              <a:buFont typeface="Wingdings" panose="05000000000000000000" pitchFamily="2" charset="2"/>
              <a:buChar char="q"/>
            </a:pPr>
            <a:r>
              <a:rPr lang="en-US" sz="2000" b="0" i="0" dirty="0">
                <a:solidFill>
                  <a:srgbClr val="333333"/>
                </a:solidFill>
                <a:effectLst/>
                <a:latin typeface="Arial" panose="020B0604020202020204" pitchFamily="34" charset="0"/>
                <a:cs typeface="Arial" panose="020B0604020202020204" pitchFamily="34" charset="0"/>
              </a:rPr>
              <a:t>Think of Ezra when the people returned from the Babylonian captivity, they were exiles in a foreign land, they come back to Israel, they come back into the Promised Land. </a:t>
            </a:r>
          </a:p>
          <a:p>
            <a:endParaRPr lang="en-US" sz="2000" dirty="0">
              <a:solidFill>
                <a:srgbClr val="333333"/>
              </a:solidFill>
              <a:latin typeface="Arial" panose="020B0604020202020204" pitchFamily="34" charset="0"/>
              <a:cs typeface="Arial" panose="020B0604020202020204" pitchFamily="34" charset="0"/>
            </a:endParaRPr>
          </a:p>
          <a:p>
            <a:pPr marL="342900" indent="-342900">
              <a:buFont typeface="Wingdings" panose="05000000000000000000" pitchFamily="2" charset="2"/>
              <a:buChar char="q"/>
            </a:pPr>
            <a:r>
              <a:rPr lang="en-US" sz="2000" b="0" i="0" dirty="0">
                <a:solidFill>
                  <a:srgbClr val="333333"/>
                </a:solidFill>
                <a:effectLst/>
                <a:latin typeface="Arial" panose="020B0604020202020204" pitchFamily="34" charset="0"/>
                <a:cs typeface="Arial" panose="020B0604020202020204" pitchFamily="34" charset="0"/>
              </a:rPr>
              <a:t>And Ezra gets up in the book of Nehemiah and he begins to read the Word of God and the Bible says the people stood for six hours standing and weeping because they heard God’s Word. </a:t>
            </a:r>
          </a:p>
          <a:p>
            <a:endParaRPr lang="en-US" sz="2000" dirty="0">
              <a:solidFill>
                <a:srgbClr val="333333"/>
              </a:solidFill>
              <a:latin typeface="Arial" panose="020B0604020202020204" pitchFamily="34" charset="0"/>
              <a:cs typeface="Arial" panose="020B0604020202020204" pitchFamily="34" charset="0"/>
            </a:endParaRPr>
          </a:p>
          <a:p>
            <a:pPr marL="342900" indent="-342900">
              <a:buFont typeface="Wingdings" panose="05000000000000000000" pitchFamily="2" charset="2"/>
              <a:buChar char="q"/>
            </a:pPr>
            <a:r>
              <a:rPr lang="en-US" sz="2000" b="0" i="0" dirty="0">
                <a:solidFill>
                  <a:srgbClr val="333333"/>
                </a:solidFill>
                <a:effectLst/>
                <a:latin typeface="Arial" panose="020B0604020202020204" pitchFamily="34" charset="0"/>
                <a:cs typeface="Arial" panose="020B0604020202020204" pitchFamily="34" charset="0"/>
              </a:rPr>
              <a:t>These weren’t words on a page, these weren’t words on a scroll, this was the Word of God. </a:t>
            </a:r>
          </a:p>
          <a:p>
            <a:endParaRPr lang="en-US" sz="2000" dirty="0">
              <a:solidFill>
                <a:srgbClr val="333333"/>
              </a:solidFill>
              <a:latin typeface="Arial" panose="020B0604020202020204" pitchFamily="34" charset="0"/>
              <a:cs typeface="Arial" panose="020B0604020202020204" pitchFamily="34" charset="0"/>
            </a:endParaRPr>
          </a:p>
          <a:p>
            <a:pPr marL="342900" indent="-342900">
              <a:buFont typeface="Wingdings" panose="05000000000000000000" pitchFamily="2" charset="2"/>
              <a:buChar char="q"/>
            </a:pPr>
            <a:r>
              <a:rPr lang="en-US" sz="2000" b="0" i="0" dirty="0">
                <a:solidFill>
                  <a:srgbClr val="333333"/>
                </a:solidFill>
                <a:effectLst/>
                <a:latin typeface="Arial" panose="020B0604020202020204" pitchFamily="34" charset="0"/>
                <a:cs typeface="Arial" panose="020B0604020202020204" pitchFamily="34" charset="0"/>
              </a:rPr>
              <a:t>They were hearing from God. God hadn’t forgotten them.</a:t>
            </a:r>
            <a:endParaRPr lang="en-CA"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550334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02EF4AC-1C07-99F6-C0CD-0FAA1D8A97A2}"/>
              </a:ext>
            </a:extLst>
          </p:cNvPr>
          <p:cNvSpPr txBox="1"/>
          <p:nvPr/>
        </p:nvSpPr>
        <p:spPr>
          <a:xfrm>
            <a:off x="1499896" y="186842"/>
            <a:ext cx="10508601" cy="6247864"/>
          </a:xfrm>
          <a:prstGeom prst="rect">
            <a:avLst/>
          </a:prstGeom>
          <a:noFill/>
        </p:spPr>
        <p:txBody>
          <a:bodyPr wrap="square">
            <a:spAutoFit/>
          </a:bodyPr>
          <a:lstStyle/>
          <a:p>
            <a:pPr algn="just"/>
            <a:r>
              <a:rPr lang="en-US" sz="2000" b="1" i="0" dirty="0">
                <a:solidFill>
                  <a:srgbClr val="000000"/>
                </a:solidFill>
                <a:effectLst/>
                <a:latin typeface="Arial" panose="020B0604020202020204" pitchFamily="34" charset="0"/>
                <a:cs typeface="Arial" panose="020B0604020202020204" pitchFamily="34" charset="0"/>
              </a:rPr>
              <a:t>CLOSING</a:t>
            </a:r>
          </a:p>
          <a:p>
            <a:pPr algn="just"/>
            <a:endParaRPr lang="en-US" sz="2000" b="1" i="0" dirty="0">
              <a:solidFill>
                <a:srgbClr val="000000"/>
              </a:solidFill>
              <a:effectLst/>
              <a:latin typeface="Arial" panose="020B0604020202020204" pitchFamily="34" charset="0"/>
              <a:cs typeface="Arial" panose="020B0604020202020204" pitchFamily="34" charset="0"/>
            </a:endParaRPr>
          </a:p>
          <a:p>
            <a:pPr algn="just"/>
            <a:r>
              <a:rPr lang="en-US" sz="2000" b="1" i="0" dirty="0">
                <a:solidFill>
                  <a:srgbClr val="000000"/>
                </a:solidFill>
                <a:effectLst/>
                <a:latin typeface="Arial" panose="020B0604020202020204" pitchFamily="34" charset="0"/>
                <a:cs typeface="Arial" panose="020B0604020202020204" pitchFamily="34" charset="0"/>
              </a:rPr>
              <a:t>DON’T TAKE THE WORD FOR GRANTED</a:t>
            </a:r>
          </a:p>
          <a:p>
            <a:pPr algn="just"/>
            <a:endParaRPr lang="en-US" sz="2000" b="0" i="0" dirty="0">
              <a:solidFill>
                <a:srgbClr val="000000"/>
              </a:solidFill>
              <a:effectLst/>
              <a:latin typeface="Arial" panose="020B0604020202020204" pitchFamily="34" charset="0"/>
              <a:cs typeface="Arial" panose="020B0604020202020204" pitchFamily="34" charset="0"/>
            </a:endParaRPr>
          </a:p>
          <a:p>
            <a:pPr marL="342900" indent="-342900" algn="just">
              <a:buFont typeface="Wingdings" panose="05000000000000000000" pitchFamily="2" charset="2"/>
              <a:buChar char="q"/>
            </a:pPr>
            <a:r>
              <a:rPr lang="en-US" sz="2000" b="0" i="0" dirty="0">
                <a:solidFill>
                  <a:srgbClr val="000000"/>
                </a:solidFill>
                <a:effectLst/>
                <a:latin typeface="Arial" panose="020B0604020202020204" pitchFamily="34" charset="0"/>
                <a:cs typeface="Arial" panose="020B0604020202020204" pitchFamily="34" charset="0"/>
              </a:rPr>
              <a:t>God’s Word is given to govern every aspect of our Christian life. </a:t>
            </a:r>
          </a:p>
          <a:p>
            <a:pPr algn="just"/>
            <a:endParaRPr lang="en-US" sz="2000" dirty="0">
              <a:solidFill>
                <a:srgbClr val="000000"/>
              </a:solidFill>
              <a:latin typeface="Arial" panose="020B0604020202020204" pitchFamily="34" charset="0"/>
              <a:cs typeface="Arial" panose="020B0604020202020204" pitchFamily="34" charset="0"/>
            </a:endParaRPr>
          </a:p>
          <a:p>
            <a:pPr marL="342900" indent="-342900" algn="just">
              <a:buFont typeface="Wingdings" panose="05000000000000000000" pitchFamily="2" charset="2"/>
              <a:buChar char="q"/>
            </a:pPr>
            <a:r>
              <a:rPr lang="en-US" sz="2000" b="0" i="0" dirty="0">
                <a:solidFill>
                  <a:srgbClr val="000000"/>
                </a:solidFill>
                <a:effectLst/>
                <a:latin typeface="Arial" panose="020B0604020202020204" pitchFamily="34" charset="0"/>
                <a:cs typeface="Arial" panose="020B0604020202020204" pitchFamily="34" charset="0"/>
              </a:rPr>
              <a:t>This would mean that our prayers, meditation, thoughts and deeds should be ruled by Scripture. </a:t>
            </a:r>
          </a:p>
          <a:p>
            <a:pPr algn="just"/>
            <a:endParaRPr lang="en-US" sz="2000" dirty="0">
              <a:solidFill>
                <a:srgbClr val="000000"/>
              </a:solidFill>
              <a:latin typeface="Arial" panose="020B0604020202020204" pitchFamily="34" charset="0"/>
              <a:cs typeface="Arial" panose="020B0604020202020204" pitchFamily="34" charset="0"/>
            </a:endParaRPr>
          </a:p>
          <a:p>
            <a:pPr marL="342900" indent="-342900" algn="just">
              <a:buFont typeface="Wingdings" panose="05000000000000000000" pitchFamily="2" charset="2"/>
              <a:buChar char="q"/>
            </a:pPr>
            <a:r>
              <a:rPr lang="en-US" sz="2000" b="0" i="0" dirty="0">
                <a:solidFill>
                  <a:srgbClr val="000000"/>
                </a:solidFill>
                <a:effectLst/>
                <a:latin typeface="Arial" panose="020B0604020202020204" pitchFamily="34" charset="0"/>
                <a:cs typeface="Arial" panose="020B0604020202020204" pitchFamily="34" charset="0"/>
              </a:rPr>
              <a:t>God’s Word should be hidden in our hearts. We cannot have His Word in our hearts unless we spend time in His Word.</a:t>
            </a:r>
          </a:p>
          <a:p>
            <a:pPr algn="just"/>
            <a:endParaRPr lang="en-US" sz="2000" b="0" i="0" dirty="0">
              <a:solidFill>
                <a:srgbClr val="7A7C84"/>
              </a:solidFill>
              <a:effectLst/>
              <a:latin typeface="Arial" panose="020B0604020202020204" pitchFamily="34" charset="0"/>
              <a:cs typeface="Arial" panose="020B0604020202020204" pitchFamily="34" charset="0"/>
            </a:endParaRPr>
          </a:p>
          <a:p>
            <a:pPr algn="just"/>
            <a:r>
              <a:rPr lang="en-US" sz="2000" b="0" i="0" dirty="0">
                <a:solidFill>
                  <a:srgbClr val="000000"/>
                </a:solidFill>
                <a:effectLst/>
                <a:latin typeface="Arial" panose="020B0604020202020204" pitchFamily="34" charset="0"/>
                <a:cs typeface="Arial" panose="020B0604020202020204" pitchFamily="34" charset="0"/>
              </a:rPr>
              <a:t>“Thy Word have I hid in mine heart, that I might not sin against Thee.” </a:t>
            </a:r>
            <a:r>
              <a:rPr lang="en-US" sz="2000" b="1" i="0" dirty="0">
                <a:solidFill>
                  <a:srgbClr val="000000"/>
                </a:solidFill>
                <a:effectLst/>
                <a:latin typeface="Arial" panose="020B0604020202020204" pitchFamily="34" charset="0"/>
                <a:cs typeface="Arial" panose="020B0604020202020204" pitchFamily="34" charset="0"/>
              </a:rPr>
              <a:t>Psalm 119:11</a:t>
            </a:r>
          </a:p>
          <a:p>
            <a:pPr algn="just"/>
            <a:endParaRPr lang="en-US" sz="2000" b="1" dirty="0">
              <a:solidFill>
                <a:srgbClr val="000000"/>
              </a:solidFill>
              <a:latin typeface="Arial" panose="020B0604020202020204" pitchFamily="34" charset="0"/>
              <a:cs typeface="Arial" panose="020B0604020202020204" pitchFamily="34" charset="0"/>
            </a:endParaRPr>
          </a:p>
          <a:p>
            <a:pPr marL="342900" indent="-342900" algn="just">
              <a:buFont typeface="Wingdings" panose="05000000000000000000" pitchFamily="2" charset="2"/>
              <a:buChar char="q"/>
            </a:pPr>
            <a:r>
              <a:rPr lang="en-US" sz="2000" b="0" i="0" dirty="0">
                <a:solidFill>
                  <a:srgbClr val="000000"/>
                </a:solidFill>
                <a:effectLst/>
                <a:latin typeface="Arial" panose="020B0604020202020204" pitchFamily="34" charset="0"/>
                <a:cs typeface="Arial" panose="020B0604020202020204" pitchFamily="34" charset="0"/>
              </a:rPr>
              <a:t>God’s promises have never changed. What He promised to Joshua applies also to all who submit themselves to Scripture:</a:t>
            </a:r>
          </a:p>
          <a:p>
            <a:pPr algn="just"/>
            <a:endParaRPr lang="en-US" sz="2000" b="0" i="0" dirty="0">
              <a:solidFill>
                <a:srgbClr val="7A7C84"/>
              </a:solidFill>
              <a:effectLst/>
              <a:latin typeface="Arial" panose="020B0604020202020204" pitchFamily="34" charset="0"/>
              <a:cs typeface="Arial" panose="020B0604020202020204" pitchFamily="34" charset="0"/>
            </a:endParaRPr>
          </a:p>
          <a:p>
            <a:pPr algn="just"/>
            <a:r>
              <a:rPr lang="en-US" sz="2000" b="0" i="0" dirty="0">
                <a:solidFill>
                  <a:srgbClr val="000000"/>
                </a:solidFill>
                <a:effectLst/>
                <a:latin typeface="Arial" panose="020B0604020202020204" pitchFamily="34" charset="0"/>
                <a:cs typeface="Arial" panose="020B0604020202020204" pitchFamily="34" charset="0"/>
              </a:rPr>
              <a:t>“This book of the law shall not depart out of thy mouth; but thou shalt meditate therein day and night, that thou mayest observe to do all that is written therein; for then thou shalt make thy way prosperous, and then thou shalt have good success.” </a:t>
            </a:r>
            <a:r>
              <a:rPr lang="en-US" sz="2000" b="1" i="0" dirty="0">
                <a:solidFill>
                  <a:srgbClr val="000000"/>
                </a:solidFill>
                <a:effectLst/>
                <a:latin typeface="Arial" panose="020B0604020202020204" pitchFamily="34" charset="0"/>
                <a:cs typeface="Arial" panose="020B0604020202020204" pitchFamily="34" charset="0"/>
              </a:rPr>
              <a:t>Joshua 1:8</a:t>
            </a:r>
            <a:endParaRPr lang="en-US" sz="2000" b="1" i="0" dirty="0">
              <a:solidFill>
                <a:srgbClr val="7A7C84"/>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740921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20314D9-54A6-A9F5-E1C2-8BBB76552C5E}"/>
              </a:ext>
            </a:extLst>
          </p:cNvPr>
          <p:cNvSpPr txBox="1"/>
          <p:nvPr/>
        </p:nvSpPr>
        <p:spPr>
          <a:xfrm>
            <a:off x="1770485" y="147487"/>
            <a:ext cx="10163368" cy="6001643"/>
          </a:xfrm>
          <a:prstGeom prst="rect">
            <a:avLst/>
          </a:prstGeom>
          <a:noFill/>
        </p:spPr>
        <p:txBody>
          <a:bodyPr wrap="square">
            <a:spAutoFit/>
          </a:bodyPr>
          <a:lstStyle/>
          <a:p>
            <a:pPr marL="285750" indent="-285750" algn="just" fontAlgn="base">
              <a:buFont typeface="Wingdings" panose="05000000000000000000" pitchFamily="2" charset="2"/>
              <a:buChar char="q"/>
            </a:pPr>
            <a:r>
              <a:rPr lang="en-US" sz="2400" dirty="0">
                <a:solidFill>
                  <a:srgbClr val="343542"/>
                </a:solidFill>
                <a:latin typeface="Arial" panose="020B0604020202020204" pitchFamily="34" charset="0"/>
                <a:cs typeface="Arial" panose="020B0604020202020204" pitchFamily="34" charset="0"/>
              </a:rPr>
              <a:t>R</a:t>
            </a:r>
            <a:r>
              <a:rPr lang="en-US" sz="2400" b="0" i="0" dirty="0">
                <a:solidFill>
                  <a:srgbClr val="343542"/>
                </a:solidFill>
                <a:effectLst/>
                <a:latin typeface="Arial" panose="020B0604020202020204" pitchFamily="34" charset="0"/>
                <a:cs typeface="Arial" panose="020B0604020202020204" pitchFamily="34" charset="0"/>
              </a:rPr>
              <a:t>everence the Word of God, revere it. </a:t>
            </a:r>
          </a:p>
          <a:p>
            <a:pPr marL="285750" indent="-285750" algn="just" fontAlgn="base">
              <a:buFont typeface="Wingdings" panose="05000000000000000000" pitchFamily="2" charset="2"/>
              <a:buChar char="q"/>
            </a:pPr>
            <a:endParaRPr lang="en-US" sz="2400" dirty="0">
              <a:solidFill>
                <a:srgbClr val="343542"/>
              </a:solidFill>
              <a:latin typeface="Arial" panose="020B0604020202020204" pitchFamily="34" charset="0"/>
              <a:cs typeface="Arial" panose="020B0604020202020204" pitchFamily="34" charset="0"/>
            </a:endParaRPr>
          </a:p>
          <a:p>
            <a:pPr marL="285750" indent="-285750" algn="just" fontAlgn="base">
              <a:buFont typeface="Wingdings" panose="05000000000000000000" pitchFamily="2" charset="2"/>
              <a:buChar char="q"/>
            </a:pPr>
            <a:r>
              <a:rPr lang="en-US" sz="2400" dirty="0">
                <a:solidFill>
                  <a:srgbClr val="343542"/>
                </a:solidFill>
                <a:latin typeface="Arial" panose="020B0604020202020204" pitchFamily="34" charset="0"/>
                <a:cs typeface="Arial" panose="020B0604020202020204" pitchFamily="34" charset="0"/>
              </a:rPr>
              <a:t>L</a:t>
            </a:r>
            <a:r>
              <a:rPr lang="en-US" sz="2400" b="0" i="0" dirty="0">
                <a:solidFill>
                  <a:srgbClr val="343542"/>
                </a:solidFill>
                <a:effectLst/>
                <a:latin typeface="Arial" panose="020B0604020202020204" pitchFamily="34" charset="0"/>
                <a:cs typeface="Arial" panose="020B0604020202020204" pitchFamily="34" charset="0"/>
              </a:rPr>
              <a:t>et the Word of God convert you. </a:t>
            </a:r>
          </a:p>
          <a:p>
            <a:pPr marL="285750" indent="-285750" algn="just" fontAlgn="base">
              <a:buFont typeface="Wingdings" panose="05000000000000000000" pitchFamily="2" charset="2"/>
              <a:buChar char="q"/>
            </a:pPr>
            <a:endParaRPr lang="en-US" sz="2400" dirty="0">
              <a:solidFill>
                <a:srgbClr val="343542"/>
              </a:solidFill>
              <a:latin typeface="Arial" panose="020B0604020202020204" pitchFamily="34" charset="0"/>
              <a:cs typeface="Arial" panose="020B0604020202020204" pitchFamily="34" charset="0"/>
            </a:endParaRPr>
          </a:p>
          <a:p>
            <a:pPr marL="285750" indent="-285750" algn="just" fontAlgn="base">
              <a:buFont typeface="Wingdings" panose="05000000000000000000" pitchFamily="2" charset="2"/>
              <a:buChar char="q"/>
            </a:pPr>
            <a:r>
              <a:rPr lang="en-US" sz="2400" b="0" i="0" dirty="0">
                <a:solidFill>
                  <a:srgbClr val="343542"/>
                </a:solidFill>
                <a:effectLst/>
                <a:latin typeface="Arial" panose="020B0604020202020204" pitchFamily="34" charset="0"/>
                <a:cs typeface="Arial" panose="020B0604020202020204" pitchFamily="34" charset="0"/>
              </a:rPr>
              <a:t>The Word of God has power to convert you</a:t>
            </a:r>
          </a:p>
          <a:p>
            <a:pPr marL="285750" indent="-285750" algn="just" fontAlgn="base">
              <a:buFont typeface="Wingdings" panose="05000000000000000000" pitchFamily="2" charset="2"/>
              <a:buChar char="q"/>
            </a:pPr>
            <a:endParaRPr lang="en-US" sz="2400" dirty="0">
              <a:solidFill>
                <a:srgbClr val="343542"/>
              </a:solidFill>
              <a:latin typeface="Arial" panose="020B0604020202020204" pitchFamily="34" charset="0"/>
              <a:cs typeface="Arial" panose="020B0604020202020204" pitchFamily="34" charset="0"/>
            </a:endParaRPr>
          </a:p>
          <a:p>
            <a:pPr marL="285750" indent="-285750" algn="just" fontAlgn="base">
              <a:buFont typeface="Wingdings" panose="05000000000000000000" pitchFamily="2" charset="2"/>
              <a:buChar char="q"/>
            </a:pPr>
            <a:r>
              <a:rPr lang="en-US" sz="2400" b="0" i="0" dirty="0">
                <a:solidFill>
                  <a:srgbClr val="343542"/>
                </a:solidFill>
                <a:effectLst/>
                <a:latin typeface="Arial" panose="020B0604020202020204" pitchFamily="34" charset="0"/>
                <a:cs typeface="Arial" panose="020B0604020202020204" pitchFamily="34" charset="0"/>
              </a:rPr>
              <a:t>Go to the Word to derive new strength from it and let the Word of God strengthen you for His service. </a:t>
            </a:r>
          </a:p>
          <a:p>
            <a:pPr marL="285750" indent="-285750" algn="just" fontAlgn="base">
              <a:buFont typeface="Wingdings" panose="05000000000000000000" pitchFamily="2" charset="2"/>
              <a:buChar char="q"/>
            </a:pPr>
            <a:endParaRPr lang="en-US" sz="2400" dirty="0">
              <a:solidFill>
                <a:srgbClr val="343542"/>
              </a:solidFill>
              <a:latin typeface="Arial" panose="020B0604020202020204" pitchFamily="34" charset="0"/>
              <a:cs typeface="Arial" panose="020B0604020202020204" pitchFamily="34" charset="0"/>
            </a:endParaRPr>
          </a:p>
          <a:p>
            <a:pPr algn="just" fontAlgn="base"/>
            <a:r>
              <a:rPr lang="en-US" sz="2400" b="1" i="0" dirty="0">
                <a:solidFill>
                  <a:srgbClr val="333333"/>
                </a:solidFill>
                <a:effectLst/>
                <a:latin typeface="Arial" panose="020B0604020202020204" pitchFamily="34" charset="0"/>
                <a:cs typeface="Arial" panose="020B0604020202020204" pitchFamily="34" charset="0"/>
              </a:rPr>
              <a:t>Colossians 3: 15 </a:t>
            </a:r>
            <a:r>
              <a:rPr lang="en-US" sz="2400" b="0" i="0" dirty="0">
                <a:solidFill>
                  <a:srgbClr val="333333"/>
                </a:solidFill>
                <a:effectLst/>
                <a:latin typeface="Arial" panose="020B0604020202020204" pitchFamily="34" charset="0"/>
                <a:cs typeface="Arial" panose="020B0604020202020204" pitchFamily="34" charset="0"/>
              </a:rPr>
              <a:t>“And let the peace of Christ rule in your hearts to which indeed you were called in one body. And be thankful. Let the word of Christ dwell in you richly, teaching and admonishing one another in all wisdom, singing psalms and hymns and spiritual songs, with thankfulness in your hearts to God. And whatever you do, in word or deed, do everything in the name of the Lord Jesus, giving thanks to God the Father through Him.”</a:t>
            </a:r>
            <a:endParaRPr lang="en-US" sz="2400" b="0" i="0" dirty="0">
              <a:solidFill>
                <a:srgbClr val="343542"/>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403813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83908FC-E2E0-43B8-C2BA-8AEC539C90EC}"/>
              </a:ext>
            </a:extLst>
          </p:cNvPr>
          <p:cNvSpPr/>
          <p:nvPr/>
        </p:nvSpPr>
        <p:spPr>
          <a:xfrm>
            <a:off x="1688842" y="387049"/>
            <a:ext cx="9442580" cy="5909310"/>
          </a:xfrm>
          <a:prstGeom prst="rect">
            <a:avLst/>
          </a:prstGeom>
          <a:noFill/>
        </p:spPr>
        <p:txBody>
          <a:bodyPr wrap="square" lIns="91440" tIns="45720" rIns="91440" bIns="45720">
            <a:spAutoFit/>
          </a:bodyPr>
          <a:lstStyle/>
          <a:p>
            <a:pPr algn="ctr"/>
            <a:r>
              <a:rPr lang="en-US" sz="5400" b="1" cap="none" spc="0" dirty="0">
                <a:ln w="0"/>
                <a:solidFill>
                  <a:schemeClr val="tx2"/>
                </a:solidFill>
                <a:effectLst>
                  <a:outerShdw blurRad="38100" dist="19050" dir="2700000" algn="tl" rotWithShape="0">
                    <a:schemeClr val="dk1">
                      <a:alpha val="40000"/>
                    </a:schemeClr>
                  </a:outerShdw>
                </a:effectLst>
                <a:latin typeface="Aharoni" panose="02010803020104030203" pitchFamily="2" charset="-79"/>
                <a:cs typeface="Aharoni" panose="02010803020104030203" pitchFamily="2" charset="-79"/>
              </a:rPr>
              <a:t>REVIEW</a:t>
            </a:r>
          </a:p>
          <a:p>
            <a:pPr algn="ctr"/>
            <a:endParaRPr lang="en-US" sz="5400" b="1" cap="none" spc="0" dirty="0">
              <a:ln w="0"/>
              <a:solidFill>
                <a:schemeClr val="tx2"/>
              </a:solidFill>
              <a:effectLst>
                <a:outerShdw blurRad="38100" dist="19050" dir="2700000" algn="tl" rotWithShape="0">
                  <a:schemeClr val="dk1">
                    <a:alpha val="40000"/>
                  </a:schemeClr>
                </a:outerShdw>
              </a:effectLst>
              <a:latin typeface="Aharoni" panose="02010803020104030203" pitchFamily="2" charset="-79"/>
              <a:cs typeface="Aharoni" panose="02010803020104030203" pitchFamily="2" charset="-79"/>
            </a:endParaRPr>
          </a:p>
          <a:p>
            <a:pPr algn="ctr"/>
            <a:r>
              <a:rPr lang="en-US" sz="5400" dirty="0">
                <a:ln w="0"/>
                <a:solidFill>
                  <a:schemeClr val="accent6">
                    <a:lumMod val="75000"/>
                  </a:schemeClr>
                </a:solidFill>
                <a:effectLst>
                  <a:outerShdw blurRad="38100" dist="19050" dir="2700000" algn="tl" rotWithShape="0">
                    <a:schemeClr val="dk1">
                      <a:alpha val="40000"/>
                    </a:schemeClr>
                  </a:outerShdw>
                </a:effectLst>
                <a:latin typeface="Aharoni" panose="02010803020104030203" pitchFamily="2" charset="-79"/>
                <a:cs typeface="Aharoni" panose="02010803020104030203" pitchFamily="2" charset="-79"/>
              </a:rPr>
              <a:t>M – MISIONAL </a:t>
            </a:r>
          </a:p>
          <a:p>
            <a:pPr algn="ctr"/>
            <a:r>
              <a:rPr lang="en-US" sz="5400" dirty="0">
                <a:ln w="0"/>
                <a:solidFill>
                  <a:schemeClr val="accent6">
                    <a:lumMod val="75000"/>
                  </a:schemeClr>
                </a:solidFill>
                <a:effectLst>
                  <a:outerShdw blurRad="38100" dist="19050" dir="2700000" algn="tl" rotWithShape="0">
                    <a:schemeClr val="dk1">
                      <a:alpha val="40000"/>
                    </a:schemeClr>
                  </a:outerShdw>
                </a:effectLst>
                <a:latin typeface="Aharoni" panose="02010803020104030203" pitchFamily="2" charset="-79"/>
                <a:cs typeface="Aharoni" panose="02010803020104030203" pitchFamily="2" charset="-79"/>
              </a:rPr>
              <a:t>      A - ACCOUNTABLE</a:t>
            </a:r>
          </a:p>
          <a:p>
            <a:pPr algn="ctr"/>
            <a:r>
              <a:rPr lang="en-US" sz="5400" dirty="0">
                <a:ln w="0"/>
                <a:solidFill>
                  <a:schemeClr val="accent6">
                    <a:lumMod val="75000"/>
                  </a:schemeClr>
                </a:solidFill>
                <a:effectLst>
                  <a:outerShdw blurRad="38100" dist="19050" dir="2700000" algn="tl" rotWithShape="0">
                    <a:schemeClr val="dk1">
                      <a:alpha val="40000"/>
                    </a:schemeClr>
                  </a:outerShdw>
                </a:effectLst>
                <a:latin typeface="Aharoni" panose="02010803020104030203" pitchFamily="2" charset="-79"/>
                <a:cs typeface="Aharoni" panose="02010803020104030203" pitchFamily="2" charset="-79"/>
              </a:rPr>
              <a:t>      R - REPRODUCIBLE</a:t>
            </a:r>
          </a:p>
          <a:p>
            <a:pPr algn="ctr"/>
            <a:r>
              <a:rPr lang="en-US" sz="5400" dirty="0">
                <a:ln w="0"/>
                <a:solidFill>
                  <a:schemeClr val="accent6">
                    <a:lumMod val="75000"/>
                  </a:schemeClr>
                </a:solidFill>
                <a:effectLst>
                  <a:outerShdw blurRad="38100" dist="19050" dir="2700000" algn="tl" rotWithShape="0">
                    <a:schemeClr val="dk1">
                      <a:alpha val="40000"/>
                    </a:schemeClr>
                  </a:outerShdw>
                </a:effectLst>
                <a:latin typeface="Aharoni" panose="02010803020104030203" pitchFamily="2" charset="-79"/>
                <a:cs typeface="Aharoni" panose="02010803020104030203" pitchFamily="2" charset="-79"/>
              </a:rPr>
              <a:t>   C – COMMUNAL</a:t>
            </a:r>
          </a:p>
          <a:p>
            <a:pPr algn="ctr"/>
            <a:r>
              <a:rPr lang="en-US" sz="5400" dirty="0">
                <a:ln w="0"/>
                <a:solidFill>
                  <a:schemeClr val="accent6">
                    <a:lumMod val="75000"/>
                  </a:schemeClr>
                </a:solidFill>
                <a:effectLst>
                  <a:outerShdw blurRad="38100" dist="19050" dir="2700000" algn="tl" rotWithShape="0">
                    <a:schemeClr val="dk1">
                      <a:alpha val="40000"/>
                    </a:schemeClr>
                  </a:outerShdw>
                </a:effectLst>
                <a:latin typeface="Aharoni" panose="02010803020104030203" pitchFamily="2" charset="-79"/>
                <a:cs typeface="Aharoni" panose="02010803020104030203" pitchFamily="2" charset="-79"/>
              </a:rPr>
              <a:t>S</a:t>
            </a:r>
            <a:endParaRPr lang="en-US" sz="5400" b="0" cap="none" spc="0" dirty="0">
              <a:ln w="0"/>
              <a:solidFill>
                <a:schemeClr val="accent6">
                  <a:lumMod val="75000"/>
                </a:schemeClr>
              </a:solidFill>
              <a:effectLst>
                <a:outerShdw blurRad="38100" dist="19050" dir="2700000" algn="tl" rotWithShape="0">
                  <a:schemeClr val="dk1">
                    <a:alpha val="40000"/>
                  </a:schemeClr>
                </a:outerShdw>
              </a:effectLst>
              <a:latin typeface="Aharoni" panose="02010803020104030203" pitchFamily="2" charset="-79"/>
              <a:cs typeface="Aharoni" panose="02010803020104030203" pitchFamily="2" charset="-79"/>
            </a:endParaRPr>
          </a:p>
        </p:txBody>
      </p:sp>
    </p:spTree>
    <p:extLst>
      <p:ext uri="{BB962C8B-B14F-4D97-AF65-F5344CB8AC3E}">
        <p14:creationId xmlns:p14="http://schemas.microsoft.com/office/powerpoint/2010/main" val="20109563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AB78E93-998C-BEDE-7E15-8E50E2B42C76}"/>
              </a:ext>
            </a:extLst>
          </p:cNvPr>
          <p:cNvSpPr txBox="1"/>
          <p:nvPr/>
        </p:nvSpPr>
        <p:spPr>
          <a:xfrm>
            <a:off x="1474237" y="304133"/>
            <a:ext cx="10403631" cy="6617196"/>
          </a:xfrm>
          <a:prstGeom prst="rect">
            <a:avLst/>
          </a:prstGeom>
          <a:noFill/>
        </p:spPr>
        <p:txBody>
          <a:bodyPr wrap="square">
            <a:spAutoFit/>
          </a:bodyPr>
          <a:lstStyle/>
          <a:p>
            <a:pPr>
              <a:spcAft>
                <a:spcPts val="800"/>
              </a:spcAft>
            </a:pPr>
            <a:r>
              <a:rPr lang="en-CA" sz="2400" b="1"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REVIEW</a:t>
            </a:r>
            <a:endParaRPr lang="en-CA" sz="2400" kern="100" dirty="0">
              <a:effectLst/>
              <a:latin typeface="Arial" panose="020B0604020202020204" pitchFamily="34" charset="0"/>
              <a:ea typeface="Calibri" panose="020F0502020204030204" pitchFamily="34" charset="0"/>
              <a:cs typeface="Arial" panose="020B0604020202020204" pitchFamily="34" charset="0"/>
            </a:endParaRPr>
          </a:p>
          <a:p>
            <a:pPr marL="342900" indent="-342900">
              <a:spcAft>
                <a:spcPts val="800"/>
              </a:spcAft>
              <a:buFont typeface="Wingdings" panose="05000000000000000000" pitchFamily="2" charset="2"/>
              <a:buChar char="q"/>
            </a:pPr>
            <a:r>
              <a:rPr lang="en-CA" sz="2400" b="1"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 DISCIPLE</a:t>
            </a:r>
            <a:r>
              <a:rPr lang="en-CA" sz="2400" kern="0" spc="-2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is someone who is </a:t>
            </a:r>
            <a:r>
              <a:rPr lang="en-CA" sz="2400" u="sng" kern="0" spc="-2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following</a:t>
            </a:r>
            <a:r>
              <a:rPr lang="en-CA" sz="2400" kern="0" spc="-2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Jesus, being </a:t>
            </a:r>
            <a:r>
              <a:rPr lang="en-CA" sz="2400" u="sng" kern="0" spc="-2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changed</a:t>
            </a:r>
            <a:r>
              <a:rPr lang="en-CA" sz="2400" kern="0" spc="-2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by Jesus, and is </a:t>
            </a:r>
            <a:r>
              <a:rPr lang="en-CA" sz="2400" u="sng" kern="0" spc="-2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committed</a:t>
            </a:r>
            <a:r>
              <a:rPr lang="en-CA" sz="2400" kern="0" spc="-2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to the mission of Jesus.</a:t>
            </a:r>
            <a:endParaRPr lang="en-US" sz="2400" kern="100" dirty="0">
              <a:effectLst/>
              <a:latin typeface="Arial" panose="020B0604020202020204" pitchFamily="34" charset="0"/>
              <a:ea typeface="Calibri" panose="020F0502020204030204" pitchFamily="34" charset="0"/>
              <a:cs typeface="Arial" panose="020B0604020202020204" pitchFamily="34" charset="0"/>
            </a:endParaRPr>
          </a:p>
          <a:p>
            <a:pPr marL="342900" indent="-342900">
              <a:spcAft>
                <a:spcPts val="800"/>
              </a:spcAft>
              <a:buFont typeface="Wingdings" panose="05000000000000000000" pitchFamily="2" charset="2"/>
              <a:buChar char="q"/>
            </a:pPr>
            <a:r>
              <a:rPr lang="en-US" sz="2400" kern="100" dirty="0">
                <a:effectLst/>
                <a:latin typeface="Arial" panose="020B0604020202020204" pitchFamily="34" charset="0"/>
                <a:ea typeface="Calibri" panose="020F0502020204030204" pitchFamily="34" charset="0"/>
                <a:cs typeface="Arial" panose="020B0604020202020204" pitchFamily="34" charset="0"/>
              </a:rPr>
              <a:t>Disciple Making is </a:t>
            </a:r>
            <a:r>
              <a:rPr lang="en-US" sz="2400" b="1" kern="100" dirty="0">
                <a:effectLst/>
                <a:latin typeface="Arial" panose="020B0604020202020204" pitchFamily="34" charset="0"/>
                <a:ea typeface="Calibri" panose="020F0502020204030204" pitchFamily="34" charset="0"/>
                <a:cs typeface="Arial" panose="020B0604020202020204" pitchFamily="34" charset="0"/>
              </a:rPr>
              <a:t>intentionally equipping </a:t>
            </a:r>
            <a:r>
              <a:rPr lang="en-US" sz="2400" kern="100" dirty="0">
                <a:effectLst/>
                <a:latin typeface="Arial" panose="020B0604020202020204" pitchFamily="34" charset="0"/>
                <a:ea typeface="Calibri" panose="020F0502020204030204" pitchFamily="34" charset="0"/>
                <a:cs typeface="Arial" panose="020B0604020202020204" pitchFamily="34" charset="0"/>
              </a:rPr>
              <a:t>believers with the word of God, through </a:t>
            </a:r>
            <a:r>
              <a:rPr lang="en-US" sz="2400" b="1" kern="100" dirty="0">
                <a:effectLst/>
                <a:latin typeface="Arial" panose="020B0604020202020204" pitchFamily="34" charset="0"/>
                <a:ea typeface="Calibri" panose="020F0502020204030204" pitchFamily="34" charset="0"/>
                <a:cs typeface="Arial" panose="020B0604020202020204" pitchFamily="34" charset="0"/>
              </a:rPr>
              <a:t>accountable relationships</a:t>
            </a:r>
            <a:r>
              <a:rPr lang="en-US" sz="2400" kern="100" dirty="0">
                <a:effectLst/>
                <a:latin typeface="Arial" panose="020B0604020202020204" pitchFamily="34" charset="0"/>
                <a:ea typeface="Calibri" panose="020F0502020204030204" pitchFamily="34" charset="0"/>
                <a:cs typeface="Arial" panose="020B0604020202020204" pitchFamily="34" charset="0"/>
              </a:rPr>
              <a:t>, empowered by the </a:t>
            </a:r>
            <a:r>
              <a:rPr lang="en-US" sz="2400" b="1" kern="100" dirty="0">
                <a:effectLst/>
                <a:latin typeface="Arial" panose="020B0604020202020204" pitchFamily="34" charset="0"/>
                <a:ea typeface="Calibri" panose="020F0502020204030204" pitchFamily="34" charset="0"/>
                <a:cs typeface="Arial" panose="020B0604020202020204" pitchFamily="34" charset="0"/>
              </a:rPr>
              <a:t>holy Spirit</a:t>
            </a:r>
            <a:r>
              <a:rPr lang="en-US" sz="2400" kern="100" dirty="0">
                <a:effectLst/>
                <a:latin typeface="Arial" panose="020B0604020202020204" pitchFamily="34" charset="0"/>
                <a:ea typeface="Calibri" panose="020F0502020204030204" pitchFamily="34" charset="0"/>
                <a:cs typeface="Arial" panose="020B0604020202020204" pitchFamily="34" charset="0"/>
              </a:rPr>
              <a:t>, in order to </a:t>
            </a:r>
            <a:r>
              <a:rPr lang="en-US" sz="2400" b="1" kern="100" dirty="0">
                <a:effectLst/>
                <a:latin typeface="Arial" panose="020B0604020202020204" pitchFamily="34" charset="0"/>
                <a:ea typeface="Calibri" panose="020F0502020204030204" pitchFamily="34" charset="0"/>
                <a:cs typeface="Arial" panose="020B0604020202020204" pitchFamily="34" charset="0"/>
              </a:rPr>
              <a:t>replicate</a:t>
            </a:r>
            <a:r>
              <a:rPr lang="en-US" sz="2400" kern="100" dirty="0">
                <a:effectLst/>
                <a:latin typeface="Arial" panose="020B0604020202020204" pitchFamily="34" charset="0"/>
                <a:ea typeface="Calibri" panose="020F0502020204030204" pitchFamily="34" charset="0"/>
                <a:cs typeface="Arial" panose="020B0604020202020204" pitchFamily="34" charset="0"/>
              </a:rPr>
              <a:t> faithful followers of Christ. </a:t>
            </a:r>
            <a:endParaRPr lang="en-CA" sz="2400" kern="100" dirty="0">
              <a:effectLst/>
              <a:latin typeface="Arial" panose="020B0604020202020204" pitchFamily="34" charset="0"/>
              <a:ea typeface="Calibri" panose="020F0502020204030204" pitchFamily="34" charset="0"/>
              <a:cs typeface="Arial" panose="020B0604020202020204" pitchFamily="34" charset="0"/>
            </a:endParaRPr>
          </a:p>
          <a:p>
            <a:pPr marL="342900" indent="-342900">
              <a:spcAft>
                <a:spcPts val="800"/>
              </a:spcAft>
              <a:buFont typeface="Wingdings" panose="05000000000000000000" pitchFamily="2" charset="2"/>
              <a:buChar char="q"/>
            </a:pPr>
            <a:r>
              <a:rPr lang="en-CA" sz="2400" b="1"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MISSIONAL</a:t>
            </a:r>
            <a:r>
              <a:rPr lang="en-CA" sz="2400" kern="0" spc="-2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disciples are everyday believers who are </a:t>
            </a:r>
            <a:r>
              <a:rPr lang="en-CA" sz="2400" b="1" u="sng"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intentional</a:t>
            </a:r>
            <a:r>
              <a:rPr lang="en-CA" sz="2400" kern="0" spc="-2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in the places they find themselves, constantly looking for </a:t>
            </a:r>
            <a:r>
              <a:rPr lang="en-CA" sz="2400" u="sng" kern="0" spc="-2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opportunities</a:t>
            </a:r>
            <a:r>
              <a:rPr lang="en-CA" sz="2400" kern="0" spc="-2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to share Jesus with others.</a:t>
            </a:r>
            <a:endParaRPr lang="en-CA" sz="2400" b="1"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342900" indent="-342900">
              <a:spcAft>
                <a:spcPts val="800"/>
              </a:spcAft>
              <a:buFont typeface="Wingdings" panose="05000000000000000000" pitchFamily="2" charset="2"/>
              <a:buChar char="q"/>
            </a:pPr>
            <a:r>
              <a:rPr lang="en-CA" sz="2400" b="1"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ACCOUNTABLE</a:t>
            </a:r>
            <a:r>
              <a:rPr lang="en-CA" sz="2400" kern="0" spc="-2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disciples open their lives to a few carefully selected, trusted, loyal confidants who speak the </a:t>
            </a:r>
            <a:r>
              <a:rPr lang="en-CA" sz="2400" u="sng" kern="0" spc="-2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truth</a:t>
            </a:r>
            <a:r>
              <a:rPr lang="en-CA" sz="2400" kern="0" spc="-2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 who have the right to examine, to question, to approve, and to give </a:t>
            </a:r>
            <a:r>
              <a:rPr lang="en-CA" sz="2400" b="1" u="sng"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counsel</a:t>
            </a:r>
            <a:r>
              <a:rPr lang="en-CA" sz="2400" kern="0" spc="-2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t>
            </a:r>
          </a:p>
          <a:p>
            <a:pPr marL="342900" indent="-342900">
              <a:spcAft>
                <a:spcPts val="800"/>
              </a:spcAft>
              <a:buFont typeface="Wingdings" panose="05000000000000000000" pitchFamily="2" charset="2"/>
              <a:buChar char="q"/>
            </a:pPr>
            <a:r>
              <a:rPr lang="en-CA" sz="2400" kern="0" spc="-2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Biblical discipleship is </a:t>
            </a:r>
            <a:r>
              <a:rPr lang="en-CA" sz="2400" b="1"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REPRODUCIBLE</a:t>
            </a:r>
            <a:r>
              <a:rPr lang="en-CA" sz="2400" kern="0" spc="-2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where the </a:t>
            </a:r>
            <a:r>
              <a:rPr lang="en-CA" sz="2400" u="sng" kern="0" spc="-2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disciple</a:t>
            </a:r>
            <a:r>
              <a:rPr lang="en-CA" sz="2400" kern="0" spc="-2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becomes a </a:t>
            </a:r>
            <a:r>
              <a:rPr lang="en-CA" sz="2400" b="1" u="sng"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disciple-maker</a:t>
            </a:r>
            <a:r>
              <a:rPr lang="en-CA" sz="2400" kern="0" spc="-2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replicating the discipleship process.</a:t>
            </a:r>
          </a:p>
          <a:p>
            <a:pPr marL="342900" indent="-342900">
              <a:spcAft>
                <a:spcPts val="800"/>
              </a:spcAft>
              <a:buFont typeface="Wingdings" panose="05000000000000000000" pitchFamily="2" charset="2"/>
              <a:buChar char="q"/>
            </a:pPr>
            <a:r>
              <a:rPr lang="en-CA" sz="2400" kern="0" spc="-2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God expects us to live </a:t>
            </a:r>
            <a:r>
              <a:rPr lang="en-CA" sz="2400" b="1"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COMMUNALLY</a:t>
            </a:r>
            <a:r>
              <a:rPr lang="en-CA" sz="2400" kern="0" spc="-2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with other believers for </a:t>
            </a:r>
            <a:r>
              <a:rPr lang="en-CA" sz="2400" u="sng" kern="0" spc="-2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spiritual growth</a:t>
            </a:r>
            <a:r>
              <a:rPr lang="en-CA" sz="2400" kern="0" spc="-2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CA" sz="2400" b="1" u="sng"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encouragement</a:t>
            </a:r>
            <a:r>
              <a:rPr lang="en-CA" sz="2400" kern="0" spc="-2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and </a:t>
            </a:r>
            <a:r>
              <a:rPr lang="en-CA" sz="2400" b="1" u="sng"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accountability</a:t>
            </a:r>
            <a:r>
              <a:rPr lang="en-CA" sz="2400" kern="0" spc="-2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t>
            </a:r>
            <a:endParaRPr lang="en-CA" sz="2400" kern="1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9662248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18760E0-454C-AFC9-9043-7E6738C22EC1}"/>
              </a:ext>
            </a:extLst>
          </p:cNvPr>
          <p:cNvSpPr txBox="1"/>
          <p:nvPr/>
        </p:nvSpPr>
        <p:spPr>
          <a:xfrm>
            <a:off x="1789145" y="267898"/>
            <a:ext cx="9995417" cy="4708981"/>
          </a:xfrm>
          <a:prstGeom prst="rect">
            <a:avLst/>
          </a:prstGeom>
          <a:noFill/>
        </p:spPr>
        <p:txBody>
          <a:bodyPr wrap="square">
            <a:spAutoFit/>
          </a:bodyPr>
          <a:lstStyle/>
          <a:p>
            <a:pPr algn="l"/>
            <a:r>
              <a:rPr lang="en-US" sz="2000" b="1" i="0" dirty="0">
                <a:solidFill>
                  <a:srgbClr val="333333"/>
                </a:solidFill>
                <a:effectLst/>
                <a:latin typeface="Arial" panose="020B0604020202020204" pitchFamily="34" charset="0"/>
                <a:cs typeface="Arial" panose="020B0604020202020204" pitchFamily="34" charset="0"/>
              </a:rPr>
              <a:t>THINGS WE TAKE FOR GRANTED EVERY DAY.</a:t>
            </a:r>
          </a:p>
          <a:p>
            <a:pPr algn="l"/>
            <a:endParaRPr lang="en-US" sz="2000" b="1" i="0" dirty="0">
              <a:solidFill>
                <a:srgbClr val="333333"/>
              </a:solidFill>
              <a:effectLst/>
              <a:latin typeface="Arial" panose="020B0604020202020204" pitchFamily="34" charset="0"/>
              <a:cs typeface="Arial" panose="020B0604020202020204" pitchFamily="34" charset="0"/>
            </a:endParaRPr>
          </a:p>
          <a:p>
            <a:pPr algn="ctr"/>
            <a:r>
              <a:rPr lang="en-US" sz="2000" i="0" dirty="0">
                <a:solidFill>
                  <a:srgbClr val="333333"/>
                </a:solidFill>
                <a:effectLst/>
                <a:latin typeface="Arial" panose="020B0604020202020204" pitchFamily="34" charset="0"/>
                <a:cs typeface="Arial" panose="020B0604020202020204" pitchFamily="34" charset="0"/>
              </a:rPr>
              <a:t>SATELLITE ILLUSTRATION</a:t>
            </a:r>
          </a:p>
          <a:p>
            <a:pPr algn="l"/>
            <a:endParaRPr lang="en-US" sz="2000" dirty="0">
              <a:solidFill>
                <a:srgbClr val="333333"/>
              </a:solidFill>
              <a:latin typeface="Arial" panose="020B0604020202020204" pitchFamily="34" charset="0"/>
              <a:cs typeface="Arial" panose="020B0604020202020204" pitchFamily="34" charset="0"/>
            </a:endParaRPr>
          </a:p>
          <a:p>
            <a:pPr algn="l"/>
            <a:endParaRPr lang="en-US" sz="2000" i="0" dirty="0">
              <a:solidFill>
                <a:srgbClr val="333333"/>
              </a:solidFill>
              <a:effectLst/>
              <a:latin typeface="Arial" panose="020B0604020202020204" pitchFamily="34" charset="0"/>
              <a:cs typeface="Arial" panose="020B0604020202020204" pitchFamily="34" charset="0"/>
            </a:endParaRPr>
          </a:p>
          <a:p>
            <a:pPr algn="l"/>
            <a:endParaRPr lang="en-US" sz="2000" dirty="0">
              <a:solidFill>
                <a:srgbClr val="333333"/>
              </a:solidFill>
              <a:latin typeface="Arial" panose="020B0604020202020204" pitchFamily="34" charset="0"/>
              <a:cs typeface="Arial" panose="020B0604020202020204" pitchFamily="34" charset="0"/>
            </a:endParaRPr>
          </a:p>
          <a:p>
            <a:pPr algn="l"/>
            <a:endParaRPr lang="en-US" sz="2000" i="0" dirty="0">
              <a:solidFill>
                <a:srgbClr val="333333"/>
              </a:solidFill>
              <a:effectLst/>
              <a:latin typeface="Arial" panose="020B0604020202020204" pitchFamily="34" charset="0"/>
              <a:cs typeface="Arial" panose="020B0604020202020204" pitchFamily="34" charset="0"/>
            </a:endParaRPr>
          </a:p>
          <a:p>
            <a:pPr algn="l"/>
            <a:endParaRPr lang="en-US" sz="2000" dirty="0">
              <a:solidFill>
                <a:srgbClr val="333333"/>
              </a:solidFill>
              <a:latin typeface="Arial" panose="020B0604020202020204" pitchFamily="34" charset="0"/>
              <a:cs typeface="Arial" panose="020B0604020202020204" pitchFamily="34" charset="0"/>
            </a:endParaRPr>
          </a:p>
          <a:p>
            <a:pPr algn="l"/>
            <a:endParaRPr lang="en-US" sz="2000" i="0" dirty="0">
              <a:solidFill>
                <a:srgbClr val="333333"/>
              </a:solidFill>
              <a:effectLst/>
              <a:latin typeface="Arial" panose="020B0604020202020204" pitchFamily="34" charset="0"/>
              <a:cs typeface="Arial" panose="020B0604020202020204" pitchFamily="34" charset="0"/>
            </a:endParaRPr>
          </a:p>
          <a:p>
            <a:pPr algn="l"/>
            <a:endParaRPr lang="en-US" sz="2000" b="1" dirty="0">
              <a:solidFill>
                <a:srgbClr val="333333"/>
              </a:solidFill>
              <a:latin typeface="Arial" panose="020B0604020202020204" pitchFamily="34" charset="0"/>
              <a:cs typeface="Arial" panose="020B0604020202020204" pitchFamily="34" charset="0"/>
            </a:endParaRPr>
          </a:p>
          <a:p>
            <a:pPr algn="l"/>
            <a:endParaRPr lang="en-US" sz="2000" b="1" dirty="0">
              <a:solidFill>
                <a:srgbClr val="333333"/>
              </a:solidFill>
              <a:latin typeface="Arial" panose="020B0604020202020204" pitchFamily="34" charset="0"/>
              <a:cs typeface="Arial" panose="020B0604020202020204" pitchFamily="34" charset="0"/>
            </a:endParaRPr>
          </a:p>
          <a:p>
            <a:pPr algn="l"/>
            <a:endParaRPr lang="en-US" sz="2000" b="1" dirty="0">
              <a:solidFill>
                <a:srgbClr val="333333"/>
              </a:solidFill>
              <a:latin typeface="Arial" panose="020B0604020202020204" pitchFamily="34" charset="0"/>
              <a:cs typeface="Arial" panose="020B0604020202020204" pitchFamily="34" charset="0"/>
            </a:endParaRPr>
          </a:p>
          <a:p>
            <a:pPr algn="l"/>
            <a:endParaRPr lang="en-US" sz="2000" b="1" dirty="0">
              <a:solidFill>
                <a:srgbClr val="333333"/>
              </a:solidFill>
              <a:latin typeface="Arial" panose="020B0604020202020204" pitchFamily="34" charset="0"/>
              <a:cs typeface="Arial" panose="020B0604020202020204" pitchFamily="34" charset="0"/>
            </a:endParaRPr>
          </a:p>
          <a:p>
            <a:pPr algn="l"/>
            <a:endParaRPr lang="en-US" sz="2000" b="1" dirty="0">
              <a:solidFill>
                <a:srgbClr val="333333"/>
              </a:solidFill>
              <a:latin typeface="Arial" panose="020B0604020202020204" pitchFamily="34" charset="0"/>
              <a:cs typeface="Arial" panose="020B0604020202020204" pitchFamily="34" charset="0"/>
            </a:endParaRPr>
          </a:p>
          <a:p>
            <a:pPr algn="l"/>
            <a:endParaRPr lang="en-US" sz="2000" b="1" dirty="0">
              <a:solidFill>
                <a:srgbClr val="333333"/>
              </a:solidFill>
              <a:latin typeface="Arial" panose="020B0604020202020204" pitchFamily="34" charset="0"/>
              <a:cs typeface="Arial" panose="020B0604020202020204" pitchFamily="34" charset="0"/>
            </a:endParaRPr>
          </a:p>
        </p:txBody>
      </p:sp>
      <p:pic>
        <p:nvPicPr>
          <p:cNvPr id="1026" name="Picture 2">
            <a:extLst>
              <a:ext uri="{FF2B5EF4-FFF2-40B4-BE49-F238E27FC236}">
                <a16:creationId xmlns:a16="http://schemas.microsoft.com/office/drawing/2014/main" id="{97921D22-6E08-3819-ADF2-D31E9B69AB0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57396" y="1343608"/>
            <a:ext cx="5001207" cy="292048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883456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56550A6-756D-454A-9768-DBE81AC860C2}"/>
              </a:ext>
            </a:extLst>
          </p:cNvPr>
          <p:cNvSpPr txBox="1"/>
          <p:nvPr/>
        </p:nvSpPr>
        <p:spPr>
          <a:xfrm>
            <a:off x="1359936" y="1668062"/>
            <a:ext cx="10107385" cy="3724096"/>
          </a:xfrm>
          <a:prstGeom prst="rect">
            <a:avLst/>
          </a:prstGeom>
          <a:noFill/>
        </p:spPr>
        <p:txBody>
          <a:bodyPr wrap="square">
            <a:spAutoFit/>
          </a:bodyPr>
          <a:lstStyle/>
          <a:p>
            <a:r>
              <a:rPr lang="en-US" sz="2000" b="1" i="0" dirty="0">
                <a:solidFill>
                  <a:srgbClr val="333333"/>
                </a:solidFill>
                <a:effectLst/>
                <a:latin typeface="Arial" panose="020B0604020202020204" pitchFamily="34" charset="0"/>
                <a:cs typeface="Arial" panose="020B0604020202020204" pitchFamily="34" charset="0"/>
              </a:rPr>
              <a:t>QUOTE:</a:t>
            </a:r>
          </a:p>
          <a:p>
            <a:pPr marL="342900" indent="-342900">
              <a:buFont typeface="Wingdings" panose="05000000000000000000" pitchFamily="2" charset="2"/>
              <a:buChar char="q"/>
            </a:pPr>
            <a:r>
              <a:rPr lang="en-US" sz="2400" b="0" i="0" dirty="0">
                <a:solidFill>
                  <a:srgbClr val="333333"/>
                </a:solidFill>
                <a:effectLst/>
                <a:latin typeface="Arial" panose="020B0604020202020204" pitchFamily="34" charset="0"/>
                <a:cs typeface="Arial" panose="020B0604020202020204" pitchFamily="34" charset="0"/>
              </a:rPr>
              <a:t>Walter Kaiser, the Hebrew historian and scholar said, “It is no secret that the church of Christ is not at all in good health in many places of the world. She has been languishing because she has been fed, as the current line has it, junk food. All kinds of artificial preservatives and all sorts of unnatural substitutes have been served up to her. And as a result, theological and biblical malnutrition has afflicted the very generation that has taken such giant steps to make sure its own physical health is not damaged by using foods or products that are harmful to their physical bodies yet neglect their spiritual bodies.”</a:t>
            </a:r>
            <a:endParaRPr lang="en-CA"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649187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65B0DD9-142B-4A79-56D2-72E84467610D}"/>
              </a:ext>
            </a:extLst>
          </p:cNvPr>
          <p:cNvSpPr txBox="1"/>
          <p:nvPr/>
        </p:nvSpPr>
        <p:spPr>
          <a:xfrm>
            <a:off x="1537218" y="109999"/>
            <a:ext cx="10415295" cy="4839786"/>
          </a:xfrm>
          <a:prstGeom prst="rect">
            <a:avLst/>
          </a:prstGeom>
          <a:noFill/>
        </p:spPr>
        <p:txBody>
          <a:bodyPr wrap="square">
            <a:spAutoFit/>
          </a:bodyPr>
          <a:lstStyle/>
          <a:p>
            <a:pPr marL="342900" indent="-342900">
              <a:buFont typeface="Wingdings" panose="05000000000000000000" pitchFamily="2" charset="2"/>
              <a:buChar char="q"/>
            </a:pPr>
            <a:r>
              <a:rPr lang="en-US" sz="2400" b="0" i="0" dirty="0">
                <a:solidFill>
                  <a:srgbClr val="000000"/>
                </a:solidFill>
                <a:effectLst/>
                <a:latin typeface="Arial" panose="020B0604020202020204" pitchFamily="34" charset="0"/>
                <a:cs typeface="Arial" panose="020B0604020202020204" pitchFamily="34" charset="0"/>
              </a:rPr>
              <a:t>In today’s Church we are seeing the results of the gradual turning away from God’s Word to an experienced based form of Christianity, one which is opposite to and therefore opposed to the sound preaching of Scripture. </a:t>
            </a:r>
          </a:p>
          <a:p>
            <a:endParaRPr lang="en-US" sz="2400" dirty="0">
              <a:solidFill>
                <a:srgbClr val="000000"/>
              </a:solidFill>
              <a:latin typeface="Arial" panose="020B0604020202020204" pitchFamily="34" charset="0"/>
              <a:cs typeface="Arial" panose="020B0604020202020204" pitchFamily="34" charset="0"/>
            </a:endParaRPr>
          </a:p>
          <a:p>
            <a:pPr marL="342900" indent="-342900">
              <a:lnSpc>
                <a:spcPts val="2325"/>
              </a:lnSpc>
              <a:spcAft>
                <a:spcPts val="800"/>
              </a:spcAft>
              <a:buFont typeface="Wingdings" panose="05000000000000000000" pitchFamily="2" charset="2"/>
              <a:buChar char="q"/>
            </a:pPr>
            <a:r>
              <a:rPr lang="en-CA" sz="2400" kern="0" spc="-2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Scripture is </a:t>
            </a:r>
            <a:r>
              <a:rPr lang="en-CA" sz="2400" b="1" u="sng" kern="0" spc="-2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living</a:t>
            </a:r>
            <a:r>
              <a:rPr lang="en-CA" sz="2400" kern="0" spc="-2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and </a:t>
            </a:r>
            <a:r>
              <a:rPr lang="en-CA" sz="2400" b="1" u="sng" kern="0" spc="-2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active</a:t>
            </a:r>
            <a:r>
              <a:rPr lang="en-CA" sz="2400" kern="0" spc="-2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by it we encounter Jesus and learn to form our lives around Him.</a:t>
            </a:r>
          </a:p>
          <a:p>
            <a:pPr marL="342900" indent="-342900">
              <a:lnSpc>
                <a:spcPts val="2325"/>
              </a:lnSpc>
              <a:spcAft>
                <a:spcPts val="800"/>
              </a:spcAft>
              <a:buFont typeface="Wingdings" panose="05000000000000000000" pitchFamily="2" charset="2"/>
              <a:buChar char="q"/>
            </a:pPr>
            <a:endParaRPr lang="en-CA" sz="2400" kern="0" spc="-2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342900" indent="-342900">
              <a:lnSpc>
                <a:spcPts val="2325"/>
              </a:lnSpc>
              <a:spcAft>
                <a:spcPts val="800"/>
              </a:spcAft>
              <a:buFont typeface="Wingdings" panose="05000000000000000000" pitchFamily="2" charset="2"/>
              <a:buChar char="q"/>
            </a:pPr>
            <a:r>
              <a:rPr lang="en-CA" sz="2400" kern="0" spc="-2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Get into the </a:t>
            </a:r>
            <a:r>
              <a:rPr lang="en-CA" sz="2400" b="1" u="sng" kern="0" spc="-2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Word</a:t>
            </a:r>
            <a:r>
              <a:rPr lang="en-CA" sz="2400" kern="0" spc="-2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until the </a:t>
            </a:r>
            <a:r>
              <a:rPr lang="en-CA" sz="2400" b="1" u="sng" kern="0" spc="-2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Word</a:t>
            </a:r>
            <a:r>
              <a:rPr lang="en-CA" sz="2400" b="1" kern="0" spc="-2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CA" sz="2400" kern="0" spc="-2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gets into you.</a:t>
            </a:r>
          </a:p>
          <a:p>
            <a:pPr marL="342900" indent="-342900">
              <a:lnSpc>
                <a:spcPts val="2325"/>
              </a:lnSpc>
              <a:spcAft>
                <a:spcPts val="800"/>
              </a:spcAft>
              <a:buFont typeface="Wingdings" panose="05000000000000000000" pitchFamily="2" charset="2"/>
              <a:buChar char="q"/>
            </a:pPr>
            <a:endParaRPr lang="en-CA" sz="2400" kern="0" spc="-2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342900" indent="-342900">
              <a:lnSpc>
                <a:spcPts val="2325"/>
              </a:lnSpc>
              <a:spcAft>
                <a:spcPts val="800"/>
              </a:spcAft>
              <a:buFont typeface="Wingdings" panose="05000000000000000000" pitchFamily="2" charset="2"/>
              <a:buChar char="q"/>
            </a:pPr>
            <a:r>
              <a:rPr lang="en-CA" sz="2400" kern="0" spc="-2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When you build your life on the bedrock of Scripture, every </a:t>
            </a:r>
            <a:r>
              <a:rPr lang="en-CA" sz="2400" b="1" u="sng" kern="0" spc="-2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word</a:t>
            </a:r>
            <a:r>
              <a:rPr lang="en-CA" sz="2400" b="1" kern="0" spc="-2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CA" sz="2400" kern="0" spc="-2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and </a:t>
            </a:r>
            <a:r>
              <a:rPr lang="en-CA" sz="2400" b="1" u="sng" kern="0" spc="-2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deed</a:t>
            </a:r>
            <a:r>
              <a:rPr lang="en-CA" sz="2400" kern="0" spc="-2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should be pleasing to the Lord.</a:t>
            </a:r>
          </a:p>
          <a:p>
            <a:pPr marL="342900" indent="-342900">
              <a:lnSpc>
                <a:spcPts val="2325"/>
              </a:lnSpc>
              <a:spcAft>
                <a:spcPts val="800"/>
              </a:spcAft>
              <a:buFont typeface="Wingdings" panose="05000000000000000000" pitchFamily="2" charset="2"/>
              <a:buChar char="q"/>
            </a:pPr>
            <a:endParaRPr lang="en-CA" sz="2400" kern="0" spc="-20" dirty="0">
              <a:solidFill>
                <a:srgbClr val="000000"/>
              </a:solidFill>
              <a:latin typeface="Arial" panose="020B0604020202020204" pitchFamily="34" charset="0"/>
              <a:ea typeface="Times New Roman" panose="02020603050405020304" pitchFamily="18" charset="0"/>
              <a:cs typeface="Arial" panose="020B0604020202020204" pitchFamily="34" charset="0"/>
            </a:endParaRPr>
          </a:p>
          <a:p>
            <a:pPr marL="342900" indent="-342900">
              <a:lnSpc>
                <a:spcPts val="2325"/>
              </a:lnSpc>
              <a:spcAft>
                <a:spcPts val="800"/>
              </a:spcAft>
              <a:buFont typeface="Wingdings" panose="05000000000000000000" pitchFamily="2" charset="2"/>
              <a:buChar char="q"/>
            </a:pPr>
            <a:r>
              <a:rPr lang="en-CA" sz="2400" kern="0" spc="-2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Scripture is the bedrock for Spiritual growth.</a:t>
            </a:r>
            <a:endParaRPr lang="en-CA"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753670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602E474-A951-82CB-3A86-E82F15BF1B35}"/>
              </a:ext>
            </a:extLst>
          </p:cNvPr>
          <p:cNvSpPr txBox="1"/>
          <p:nvPr/>
        </p:nvSpPr>
        <p:spPr>
          <a:xfrm>
            <a:off x="1639854" y="136381"/>
            <a:ext cx="10182031" cy="6453049"/>
          </a:xfrm>
          <a:prstGeom prst="rect">
            <a:avLst/>
          </a:prstGeom>
          <a:noFill/>
        </p:spPr>
        <p:txBody>
          <a:bodyPr wrap="square">
            <a:spAutoFit/>
          </a:bodyPr>
          <a:lstStyle/>
          <a:p>
            <a:r>
              <a:rPr lang="en-US" sz="2000" b="1" i="0" dirty="0">
                <a:solidFill>
                  <a:srgbClr val="343542"/>
                </a:solidFill>
                <a:effectLst/>
                <a:latin typeface="Arial" panose="020B0604020202020204" pitchFamily="34" charset="0"/>
                <a:cs typeface="Arial" panose="020B0604020202020204" pitchFamily="34" charset="0"/>
              </a:rPr>
              <a:t>THE SWORD</a:t>
            </a:r>
          </a:p>
          <a:p>
            <a:endParaRPr lang="en-US" sz="2000" b="0" i="0" dirty="0">
              <a:solidFill>
                <a:srgbClr val="343542"/>
              </a:solidFill>
              <a:effectLst/>
              <a:latin typeface="Arial" panose="020B0604020202020204" pitchFamily="34" charset="0"/>
              <a:cs typeface="Arial" panose="020B0604020202020204" pitchFamily="34" charset="0"/>
            </a:endParaRPr>
          </a:p>
          <a:p>
            <a:pPr marL="342900" indent="-342900">
              <a:buFont typeface="Wingdings" panose="05000000000000000000" pitchFamily="2" charset="2"/>
              <a:buChar char="q"/>
            </a:pPr>
            <a:r>
              <a:rPr lang="en-US" sz="2000" b="0" i="0" dirty="0">
                <a:solidFill>
                  <a:srgbClr val="343542"/>
                </a:solidFill>
                <a:effectLst/>
                <a:latin typeface="Arial" panose="020B0604020202020204" pitchFamily="34" charset="0"/>
                <a:cs typeface="Arial" panose="020B0604020202020204" pitchFamily="34" charset="0"/>
              </a:rPr>
              <a:t>Throughout history, no technology was so carefully developed, guarded, and protected as that of sword making. </a:t>
            </a:r>
          </a:p>
          <a:p>
            <a:endParaRPr lang="en-US" sz="2000" dirty="0">
              <a:solidFill>
                <a:srgbClr val="343542"/>
              </a:solidFill>
              <a:latin typeface="Arial" panose="020B0604020202020204" pitchFamily="34" charset="0"/>
              <a:cs typeface="Arial" panose="020B0604020202020204" pitchFamily="34" charset="0"/>
            </a:endParaRPr>
          </a:p>
          <a:p>
            <a:pPr marL="342900" indent="-342900">
              <a:buFont typeface="Wingdings" panose="05000000000000000000" pitchFamily="2" charset="2"/>
              <a:buChar char="q"/>
            </a:pPr>
            <a:r>
              <a:rPr lang="en-US" sz="2000" b="0" i="0" dirty="0">
                <a:solidFill>
                  <a:srgbClr val="343542"/>
                </a:solidFill>
                <a:effectLst/>
                <a:latin typeface="Arial" panose="020B0604020202020204" pitchFamily="34" charset="0"/>
                <a:cs typeface="Arial" panose="020B0604020202020204" pitchFamily="34" charset="0"/>
              </a:rPr>
              <a:t>The sword itself, the most powerful weapon in the world before the advent of gunpowder. </a:t>
            </a:r>
          </a:p>
          <a:p>
            <a:endParaRPr lang="en-US" sz="2000" dirty="0">
              <a:solidFill>
                <a:srgbClr val="343542"/>
              </a:solidFill>
              <a:latin typeface="Arial" panose="020B0604020202020204" pitchFamily="34" charset="0"/>
              <a:cs typeface="Arial" panose="020B0604020202020204" pitchFamily="34" charset="0"/>
            </a:endParaRPr>
          </a:p>
          <a:p>
            <a:pPr marL="342900" indent="-342900">
              <a:buFont typeface="Wingdings" panose="05000000000000000000" pitchFamily="2" charset="2"/>
              <a:buChar char="q"/>
            </a:pPr>
            <a:r>
              <a:rPr lang="en-US" sz="2000" b="0" i="0" dirty="0">
                <a:solidFill>
                  <a:srgbClr val="343542"/>
                </a:solidFill>
                <a:effectLst/>
                <a:latin typeface="Arial" panose="020B0604020202020204" pitchFamily="34" charset="0"/>
                <a:cs typeface="Arial" panose="020B0604020202020204" pitchFamily="34" charset="0"/>
              </a:rPr>
              <a:t>It became a symbol both of military conquest and of the governmental power that followed it. </a:t>
            </a:r>
          </a:p>
          <a:p>
            <a:endParaRPr lang="en-US" sz="2000" dirty="0">
              <a:solidFill>
                <a:srgbClr val="343542"/>
              </a:solidFill>
              <a:latin typeface="Arial" panose="020B0604020202020204" pitchFamily="34" charset="0"/>
              <a:cs typeface="Arial" panose="020B0604020202020204" pitchFamily="34" charset="0"/>
            </a:endParaRPr>
          </a:p>
          <a:p>
            <a:pPr marL="342900" indent="-342900">
              <a:buFont typeface="Wingdings" panose="05000000000000000000" pitchFamily="2" charset="2"/>
              <a:buChar char="q"/>
            </a:pPr>
            <a:r>
              <a:rPr lang="en-US" sz="2000" b="0" i="0" dirty="0">
                <a:solidFill>
                  <a:srgbClr val="343542"/>
                </a:solidFill>
                <a:effectLst/>
                <a:latin typeface="Arial" panose="020B0604020202020204" pitchFamily="34" charset="0"/>
                <a:cs typeface="Arial" panose="020B0604020202020204" pitchFamily="34" charset="0"/>
              </a:rPr>
              <a:t>David said, </a:t>
            </a:r>
            <a:r>
              <a:rPr lang="en-US" sz="2000" b="0" i="1" dirty="0">
                <a:solidFill>
                  <a:srgbClr val="343542"/>
                </a:solidFill>
                <a:effectLst/>
                <a:latin typeface="Arial" panose="020B0604020202020204" pitchFamily="34" charset="0"/>
                <a:cs typeface="Arial" panose="020B0604020202020204" pitchFamily="34" charset="0"/>
              </a:rPr>
              <a:t>"The sword devours one, as well as another,"</a:t>
            </a:r>
            <a:r>
              <a:rPr lang="en-US" sz="2000" b="0" i="0" dirty="0">
                <a:solidFill>
                  <a:srgbClr val="343542"/>
                </a:solidFill>
                <a:effectLst/>
                <a:latin typeface="Arial" panose="020B0604020202020204" pitchFamily="34" charset="0"/>
                <a:cs typeface="Arial" panose="020B0604020202020204" pitchFamily="34" charset="0"/>
              </a:rPr>
              <a:t> referring to the power of the sword to take life. </a:t>
            </a:r>
          </a:p>
          <a:p>
            <a:r>
              <a:rPr lang="en-US" sz="2000" b="1" i="0" baseline="30000" dirty="0">
                <a:solidFill>
                  <a:srgbClr val="000000"/>
                </a:solidFill>
                <a:effectLst/>
                <a:latin typeface="Arial" panose="020B0604020202020204" pitchFamily="34" charset="0"/>
                <a:cs typeface="Arial" panose="020B0604020202020204" pitchFamily="34" charset="0"/>
              </a:rPr>
              <a:t> </a:t>
            </a:r>
          </a:p>
          <a:p>
            <a:r>
              <a:rPr lang="en-US" sz="2000" b="1" i="0" dirty="0">
                <a:solidFill>
                  <a:srgbClr val="000000"/>
                </a:solidFill>
                <a:effectLst/>
                <a:latin typeface="Arial" panose="020B0604020202020204" pitchFamily="34" charset="0"/>
                <a:cs typeface="Arial" panose="020B0604020202020204" pitchFamily="34" charset="0"/>
              </a:rPr>
              <a:t>2 </a:t>
            </a:r>
            <a:r>
              <a:rPr lang="en-US" sz="2000" b="1" dirty="0">
                <a:solidFill>
                  <a:srgbClr val="000000"/>
                </a:solidFill>
                <a:latin typeface="Arial" panose="020B0604020202020204" pitchFamily="34" charset="0"/>
                <a:cs typeface="Arial" panose="020B0604020202020204" pitchFamily="34" charset="0"/>
              </a:rPr>
              <a:t>Samuel 11: 25 </a:t>
            </a:r>
            <a:r>
              <a:rPr lang="en-US" sz="2000" dirty="0">
                <a:solidFill>
                  <a:srgbClr val="000000"/>
                </a:solidFill>
                <a:latin typeface="Arial" panose="020B0604020202020204" pitchFamily="34" charset="0"/>
                <a:cs typeface="Arial" panose="020B0604020202020204" pitchFamily="34" charset="0"/>
              </a:rPr>
              <a:t>T</a:t>
            </a:r>
            <a:r>
              <a:rPr lang="en-US" sz="2000" b="0" i="0" dirty="0">
                <a:solidFill>
                  <a:srgbClr val="000000"/>
                </a:solidFill>
                <a:effectLst/>
                <a:latin typeface="Arial" panose="020B0604020202020204" pitchFamily="34" charset="0"/>
                <a:cs typeface="Arial" panose="020B0604020202020204" pitchFamily="34" charset="0"/>
              </a:rPr>
              <a:t>hen David said to the messenger, “Thus you shall say to Joab: ‘Do not let this thing displease you, for the sword devours one as well as another. Strengthen your attack against the city and overthrow it.’ So, encourage him.”</a:t>
            </a:r>
          </a:p>
          <a:p>
            <a:endParaRPr lang="en-US" sz="2000" dirty="0">
              <a:solidFill>
                <a:srgbClr val="343542"/>
              </a:solidFill>
              <a:latin typeface="Arial" panose="020B0604020202020204" pitchFamily="34" charset="0"/>
              <a:cs typeface="Arial" panose="020B0604020202020204" pitchFamily="34" charset="0"/>
            </a:endParaRPr>
          </a:p>
          <a:p>
            <a:pPr marL="342900" indent="-342900">
              <a:buFont typeface="Wingdings" panose="05000000000000000000" pitchFamily="2" charset="2"/>
              <a:buChar char="q"/>
            </a:pPr>
            <a:r>
              <a:rPr lang="en-US" sz="2000" b="0" i="0" dirty="0">
                <a:solidFill>
                  <a:srgbClr val="343542"/>
                </a:solidFill>
                <a:effectLst/>
                <a:latin typeface="Arial" panose="020B0604020202020204" pitchFamily="34" charset="0"/>
                <a:cs typeface="Arial" panose="020B0604020202020204" pitchFamily="34" charset="0"/>
              </a:rPr>
              <a:t>Swords are mentioned over 400 times in the Bible.</a:t>
            </a:r>
          </a:p>
          <a:p>
            <a:pPr marL="342900" indent="-342900">
              <a:buFont typeface="Wingdings" panose="05000000000000000000" pitchFamily="2" charset="2"/>
              <a:buChar char="q"/>
            </a:pPr>
            <a:endParaRPr lang="en-US" sz="2000" dirty="0">
              <a:solidFill>
                <a:srgbClr val="343542"/>
              </a:solidFill>
              <a:latin typeface="Arial" panose="020B0604020202020204" pitchFamily="34" charset="0"/>
              <a:cs typeface="Arial" panose="020B0604020202020204" pitchFamily="34" charset="0"/>
            </a:endParaRPr>
          </a:p>
          <a:p>
            <a:pPr marL="342900" indent="-342900">
              <a:buFont typeface="Wingdings" panose="05000000000000000000" pitchFamily="2" charset="2"/>
              <a:buChar char="q"/>
            </a:pPr>
            <a:r>
              <a:rPr lang="en-US" sz="2000" dirty="0">
                <a:solidFill>
                  <a:srgbClr val="343542"/>
                </a:solidFill>
                <a:latin typeface="Arial" panose="020B0604020202020204" pitchFamily="34" charset="0"/>
                <a:cs typeface="Arial" panose="020B0604020202020204" pitchFamily="34" charset="0"/>
              </a:rPr>
              <a:t>Swing your sword</a:t>
            </a:r>
            <a:endParaRPr lang="en-CA"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147627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CDA0B3F-6E68-BD41-26A3-2053199AD09E}"/>
              </a:ext>
            </a:extLst>
          </p:cNvPr>
          <p:cNvSpPr txBox="1"/>
          <p:nvPr/>
        </p:nvSpPr>
        <p:spPr>
          <a:xfrm>
            <a:off x="1415921" y="177282"/>
            <a:ext cx="10452618" cy="4524315"/>
          </a:xfrm>
          <a:prstGeom prst="rect">
            <a:avLst/>
          </a:prstGeom>
          <a:noFill/>
        </p:spPr>
        <p:txBody>
          <a:bodyPr wrap="square">
            <a:spAutoFit/>
          </a:bodyPr>
          <a:lstStyle/>
          <a:p>
            <a:pPr algn="just" fontAlgn="base"/>
            <a:r>
              <a:rPr lang="en-US" sz="2400" b="1" i="0" cap="all" dirty="0">
                <a:effectLst/>
                <a:latin typeface="Arial" panose="020B0604020202020204" pitchFamily="34" charset="0"/>
                <a:cs typeface="Arial" panose="020B0604020202020204" pitchFamily="34" charset="0"/>
              </a:rPr>
              <a:t>1. THE WORD OF GOD IS LIVING – IT IMPARTS LIFE</a:t>
            </a:r>
          </a:p>
          <a:p>
            <a:pPr algn="just" fontAlgn="base"/>
            <a:endParaRPr lang="en-US" sz="2400" b="0" i="0" dirty="0">
              <a:solidFill>
                <a:srgbClr val="343542"/>
              </a:solidFill>
              <a:effectLst/>
              <a:latin typeface="Arial" panose="020B0604020202020204" pitchFamily="34" charset="0"/>
              <a:cs typeface="Arial" panose="020B0604020202020204" pitchFamily="34" charset="0"/>
            </a:endParaRPr>
          </a:p>
          <a:p>
            <a:pPr marL="342900" indent="-342900" algn="just" fontAlgn="base">
              <a:buFont typeface="Wingdings" panose="05000000000000000000" pitchFamily="2" charset="2"/>
              <a:buChar char="q"/>
            </a:pPr>
            <a:r>
              <a:rPr lang="en-US" sz="2400" b="0" i="0" dirty="0">
                <a:solidFill>
                  <a:srgbClr val="343542"/>
                </a:solidFill>
                <a:effectLst/>
                <a:latin typeface="Arial" panose="020B0604020202020204" pitchFamily="34" charset="0"/>
                <a:cs typeface="Arial" panose="020B0604020202020204" pitchFamily="34" charset="0"/>
              </a:rPr>
              <a:t>First, he says that it's living. The Scripture is living. The Word of God as a living thing. </a:t>
            </a:r>
          </a:p>
          <a:p>
            <a:pPr algn="just" fontAlgn="base"/>
            <a:endParaRPr lang="en-US" sz="2400" dirty="0">
              <a:solidFill>
                <a:srgbClr val="343542"/>
              </a:solidFill>
              <a:latin typeface="Arial" panose="020B0604020202020204" pitchFamily="34" charset="0"/>
              <a:cs typeface="Arial" panose="020B0604020202020204" pitchFamily="34" charset="0"/>
            </a:endParaRPr>
          </a:p>
          <a:p>
            <a:pPr marL="342900" indent="-342900" algn="just" fontAlgn="base">
              <a:buFont typeface="Wingdings" panose="05000000000000000000" pitchFamily="2" charset="2"/>
              <a:buChar char="q"/>
            </a:pPr>
            <a:r>
              <a:rPr lang="en-US" sz="2400" b="0" i="0" dirty="0">
                <a:solidFill>
                  <a:srgbClr val="343542"/>
                </a:solidFill>
                <a:effectLst/>
                <a:latin typeface="Arial" panose="020B0604020202020204" pitchFamily="34" charset="0"/>
                <a:cs typeface="Arial" panose="020B0604020202020204" pitchFamily="34" charset="0"/>
              </a:rPr>
              <a:t>It's alive in some mysterious way, it is a mystery, there is life in the Scripture, it's a mysterious thing, but it is alive. </a:t>
            </a:r>
          </a:p>
          <a:p>
            <a:pPr algn="just" fontAlgn="base"/>
            <a:endParaRPr lang="en-US" sz="2400" dirty="0">
              <a:solidFill>
                <a:srgbClr val="343542"/>
              </a:solidFill>
              <a:latin typeface="Arial" panose="020B0604020202020204" pitchFamily="34" charset="0"/>
              <a:cs typeface="Arial" panose="020B0604020202020204" pitchFamily="34" charset="0"/>
            </a:endParaRPr>
          </a:p>
          <a:p>
            <a:pPr marL="342900" indent="-342900" algn="just" fontAlgn="base">
              <a:buFont typeface="Wingdings" panose="05000000000000000000" pitchFamily="2" charset="2"/>
              <a:buChar char="q"/>
            </a:pPr>
            <a:r>
              <a:rPr lang="en-US" sz="2400" b="0" i="0" dirty="0">
                <a:solidFill>
                  <a:srgbClr val="343542"/>
                </a:solidFill>
                <a:effectLst/>
                <a:latin typeface="Arial" panose="020B0604020202020204" pitchFamily="34" charset="0"/>
                <a:cs typeface="Arial" panose="020B0604020202020204" pitchFamily="34" charset="0"/>
              </a:rPr>
              <a:t>These are living words. </a:t>
            </a:r>
          </a:p>
          <a:p>
            <a:pPr algn="just" fontAlgn="base"/>
            <a:endParaRPr lang="en-US" sz="2400" dirty="0">
              <a:solidFill>
                <a:srgbClr val="343542"/>
              </a:solidFill>
              <a:latin typeface="Arial" panose="020B0604020202020204" pitchFamily="34" charset="0"/>
              <a:cs typeface="Arial" panose="020B0604020202020204" pitchFamily="34" charset="0"/>
            </a:endParaRPr>
          </a:p>
          <a:p>
            <a:pPr marL="342900" indent="-342900" algn="just" fontAlgn="base">
              <a:buFont typeface="Wingdings" panose="05000000000000000000" pitchFamily="2" charset="2"/>
              <a:buChar char="q"/>
            </a:pPr>
            <a:r>
              <a:rPr lang="en-US" sz="2400" b="0" i="0" dirty="0">
                <a:solidFill>
                  <a:srgbClr val="343542"/>
                </a:solidFill>
                <a:effectLst/>
                <a:latin typeface="Arial" panose="020B0604020202020204" pitchFamily="34" charset="0"/>
                <a:cs typeface="Arial" panose="020B0604020202020204" pitchFamily="34" charset="0"/>
              </a:rPr>
              <a:t>This words have hands and feet. They climb all over you, they work their way into your heart and conscience and will not be dislodged.</a:t>
            </a:r>
            <a:endParaRPr lang="en-US" sz="2400" dirty="0">
              <a:solidFill>
                <a:srgbClr val="34354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040456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C09C553-50A1-160B-8DCF-7EB79F466BD0}"/>
              </a:ext>
            </a:extLst>
          </p:cNvPr>
          <p:cNvSpPr txBox="1"/>
          <p:nvPr/>
        </p:nvSpPr>
        <p:spPr>
          <a:xfrm>
            <a:off x="1453242" y="0"/>
            <a:ext cx="10555256" cy="6863417"/>
          </a:xfrm>
          <a:prstGeom prst="rect">
            <a:avLst/>
          </a:prstGeom>
          <a:noFill/>
        </p:spPr>
        <p:txBody>
          <a:bodyPr wrap="square">
            <a:spAutoFit/>
          </a:bodyPr>
          <a:lstStyle/>
          <a:p>
            <a:pPr algn="just" fontAlgn="base"/>
            <a:r>
              <a:rPr lang="en-US" sz="2000" b="1" i="0" u="none" strike="noStrike" dirty="0">
                <a:effectLst/>
                <a:latin typeface="Arial" panose="020B0604020202020204" pitchFamily="34" charset="0"/>
                <a:cs typeface="Arial" panose="020B0604020202020204" pitchFamily="34" charset="0"/>
              </a:rPr>
              <a:t>Ephesians 2:1</a:t>
            </a:r>
            <a:r>
              <a:rPr lang="en-US" sz="2000" b="1" i="0" dirty="0">
                <a:effectLst/>
                <a:latin typeface="Arial" panose="020B0604020202020204" pitchFamily="34" charset="0"/>
                <a:cs typeface="Arial" panose="020B0604020202020204" pitchFamily="34" charset="0"/>
              </a:rPr>
              <a:t> </a:t>
            </a:r>
            <a:r>
              <a:rPr lang="en-US" sz="2000" b="0" i="1" dirty="0">
                <a:solidFill>
                  <a:srgbClr val="343542"/>
                </a:solidFill>
                <a:effectLst/>
                <a:latin typeface="Arial" panose="020B0604020202020204" pitchFamily="34" charset="0"/>
                <a:cs typeface="Arial" panose="020B0604020202020204" pitchFamily="34" charset="0"/>
              </a:rPr>
              <a:t>"But as for you, you were dead in your transgressions and sins in which you used to live."</a:t>
            </a:r>
            <a:r>
              <a:rPr lang="en-US" sz="2000" b="0" i="0" dirty="0">
                <a:solidFill>
                  <a:srgbClr val="343542"/>
                </a:solidFill>
                <a:effectLst/>
                <a:latin typeface="Arial" panose="020B0604020202020204" pitchFamily="34" charset="0"/>
                <a:cs typeface="Arial" panose="020B0604020202020204" pitchFamily="34" charset="0"/>
              </a:rPr>
              <a:t> </a:t>
            </a:r>
          </a:p>
          <a:p>
            <a:pPr marL="342900" indent="-342900" algn="just" fontAlgn="base">
              <a:buFont typeface="Wingdings" panose="05000000000000000000" pitchFamily="2" charset="2"/>
              <a:buChar char="q"/>
            </a:pPr>
            <a:r>
              <a:rPr lang="en-US" sz="2000" b="0" i="0" dirty="0">
                <a:solidFill>
                  <a:srgbClr val="343542"/>
                </a:solidFill>
                <a:effectLst/>
                <a:latin typeface="Arial" panose="020B0604020202020204" pitchFamily="34" charset="0"/>
                <a:cs typeface="Arial" panose="020B0604020202020204" pitchFamily="34" charset="0"/>
              </a:rPr>
              <a:t>You were the living dead. </a:t>
            </a:r>
          </a:p>
          <a:p>
            <a:pPr algn="just" fontAlgn="base"/>
            <a:endParaRPr lang="en-US" sz="2000" dirty="0">
              <a:solidFill>
                <a:srgbClr val="343542"/>
              </a:solidFill>
              <a:latin typeface="Arial" panose="020B0604020202020204" pitchFamily="34" charset="0"/>
              <a:cs typeface="Arial" panose="020B0604020202020204" pitchFamily="34" charset="0"/>
            </a:endParaRPr>
          </a:p>
          <a:p>
            <a:pPr marL="342900" indent="-342900" algn="just" fontAlgn="base">
              <a:buFont typeface="Wingdings" panose="05000000000000000000" pitchFamily="2" charset="2"/>
              <a:buChar char="q"/>
            </a:pPr>
            <a:r>
              <a:rPr lang="en-US" sz="2000" b="0" i="0" dirty="0">
                <a:solidFill>
                  <a:srgbClr val="343542"/>
                </a:solidFill>
                <a:effectLst/>
                <a:latin typeface="Arial" panose="020B0604020202020204" pitchFamily="34" charset="0"/>
                <a:cs typeface="Arial" panose="020B0604020202020204" pitchFamily="34" charset="0"/>
              </a:rPr>
              <a:t>You were biologically alive, but you were spiritually dead. </a:t>
            </a:r>
          </a:p>
          <a:p>
            <a:pPr algn="just" fontAlgn="base"/>
            <a:endParaRPr lang="en-US" sz="2000" dirty="0">
              <a:solidFill>
                <a:srgbClr val="343542"/>
              </a:solidFill>
              <a:latin typeface="Arial" panose="020B0604020202020204" pitchFamily="34" charset="0"/>
              <a:cs typeface="Arial" panose="020B0604020202020204" pitchFamily="34" charset="0"/>
            </a:endParaRPr>
          </a:p>
          <a:p>
            <a:pPr algn="just" fontAlgn="base"/>
            <a:r>
              <a:rPr lang="en-US" sz="2000" b="1" i="0" u="none" strike="noStrike" dirty="0">
                <a:effectLst/>
                <a:latin typeface="Arial" panose="020B0604020202020204" pitchFamily="34" charset="0"/>
                <a:cs typeface="Arial" panose="020B0604020202020204" pitchFamily="34" charset="0"/>
              </a:rPr>
              <a:t>Ephesians 2:5</a:t>
            </a:r>
            <a:r>
              <a:rPr lang="en-US" sz="2000" b="1" i="0" dirty="0">
                <a:effectLst/>
                <a:latin typeface="Arial" panose="020B0604020202020204" pitchFamily="34" charset="0"/>
                <a:cs typeface="Arial" panose="020B0604020202020204" pitchFamily="34" charset="0"/>
              </a:rPr>
              <a:t>, </a:t>
            </a:r>
            <a:r>
              <a:rPr lang="en-US" sz="2000" b="0" i="0" dirty="0">
                <a:solidFill>
                  <a:srgbClr val="343542"/>
                </a:solidFill>
                <a:effectLst/>
                <a:latin typeface="Arial" panose="020B0604020202020204" pitchFamily="34" charset="0"/>
                <a:cs typeface="Arial" panose="020B0604020202020204" pitchFamily="34" charset="0"/>
              </a:rPr>
              <a:t>it says God</a:t>
            </a:r>
            <a:r>
              <a:rPr lang="en-US" sz="2000" b="0" i="1" dirty="0">
                <a:solidFill>
                  <a:srgbClr val="343542"/>
                </a:solidFill>
                <a:effectLst/>
                <a:latin typeface="Arial" panose="020B0604020202020204" pitchFamily="34" charset="0"/>
                <a:cs typeface="Arial" panose="020B0604020202020204" pitchFamily="34" charset="0"/>
              </a:rPr>
              <a:t> "made us alive with Christ even when we were dead in transgressions, it is by grace you have been saved“</a:t>
            </a:r>
          </a:p>
          <a:p>
            <a:pPr marL="342900" indent="-342900" algn="just" fontAlgn="base">
              <a:buFont typeface="Wingdings" panose="05000000000000000000" pitchFamily="2" charset="2"/>
              <a:buChar char="q"/>
            </a:pPr>
            <a:r>
              <a:rPr lang="en-US" sz="2000" b="0" i="0" dirty="0">
                <a:solidFill>
                  <a:srgbClr val="343542"/>
                </a:solidFill>
                <a:effectLst/>
                <a:latin typeface="Arial" panose="020B0604020202020204" pitchFamily="34" charset="0"/>
                <a:cs typeface="Arial" panose="020B0604020202020204" pitchFamily="34" charset="0"/>
              </a:rPr>
              <a:t>God used as an instrument of that spiritual life-giving, for </a:t>
            </a:r>
            <a:r>
              <a:rPr lang="en-US" sz="2000" dirty="0">
                <a:solidFill>
                  <a:srgbClr val="343542"/>
                </a:solidFill>
                <a:latin typeface="Arial" panose="020B0604020202020204" pitchFamily="34" charset="0"/>
                <a:cs typeface="Arial" panose="020B0604020202020204" pitchFamily="34" charset="0"/>
              </a:rPr>
              <a:t>your </a:t>
            </a:r>
            <a:r>
              <a:rPr lang="en-US" sz="2000" b="0" i="0" dirty="0">
                <a:solidFill>
                  <a:srgbClr val="343542"/>
                </a:solidFill>
                <a:effectLst/>
                <a:latin typeface="Arial" panose="020B0604020202020204" pitchFamily="34" charset="0"/>
                <a:cs typeface="Arial" panose="020B0604020202020204" pitchFamily="34" charset="0"/>
              </a:rPr>
              <a:t>spiritual resurrection, the Word of God, the Word of the Gospel. </a:t>
            </a:r>
          </a:p>
          <a:p>
            <a:pPr algn="just" fontAlgn="base"/>
            <a:endParaRPr lang="en-US" sz="2000" dirty="0">
              <a:solidFill>
                <a:srgbClr val="343542"/>
              </a:solidFill>
              <a:latin typeface="Arial" panose="020B0604020202020204" pitchFamily="34" charset="0"/>
              <a:cs typeface="Arial" panose="020B0604020202020204" pitchFamily="34" charset="0"/>
            </a:endParaRPr>
          </a:p>
          <a:p>
            <a:pPr algn="just" fontAlgn="base"/>
            <a:r>
              <a:rPr lang="en-US" sz="2000" b="1" i="0" u="none" strike="noStrike" dirty="0">
                <a:effectLst/>
                <a:latin typeface="Arial" panose="020B0604020202020204" pitchFamily="34" charset="0"/>
                <a:cs typeface="Arial" panose="020B0604020202020204" pitchFamily="34" charset="0"/>
              </a:rPr>
              <a:t>John 5:24</a:t>
            </a:r>
            <a:r>
              <a:rPr lang="en-US" sz="2000" b="0" i="0" dirty="0">
                <a:solidFill>
                  <a:srgbClr val="343542"/>
                </a:solidFill>
                <a:effectLst/>
                <a:latin typeface="Arial" panose="020B0604020202020204" pitchFamily="34" charset="0"/>
                <a:cs typeface="Arial" panose="020B0604020202020204" pitchFamily="34" charset="0"/>
              </a:rPr>
              <a:t>, </a:t>
            </a:r>
            <a:r>
              <a:rPr lang="en-US" sz="2000" b="0" i="1" dirty="0">
                <a:solidFill>
                  <a:srgbClr val="343542"/>
                </a:solidFill>
                <a:effectLst/>
                <a:latin typeface="Arial" panose="020B0604020202020204" pitchFamily="34" charset="0"/>
                <a:cs typeface="Arial" panose="020B0604020202020204" pitchFamily="34" charset="0"/>
              </a:rPr>
              <a:t>"I tell you the truth, whoever hears my word, and believes him who sent me, has eternal life and will not be condemned, he's crossed over from death to life."</a:t>
            </a:r>
            <a:r>
              <a:rPr lang="en-US" sz="2000" b="0" i="0" dirty="0">
                <a:solidFill>
                  <a:srgbClr val="343542"/>
                </a:solidFill>
                <a:effectLst/>
                <a:latin typeface="Arial" panose="020B0604020202020204" pitchFamily="34" charset="0"/>
                <a:cs typeface="Arial" panose="020B0604020202020204" pitchFamily="34" charset="0"/>
              </a:rPr>
              <a:t> </a:t>
            </a:r>
          </a:p>
          <a:p>
            <a:pPr marL="342900" indent="-342900" algn="just" fontAlgn="base">
              <a:buFont typeface="Wingdings" panose="05000000000000000000" pitchFamily="2" charset="2"/>
              <a:buChar char="q"/>
            </a:pPr>
            <a:r>
              <a:rPr lang="en-US" sz="2000" dirty="0">
                <a:solidFill>
                  <a:srgbClr val="343542"/>
                </a:solidFill>
                <a:latin typeface="Arial" panose="020B0604020202020204" pitchFamily="34" charset="0"/>
                <a:cs typeface="Arial" panose="020B0604020202020204" pitchFamily="34" charset="0"/>
              </a:rPr>
              <a:t>T</a:t>
            </a:r>
            <a:r>
              <a:rPr lang="en-US" sz="2000" b="0" i="0" dirty="0">
                <a:solidFill>
                  <a:srgbClr val="343542"/>
                </a:solidFill>
                <a:effectLst/>
                <a:latin typeface="Arial" panose="020B0604020202020204" pitchFamily="34" charset="0"/>
                <a:cs typeface="Arial" panose="020B0604020202020204" pitchFamily="34" charset="0"/>
              </a:rPr>
              <a:t>he Word has power to give life to the dead.</a:t>
            </a:r>
          </a:p>
          <a:p>
            <a:pPr algn="just" fontAlgn="base"/>
            <a:endParaRPr lang="en-US" sz="2000" b="0" i="0" dirty="0">
              <a:solidFill>
                <a:srgbClr val="343542"/>
              </a:solidFill>
              <a:effectLst/>
              <a:latin typeface="Arial" panose="020B0604020202020204" pitchFamily="34" charset="0"/>
              <a:cs typeface="Arial" panose="020B0604020202020204" pitchFamily="34" charset="0"/>
            </a:endParaRPr>
          </a:p>
          <a:p>
            <a:pPr algn="just" fontAlgn="base"/>
            <a:r>
              <a:rPr lang="en-US" sz="2000" b="1" i="0" u="none" strike="noStrike" dirty="0">
                <a:effectLst/>
                <a:latin typeface="Arial" panose="020B0604020202020204" pitchFamily="34" charset="0"/>
                <a:cs typeface="Arial" panose="020B0604020202020204" pitchFamily="34" charset="0"/>
              </a:rPr>
              <a:t>2 Kings 13</a:t>
            </a:r>
            <a:r>
              <a:rPr lang="en-US" sz="2000" b="0" i="0" dirty="0">
                <a:solidFill>
                  <a:srgbClr val="343542"/>
                </a:solidFill>
                <a:effectLst/>
                <a:latin typeface="Arial" panose="020B0604020202020204" pitchFamily="34" charset="0"/>
                <a:cs typeface="Arial" panose="020B0604020202020204" pitchFamily="34" charset="0"/>
              </a:rPr>
              <a:t>, where some dead person was being buried and it was a time of military turbulence, some raiders rode into that town and so the people in the middle of the funeral hurriedly took that dead body and threw it into Elisha's tomb where his bones were and suddenly that dead person sprang to life. If Elisha's bones can give life to a dead corpse, how much more can the living and enduring Word of God give life to a spiritual soul. </a:t>
            </a:r>
          </a:p>
          <a:p>
            <a:pPr algn="just" fontAlgn="base"/>
            <a:endParaRPr lang="en-US" sz="2000" dirty="0">
              <a:solidFill>
                <a:srgbClr val="343542"/>
              </a:solidFill>
              <a:latin typeface="Arial" panose="020B0604020202020204" pitchFamily="34" charset="0"/>
              <a:cs typeface="Arial" panose="020B0604020202020204" pitchFamily="34" charset="0"/>
            </a:endParaRPr>
          </a:p>
          <a:p>
            <a:pPr marL="342900" indent="-342900" algn="just" fontAlgn="base">
              <a:buFont typeface="Wingdings" panose="05000000000000000000" pitchFamily="2" charset="2"/>
              <a:buChar char="q"/>
            </a:pPr>
            <a:r>
              <a:rPr lang="en-US" sz="2000" b="0" i="0" dirty="0">
                <a:solidFill>
                  <a:srgbClr val="343542"/>
                </a:solidFill>
                <a:effectLst/>
                <a:latin typeface="Arial" panose="020B0604020202020204" pitchFamily="34" charset="0"/>
                <a:cs typeface="Arial" panose="020B0604020202020204" pitchFamily="34" charset="0"/>
              </a:rPr>
              <a:t>Just spring to life when you hear the Gospel. </a:t>
            </a:r>
          </a:p>
        </p:txBody>
      </p:sp>
    </p:spTree>
    <p:extLst>
      <p:ext uri="{BB962C8B-B14F-4D97-AF65-F5344CB8AC3E}">
        <p14:creationId xmlns:p14="http://schemas.microsoft.com/office/powerpoint/2010/main" val="3791146032"/>
      </p:ext>
    </p:extLst>
  </p:cSld>
  <p:clrMapOvr>
    <a:masterClrMapping/>
  </p:clrMapOvr>
</p:sld>
</file>

<file path=ppt/theme/theme1.xml><?xml version="1.0" encoding="utf-8"?>
<a:theme xmlns:a="http://schemas.openxmlformats.org/drawingml/2006/main" name="Wisp">
  <a:themeElements>
    <a:clrScheme name="Violet II">
      <a:dk1>
        <a:sysClr val="windowText" lastClr="000000"/>
      </a:dk1>
      <a:lt1>
        <a:sysClr val="window" lastClr="FFFFFF"/>
      </a:lt1>
      <a:dk2>
        <a:srgbClr val="632E62"/>
      </a:dk2>
      <a:lt2>
        <a:srgbClr val="EAE5EB"/>
      </a:lt2>
      <a:accent1>
        <a:srgbClr val="92278F"/>
      </a:accent1>
      <a:accent2>
        <a:srgbClr val="9B57D3"/>
      </a:accent2>
      <a:accent3>
        <a:srgbClr val="755DD9"/>
      </a:accent3>
      <a:accent4>
        <a:srgbClr val="665EB8"/>
      </a:accent4>
      <a:accent5>
        <a:srgbClr val="45A5ED"/>
      </a:accent5>
      <a:accent6>
        <a:srgbClr val="5982DB"/>
      </a:accent6>
      <a:hlink>
        <a:srgbClr val="0066FF"/>
      </a:hlink>
      <a:folHlink>
        <a:srgbClr val="666699"/>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114284</TotalTime>
  <Words>1953</Words>
  <Application>Microsoft Office PowerPoint</Application>
  <PresentationFormat>Widescreen</PresentationFormat>
  <Paragraphs>160</Paragraphs>
  <Slides>16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Aharoni</vt:lpstr>
      <vt:lpstr>Arial</vt:lpstr>
      <vt:lpstr>Century Gothic</vt:lpstr>
      <vt:lpstr>Lato</vt:lpstr>
      <vt:lpstr>Wingdings</vt:lpstr>
      <vt:lpstr>Wingdings 3</vt:lpstr>
      <vt:lpstr>Wisp</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PROGRESS CHURCH</dc:title>
  <dc:creator>Lovelace ST.John</dc:creator>
  <cp:lastModifiedBy>Jennel Wilmot</cp:lastModifiedBy>
  <cp:revision>498</cp:revision>
  <cp:lastPrinted>2022-02-24T15:27:29Z</cp:lastPrinted>
  <dcterms:created xsi:type="dcterms:W3CDTF">2020-01-07T15:26:34Z</dcterms:created>
  <dcterms:modified xsi:type="dcterms:W3CDTF">2023-09-16T15:31:52Z</dcterms:modified>
</cp:coreProperties>
</file>