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handoutMasterIdLst>
    <p:handoutMasterId r:id="rId21"/>
  </p:handoutMasterIdLst>
  <p:sldIdLst>
    <p:sldId id="257" r:id="rId5"/>
    <p:sldId id="441" r:id="rId6"/>
    <p:sldId id="281" r:id="rId7"/>
    <p:sldId id="293" r:id="rId8"/>
    <p:sldId id="493" r:id="rId9"/>
    <p:sldId id="519" r:id="rId10"/>
    <p:sldId id="520" r:id="rId11"/>
    <p:sldId id="521" r:id="rId12"/>
    <p:sldId id="522" r:id="rId13"/>
    <p:sldId id="523" r:id="rId14"/>
    <p:sldId id="524" r:id="rId15"/>
    <p:sldId id="527" r:id="rId16"/>
    <p:sldId id="525" r:id="rId17"/>
    <p:sldId id="526" r:id="rId18"/>
    <p:sldId id="279" r:id="rId19"/>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66" autoAdjust="0"/>
    <p:restoredTop sz="94302" autoAdjust="0"/>
  </p:normalViewPr>
  <p:slideViewPr>
    <p:cSldViewPr>
      <p:cViewPr varScale="1">
        <p:scale>
          <a:sx n="57" d="100"/>
          <a:sy n="57" d="100"/>
        </p:scale>
        <p:origin x="108" y="600"/>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9/9/2023</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9/9/2023</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61351F-DBB1-4664-ADA9-83BC7CB8848D}" type="slidenum">
              <a:rPr lang="en-US" smtClean="0"/>
              <a:t>1</a:t>
            </a:fld>
            <a:endParaRPr lang="en-US"/>
          </a:p>
        </p:txBody>
      </p:sp>
    </p:spTree>
    <p:extLst>
      <p:ext uri="{BB962C8B-B14F-4D97-AF65-F5344CB8AC3E}">
        <p14:creationId xmlns:p14="http://schemas.microsoft.com/office/powerpoint/2010/main" val="3492218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5</a:t>
            </a:fld>
            <a:endParaRPr lang="en-US"/>
          </a:p>
        </p:txBody>
      </p:sp>
    </p:spTree>
    <p:extLst>
      <p:ext uri="{BB962C8B-B14F-4D97-AF65-F5344CB8AC3E}">
        <p14:creationId xmlns:p14="http://schemas.microsoft.com/office/powerpoint/2010/main" val="2835812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6</a:t>
            </a:fld>
            <a:endParaRPr lang="en-US"/>
          </a:p>
        </p:txBody>
      </p:sp>
    </p:spTree>
    <p:extLst>
      <p:ext uri="{BB962C8B-B14F-4D97-AF65-F5344CB8AC3E}">
        <p14:creationId xmlns:p14="http://schemas.microsoft.com/office/powerpoint/2010/main" val="2565232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7</a:t>
            </a:fld>
            <a:endParaRPr lang="en-US"/>
          </a:p>
        </p:txBody>
      </p:sp>
    </p:spTree>
    <p:extLst>
      <p:ext uri="{BB962C8B-B14F-4D97-AF65-F5344CB8AC3E}">
        <p14:creationId xmlns:p14="http://schemas.microsoft.com/office/powerpoint/2010/main" val="2901950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8</a:t>
            </a:fld>
            <a:endParaRPr lang="en-US"/>
          </a:p>
        </p:txBody>
      </p:sp>
    </p:spTree>
    <p:extLst>
      <p:ext uri="{BB962C8B-B14F-4D97-AF65-F5344CB8AC3E}">
        <p14:creationId xmlns:p14="http://schemas.microsoft.com/office/powerpoint/2010/main" val="30050420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9</a:t>
            </a:fld>
            <a:endParaRPr lang="en-US"/>
          </a:p>
        </p:txBody>
      </p:sp>
    </p:spTree>
    <p:extLst>
      <p:ext uri="{BB962C8B-B14F-4D97-AF65-F5344CB8AC3E}">
        <p14:creationId xmlns:p14="http://schemas.microsoft.com/office/powerpoint/2010/main" val="18402424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10</a:t>
            </a:fld>
            <a:endParaRPr lang="en-US"/>
          </a:p>
        </p:txBody>
      </p:sp>
    </p:spTree>
    <p:extLst>
      <p:ext uri="{BB962C8B-B14F-4D97-AF65-F5344CB8AC3E}">
        <p14:creationId xmlns:p14="http://schemas.microsoft.com/office/powerpoint/2010/main" val="2865718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11</a:t>
            </a:fld>
            <a:endParaRPr lang="en-US"/>
          </a:p>
        </p:txBody>
      </p:sp>
    </p:spTree>
    <p:extLst>
      <p:ext uri="{BB962C8B-B14F-4D97-AF65-F5344CB8AC3E}">
        <p14:creationId xmlns:p14="http://schemas.microsoft.com/office/powerpoint/2010/main" val="2164121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12</a:t>
            </a:fld>
            <a:endParaRPr lang="en-US"/>
          </a:p>
        </p:txBody>
      </p:sp>
    </p:spTree>
    <p:extLst>
      <p:ext uri="{BB962C8B-B14F-4D97-AF65-F5344CB8AC3E}">
        <p14:creationId xmlns:p14="http://schemas.microsoft.com/office/powerpoint/2010/main" val="4380873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13</a:t>
            </a:fld>
            <a:endParaRPr lang="en-US"/>
          </a:p>
        </p:txBody>
      </p:sp>
    </p:spTree>
    <p:extLst>
      <p:ext uri="{BB962C8B-B14F-4D97-AF65-F5344CB8AC3E}">
        <p14:creationId xmlns:p14="http://schemas.microsoft.com/office/powerpoint/2010/main" val="2243456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14</a:t>
            </a:fld>
            <a:endParaRPr lang="en-US"/>
          </a:p>
        </p:txBody>
      </p:sp>
    </p:spTree>
    <p:extLst>
      <p:ext uri="{BB962C8B-B14F-4D97-AF65-F5344CB8AC3E}">
        <p14:creationId xmlns:p14="http://schemas.microsoft.com/office/powerpoint/2010/main" val="4951853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9/9/2023</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9/9/2023</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9/9/2023</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9/9/2023</a:t>
            </a:fld>
            <a:endParaRPr lang="en-US" dirty="0"/>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lvl1pPr>
              <a:defRPr sz="1100"/>
            </a:lvl1pPr>
          </a:lstStyle>
          <a:p>
            <a:fld id="{3CD9712D-992A-4AB1-A5C2-575F75921AA2}" type="datetimeFigureOut">
              <a:rPr lang="en-US" smtClean="0"/>
              <a:pPr/>
              <a:t>9/9/2023</a:t>
            </a:fld>
            <a:endParaRPr lang="en-US" dirty="0"/>
          </a:p>
        </p:txBody>
      </p:sp>
      <p:sp>
        <p:nvSpPr>
          <p:cNvPr id="8" name="Footer Placeholder 7"/>
          <p:cNvSpPr>
            <a:spLocks noGrp="1"/>
          </p:cNvSpPr>
          <p:nvPr>
            <p:ph type="ftr" sz="quarter" idx="11"/>
          </p:nvPr>
        </p:nvSpPr>
        <p:spPr/>
        <p:txBody>
          <a:bodyPr/>
          <a:lstStyle>
            <a:lvl1pPr>
              <a:defRPr sz="1100"/>
            </a:lvl1pPr>
          </a:lstStyle>
          <a:p>
            <a:endParaRPr lang="en-US"/>
          </a:p>
        </p:txBody>
      </p:sp>
      <p:sp>
        <p:nvSpPr>
          <p:cNvPr id="9" name="Slide Number Placeholder 8"/>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lvl1pPr>
              <a:defRPr sz="1100"/>
            </a:lvl1pPr>
          </a:lstStyle>
          <a:p>
            <a:fld id="{3CD9712D-992A-4AB1-A5C2-575F75921AA2}" type="datetimeFigureOut">
              <a:rPr lang="en-US" smtClean="0"/>
              <a:pPr/>
              <a:t>9/9/2023</a:t>
            </a:fld>
            <a:endParaRPr lang="en-US" dirty="0"/>
          </a:p>
        </p:txBody>
      </p:sp>
      <p:sp>
        <p:nvSpPr>
          <p:cNvPr id="4" name="Footer Placeholder 3"/>
          <p:cNvSpPr>
            <a:spLocks noGrp="1"/>
          </p:cNvSpPr>
          <p:nvPr>
            <p:ph type="ftr" sz="quarter" idx="11"/>
          </p:nvPr>
        </p:nvSpPr>
        <p:spPr/>
        <p:txBody>
          <a:bodyPr/>
          <a:lstStyle>
            <a:lvl1pPr>
              <a:defRPr sz="1100"/>
            </a:lvl1pPr>
          </a:lstStyle>
          <a:p>
            <a:endParaRPr lang="en-US"/>
          </a:p>
        </p:txBody>
      </p:sp>
      <p:sp>
        <p:nvSpPr>
          <p:cNvPr id="5" name="Slide Number Placeholder 4"/>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z="1100"/>
            </a:lvl1pPr>
          </a:lstStyle>
          <a:p>
            <a:fld id="{3CD9712D-992A-4AB1-A5C2-575F75921AA2}" type="datetimeFigureOut">
              <a:rPr lang="en-US" smtClean="0"/>
              <a:pPr/>
              <a:t>9/9/2023</a:t>
            </a:fld>
            <a:endParaRPr lang="en-US" dirty="0"/>
          </a:p>
        </p:txBody>
      </p:sp>
      <p:sp>
        <p:nvSpPr>
          <p:cNvPr id="3" name="Footer Placeholder 2"/>
          <p:cNvSpPr>
            <a:spLocks noGrp="1"/>
          </p:cNvSpPr>
          <p:nvPr>
            <p:ph type="ftr" sz="quarter" idx="11"/>
          </p:nvPr>
        </p:nvSpPr>
        <p:spPr/>
        <p:txBody>
          <a:bodyPr/>
          <a:lstStyle>
            <a:lvl1pPr>
              <a:defRPr sz="1100"/>
            </a:lvl1pPr>
          </a:lstStyle>
          <a:p>
            <a:endParaRPr lang="en-US"/>
          </a:p>
        </p:txBody>
      </p:sp>
      <p:sp>
        <p:nvSpPr>
          <p:cNvPr id="4" name="Slide Number Placeholder 3"/>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a:t>Click to edit Master title style</a:t>
            </a:r>
            <a:endParaRPr dirty="0"/>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9/9/2023</a:t>
            </a:fld>
            <a:endParaRPr lang="en-US"/>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9/9/2023</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9/9/2023</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fld id="{3CD9712D-992A-4AB1-A5C2-575F75921AA2}" type="datetimeFigureOut">
              <a:rPr lang="en-US" smtClean="0"/>
              <a:pPr/>
              <a:t>9/9/2023</a:t>
            </a:fld>
            <a:endParaRPr lang="en-US" dirty="0"/>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100">
                <a:solidFill>
                  <a:schemeClr val="tx1">
                    <a:lumMod val="90000"/>
                    <a:lumOff val="10000"/>
                  </a:schemeClr>
                </a:solidFill>
              </a:defRPr>
            </a:lvl1pPr>
          </a:lstStyle>
          <a:p>
            <a:endParaRPr lang="en-US"/>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dirty="0"/>
              <a:t>I Corinthians 15:12-19</a:t>
            </a:r>
          </a:p>
        </p:txBody>
      </p:sp>
      <p:sp>
        <p:nvSpPr>
          <p:cNvPr id="3" name="Subtitle 2"/>
          <p:cNvSpPr>
            <a:spLocks noGrp="1"/>
          </p:cNvSpPr>
          <p:nvPr>
            <p:ph type="subTitle" idx="1"/>
          </p:nvPr>
        </p:nvSpPr>
        <p:spPr/>
        <p:txBody>
          <a:bodyPr>
            <a:normAutofit/>
          </a:bodyPr>
          <a:lstStyle/>
          <a:p>
            <a:r>
              <a:rPr lang="en-US" sz="4400" b="1" dirty="0">
                <a:effectLst>
                  <a:outerShdw blurRad="38100" dist="38100" dir="2700000" algn="tl">
                    <a:srgbClr val="000000">
                      <a:alpha val="43137"/>
                    </a:srgbClr>
                  </a:outerShdw>
                </a:effectLst>
              </a:rPr>
              <a:t>If Not True</a:t>
            </a:r>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4934" y="305614"/>
            <a:ext cx="10055783" cy="473290"/>
          </a:xfrm>
        </p:spPr>
        <p:txBody>
          <a:bodyPr>
            <a:noAutofit/>
          </a:bodyPr>
          <a:lstStyle/>
          <a:p>
            <a:pPr algn="ctr"/>
            <a:r>
              <a:rPr lang="en-US" sz="1999" b="1" dirty="0">
                <a:effectLst>
                  <a:outerShdw blurRad="38100" dist="38100" dir="2700000" algn="tl">
                    <a:srgbClr val="000000">
                      <a:alpha val="43137"/>
                    </a:srgbClr>
                  </a:outerShdw>
                </a:effectLst>
              </a:rPr>
              <a:t>Corinth</a:t>
            </a:r>
          </a:p>
        </p:txBody>
      </p:sp>
      <p:pic>
        <p:nvPicPr>
          <p:cNvPr id="3" name="Picture 2" descr="Map&#10;&#10;Description automatically generated">
            <a:extLst>
              <a:ext uri="{FF2B5EF4-FFF2-40B4-BE49-F238E27FC236}">
                <a16:creationId xmlns:a16="http://schemas.microsoft.com/office/drawing/2014/main" id="{7750C3A2-E92F-B1ED-3884-8C11FBF19C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9574" y="778903"/>
            <a:ext cx="9089677" cy="6078204"/>
          </a:xfrm>
          <a:prstGeom prst="rect">
            <a:avLst/>
          </a:prstGeom>
        </p:spPr>
      </p:pic>
    </p:spTree>
    <p:extLst>
      <p:ext uri="{BB962C8B-B14F-4D97-AF65-F5344CB8AC3E}">
        <p14:creationId xmlns:p14="http://schemas.microsoft.com/office/powerpoint/2010/main" val="3223900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1">
            <a:normAutofit fontScale="62500" lnSpcReduction="20000"/>
          </a:bodyPr>
          <a:lstStyle/>
          <a:p>
            <a:pPr marL="0" indent="0" algn="ctr">
              <a:lnSpc>
                <a:spcPct val="110000"/>
              </a:lnSpc>
              <a:spcBef>
                <a:spcPts val="0"/>
              </a:spcBef>
              <a:buNone/>
            </a:pPr>
            <a:r>
              <a:rPr lang="en-US" sz="5400" b="1" dirty="0">
                <a:effectLst>
                  <a:outerShdw blurRad="38100" dist="38100" dir="2700000" algn="tl">
                    <a:srgbClr val="000000">
                      <a:alpha val="43137"/>
                    </a:srgbClr>
                  </a:outerShdw>
                </a:effectLst>
              </a:rPr>
              <a:t>12 Now if Christ is proclaimed as raised from the dead, how can some of you say that there is no resurrection of the dead? 13 But if there is no resurrection of the dead, then not even Christ has been raised. 14 And if Christ has not been raised, then our preaching is in vain and your faith is in vain. 15 We are even found to be misrepresenting God, because we testified about God that he raised Christ, whom he did not raise if it is true that the dead are not raised. 16 For if the dead are not raised, not even Christ has been raised. 17 And if Christ has not been raised, your faith is futile and you are still in your sins. 18 Then those also who have fallen asleep in Christ have perished. 19 If in Christ we have hope in this life only, we are of all people most to be pitied.</a:t>
            </a:r>
          </a:p>
          <a:p>
            <a:pPr marL="0" indent="0" algn="ctr">
              <a:lnSpc>
                <a:spcPct val="110000"/>
              </a:lnSpc>
              <a:spcBef>
                <a:spcPts val="0"/>
              </a:spcBef>
              <a:buNone/>
            </a:pPr>
            <a:r>
              <a:rPr lang="en-US" sz="5400" b="1" dirty="0">
                <a:effectLst>
                  <a:outerShdw blurRad="38100" dist="38100" dir="2700000" algn="tl">
                    <a:srgbClr val="000000">
                      <a:alpha val="43137"/>
                    </a:srgbClr>
                  </a:outerShdw>
                </a:effectLst>
              </a:rPr>
              <a:t>(I Corinthians 15:12-19, ESV)</a:t>
            </a:r>
          </a:p>
        </p:txBody>
      </p:sp>
    </p:spTree>
    <p:extLst>
      <p:ext uri="{BB962C8B-B14F-4D97-AF65-F5344CB8AC3E}">
        <p14:creationId xmlns:p14="http://schemas.microsoft.com/office/powerpoint/2010/main" val="234390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4400" b="1" dirty="0">
                <a:effectLst>
                  <a:outerShdw blurRad="38100" dist="38100" dir="2700000" algn="tl">
                    <a:srgbClr val="000000">
                      <a:alpha val="43137"/>
                    </a:srgbClr>
                  </a:outerShdw>
                </a:effectLst>
              </a:rPr>
              <a:t>Main Points</a:t>
            </a:r>
          </a:p>
          <a:p>
            <a:r>
              <a:rPr lang="en-US" sz="4400" b="1" dirty="0">
                <a:effectLst>
                  <a:outerShdw blurRad="38100" dist="38100" dir="2700000" algn="tl">
                    <a:srgbClr val="000000">
                      <a:alpha val="43137"/>
                    </a:srgbClr>
                  </a:outerShdw>
                </a:effectLst>
              </a:rPr>
              <a:t> Paul utilizes logic to show the ramifications of a belief certain Corinthians have</a:t>
            </a:r>
          </a:p>
          <a:p>
            <a:r>
              <a:rPr lang="en-US" sz="4400" b="1" dirty="0">
                <a:effectLst>
                  <a:outerShdw blurRad="38100" dist="38100" dir="2700000" algn="tl">
                    <a:srgbClr val="000000">
                      <a:alpha val="43137"/>
                    </a:srgbClr>
                  </a:outerShdw>
                </a:effectLst>
              </a:rPr>
              <a:t> If Jesus has not been raised there is no good news</a:t>
            </a:r>
          </a:p>
          <a:p>
            <a:r>
              <a:rPr lang="en-US" sz="4400" b="1" dirty="0">
                <a:effectLst>
                  <a:outerShdw blurRad="38100" dist="38100" dir="2700000" algn="tl">
                    <a:srgbClr val="000000">
                      <a:alpha val="43137"/>
                    </a:srgbClr>
                  </a:outerShdw>
                </a:effectLst>
              </a:rPr>
              <a:t>Their sins are still unforgiven, and any sacrifices made are for nothing</a:t>
            </a:r>
          </a:p>
          <a:p>
            <a:r>
              <a:rPr lang="en-US" sz="4400" b="1" dirty="0">
                <a:effectLst>
                  <a:outerShdw blurRad="38100" dist="38100" dir="2700000" algn="tl">
                    <a:srgbClr val="000000">
                      <a:alpha val="43137"/>
                    </a:srgbClr>
                  </a:outerShdw>
                </a:effectLst>
              </a:rPr>
              <a:t> If this life is all there is, then they should be most pitied</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039146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If Not True</a:t>
            </a:r>
          </a:p>
          <a:p>
            <a:pPr lvl="1"/>
            <a:r>
              <a:rPr lang="en-US" sz="3200" b="1" dirty="0">
                <a:effectLst>
                  <a:outerShdw blurRad="38100" dist="38100" dir="2700000" algn="tl">
                    <a:srgbClr val="000000">
                      <a:alpha val="43137"/>
                    </a:srgbClr>
                  </a:outerShdw>
                </a:effectLst>
              </a:rPr>
              <a:t> Paul has begun a logical argument concerning the resurrection of Jesus</a:t>
            </a:r>
          </a:p>
          <a:p>
            <a:pPr lvl="1"/>
            <a:r>
              <a:rPr lang="en-US" sz="3200" b="1" dirty="0">
                <a:effectLst>
                  <a:outerShdw blurRad="38100" dist="38100" dir="2700000" algn="tl">
                    <a:srgbClr val="000000">
                      <a:alpha val="43137"/>
                    </a:srgbClr>
                  </a:outerShdw>
                </a:effectLst>
              </a:rPr>
              <a:t> We often believe that faith is completely blind trust</a:t>
            </a:r>
          </a:p>
          <a:p>
            <a:pPr lvl="1"/>
            <a:r>
              <a:rPr lang="en-US" sz="3200" b="1" dirty="0">
                <a:effectLst>
                  <a:outerShdw blurRad="38100" dist="38100" dir="2700000" algn="tl">
                    <a:srgbClr val="000000">
                      <a:alpha val="43137"/>
                    </a:srgbClr>
                  </a:outerShdw>
                </a:effectLst>
              </a:rPr>
              <a:t> He is no ta God who demands blind trust, but has continued to </a:t>
            </a:r>
            <a:r>
              <a:rPr lang="en-US" sz="3200" b="1" i="1" u="sng" dirty="0">
                <a:effectLst>
                  <a:outerShdw blurRad="38100" dist="38100" dir="2700000" algn="tl">
                    <a:srgbClr val="000000">
                      <a:alpha val="43137"/>
                    </a:srgbClr>
                  </a:outerShdw>
                </a:effectLst>
              </a:rPr>
              <a:t>prove</a:t>
            </a:r>
            <a:r>
              <a:rPr lang="en-US" sz="3200" b="1" dirty="0">
                <a:effectLst>
                  <a:outerShdw blurRad="38100" dist="38100" dir="2700000" algn="tl">
                    <a:srgbClr val="000000">
                      <a:alpha val="43137"/>
                    </a:srgbClr>
                  </a:outerShdw>
                </a:effectLst>
              </a:rPr>
              <a:t> to us that He is worthy of that trust</a:t>
            </a:r>
          </a:p>
          <a:p>
            <a:pPr lvl="1"/>
            <a:r>
              <a:rPr lang="en-US" sz="3200" b="1" dirty="0">
                <a:effectLst>
                  <a:outerShdw blurRad="38100" dist="38100" dir="2700000" algn="tl">
                    <a:srgbClr val="000000">
                      <a:alpha val="43137"/>
                    </a:srgbClr>
                  </a:outerShdw>
                </a:effectLst>
              </a:rPr>
              <a:t> He does not expect anyone to simply believe</a:t>
            </a:r>
          </a:p>
          <a:p>
            <a:pPr lvl="1"/>
            <a:r>
              <a:rPr lang="en-US" sz="3200" b="1" dirty="0">
                <a:effectLst>
                  <a:outerShdw blurRad="38100" dist="38100" dir="2700000" algn="tl">
                    <a:srgbClr val="000000">
                      <a:alpha val="43137"/>
                    </a:srgbClr>
                  </a:outerShdw>
                </a:effectLst>
              </a:rPr>
              <a:t> What He accomplished through Jesus allowed belief itself to flow</a:t>
            </a:r>
          </a:p>
          <a:p>
            <a:pPr lvl="1"/>
            <a:r>
              <a:rPr lang="en-US" sz="3200" b="1" dirty="0">
                <a:effectLst>
                  <a:outerShdw blurRad="38100" dist="38100" dir="2700000" algn="tl">
                    <a:srgbClr val="000000">
                      <a:alpha val="43137"/>
                    </a:srgbClr>
                  </a:outerShdw>
                </a:effectLst>
              </a:rPr>
              <a:t> It leads to our entire life experience being redeemed</a:t>
            </a:r>
          </a:p>
          <a:p>
            <a:pPr lvl="1"/>
            <a:r>
              <a:rPr lang="en-US" sz="3200" b="1" dirty="0">
                <a:effectLst>
                  <a:outerShdw blurRad="38100" dist="38100" dir="2700000" algn="tl">
                    <a:srgbClr val="000000">
                      <a:alpha val="43137"/>
                    </a:srgbClr>
                  </a:outerShdw>
                </a:effectLst>
              </a:rPr>
              <a:t> The whole of human experience is redeemed by the work of Christ</a:t>
            </a:r>
          </a:p>
        </p:txBody>
      </p:sp>
    </p:spTree>
    <p:extLst>
      <p:ext uri="{BB962C8B-B14F-4D97-AF65-F5344CB8AC3E}">
        <p14:creationId xmlns:p14="http://schemas.microsoft.com/office/powerpoint/2010/main" val="27945936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If Not True (2)</a:t>
            </a:r>
          </a:p>
          <a:p>
            <a:pPr lvl="1"/>
            <a:r>
              <a:rPr lang="en-US" sz="3200" b="1" dirty="0">
                <a:effectLst>
                  <a:outerShdw blurRad="38100" dist="38100" dir="2700000" algn="tl">
                    <a:srgbClr val="000000">
                      <a:alpha val="43137"/>
                    </a:srgbClr>
                  </a:outerShdw>
                </a:effectLst>
              </a:rPr>
              <a:t> We would not think little of using reason in order to work through important issues</a:t>
            </a:r>
          </a:p>
          <a:p>
            <a:pPr lvl="1"/>
            <a:r>
              <a:rPr lang="en-US" sz="3200" b="1" dirty="0">
                <a:effectLst>
                  <a:outerShdw blurRad="38100" dist="38100" dir="2700000" algn="tl">
                    <a:srgbClr val="000000">
                      <a:alpha val="43137"/>
                    </a:srgbClr>
                  </a:outerShdw>
                </a:effectLst>
              </a:rPr>
              <a:t> He is all knowing and has utilized wisdom</a:t>
            </a:r>
          </a:p>
          <a:p>
            <a:pPr lvl="1"/>
            <a:r>
              <a:rPr lang="en-US" sz="3200" b="1" dirty="0">
                <a:effectLst>
                  <a:outerShdw blurRad="38100" dist="38100" dir="2700000" algn="tl">
                    <a:srgbClr val="000000">
                      <a:alpha val="43137"/>
                    </a:srgbClr>
                  </a:outerShdw>
                </a:effectLst>
              </a:rPr>
              <a:t> It is good for us to utilize our reason when it comes to understanding who God is and what He has accomplished</a:t>
            </a:r>
          </a:p>
          <a:p>
            <a:pPr lvl="1"/>
            <a:r>
              <a:rPr lang="en-US" sz="3200" b="1" dirty="0">
                <a:effectLst>
                  <a:outerShdw blurRad="38100" dist="38100" dir="2700000" algn="tl">
                    <a:srgbClr val="000000">
                      <a:alpha val="43137"/>
                    </a:srgbClr>
                  </a:outerShdw>
                </a:effectLst>
              </a:rPr>
              <a:t> Knowing what God has accomplished can help us wade through the decisions of our own beliefs</a:t>
            </a:r>
          </a:p>
          <a:p>
            <a:pPr lvl="1"/>
            <a:r>
              <a:rPr lang="en-US" sz="3200" b="1" dirty="0">
                <a:effectLst>
                  <a:outerShdw blurRad="38100" dist="38100" dir="2700000" algn="tl">
                    <a:srgbClr val="000000">
                      <a:alpha val="43137"/>
                    </a:srgbClr>
                  </a:outerShdw>
                </a:effectLst>
              </a:rPr>
              <a:t> When we see Paul utilizing reason and logic here it should not cause us to groan</a:t>
            </a:r>
          </a:p>
          <a:p>
            <a:pPr lvl="1"/>
            <a:r>
              <a:rPr lang="en-US" sz="3200" b="1" dirty="0">
                <a:effectLst>
                  <a:outerShdw blurRad="38100" dist="38100" dir="2700000" algn="tl">
                    <a:srgbClr val="000000">
                      <a:alpha val="43137"/>
                    </a:srgbClr>
                  </a:outerShdw>
                </a:effectLst>
              </a:rPr>
              <a:t> In order to make clear and rational arguments for the sake of the Gospel is no small thing</a:t>
            </a:r>
          </a:p>
          <a:p>
            <a:pPr lvl="1"/>
            <a:r>
              <a:rPr lang="en-US" sz="3200" b="1" dirty="0">
                <a:effectLst>
                  <a:outerShdw blurRad="38100" dist="38100" dir="2700000" algn="tl">
                    <a:srgbClr val="000000">
                      <a:alpha val="43137"/>
                    </a:srgbClr>
                  </a:outerShdw>
                </a:effectLst>
              </a:rPr>
              <a:t> The time of logic and reason did not end with Paul</a:t>
            </a:r>
          </a:p>
          <a:p>
            <a:pPr lvl="1"/>
            <a:r>
              <a:rPr lang="en-US" sz="3200" b="1" dirty="0">
                <a:effectLst>
                  <a:outerShdw blurRad="38100" dist="38100" dir="2700000" algn="tl">
                    <a:srgbClr val="000000">
                      <a:alpha val="43137"/>
                    </a:srgbClr>
                  </a:outerShdw>
                </a:effectLst>
              </a:rPr>
              <a:t> We should rejoice in those who came before us whom God used to show the concreteness of His plan of redemption and salvation</a:t>
            </a:r>
          </a:p>
        </p:txBody>
      </p:sp>
    </p:spTree>
    <p:extLst>
      <p:ext uri="{BB962C8B-B14F-4D97-AF65-F5344CB8AC3E}">
        <p14:creationId xmlns:p14="http://schemas.microsoft.com/office/powerpoint/2010/main" val="264193732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4800" b="1" dirty="0">
                <a:effectLst>
                  <a:outerShdw blurRad="38100" dist="38100" dir="2700000" algn="tl">
                    <a:srgbClr val="000000">
                      <a:alpha val="43137"/>
                    </a:srgbClr>
                  </a:outerShdw>
                </a:effectLst>
              </a:rPr>
              <a:t>Application Points</a:t>
            </a:r>
          </a:p>
          <a:p>
            <a:r>
              <a:rPr lang="en-US" sz="4800" b="1" dirty="0">
                <a:effectLst>
                  <a:outerShdw blurRad="38100" dist="38100" dir="2700000" algn="tl">
                    <a:srgbClr val="000000">
                      <a:alpha val="43137"/>
                    </a:srgbClr>
                  </a:outerShdw>
                </a:effectLst>
              </a:rPr>
              <a:t> If Not True (3)</a:t>
            </a:r>
          </a:p>
          <a:p>
            <a:pPr lvl="1"/>
            <a:r>
              <a:rPr lang="en-US" sz="4800" b="1" dirty="0">
                <a:effectLst>
                  <a:outerShdw blurRad="38100" dist="38100" dir="2700000" algn="tl">
                    <a:srgbClr val="000000">
                      <a:alpha val="43137"/>
                    </a:srgbClr>
                  </a:outerShdw>
                </a:effectLst>
              </a:rPr>
              <a:t> One such individual is Blaise Pascal</a:t>
            </a:r>
          </a:p>
          <a:p>
            <a:pPr lvl="1"/>
            <a:r>
              <a:rPr lang="en-US" sz="4800" b="1" dirty="0">
                <a:effectLst>
                  <a:outerShdw blurRad="38100" dist="38100" dir="2700000" algn="tl">
                    <a:srgbClr val="000000">
                      <a:alpha val="43137"/>
                    </a:srgbClr>
                  </a:outerShdw>
                </a:effectLst>
              </a:rPr>
              <a:t> He died at the age of 39</a:t>
            </a:r>
          </a:p>
          <a:p>
            <a:pPr lvl="1"/>
            <a:r>
              <a:rPr lang="en-US" sz="4800" b="1" dirty="0">
                <a:effectLst>
                  <a:outerShdw blurRad="38100" dist="38100" dir="2700000" algn="tl">
                    <a:srgbClr val="000000">
                      <a:alpha val="43137"/>
                    </a:srgbClr>
                  </a:outerShdw>
                </a:effectLst>
              </a:rPr>
              <a:t> He invented the first barometer</a:t>
            </a:r>
          </a:p>
          <a:p>
            <a:pPr lvl="1"/>
            <a:r>
              <a:rPr lang="en-US" sz="4800" b="1" dirty="0">
                <a:effectLst>
                  <a:outerShdw blurRad="38100" dist="38100" dir="2700000" algn="tl">
                    <a:srgbClr val="000000">
                      <a:alpha val="43137"/>
                    </a:srgbClr>
                  </a:outerShdw>
                </a:effectLst>
              </a:rPr>
              <a:t> He was not always a faithful individual, but had an experience which solidified his faith</a:t>
            </a:r>
          </a:p>
        </p:txBody>
      </p:sp>
    </p:spTree>
    <p:extLst>
      <p:ext uri="{BB962C8B-B14F-4D97-AF65-F5344CB8AC3E}">
        <p14:creationId xmlns:p14="http://schemas.microsoft.com/office/powerpoint/2010/main" val="26780578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62500" lnSpcReduction="20000"/>
          </a:bodyPr>
          <a:lstStyle/>
          <a:p>
            <a:pPr marL="0" indent="0" algn="ctr">
              <a:buNone/>
            </a:pPr>
            <a:r>
              <a:rPr lang="en-US" sz="4800" b="1" dirty="0">
                <a:effectLst>
                  <a:outerShdw blurRad="38100" dist="38100" dir="2700000" algn="tl">
                    <a:srgbClr val="000000">
                      <a:alpha val="43137"/>
                    </a:srgbClr>
                  </a:outerShdw>
                </a:effectLst>
              </a:rPr>
              <a:t>"When I see the blindness, the wretchedness of man, when I regard the whole silent universe, and man without light, left to himself, and, as it were, lost in this corner of the universe, without knowing who has put him there, what he has come to do, what will become of him at death, and incapable of all knowledge, I become terrified, like a man who should be carried in his sleep to a dreadful desert island, and should awake without knowing where he is, and without means of escape. And thereupon, I wonder how people in a condition so wretched do not fall into despair. I see other persons around me of a like nature. I ask them if they are better informed than I am. They tell me that they are not. And thereupon these wretched and lost beings, having looked around them, and seen some pleasing objects, have given and attached themselves to them. For my own part, I have not been able to attach myself to them, and, considering how strongly it appears that there is something else than what I see, I have examined whether this God has not left some sign of Himself." </a:t>
            </a:r>
          </a:p>
          <a:p>
            <a:pPr marL="0" indent="0" algn="ctr">
              <a:buNone/>
            </a:pPr>
            <a:r>
              <a:rPr lang="en-US" sz="4800" b="1" dirty="0">
                <a:effectLst>
                  <a:outerShdw blurRad="38100" dist="38100" dir="2700000" algn="tl">
                    <a:srgbClr val="000000">
                      <a:alpha val="43137"/>
                    </a:srgbClr>
                  </a:outerShdw>
                </a:effectLst>
              </a:rPr>
              <a:t>-Blaise Pascal, Pensées, Section XI: The Prophecies, 692.</a:t>
            </a:r>
          </a:p>
        </p:txBody>
      </p:sp>
    </p:spTree>
    <p:extLst>
      <p:ext uri="{BB962C8B-B14F-4D97-AF65-F5344CB8AC3E}">
        <p14:creationId xmlns:p14="http://schemas.microsoft.com/office/powerpoint/2010/main" val="329975985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85000" lnSpcReduction="20000"/>
          </a:bodyPr>
          <a:lstStyle/>
          <a:p>
            <a:pPr marL="0" indent="0" algn="ctr">
              <a:buNone/>
            </a:pPr>
            <a:r>
              <a:rPr lang="en-US" sz="4800" b="1" dirty="0">
                <a:effectLst>
                  <a:outerShdw blurRad="38100" dist="38100" dir="2700000" algn="tl">
                    <a:srgbClr val="000000">
                      <a:alpha val="43137"/>
                    </a:srgbClr>
                  </a:outerShdw>
                </a:effectLst>
              </a:rPr>
              <a:t>Application Points</a:t>
            </a:r>
          </a:p>
          <a:p>
            <a:r>
              <a:rPr lang="en-US" sz="4800" b="1" dirty="0">
                <a:effectLst>
                  <a:outerShdw blurRad="38100" dist="38100" dir="2700000" algn="tl">
                    <a:srgbClr val="000000">
                      <a:alpha val="43137"/>
                    </a:srgbClr>
                  </a:outerShdw>
                </a:effectLst>
              </a:rPr>
              <a:t> If Not True (4)</a:t>
            </a:r>
          </a:p>
          <a:p>
            <a:pPr lvl="1"/>
            <a:r>
              <a:rPr lang="en-US" sz="4800" b="1" dirty="0">
                <a:effectLst>
                  <a:outerShdw blurRad="38100" dist="38100" dir="2700000" algn="tl">
                    <a:srgbClr val="000000">
                      <a:alpha val="43137"/>
                    </a:srgbClr>
                  </a:outerShdw>
                </a:effectLst>
              </a:rPr>
              <a:t> Pascal searched and continued to find the evidence of this Designer</a:t>
            </a:r>
          </a:p>
          <a:p>
            <a:pPr lvl="1"/>
            <a:r>
              <a:rPr lang="en-US" sz="4800" b="1" dirty="0">
                <a:effectLst>
                  <a:outerShdw blurRad="38100" dist="38100" dir="2700000" algn="tl">
                    <a:srgbClr val="000000">
                      <a:alpha val="43137"/>
                    </a:srgbClr>
                  </a:outerShdw>
                </a:effectLst>
              </a:rPr>
              <a:t> He created what is known as “Pascals Wager”</a:t>
            </a:r>
          </a:p>
          <a:p>
            <a:pPr lvl="1"/>
            <a:r>
              <a:rPr lang="en-US" sz="4800" b="1" dirty="0">
                <a:effectLst>
                  <a:outerShdw blurRad="38100" dist="38100" dir="2700000" algn="tl">
                    <a:srgbClr val="000000">
                      <a:alpha val="43137"/>
                    </a:srgbClr>
                  </a:outerShdw>
                </a:effectLst>
              </a:rPr>
              <a:t> There are two options before us</a:t>
            </a:r>
          </a:p>
          <a:p>
            <a:pPr lvl="1"/>
            <a:r>
              <a:rPr lang="en-US" sz="4800" b="1" dirty="0">
                <a:effectLst>
                  <a:outerShdw blurRad="38100" dist="38100" dir="2700000" algn="tl">
                    <a:srgbClr val="000000">
                      <a:alpha val="43137"/>
                    </a:srgbClr>
                  </a:outerShdw>
                </a:effectLst>
              </a:rPr>
              <a:t> Either God exists or He does not exist</a:t>
            </a:r>
          </a:p>
          <a:p>
            <a:pPr lvl="1"/>
            <a:r>
              <a:rPr lang="en-US" sz="4800" b="1" dirty="0">
                <a:effectLst>
                  <a:outerShdw blurRad="38100" dist="38100" dir="2700000" algn="tl">
                    <a:srgbClr val="000000">
                      <a:alpha val="43137"/>
                    </a:srgbClr>
                  </a:outerShdw>
                </a:effectLst>
              </a:rPr>
              <a:t> Each has two potential outcomes</a:t>
            </a:r>
          </a:p>
          <a:p>
            <a:pPr lvl="1"/>
            <a:r>
              <a:rPr lang="en-US" sz="4800" b="1" dirty="0">
                <a:effectLst>
                  <a:outerShdw blurRad="38100" dist="38100" dir="2700000" algn="tl">
                    <a:srgbClr val="000000">
                      <a:alpha val="43137"/>
                    </a:srgbClr>
                  </a:outerShdw>
                </a:effectLst>
              </a:rPr>
              <a:t> 1). If He does not exist and you do not believe in Him you lose nothing but also gain nothing</a:t>
            </a:r>
          </a:p>
          <a:p>
            <a:pPr lvl="1"/>
            <a:r>
              <a:rPr lang="en-US" sz="4800" b="1" dirty="0">
                <a:effectLst>
                  <a:outerShdw blurRad="38100" dist="38100" dir="2700000" algn="tl">
                    <a:srgbClr val="000000">
                      <a:alpha val="43137"/>
                    </a:srgbClr>
                  </a:outerShdw>
                </a:effectLst>
              </a:rPr>
              <a:t> 2). If He does not exist and you </a:t>
            </a:r>
            <a:r>
              <a:rPr lang="en-US" sz="4800" b="1" i="1" u="sng" dirty="0">
                <a:effectLst>
                  <a:outerShdw blurRad="38100" dist="38100" dir="2700000" algn="tl">
                    <a:srgbClr val="000000">
                      <a:alpha val="43137"/>
                    </a:srgbClr>
                  </a:outerShdw>
                </a:effectLst>
              </a:rPr>
              <a:t>do</a:t>
            </a:r>
            <a:r>
              <a:rPr lang="en-US" sz="4800" b="1" dirty="0">
                <a:effectLst>
                  <a:outerShdw blurRad="38100" dist="38100" dir="2700000" algn="tl">
                    <a:srgbClr val="000000">
                      <a:alpha val="43137"/>
                    </a:srgbClr>
                  </a:outerShdw>
                </a:effectLst>
              </a:rPr>
              <a:t> believe in Him you lose certain pleasures or joys, and you gain nothing in the end</a:t>
            </a:r>
          </a:p>
        </p:txBody>
      </p:sp>
    </p:spTree>
    <p:extLst>
      <p:ext uri="{BB962C8B-B14F-4D97-AF65-F5344CB8AC3E}">
        <p14:creationId xmlns:p14="http://schemas.microsoft.com/office/powerpoint/2010/main" val="160548827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70000" lnSpcReduction="20000"/>
          </a:bodyPr>
          <a:lstStyle/>
          <a:p>
            <a:pPr marL="0" indent="0" algn="ctr">
              <a:buNone/>
            </a:pPr>
            <a:r>
              <a:rPr lang="en-US" sz="4800" b="1" dirty="0">
                <a:effectLst>
                  <a:outerShdw blurRad="38100" dist="38100" dir="2700000" algn="tl">
                    <a:srgbClr val="000000">
                      <a:alpha val="43137"/>
                    </a:srgbClr>
                  </a:outerShdw>
                </a:effectLst>
              </a:rPr>
              <a:t>Application Points</a:t>
            </a:r>
          </a:p>
          <a:p>
            <a:r>
              <a:rPr lang="en-US" sz="4800" b="1" dirty="0">
                <a:effectLst>
                  <a:outerShdw blurRad="38100" dist="38100" dir="2700000" algn="tl">
                    <a:srgbClr val="000000">
                      <a:alpha val="43137"/>
                    </a:srgbClr>
                  </a:outerShdw>
                </a:effectLst>
              </a:rPr>
              <a:t> If Not True (5)</a:t>
            </a:r>
          </a:p>
          <a:p>
            <a:pPr lvl="1"/>
            <a:r>
              <a:rPr lang="en-US" sz="4800" b="1" dirty="0">
                <a:effectLst>
                  <a:outerShdw blurRad="38100" dist="38100" dir="2700000" algn="tl">
                    <a:srgbClr val="000000">
                      <a:alpha val="43137"/>
                    </a:srgbClr>
                  </a:outerShdw>
                </a:effectLst>
              </a:rPr>
              <a:t> If God does exist and you do </a:t>
            </a:r>
            <a:r>
              <a:rPr lang="en-US" sz="4800" b="1" i="1" u="sng" dirty="0">
                <a:effectLst>
                  <a:outerShdw blurRad="38100" dist="38100" dir="2700000" algn="tl">
                    <a:srgbClr val="000000">
                      <a:alpha val="43137"/>
                    </a:srgbClr>
                  </a:outerShdw>
                </a:effectLst>
              </a:rPr>
              <a:t>not</a:t>
            </a:r>
            <a:r>
              <a:rPr lang="en-US" sz="4800" b="1" dirty="0">
                <a:effectLst>
                  <a:outerShdw blurRad="38100" dist="38100" dir="2700000" algn="tl">
                    <a:srgbClr val="000000">
                      <a:alpha val="43137"/>
                    </a:srgbClr>
                  </a:outerShdw>
                </a:effectLst>
              </a:rPr>
              <a:t> believe you gain a little pleasure here, but lose </a:t>
            </a:r>
            <a:r>
              <a:rPr lang="en-US" sz="4800" b="1" i="1" u="sng" dirty="0">
                <a:effectLst>
                  <a:outerShdw blurRad="38100" dist="38100" dir="2700000" algn="tl">
                    <a:srgbClr val="000000">
                      <a:alpha val="43137"/>
                    </a:srgbClr>
                  </a:outerShdw>
                </a:effectLst>
              </a:rPr>
              <a:t>infinite</a:t>
            </a:r>
            <a:r>
              <a:rPr lang="en-US" sz="4800" b="1" dirty="0">
                <a:effectLst>
                  <a:outerShdw blurRad="38100" dist="38100" dir="2700000" algn="tl">
                    <a:srgbClr val="000000">
                      <a:alpha val="43137"/>
                    </a:srgbClr>
                  </a:outerShdw>
                </a:effectLst>
              </a:rPr>
              <a:t> pleasure</a:t>
            </a:r>
          </a:p>
          <a:p>
            <a:pPr lvl="1"/>
            <a:r>
              <a:rPr lang="en-US" sz="4800" b="1" dirty="0">
                <a:effectLst>
                  <a:outerShdw blurRad="38100" dist="38100" dir="2700000" algn="tl">
                    <a:srgbClr val="000000">
                      <a:alpha val="43137"/>
                    </a:srgbClr>
                  </a:outerShdw>
                </a:effectLst>
              </a:rPr>
              <a:t> If God does exist and you </a:t>
            </a:r>
            <a:r>
              <a:rPr lang="en-US" sz="4800" b="1" i="1" u="sng" dirty="0">
                <a:effectLst>
                  <a:outerShdw blurRad="38100" dist="38100" dir="2700000" algn="tl">
                    <a:srgbClr val="000000">
                      <a:alpha val="43137"/>
                    </a:srgbClr>
                  </a:outerShdw>
                </a:effectLst>
              </a:rPr>
              <a:t>do</a:t>
            </a:r>
            <a:r>
              <a:rPr lang="en-US" sz="4800" b="1" dirty="0">
                <a:effectLst>
                  <a:outerShdw blurRad="38100" dist="38100" dir="2700000" algn="tl">
                    <a:srgbClr val="000000">
                      <a:alpha val="43137"/>
                    </a:srgbClr>
                  </a:outerShdw>
                </a:effectLst>
              </a:rPr>
              <a:t> believe, you lose a little pleasure in this life, but gain </a:t>
            </a:r>
            <a:r>
              <a:rPr lang="en-US" sz="4800" b="1" i="1" u="sng" dirty="0">
                <a:effectLst>
                  <a:outerShdw blurRad="38100" dist="38100" dir="2700000" algn="tl">
                    <a:srgbClr val="000000">
                      <a:alpha val="43137"/>
                    </a:srgbClr>
                  </a:outerShdw>
                </a:effectLst>
              </a:rPr>
              <a:t>infinite</a:t>
            </a:r>
            <a:r>
              <a:rPr lang="en-US" sz="4800" b="1" dirty="0">
                <a:effectLst>
                  <a:outerShdw blurRad="38100" dist="38100" dir="2700000" algn="tl">
                    <a:srgbClr val="000000">
                      <a:alpha val="43137"/>
                    </a:srgbClr>
                  </a:outerShdw>
                </a:effectLst>
              </a:rPr>
              <a:t> pleasure</a:t>
            </a:r>
          </a:p>
          <a:p>
            <a:pPr lvl="1"/>
            <a:r>
              <a:rPr lang="en-US" sz="4800" b="1" dirty="0">
                <a:effectLst>
                  <a:outerShdw blurRad="38100" dist="38100" dir="2700000" algn="tl">
                    <a:srgbClr val="000000">
                      <a:alpha val="43137"/>
                    </a:srgbClr>
                  </a:outerShdw>
                </a:effectLst>
              </a:rPr>
              <a:t> Any rational person would have to take seriously whether or not God exists based upon these outcomes</a:t>
            </a:r>
          </a:p>
          <a:p>
            <a:pPr lvl="1"/>
            <a:r>
              <a:rPr lang="en-US" sz="4800" b="1" dirty="0">
                <a:effectLst>
                  <a:outerShdw blurRad="38100" dist="38100" dir="2700000" algn="tl">
                    <a:srgbClr val="000000">
                      <a:alpha val="43137"/>
                    </a:srgbClr>
                  </a:outerShdw>
                </a:effectLst>
              </a:rPr>
              <a:t> When we consider the possibilities of all that we see and experience…we should believe just based on the logic of it</a:t>
            </a:r>
          </a:p>
          <a:p>
            <a:pPr lvl="1"/>
            <a:r>
              <a:rPr lang="en-US" sz="4800" b="1" dirty="0">
                <a:effectLst>
                  <a:outerShdw blurRad="38100" dist="38100" dir="2700000" algn="tl">
                    <a:srgbClr val="000000">
                      <a:alpha val="43137"/>
                    </a:srgbClr>
                  </a:outerShdw>
                </a:effectLst>
              </a:rPr>
              <a:t> For even a </a:t>
            </a:r>
            <a:r>
              <a:rPr lang="en-US" sz="4800" b="1" i="1" u="sng" dirty="0">
                <a:effectLst>
                  <a:outerShdw blurRad="38100" dist="38100" dir="2700000" algn="tl">
                    <a:srgbClr val="000000">
                      <a:alpha val="43137"/>
                    </a:srgbClr>
                  </a:outerShdw>
                </a:effectLst>
              </a:rPr>
              <a:t>potential</a:t>
            </a:r>
            <a:r>
              <a:rPr lang="en-US" sz="4800" b="1" dirty="0">
                <a:effectLst>
                  <a:outerShdw blurRad="38100" dist="38100" dir="2700000" algn="tl">
                    <a:srgbClr val="000000">
                      <a:alpha val="43137"/>
                    </a:srgbClr>
                  </a:outerShdw>
                </a:effectLst>
              </a:rPr>
              <a:t> for an infinite amount of joy is worthy any </a:t>
            </a:r>
            <a:r>
              <a:rPr lang="en-US" sz="4800" b="1" i="1" u="sng" dirty="0">
                <a:effectLst>
                  <a:outerShdw blurRad="38100" dist="38100" dir="2700000" algn="tl">
                    <a:srgbClr val="000000">
                      <a:alpha val="43137"/>
                    </a:srgbClr>
                  </a:outerShdw>
                </a:effectLst>
              </a:rPr>
              <a:t>limited</a:t>
            </a:r>
            <a:r>
              <a:rPr lang="en-US" sz="4800" b="1" dirty="0">
                <a:effectLst>
                  <a:outerShdw blurRad="38100" dist="38100" dir="2700000" algn="tl">
                    <a:srgbClr val="000000">
                      <a:alpha val="43137"/>
                    </a:srgbClr>
                  </a:outerShdw>
                </a:effectLst>
              </a:rPr>
              <a:t> joy sacrificed in this life</a:t>
            </a:r>
          </a:p>
          <a:p>
            <a:pPr lvl="1"/>
            <a:r>
              <a:rPr lang="en-US" sz="4800" b="1" dirty="0">
                <a:effectLst>
                  <a:outerShdw blurRad="38100" dist="38100" dir="2700000" algn="tl">
                    <a:srgbClr val="000000">
                      <a:alpha val="43137"/>
                    </a:srgbClr>
                  </a:outerShdw>
                </a:effectLst>
              </a:rPr>
              <a:t> Paul utilizes such logic and reason to make his points thus far</a:t>
            </a:r>
          </a:p>
          <a:p>
            <a:pPr lvl="1"/>
            <a:r>
              <a:rPr lang="en-US" sz="4800" b="1" dirty="0">
                <a:effectLst>
                  <a:outerShdw blurRad="38100" dist="38100" dir="2700000" algn="tl">
                    <a:srgbClr val="000000">
                      <a:alpha val="43137"/>
                    </a:srgbClr>
                  </a:outerShdw>
                </a:effectLst>
              </a:rPr>
              <a:t> Why does he utilize such logic?</a:t>
            </a:r>
          </a:p>
          <a:p>
            <a:pPr lvl="1"/>
            <a:r>
              <a:rPr lang="en-US" sz="4800" b="1" dirty="0">
                <a:effectLst>
                  <a:outerShdw blurRad="38100" dist="38100" dir="2700000" algn="tl">
                    <a:srgbClr val="000000">
                      <a:alpha val="43137"/>
                    </a:srgbClr>
                  </a:outerShdw>
                </a:effectLst>
              </a:rPr>
              <a:t> If Jesus is not raised, the whole of the Gospel falls apart</a:t>
            </a:r>
          </a:p>
        </p:txBody>
      </p:sp>
    </p:spTree>
    <p:extLst>
      <p:ext uri="{BB962C8B-B14F-4D97-AF65-F5344CB8AC3E}">
        <p14:creationId xmlns:p14="http://schemas.microsoft.com/office/powerpoint/2010/main" val="369345506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10000"/>
          </a:bodyPr>
          <a:lstStyle/>
          <a:p>
            <a:pPr marL="0" indent="0" algn="ctr">
              <a:buNone/>
            </a:pPr>
            <a:r>
              <a:rPr lang="en-US" sz="4800" b="1" dirty="0">
                <a:effectLst>
                  <a:outerShdw blurRad="38100" dist="38100" dir="2700000" algn="tl">
                    <a:srgbClr val="000000">
                      <a:alpha val="43137"/>
                    </a:srgbClr>
                  </a:outerShdw>
                </a:effectLst>
              </a:rPr>
              <a:t>Application Points</a:t>
            </a:r>
          </a:p>
          <a:p>
            <a:r>
              <a:rPr lang="en-US" sz="4800" b="1" dirty="0">
                <a:effectLst>
                  <a:outerShdw blurRad="38100" dist="38100" dir="2700000" algn="tl">
                    <a:srgbClr val="000000">
                      <a:alpha val="43137"/>
                    </a:srgbClr>
                  </a:outerShdw>
                </a:effectLst>
              </a:rPr>
              <a:t> If Not True (6)</a:t>
            </a:r>
          </a:p>
          <a:p>
            <a:pPr lvl="1"/>
            <a:r>
              <a:rPr lang="en-US" sz="4800" b="1" dirty="0">
                <a:effectLst>
                  <a:outerShdw blurRad="38100" dist="38100" dir="2700000" algn="tl">
                    <a:srgbClr val="000000">
                      <a:alpha val="43137"/>
                    </a:srgbClr>
                  </a:outerShdw>
                </a:effectLst>
              </a:rPr>
              <a:t> With Christ, the theme of death is overcome because of the resurrection</a:t>
            </a:r>
          </a:p>
          <a:p>
            <a:pPr lvl="1"/>
            <a:r>
              <a:rPr lang="en-US" sz="4800" b="1" dirty="0">
                <a:effectLst>
                  <a:outerShdw blurRad="38100" dist="38100" dir="2700000" algn="tl">
                    <a:srgbClr val="000000">
                      <a:alpha val="43137"/>
                    </a:srgbClr>
                  </a:outerShdw>
                </a:effectLst>
              </a:rPr>
              <a:t> A rejection of the physical resurrection is thus a rejection of the Gospel itself</a:t>
            </a:r>
          </a:p>
          <a:p>
            <a:pPr lvl="1"/>
            <a:r>
              <a:rPr lang="en-US" sz="4800" b="1" dirty="0">
                <a:effectLst>
                  <a:outerShdw blurRad="38100" dist="38100" dir="2700000" algn="tl">
                    <a:srgbClr val="000000">
                      <a:alpha val="43137"/>
                    </a:srgbClr>
                  </a:outerShdw>
                </a:effectLst>
              </a:rPr>
              <a:t> We highly prize the “spiritual” rather than the “physical”</a:t>
            </a:r>
          </a:p>
          <a:p>
            <a:pPr lvl="1"/>
            <a:r>
              <a:rPr lang="en-US" sz="4800" b="1" dirty="0">
                <a:effectLst>
                  <a:outerShdw blurRad="38100" dist="38100" dir="2700000" algn="tl">
                    <a:srgbClr val="000000">
                      <a:alpha val="43137"/>
                    </a:srgbClr>
                  </a:outerShdw>
                </a:effectLst>
              </a:rPr>
              <a:t> Death is always an enemy</a:t>
            </a:r>
          </a:p>
          <a:p>
            <a:pPr lvl="1"/>
            <a:r>
              <a:rPr lang="en-US" sz="4800" b="1" dirty="0">
                <a:effectLst>
                  <a:outerShdw blurRad="38100" dist="38100" dir="2700000" algn="tl">
                    <a:srgbClr val="000000">
                      <a:alpha val="43137"/>
                    </a:srgbClr>
                  </a:outerShdw>
                </a:effectLst>
              </a:rPr>
              <a:t> It goes </a:t>
            </a:r>
            <a:r>
              <a:rPr lang="en-US" sz="4800" b="1" i="1" u="sng" dirty="0">
                <a:effectLst>
                  <a:outerShdw blurRad="38100" dist="38100" dir="2700000" algn="tl">
                    <a:srgbClr val="000000">
                      <a:alpha val="43137"/>
                    </a:srgbClr>
                  </a:outerShdw>
                </a:effectLst>
              </a:rPr>
              <a:t>against</a:t>
            </a:r>
            <a:r>
              <a:rPr lang="en-US" sz="4800" b="1" dirty="0">
                <a:effectLst>
                  <a:outerShdw blurRad="38100" dist="38100" dir="2700000" algn="tl">
                    <a:srgbClr val="000000">
                      <a:alpha val="43137"/>
                    </a:srgbClr>
                  </a:outerShdw>
                </a:effectLst>
              </a:rPr>
              <a:t> what we are made to be</a:t>
            </a:r>
          </a:p>
          <a:p>
            <a:pPr lvl="1"/>
            <a:r>
              <a:rPr lang="en-US" sz="4800" b="1" dirty="0">
                <a:effectLst>
                  <a:outerShdw blurRad="38100" dist="38100" dir="2700000" algn="tl">
                    <a:srgbClr val="000000">
                      <a:alpha val="43137"/>
                    </a:srgbClr>
                  </a:outerShdw>
                </a:effectLst>
              </a:rPr>
              <a:t> Death is a separation of body and soul</a:t>
            </a:r>
          </a:p>
        </p:txBody>
      </p:sp>
    </p:spTree>
    <p:extLst>
      <p:ext uri="{BB962C8B-B14F-4D97-AF65-F5344CB8AC3E}">
        <p14:creationId xmlns:p14="http://schemas.microsoft.com/office/powerpoint/2010/main" val="16502755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85000" lnSpcReduction="20000"/>
          </a:bodyPr>
          <a:lstStyle/>
          <a:p>
            <a:pPr marL="0" indent="0" algn="ctr">
              <a:buNone/>
            </a:pPr>
            <a:r>
              <a:rPr lang="en-US" sz="4800" b="1" dirty="0">
                <a:effectLst>
                  <a:outerShdw blurRad="38100" dist="38100" dir="2700000" algn="tl">
                    <a:srgbClr val="000000">
                      <a:alpha val="43137"/>
                    </a:srgbClr>
                  </a:outerShdw>
                </a:effectLst>
              </a:rPr>
              <a:t>“16 Then they journeyed from Bethel. When they were still some distance from </a:t>
            </a:r>
            <a:r>
              <a:rPr lang="en-US" sz="4800" b="1" dirty="0" err="1">
                <a:effectLst>
                  <a:outerShdw blurRad="38100" dist="38100" dir="2700000" algn="tl">
                    <a:srgbClr val="000000">
                      <a:alpha val="43137"/>
                    </a:srgbClr>
                  </a:outerShdw>
                </a:effectLst>
              </a:rPr>
              <a:t>Ephrath</a:t>
            </a:r>
            <a:r>
              <a:rPr lang="en-US" sz="4800" b="1" dirty="0">
                <a:effectLst>
                  <a:outerShdw blurRad="38100" dist="38100" dir="2700000" algn="tl">
                    <a:srgbClr val="000000">
                      <a:alpha val="43137"/>
                    </a:srgbClr>
                  </a:outerShdw>
                </a:effectLst>
              </a:rPr>
              <a:t>, Rachel went into labor, and she had hard labor. 17 And when her labor was at its hardest, the midwife said to her, “Do not fear, for you have another son.” 18 </a:t>
            </a:r>
            <a:r>
              <a:rPr lang="en-US" sz="4800" b="1" i="1" u="sng" dirty="0">
                <a:effectLst>
                  <a:outerShdw blurRad="38100" dist="38100" dir="2700000" algn="tl">
                    <a:srgbClr val="000000">
                      <a:alpha val="43137"/>
                    </a:srgbClr>
                  </a:outerShdw>
                </a:effectLst>
              </a:rPr>
              <a:t>And as her soul was departing (for she was dying)</a:t>
            </a:r>
            <a:r>
              <a:rPr lang="en-US" sz="4800" b="1" dirty="0">
                <a:effectLst>
                  <a:outerShdw blurRad="38100" dist="38100" dir="2700000" algn="tl">
                    <a:srgbClr val="000000">
                      <a:alpha val="43137"/>
                    </a:srgbClr>
                  </a:outerShdw>
                </a:effectLst>
              </a:rPr>
              <a:t>, she called his name Ben-</a:t>
            </a:r>
            <a:r>
              <a:rPr lang="en-US" sz="4800" b="1" dirty="0" err="1">
                <a:effectLst>
                  <a:outerShdw blurRad="38100" dist="38100" dir="2700000" algn="tl">
                    <a:srgbClr val="000000">
                      <a:alpha val="43137"/>
                    </a:srgbClr>
                  </a:outerShdw>
                </a:effectLst>
              </a:rPr>
              <a:t>oni</a:t>
            </a:r>
            <a:r>
              <a:rPr lang="en-US" sz="4800" b="1" dirty="0">
                <a:effectLst>
                  <a:outerShdw blurRad="38100" dist="38100" dir="2700000" algn="tl">
                    <a:srgbClr val="000000">
                      <a:alpha val="43137"/>
                    </a:srgbClr>
                  </a:outerShdw>
                </a:effectLst>
              </a:rPr>
              <a:t>; but his father called him Benjamin. 19 So Rachel died, and she was buried on the way to </a:t>
            </a:r>
            <a:r>
              <a:rPr lang="en-US" sz="4800" b="1" dirty="0" err="1">
                <a:effectLst>
                  <a:outerShdw blurRad="38100" dist="38100" dir="2700000" algn="tl">
                    <a:srgbClr val="000000">
                      <a:alpha val="43137"/>
                    </a:srgbClr>
                  </a:outerShdw>
                </a:effectLst>
              </a:rPr>
              <a:t>Ephrath</a:t>
            </a:r>
            <a:r>
              <a:rPr lang="en-US" sz="4800" b="1" dirty="0">
                <a:effectLst>
                  <a:outerShdw blurRad="38100" dist="38100" dir="2700000" algn="tl">
                    <a:srgbClr val="000000">
                      <a:alpha val="43137"/>
                    </a:srgbClr>
                  </a:outerShdw>
                </a:effectLst>
              </a:rPr>
              <a:t> (that is, Bethlehem), 20 and Jacob set up a pillar over her tomb. It is the pillar of Rachel’s tomb, which is there to this day. 21 Israel journeyed on and pitched his tent beyond the tower of Eder.” </a:t>
            </a:r>
          </a:p>
          <a:p>
            <a:pPr marL="0" indent="0" algn="ctr">
              <a:buNone/>
            </a:pPr>
            <a:r>
              <a:rPr lang="en-US" sz="4800" b="1" dirty="0">
                <a:effectLst>
                  <a:outerShdw blurRad="38100" dist="38100" dir="2700000" algn="tl">
                    <a:srgbClr val="000000">
                      <a:alpha val="43137"/>
                    </a:srgbClr>
                  </a:outerShdw>
                </a:effectLst>
              </a:rPr>
              <a:t>Genesis 35:16-21, ESV (Emphasis Mine)</a:t>
            </a:r>
          </a:p>
        </p:txBody>
      </p:sp>
    </p:spTree>
    <p:extLst>
      <p:ext uri="{BB962C8B-B14F-4D97-AF65-F5344CB8AC3E}">
        <p14:creationId xmlns:p14="http://schemas.microsoft.com/office/powerpoint/2010/main" val="345234464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4800" b="1" dirty="0">
                <a:effectLst>
                  <a:outerShdw blurRad="38100" dist="38100" dir="2700000" algn="tl">
                    <a:srgbClr val="000000">
                      <a:alpha val="43137"/>
                    </a:srgbClr>
                  </a:outerShdw>
                </a:effectLst>
              </a:rPr>
              <a:t>“28 After this, Jesus, knowing that all was now finished, said (to fulfill the Scripture), “I thirst.” 29 A jar full of sour wine stood there, so they put a sponge full of the sour wine on a hyssop branch and held it to his mouth. 30 When Jesus had received the sour wine, he said, “It is finished,” </a:t>
            </a:r>
            <a:r>
              <a:rPr lang="en-US" sz="4800" b="1" i="1" u="sng" dirty="0">
                <a:effectLst>
                  <a:outerShdw blurRad="38100" dist="38100" dir="2700000" algn="tl">
                    <a:srgbClr val="000000">
                      <a:alpha val="43137"/>
                    </a:srgbClr>
                  </a:outerShdw>
                </a:effectLst>
              </a:rPr>
              <a:t>and he bowed his head and gave up his spirit.” </a:t>
            </a:r>
            <a:r>
              <a:rPr lang="en-US" sz="4800" b="1" dirty="0">
                <a:effectLst>
                  <a:outerShdw blurRad="38100" dist="38100" dir="2700000" algn="tl">
                    <a:srgbClr val="000000">
                      <a:alpha val="43137"/>
                    </a:srgbClr>
                  </a:outerShdw>
                </a:effectLst>
              </a:rPr>
              <a:t>John 19:28-30, ESV (Emphasis Mine)</a:t>
            </a:r>
          </a:p>
        </p:txBody>
      </p:sp>
    </p:spTree>
    <p:extLst>
      <p:ext uri="{BB962C8B-B14F-4D97-AF65-F5344CB8AC3E}">
        <p14:creationId xmlns:p14="http://schemas.microsoft.com/office/powerpoint/2010/main" val="9052832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10000"/>
          </a:bodyPr>
          <a:lstStyle/>
          <a:p>
            <a:pPr marL="0" indent="0" algn="ctr">
              <a:buNone/>
            </a:pPr>
            <a:r>
              <a:rPr lang="en-US" sz="2800" b="1" dirty="0">
                <a:effectLst>
                  <a:outerShdw blurRad="38100" dist="38100" dir="2700000" algn="tl">
                    <a:srgbClr val="000000">
                      <a:alpha val="43137"/>
                    </a:srgbClr>
                  </a:outerShdw>
                </a:effectLst>
              </a:rPr>
              <a:t>Application Points</a:t>
            </a:r>
          </a:p>
          <a:p>
            <a:r>
              <a:rPr lang="en-US" sz="2800" b="1" dirty="0">
                <a:effectLst>
                  <a:outerShdw blurRad="38100" dist="38100" dir="2700000" algn="tl">
                    <a:srgbClr val="000000">
                      <a:alpha val="43137"/>
                    </a:srgbClr>
                  </a:outerShdw>
                </a:effectLst>
              </a:rPr>
              <a:t> If Not True (7)</a:t>
            </a:r>
          </a:p>
          <a:p>
            <a:pPr lvl="1"/>
            <a:r>
              <a:rPr lang="en-US" sz="2800" b="1" dirty="0">
                <a:effectLst>
                  <a:outerShdw blurRad="38100" dist="38100" dir="2700000" algn="tl">
                    <a:srgbClr val="000000">
                      <a:alpha val="43137"/>
                    </a:srgbClr>
                  </a:outerShdw>
                </a:effectLst>
              </a:rPr>
              <a:t> In both of these situations we see the separation of body and soul is what death is</a:t>
            </a:r>
          </a:p>
          <a:p>
            <a:pPr lvl="1"/>
            <a:r>
              <a:rPr lang="en-US" sz="2800" b="1" dirty="0">
                <a:effectLst>
                  <a:outerShdw blurRad="38100" dist="38100" dir="2700000" algn="tl">
                    <a:srgbClr val="000000">
                      <a:alpha val="43137"/>
                    </a:srgbClr>
                  </a:outerShdw>
                </a:effectLst>
              </a:rPr>
              <a:t> When He created humanity it was as a physical being with a soul</a:t>
            </a:r>
          </a:p>
          <a:p>
            <a:pPr lvl="1"/>
            <a:r>
              <a:rPr lang="en-US" sz="2800" b="1" dirty="0">
                <a:effectLst>
                  <a:outerShdw blurRad="38100" dist="38100" dir="2700000" algn="tl">
                    <a:srgbClr val="000000">
                      <a:alpha val="43137"/>
                    </a:srgbClr>
                  </a:outerShdw>
                </a:effectLst>
              </a:rPr>
              <a:t> The soul persists, the body decays, but </a:t>
            </a:r>
            <a:r>
              <a:rPr lang="en-US" sz="2800" b="1" i="1" u="sng" dirty="0">
                <a:effectLst>
                  <a:outerShdw blurRad="38100" dist="38100" dir="2700000" algn="tl">
                    <a:srgbClr val="000000">
                      <a:alpha val="43137"/>
                    </a:srgbClr>
                  </a:outerShdw>
                </a:effectLst>
              </a:rPr>
              <a:t>originally</a:t>
            </a:r>
            <a:r>
              <a:rPr lang="en-US" sz="2800" b="1" dirty="0">
                <a:effectLst>
                  <a:outerShdw blurRad="38100" dist="38100" dir="2700000" algn="tl">
                    <a:srgbClr val="000000">
                      <a:alpha val="43137"/>
                    </a:srgbClr>
                  </a:outerShdw>
                </a:effectLst>
              </a:rPr>
              <a:t> it was meant that </a:t>
            </a:r>
            <a:r>
              <a:rPr lang="en-US" sz="2800" b="1" i="1" u="sng" dirty="0">
                <a:effectLst>
                  <a:outerShdw blurRad="38100" dist="38100" dir="2700000" algn="tl">
                    <a:srgbClr val="000000">
                      <a:alpha val="43137"/>
                    </a:srgbClr>
                  </a:outerShdw>
                </a:effectLst>
              </a:rPr>
              <a:t>both</a:t>
            </a:r>
            <a:r>
              <a:rPr lang="en-US" sz="2800" b="1" dirty="0">
                <a:effectLst>
                  <a:outerShdw blurRad="38100" dist="38100" dir="2700000" algn="tl">
                    <a:srgbClr val="000000">
                      <a:alpha val="43137"/>
                    </a:srgbClr>
                  </a:outerShdw>
                </a:effectLst>
              </a:rPr>
              <a:t> should continue</a:t>
            </a:r>
          </a:p>
          <a:p>
            <a:pPr lvl="1"/>
            <a:r>
              <a:rPr lang="en-US" sz="2800" b="1" dirty="0">
                <a:effectLst>
                  <a:outerShdw blurRad="38100" dist="38100" dir="2700000" algn="tl">
                    <a:srgbClr val="000000">
                      <a:alpha val="43137"/>
                    </a:srgbClr>
                  </a:outerShdw>
                </a:effectLst>
              </a:rPr>
              <a:t> For there to be no physical resurrection would mean that death had not been conquered</a:t>
            </a:r>
          </a:p>
          <a:p>
            <a:pPr lvl="1"/>
            <a:r>
              <a:rPr lang="en-US" sz="2800" b="1" dirty="0">
                <a:effectLst>
                  <a:outerShdw blurRad="38100" dist="38100" dir="2700000" algn="tl">
                    <a:srgbClr val="000000">
                      <a:alpha val="43137"/>
                    </a:srgbClr>
                  </a:outerShdw>
                </a:effectLst>
              </a:rPr>
              <a:t> There is no hope for a future because death simply persists</a:t>
            </a:r>
          </a:p>
          <a:p>
            <a:pPr lvl="1"/>
            <a:r>
              <a:rPr lang="en-US" sz="2800" b="1" dirty="0">
                <a:effectLst>
                  <a:outerShdw blurRad="38100" dist="38100" dir="2700000" algn="tl">
                    <a:srgbClr val="000000">
                      <a:alpha val="43137"/>
                    </a:srgbClr>
                  </a:outerShdw>
                </a:effectLst>
              </a:rPr>
              <a:t> We, the Apostles, all believers, are most to be pitied</a:t>
            </a:r>
          </a:p>
          <a:p>
            <a:pPr lvl="1"/>
            <a:r>
              <a:rPr lang="en-US" sz="2800" b="1" dirty="0">
                <a:effectLst>
                  <a:outerShdw blurRad="38100" dist="38100" dir="2700000" algn="tl">
                    <a:srgbClr val="000000">
                      <a:alpha val="43137"/>
                    </a:srgbClr>
                  </a:outerShdw>
                </a:effectLst>
              </a:rPr>
              <a:t> It means that all we live for…is annulled and meaningless</a:t>
            </a:r>
          </a:p>
          <a:p>
            <a:pPr lvl="1"/>
            <a:r>
              <a:rPr lang="en-US" sz="2800" b="1" dirty="0">
                <a:effectLst>
                  <a:outerShdw blurRad="38100" dist="38100" dir="2700000" algn="tl">
                    <a:srgbClr val="000000">
                      <a:alpha val="43137"/>
                    </a:srgbClr>
                  </a:outerShdw>
                </a:effectLst>
              </a:rPr>
              <a:t> Let us not forget the greatness that is the resurrection of the physical body</a:t>
            </a:r>
          </a:p>
          <a:p>
            <a:pPr lvl="1"/>
            <a:r>
              <a:rPr lang="en-US" sz="2800" b="1" dirty="0">
                <a:effectLst>
                  <a:outerShdw blurRad="38100" dist="38100" dir="2700000" algn="tl">
                    <a:srgbClr val="000000">
                      <a:alpha val="43137"/>
                    </a:srgbClr>
                  </a:outerShdw>
                </a:effectLst>
              </a:rPr>
              <a:t> Without he physical resurrection, all is lost</a:t>
            </a:r>
          </a:p>
          <a:p>
            <a:pPr lvl="1"/>
            <a:r>
              <a:rPr lang="en-US" sz="2800" b="1" dirty="0">
                <a:effectLst>
                  <a:outerShdw blurRad="38100" dist="38100" dir="2700000" algn="tl">
                    <a:srgbClr val="000000">
                      <a:alpha val="43137"/>
                    </a:srgbClr>
                  </a:outerShdw>
                </a:effectLst>
              </a:rPr>
              <a:t> Let us hold firmly to the reality of who we are as human beings</a:t>
            </a:r>
          </a:p>
          <a:p>
            <a:pPr lvl="1"/>
            <a:r>
              <a:rPr lang="en-US" sz="2800" b="1" dirty="0">
                <a:effectLst>
                  <a:outerShdw blurRad="38100" dist="38100" dir="2700000" algn="tl">
                    <a:srgbClr val="000000">
                      <a:alpha val="43137"/>
                    </a:srgbClr>
                  </a:outerShdw>
                </a:effectLst>
              </a:rPr>
              <a:t> If not true, then we are most to be pitied, if it is true, then we are the </a:t>
            </a:r>
            <a:r>
              <a:rPr lang="en-US" sz="2800" b="1" i="1" u="sng" dirty="0">
                <a:effectLst>
                  <a:outerShdw blurRad="38100" dist="38100" dir="2700000" algn="tl">
                    <a:srgbClr val="000000">
                      <a:alpha val="43137"/>
                    </a:srgbClr>
                  </a:outerShdw>
                </a:effectLst>
              </a:rPr>
              <a:t>least</a:t>
            </a:r>
            <a:r>
              <a:rPr lang="en-US" sz="2800" b="1" dirty="0">
                <a:effectLst>
                  <a:outerShdw blurRad="38100" dist="38100" dir="2700000" algn="tl">
                    <a:srgbClr val="000000">
                      <a:alpha val="43137"/>
                    </a:srgbClr>
                  </a:outerShdw>
                </a:effectLst>
              </a:rPr>
              <a:t> to be pitied</a:t>
            </a:r>
          </a:p>
        </p:txBody>
      </p:sp>
    </p:spTree>
    <p:extLst>
      <p:ext uri="{BB962C8B-B14F-4D97-AF65-F5344CB8AC3E}">
        <p14:creationId xmlns:p14="http://schemas.microsoft.com/office/powerpoint/2010/main" val="373271547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2" dur="500"/>
                                        <p:tgtEl>
                                          <p:spTgt spid="14">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2" end="12"/>
                                            </p:txEl>
                                          </p:spTgt>
                                        </p:tgtEl>
                                        <p:attrNameLst>
                                          <p:attrName>style.visibility</p:attrName>
                                        </p:attrNameLst>
                                      </p:cBhvr>
                                      <p:to>
                                        <p:strVal val="visible"/>
                                      </p:to>
                                    </p:set>
                                    <p:animEffect transition="in" filter="randombar(horizontal)">
                                      <p:cBhvr>
                                        <p:cTn id="57" dur="500"/>
                                        <p:tgtEl>
                                          <p:spTgt spid="1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 y="893"/>
            <a:ext cx="12188825" cy="1066522"/>
          </a:xfrm>
        </p:spPr>
        <p:txBody>
          <a:bodyPr>
            <a:normAutofit/>
          </a:bodyPr>
          <a:lstStyle/>
          <a:p>
            <a:pPr algn="ctr"/>
            <a:r>
              <a:rPr lang="en-US" sz="4799" b="1" dirty="0">
                <a:effectLst>
                  <a:outerShdw blurRad="38100" dist="38100" dir="2700000" algn="tl">
                    <a:srgbClr val="000000">
                      <a:alpha val="43137"/>
                    </a:srgbClr>
                  </a:outerShdw>
                </a:effectLst>
              </a:rPr>
              <a:t>Application Points</a:t>
            </a:r>
            <a:endParaRPr sz="4799"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1" y="1241542"/>
            <a:ext cx="12188825" cy="5615565"/>
          </a:xfrm>
        </p:spPr>
        <p:txBody>
          <a:bodyPr>
            <a:normAutofit fontScale="47500" lnSpcReduction="20000"/>
          </a:bodyPr>
          <a:lstStyle/>
          <a:p>
            <a:r>
              <a:rPr lang="en-US" sz="11197" b="1" dirty="0">
                <a:effectLst>
                  <a:outerShdw blurRad="38100" dist="38100" dir="2700000" algn="tl">
                    <a:srgbClr val="000000">
                      <a:alpha val="43137"/>
                    </a:srgbClr>
                  </a:outerShdw>
                </a:effectLst>
              </a:rPr>
              <a:t>The Gospel of Christ</a:t>
            </a:r>
          </a:p>
          <a:p>
            <a:pPr lvl="1"/>
            <a:r>
              <a:rPr lang="en-US" sz="10797" b="1" i="1" u="sng" dirty="0">
                <a:effectLst>
                  <a:outerShdw blurRad="38100" dist="38100" dir="2700000" algn="tl">
                    <a:srgbClr val="000000">
                      <a:alpha val="43137"/>
                    </a:srgbClr>
                  </a:outerShdw>
                </a:effectLst>
              </a:rPr>
              <a:t>Origins</a:t>
            </a:r>
          </a:p>
          <a:p>
            <a:pPr lvl="2"/>
            <a:r>
              <a:rPr lang="en-US" sz="10597" b="1" dirty="0">
                <a:effectLst>
                  <a:outerShdw blurRad="38100" dist="38100" dir="2700000" algn="tl">
                    <a:srgbClr val="000000">
                      <a:alpha val="43137"/>
                    </a:srgbClr>
                  </a:outerShdw>
                </a:effectLst>
              </a:rPr>
              <a:t>Where we began</a:t>
            </a:r>
          </a:p>
          <a:p>
            <a:pPr lvl="1"/>
            <a:r>
              <a:rPr lang="en-US" sz="10797" b="1" i="1" u="sng" dirty="0">
                <a:effectLst>
                  <a:outerShdw blurRad="38100" dist="38100" dir="2700000" algn="tl">
                    <a:srgbClr val="000000">
                      <a:alpha val="43137"/>
                    </a:srgbClr>
                  </a:outerShdw>
                </a:effectLst>
              </a:rPr>
              <a:t>Fall</a:t>
            </a:r>
          </a:p>
          <a:p>
            <a:pPr lvl="2"/>
            <a:r>
              <a:rPr lang="en-US" sz="10597" b="1" dirty="0">
                <a:effectLst>
                  <a:outerShdw blurRad="38100" dist="38100" dir="2700000" algn="tl">
                    <a:srgbClr val="000000">
                      <a:alpha val="43137"/>
                    </a:srgbClr>
                  </a:outerShdw>
                </a:effectLst>
              </a:rPr>
              <a:t>What went wrong</a:t>
            </a:r>
          </a:p>
          <a:p>
            <a:pPr lvl="1"/>
            <a:r>
              <a:rPr lang="en-US" sz="10797" b="1" i="1" u="sng" dirty="0">
                <a:effectLst>
                  <a:outerShdw blurRad="38100" dist="38100" dir="2700000" algn="tl">
                    <a:srgbClr val="000000">
                      <a:alpha val="43137"/>
                    </a:srgbClr>
                  </a:outerShdw>
                </a:effectLst>
              </a:rPr>
              <a:t>Redemption</a:t>
            </a:r>
          </a:p>
          <a:p>
            <a:pPr lvl="2"/>
            <a:r>
              <a:rPr lang="en-US" sz="10597" b="1" dirty="0">
                <a:effectLst>
                  <a:outerShdw blurRad="38100" dist="38100" dir="2700000" algn="tl">
                    <a:srgbClr val="000000">
                      <a:alpha val="43137"/>
                    </a:srgbClr>
                  </a:outerShdw>
                </a:effectLst>
              </a:rPr>
              <a:t>How it is fixed</a:t>
            </a:r>
          </a:p>
          <a:p>
            <a:pPr lvl="1"/>
            <a:r>
              <a:rPr lang="en-US" sz="10797" b="1" dirty="0">
                <a:effectLst>
                  <a:outerShdw blurRad="38100" dist="38100" dir="2700000" algn="tl">
                    <a:srgbClr val="000000">
                      <a:alpha val="43137"/>
                    </a:srgbClr>
                  </a:outerShdw>
                </a:effectLst>
              </a:rPr>
              <a:t>Glorification</a:t>
            </a:r>
          </a:p>
          <a:p>
            <a:pPr lvl="2"/>
            <a:r>
              <a:rPr lang="en-US" sz="10597" b="1" dirty="0">
                <a:effectLst>
                  <a:outerShdw blurRad="38100" dist="38100" dir="2700000" algn="tl">
                    <a:srgbClr val="000000">
                      <a:alpha val="43137"/>
                    </a:srgbClr>
                  </a:outerShdw>
                </a:effectLst>
              </a:rPr>
              <a:t>Where it at leads</a:t>
            </a:r>
            <a:endParaRPr lang="en-US" sz="2599"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92756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fade">
                                      <p:cBhvr>
                                        <p:cTn id="10" dur="500"/>
                                        <p:tgtEl>
                                          <p:spTgt spid="1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fade">
                                      <p:cBhvr>
                                        <p:cTn id="13" dur="500"/>
                                        <p:tgtEl>
                                          <p:spTgt spid="1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xEl>
                                              <p:pRg st="3" end="3"/>
                                            </p:txEl>
                                          </p:spTgt>
                                        </p:tgtEl>
                                        <p:attrNameLst>
                                          <p:attrName>style.visibility</p:attrName>
                                        </p:attrNameLst>
                                      </p:cBhvr>
                                      <p:to>
                                        <p:strVal val="visible"/>
                                      </p:to>
                                    </p:set>
                                    <p:animEffect transition="in" filter="fade">
                                      <p:cBhvr>
                                        <p:cTn id="16" dur="500"/>
                                        <p:tgtEl>
                                          <p:spTgt spid="1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Effect transition="in" filter="fade">
                                      <p:cBhvr>
                                        <p:cTn id="19" dur="500"/>
                                        <p:tgtEl>
                                          <p:spTgt spid="14">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fade">
                                      <p:cBhvr>
                                        <p:cTn id="22" dur="500"/>
                                        <p:tgtEl>
                                          <p:spTgt spid="14">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4">
                                            <p:txEl>
                                              <p:pRg st="6" end="6"/>
                                            </p:txEl>
                                          </p:spTgt>
                                        </p:tgtEl>
                                        <p:attrNameLst>
                                          <p:attrName>style.visibility</p:attrName>
                                        </p:attrNameLst>
                                      </p:cBhvr>
                                      <p:to>
                                        <p:strVal val="visible"/>
                                      </p:to>
                                    </p:set>
                                    <p:animEffect transition="in" filter="fade">
                                      <p:cBhvr>
                                        <p:cTn id="25" dur="500"/>
                                        <p:tgtEl>
                                          <p:spTgt spid="14">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4">
                                            <p:txEl>
                                              <p:pRg st="7" end="7"/>
                                            </p:txEl>
                                          </p:spTgt>
                                        </p:tgtEl>
                                        <p:attrNameLst>
                                          <p:attrName>style.visibility</p:attrName>
                                        </p:attrNameLst>
                                      </p:cBhvr>
                                      <p:to>
                                        <p:strVal val="visible"/>
                                      </p:to>
                                    </p:set>
                                    <p:animEffect transition="in" filter="fade">
                                      <p:cBhvr>
                                        <p:cTn id="28" dur="500"/>
                                        <p:tgtEl>
                                          <p:spTgt spid="14">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4">
                                            <p:txEl>
                                              <p:pRg st="8" end="8"/>
                                            </p:txEl>
                                          </p:spTgt>
                                        </p:tgtEl>
                                        <p:attrNameLst>
                                          <p:attrName>style.visibility</p:attrName>
                                        </p:attrNameLst>
                                      </p:cBhvr>
                                      <p:to>
                                        <p:strVal val="visible"/>
                                      </p:to>
                                    </p:set>
                                    <p:animEffect transition="in" filter="fade">
                                      <p:cBhvr>
                                        <p:cTn id="31"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erenity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name="TF02801109.potx" id="{B47C65E8-9F73-4C4F-A3C2-84725F71438E}" vid="{CFC30A9F-F7E5-41F4-B6B7-D2E5B79E3BFB}"/>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Props1.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2.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F249165-F638-412C-8E0A-DFB7045CA2E0}">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Serenity nature presentation (widescreen)</Template>
  <TotalTime>8357</TotalTime>
  <Words>1565</Words>
  <Application>Microsoft Office PowerPoint</Application>
  <PresentationFormat>Custom</PresentationFormat>
  <Paragraphs>101</Paragraphs>
  <Slides>15</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Euphemia</vt:lpstr>
      <vt:lpstr>Serenity 16x9</vt:lpstr>
      <vt:lpstr>I Corinthians 15:12-19</vt:lpstr>
      <vt:lpstr>Corinth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Colossians 1:1-2</dc:title>
  <dc:creator>Sean Grossman</dc:creator>
  <cp:lastModifiedBy>Sean Grossman</cp:lastModifiedBy>
  <cp:revision>101</cp:revision>
  <dcterms:created xsi:type="dcterms:W3CDTF">2017-08-10T21:04:20Z</dcterms:created>
  <dcterms:modified xsi:type="dcterms:W3CDTF">2023-09-09T15:52:41Z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