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57" r:id="rId5"/>
    <p:sldId id="441" r:id="rId6"/>
    <p:sldId id="281" r:id="rId7"/>
    <p:sldId id="293" r:id="rId8"/>
    <p:sldId id="493" r:id="rId9"/>
    <p:sldId id="507" r:id="rId10"/>
    <p:sldId id="508" r:id="rId11"/>
    <p:sldId id="509" r:id="rId12"/>
    <p:sldId id="510" r:id="rId13"/>
    <p:sldId id="511" r:id="rId14"/>
    <p:sldId id="279"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6" autoAdjust="0"/>
    <p:restoredTop sz="94302" autoAdjust="0"/>
  </p:normalViewPr>
  <p:slideViewPr>
    <p:cSldViewPr>
      <p:cViewPr varScale="1">
        <p:scale>
          <a:sx n="57" d="100"/>
          <a:sy n="57" d="100"/>
        </p:scale>
        <p:origin x="150" y="600"/>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8/26/2023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8/26/2023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49221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283581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1067004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1993272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514003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68822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655176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8/26/2023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8/26/2023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14:36-40</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Decently, Orderly, and in Truth</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92500" lnSpcReduction="10000"/>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36 Or was it from you that the word of God came? Or are you the only ones it has reached? 37 If anyone thinks that he is a prophet, or spiritual, he should acknowledge that the things I am writing to you are a command of the Lord. 38 If anyone does not recognize this, he is not recognized. 39 So, my brothers, earnestly desire to prophesy, and do not forbid speaking in tongues. 40 But all things should be done decently and in order.</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14:33b-40,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5400" b="1" dirty="0">
                <a:effectLst>
                  <a:outerShdw blurRad="38100" dist="38100" dir="2700000" algn="tl">
                    <a:srgbClr val="000000">
                      <a:alpha val="43137"/>
                    </a:srgbClr>
                  </a:outerShdw>
                </a:effectLst>
              </a:rPr>
              <a:t>Main Points</a:t>
            </a:r>
          </a:p>
          <a:p>
            <a:r>
              <a:rPr lang="en-US" sz="5400" b="1" dirty="0">
                <a:effectLst>
                  <a:outerShdw blurRad="38100" dist="38100" dir="2700000" algn="tl">
                    <a:srgbClr val="000000">
                      <a:alpha val="43137"/>
                    </a:srgbClr>
                  </a:outerShdw>
                </a:effectLst>
              </a:rPr>
              <a:t> These verses conclude the thoughts of chapter 14 and before</a:t>
            </a:r>
          </a:p>
          <a:p>
            <a:r>
              <a:rPr lang="en-US" sz="5400" b="1" dirty="0">
                <a:effectLst>
                  <a:outerShdw blurRad="38100" dist="38100" dir="2700000" algn="tl">
                    <a:srgbClr val="000000">
                      <a:alpha val="43137"/>
                    </a:srgbClr>
                  </a:outerShdw>
                </a:effectLst>
              </a:rPr>
              <a:t> When we gather the purpose is to build up the congregation in truth</a:t>
            </a:r>
          </a:p>
          <a:p>
            <a:r>
              <a:rPr lang="en-US" sz="5400" b="1" dirty="0">
                <a:effectLst>
                  <a:outerShdw blurRad="38100" dist="38100" dir="2700000" algn="tl">
                    <a:srgbClr val="000000">
                      <a:alpha val="43137"/>
                    </a:srgbClr>
                  </a:outerShdw>
                </a:effectLst>
              </a:rPr>
              <a:t> Our gifts are to be for each other rather than ourselves</a:t>
            </a:r>
          </a:p>
          <a:p>
            <a:r>
              <a:rPr lang="en-US" sz="5400" b="1" dirty="0">
                <a:effectLst>
                  <a:outerShdw blurRad="38100" dist="38100" dir="2700000" algn="tl">
                    <a:srgbClr val="000000">
                      <a:alpha val="43137"/>
                    </a:srgbClr>
                  </a:outerShdw>
                </a:effectLst>
              </a:rPr>
              <a:t> We should seek God’s holy character decently, orderly, and in truth</a:t>
            </a:r>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Decently, Orderly, and in Truth</a:t>
            </a:r>
          </a:p>
          <a:p>
            <a:pPr lvl="1"/>
            <a:r>
              <a:rPr lang="en-US" sz="3200" b="1" dirty="0">
                <a:effectLst>
                  <a:outerShdw blurRad="38100" dist="38100" dir="2700000" algn="tl">
                    <a:srgbClr val="000000">
                      <a:alpha val="43137"/>
                    </a:srgbClr>
                  </a:outerShdw>
                </a:effectLst>
              </a:rPr>
              <a:t> There is a tendency in our pride to believe that because we have “ascended” … that we far outpace those in the past</a:t>
            </a:r>
          </a:p>
          <a:p>
            <a:pPr lvl="1"/>
            <a:r>
              <a:rPr lang="en-US" sz="3200" b="1" dirty="0">
                <a:effectLst>
                  <a:outerShdw blurRad="38100" dist="38100" dir="2700000" algn="tl">
                    <a:srgbClr val="000000">
                      <a:alpha val="43137"/>
                    </a:srgbClr>
                  </a:outerShdw>
                </a:effectLst>
              </a:rPr>
              <a:t> While it is true we have come far…it is not true that they are less reasonable or have less to say</a:t>
            </a:r>
          </a:p>
          <a:p>
            <a:pPr lvl="1"/>
            <a:r>
              <a:rPr lang="en-US" sz="3200" b="1" dirty="0">
                <a:effectLst>
                  <a:outerShdw blurRad="38100" dist="38100" dir="2700000" algn="tl">
                    <a:srgbClr val="000000">
                      <a:alpha val="43137"/>
                    </a:srgbClr>
                  </a:outerShdw>
                </a:effectLst>
              </a:rPr>
              <a:t> The person living under a rock can say true statements as the most technologically inspired person</a:t>
            </a:r>
          </a:p>
          <a:p>
            <a:pPr lvl="1"/>
            <a:r>
              <a:rPr lang="en-US" sz="3200" b="1" dirty="0">
                <a:effectLst>
                  <a:outerShdw blurRad="38100" dist="38100" dir="2700000" algn="tl">
                    <a:srgbClr val="000000">
                      <a:alpha val="43137"/>
                    </a:srgbClr>
                  </a:outerShdw>
                </a:effectLst>
              </a:rPr>
              <a:t> Even with our influences we can still be speaking the truth</a:t>
            </a:r>
          </a:p>
          <a:p>
            <a:pPr lvl="1"/>
            <a:r>
              <a:rPr lang="en-US" sz="3200" b="1" dirty="0">
                <a:effectLst>
                  <a:outerShdw blurRad="38100" dist="38100" dir="2700000" algn="tl">
                    <a:srgbClr val="000000">
                      <a:alpha val="43137"/>
                    </a:srgbClr>
                  </a:outerShdw>
                </a:effectLst>
              </a:rPr>
              <a:t> Truth statements are true regardless of their origins</a:t>
            </a:r>
          </a:p>
          <a:p>
            <a:pPr lvl="1"/>
            <a:r>
              <a:rPr lang="en-US" sz="3200" b="1" dirty="0">
                <a:effectLst>
                  <a:outerShdw blurRad="38100" dist="38100" dir="2700000" algn="tl">
                    <a:srgbClr val="000000">
                      <a:alpha val="43137"/>
                    </a:srgbClr>
                  </a:outerShdw>
                </a:effectLst>
              </a:rPr>
              <a:t> There are those who would ignore the writings of the Scriptures based upon their incorrect view of truth</a:t>
            </a:r>
          </a:p>
          <a:p>
            <a:pPr lvl="1"/>
            <a:r>
              <a:rPr lang="en-US" sz="3200" b="1" dirty="0">
                <a:effectLst>
                  <a:outerShdw blurRad="38100" dist="38100" dir="2700000" algn="tl">
                    <a:srgbClr val="000000">
                      <a:alpha val="43137"/>
                    </a:srgbClr>
                  </a:outerShdw>
                </a:effectLst>
              </a:rPr>
              <a:t> We can believe that because our culture is better, or achieved more, that we are more capable of speaking about the truth than the Scriptures</a:t>
            </a:r>
          </a:p>
          <a:p>
            <a:pPr lvl="1"/>
            <a:r>
              <a:rPr lang="en-US" sz="3200" b="1" dirty="0">
                <a:effectLst>
                  <a:outerShdw blurRad="38100" dist="38100" dir="2700000" algn="tl">
                    <a:srgbClr val="000000">
                      <a:alpha val="43137"/>
                    </a:srgbClr>
                  </a:outerShdw>
                </a:effectLst>
              </a:rPr>
              <a:t> We have seen an increase in denominations and congregations who rely less on the Scripture</a:t>
            </a:r>
          </a:p>
          <a:p>
            <a:pPr lvl="1"/>
            <a:r>
              <a:rPr lang="en-US" sz="3200" b="1" dirty="0">
                <a:effectLst>
                  <a:outerShdw blurRad="38100" dist="38100" dir="2700000" algn="tl">
                    <a:srgbClr val="000000">
                      <a:alpha val="43137"/>
                    </a:srgbClr>
                  </a:outerShdw>
                </a:effectLst>
              </a:rPr>
              <a:t> They rely more on the scientist, sociologist, psychologist, and the culture in general to inform them</a:t>
            </a:r>
          </a:p>
        </p:txBody>
      </p:sp>
    </p:spTree>
    <p:extLst>
      <p:ext uri="{BB962C8B-B14F-4D97-AF65-F5344CB8AC3E}">
        <p14:creationId xmlns:p14="http://schemas.microsoft.com/office/powerpoint/2010/main" val="27945936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Decently, Orderly, and in Truth (2)</a:t>
            </a:r>
          </a:p>
          <a:p>
            <a:pPr lvl="1"/>
            <a:r>
              <a:rPr lang="en-US" sz="3200" b="1" dirty="0">
                <a:effectLst>
                  <a:outerShdw blurRad="38100" dist="38100" dir="2700000" algn="tl">
                    <a:srgbClr val="000000">
                      <a:alpha val="43137"/>
                    </a:srgbClr>
                  </a:outerShdw>
                </a:effectLst>
              </a:rPr>
              <a:t> There is also the new apostolic movement on the other side</a:t>
            </a:r>
          </a:p>
          <a:p>
            <a:pPr lvl="1"/>
            <a:r>
              <a:rPr lang="en-US" sz="3200" b="1" dirty="0">
                <a:effectLst>
                  <a:outerShdw blurRad="38100" dist="38100" dir="2700000" algn="tl">
                    <a:srgbClr val="000000">
                      <a:alpha val="43137"/>
                    </a:srgbClr>
                  </a:outerShdw>
                </a:effectLst>
              </a:rPr>
              <a:t> Those who believe the Scriptures enough to give themselves credence</a:t>
            </a:r>
          </a:p>
          <a:p>
            <a:pPr lvl="1"/>
            <a:r>
              <a:rPr lang="en-US" sz="3200" b="1" dirty="0">
                <a:effectLst>
                  <a:outerShdw blurRad="38100" dist="38100" dir="2700000" algn="tl">
                    <a:srgbClr val="000000">
                      <a:alpha val="43137"/>
                    </a:srgbClr>
                  </a:outerShdw>
                </a:effectLst>
              </a:rPr>
              <a:t> Enough for them to then go directly against the Scriptures</a:t>
            </a:r>
          </a:p>
          <a:p>
            <a:pPr lvl="1"/>
            <a:r>
              <a:rPr lang="en-US" sz="3200" b="1" dirty="0">
                <a:effectLst>
                  <a:outerShdw blurRad="38100" dist="38100" dir="2700000" algn="tl">
                    <a:srgbClr val="000000">
                      <a:alpha val="43137"/>
                    </a:srgbClr>
                  </a:outerShdw>
                </a:effectLst>
              </a:rPr>
              <a:t> There are those who do believe in the Scriptures, do </a:t>
            </a:r>
            <a:r>
              <a:rPr lang="en-US" sz="3200" b="1" i="1" u="sng" dirty="0">
                <a:effectLst>
                  <a:outerShdw blurRad="38100" dist="38100" dir="2700000" algn="tl">
                    <a:srgbClr val="000000">
                      <a:alpha val="43137"/>
                    </a:srgbClr>
                  </a:outerShdw>
                </a:effectLst>
              </a:rPr>
              <a:t>not</a:t>
            </a:r>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subscribe to the new apostolic movement, and still do the same thing</a:t>
            </a:r>
          </a:p>
          <a:p>
            <a:pPr lvl="1"/>
            <a:r>
              <a:rPr lang="en-US" sz="3200" b="1" dirty="0">
                <a:effectLst>
                  <a:outerShdw blurRad="38100" dist="38100" dir="2700000" algn="tl">
                    <a:srgbClr val="000000">
                      <a:alpha val="43137"/>
                    </a:srgbClr>
                  </a:outerShdw>
                </a:effectLst>
              </a:rPr>
              <a:t> Those who have abandoned the Church and the community because they feel they are spiritually superior</a:t>
            </a:r>
          </a:p>
          <a:p>
            <a:pPr lvl="1"/>
            <a:r>
              <a:rPr lang="en-US" sz="3200" b="1" dirty="0">
                <a:effectLst>
                  <a:outerShdw blurRad="38100" dist="38100" dir="2700000" algn="tl">
                    <a:srgbClr val="000000">
                      <a:alpha val="43137"/>
                    </a:srgbClr>
                  </a:outerShdw>
                </a:effectLst>
              </a:rPr>
              <a:t> All of these things show a lack of understanding of the truth</a:t>
            </a:r>
          </a:p>
          <a:p>
            <a:pPr lvl="1"/>
            <a:r>
              <a:rPr lang="en-US" sz="3200" b="1" dirty="0">
                <a:effectLst>
                  <a:outerShdw blurRad="38100" dist="38100" dir="2700000" algn="tl">
                    <a:srgbClr val="000000">
                      <a:alpha val="43137"/>
                    </a:srgbClr>
                  </a:outerShdw>
                </a:effectLst>
              </a:rPr>
              <a:t> A lack of what Paul says here, “If anyone thinks that he is a prophet, or spiritual, he should acknowledge that the things I am writing to you are a command of the Lord. If anyone does not recognize this, he is not recognized.”</a:t>
            </a:r>
          </a:p>
        </p:txBody>
      </p:sp>
    </p:spTree>
    <p:extLst>
      <p:ext uri="{BB962C8B-B14F-4D97-AF65-F5344CB8AC3E}">
        <p14:creationId xmlns:p14="http://schemas.microsoft.com/office/powerpoint/2010/main" val="1023744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Decently, Orderly, and in Truth (3)</a:t>
            </a:r>
          </a:p>
          <a:p>
            <a:pPr lvl="1"/>
            <a:r>
              <a:rPr lang="en-US" sz="3200" b="1" dirty="0">
                <a:effectLst>
                  <a:outerShdw blurRad="38100" dist="38100" dir="2700000" algn="tl">
                    <a:srgbClr val="000000">
                      <a:alpha val="43137"/>
                    </a:srgbClr>
                  </a:outerShdw>
                </a:effectLst>
              </a:rPr>
              <a:t> I Corinthians has so far dealt with relationships, roles, spirituality, and sexuality</a:t>
            </a:r>
          </a:p>
          <a:p>
            <a:pPr lvl="1"/>
            <a:r>
              <a:rPr lang="en-US" sz="3200" b="1" dirty="0">
                <a:effectLst>
                  <a:outerShdw blurRad="38100" dist="38100" dir="2700000" algn="tl">
                    <a:srgbClr val="000000">
                      <a:alpha val="43137"/>
                    </a:srgbClr>
                  </a:outerShdw>
                </a:effectLst>
              </a:rPr>
              <a:t> He is inspired by the Holy Spirit to write the truth</a:t>
            </a:r>
          </a:p>
          <a:p>
            <a:pPr lvl="1"/>
            <a:r>
              <a:rPr lang="en-US" sz="3200" b="1" dirty="0">
                <a:effectLst>
                  <a:outerShdw blurRad="38100" dist="38100" dir="2700000" algn="tl">
                    <a:srgbClr val="000000">
                      <a:alpha val="43137"/>
                    </a:srgbClr>
                  </a:outerShdw>
                </a:effectLst>
              </a:rPr>
              <a:t> There is a warning to all of us at the end of the chapter</a:t>
            </a:r>
          </a:p>
          <a:p>
            <a:pPr lvl="1"/>
            <a:r>
              <a:rPr lang="en-US" sz="3200" b="1" dirty="0">
                <a:effectLst>
                  <a:outerShdw blurRad="38100" dist="38100" dir="2700000" algn="tl">
                    <a:srgbClr val="000000">
                      <a:alpha val="43137"/>
                    </a:srgbClr>
                  </a:outerShdw>
                </a:effectLst>
              </a:rPr>
              <a:t> For the prophet, if they encourage a lifestyle different than what is in the Scriptures, they are to be rejected</a:t>
            </a:r>
          </a:p>
          <a:p>
            <a:pPr lvl="1"/>
            <a:r>
              <a:rPr lang="en-US" sz="3200" b="1" dirty="0">
                <a:effectLst>
                  <a:outerShdw blurRad="38100" dist="38100" dir="2700000" algn="tl">
                    <a:srgbClr val="000000">
                      <a:alpha val="43137"/>
                    </a:srgbClr>
                  </a:outerShdw>
                </a:effectLst>
              </a:rPr>
              <a:t> For the spiritually superior, if they claim that following Jesus means going against what is written, they are to be rejected</a:t>
            </a:r>
          </a:p>
          <a:p>
            <a:pPr lvl="1"/>
            <a:r>
              <a:rPr lang="en-US" sz="3200" b="1" dirty="0">
                <a:effectLst>
                  <a:outerShdw blurRad="38100" dist="38100" dir="2700000" algn="tl">
                    <a:srgbClr val="000000">
                      <a:alpha val="43137"/>
                    </a:srgbClr>
                  </a:outerShdw>
                </a:effectLst>
              </a:rPr>
              <a:t> Those who go it alone is in itself a rejection of what Paul has written</a:t>
            </a:r>
          </a:p>
          <a:p>
            <a:pPr lvl="1"/>
            <a:r>
              <a:rPr lang="en-US" sz="3200" b="1" dirty="0">
                <a:effectLst>
                  <a:outerShdw blurRad="38100" dist="38100" dir="2700000" algn="tl">
                    <a:srgbClr val="000000">
                      <a:alpha val="43137"/>
                    </a:srgbClr>
                  </a:outerShdw>
                </a:effectLst>
              </a:rPr>
              <a:t> If the person going it alone is claiming to be a prophet or spiritual, then they should be encouraging the Church into greater faithfulness, not fleeing from it completely</a:t>
            </a:r>
          </a:p>
        </p:txBody>
      </p:sp>
    </p:spTree>
    <p:extLst>
      <p:ext uri="{BB962C8B-B14F-4D97-AF65-F5344CB8AC3E}">
        <p14:creationId xmlns:p14="http://schemas.microsoft.com/office/powerpoint/2010/main" val="181354923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Decently, Orderly, and in Truth (4)</a:t>
            </a:r>
          </a:p>
          <a:p>
            <a:pPr lvl="1"/>
            <a:r>
              <a:rPr lang="en-US" sz="3200" b="1" dirty="0">
                <a:effectLst>
                  <a:outerShdw blurRad="38100" dist="38100" dir="2700000" algn="tl">
                    <a:srgbClr val="000000">
                      <a:alpha val="43137"/>
                    </a:srgbClr>
                  </a:outerShdw>
                </a:effectLst>
              </a:rPr>
              <a:t> This all comes full circle</a:t>
            </a:r>
          </a:p>
          <a:p>
            <a:pPr lvl="1"/>
            <a:r>
              <a:rPr lang="en-US" sz="3200" b="1" dirty="0">
                <a:effectLst>
                  <a:outerShdw blurRad="38100" dist="38100" dir="2700000" algn="tl">
                    <a:srgbClr val="000000">
                      <a:alpha val="43137"/>
                    </a:srgbClr>
                  </a:outerShdw>
                </a:effectLst>
              </a:rPr>
              <a:t> The purpose of gathering is to bless one another with the various gifts we have been given</a:t>
            </a:r>
          </a:p>
          <a:p>
            <a:pPr lvl="1"/>
            <a:r>
              <a:rPr lang="en-US" sz="3200" b="1" dirty="0">
                <a:effectLst>
                  <a:outerShdw blurRad="38100" dist="38100" dir="2700000" algn="tl">
                    <a:srgbClr val="000000">
                      <a:alpha val="43137"/>
                    </a:srgbClr>
                  </a:outerShdw>
                </a:effectLst>
              </a:rPr>
              <a:t> Every prophecy, every teaching, must be sifted to see if it is aligned with the truth</a:t>
            </a:r>
          </a:p>
          <a:p>
            <a:pPr lvl="1"/>
            <a:r>
              <a:rPr lang="en-US" sz="3200" b="1" dirty="0">
                <a:effectLst>
                  <a:outerShdw blurRad="38100" dist="38100" dir="2700000" algn="tl">
                    <a:srgbClr val="000000">
                      <a:alpha val="43137"/>
                    </a:srgbClr>
                  </a:outerShdw>
                </a:effectLst>
              </a:rPr>
              <a:t> To know the truth, we need to know the Scriptures</a:t>
            </a:r>
          </a:p>
          <a:p>
            <a:pPr lvl="1"/>
            <a:r>
              <a:rPr lang="en-US" sz="3200" b="1" dirty="0">
                <a:effectLst>
                  <a:outerShdw blurRad="38100" dist="38100" dir="2700000" algn="tl">
                    <a:srgbClr val="000000">
                      <a:alpha val="43137"/>
                    </a:srgbClr>
                  </a:outerShdw>
                </a:effectLst>
              </a:rPr>
              <a:t> Sometimes we forget the great blessing we have from being able to read the Scriptures</a:t>
            </a:r>
          </a:p>
          <a:p>
            <a:pPr lvl="1"/>
            <a:r>
              <a:rPr lang="en-US" sz="3200" b="1" dirty="0">
                <a:effectLst>
                  <a:outerShdw blurRad="38100" dist="38100" dir="2700000" algn="tl">
                    <a:srgbClr val="000000">
                      <a:alpha val="43137"/>
                    </a:srgbClr>
                  </a:outerShdw>
                </a:effectLst>
              </a:rPr>
              <a:t> How can we properly sift what we hear and what is being taught if we do not know the Scriptures?</a:t>
            </a:r>
          </a:p>
          <a:p>
            <a:pPr lvl="1"/>
            <a:r>
              <a:rPr lang="en-US" sz="3200" b="1" dirty="0">
                <a:effectLst>
                  <a:outerShdw blurRad="38100" dist="38100" dir="2700000" algn="tl">
                    <a:srgbClr val="000000">
                      <a:alpha val="43137"/>
                    </a:srgbClr>
                  </a:outerShdw>
                </a:effectLst>
              </a:rPr>
              <a:t> How do we know the Holy Spirit from a false spirit?</a:t>
            </a:r>
          </a:p>
          <a:p>
            <a:pPr lvl="1"/>
            <a:r>
              <a:rPr lang="en-US" sz="3200" b="1" dirty="0">
                <a:effectLst>
                  <a:outerShdw blurRad="38100" dist="38100" dir="2700000" algn="tl">
                    <a:srgbClr val="000000">
                      <a:alpha val="43137"/>
                    </a:srgbClr>
                  </a:outerShdw>
                </a:effectLst>
              </a:rPr>
              <a:t> This is what John tells us</a:t>
            </a:r>
          </a:p>
        </p:txBody>
      </p:sp>
    </p:spTree>
    <p:extLst>
      <p:ext uri="{BB962C8B-B14F-4D97-AF65-F5344CB8AC3E}">
        <p14:creationId xmlns:p14="http://schemas.microsoft.com/office/powerpoint/2010/main" val="28588594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“Beloved, do not believe every spirit, but test the spirits to see whether they are from God, for many false prophets have gone out into the world. 2 By this you know the Spirit of God: every spirit that confesses that Jesus Christ has come in the flesh is from God, 3 and every spirit that does not confess Jesus is not from God. This is the spirit of the antichrist, which you heard was coming and now is in the world already. 4 Little children, you are from God and have overcome them, for he who is in you is greater than he who is in the world. 5 They are from the world; therefore they speak from the world, and the world listens to them. 6 We are from God. Whoever knows God listens to us; whoever is not from God does not listen to us. By this we know the Spirit of truth and the spirit of error.” </a:t>
            </a:r>
          </a:p>
          <a:p>
            <a:pPr marL="0" indent="0" algn="ctr">
              <a:buNone/>
            </a:pPr>
            <a:r>
              <a:rPr lang="en-US" sz="3200" b="1" dirty="0">
                <a:effectLst>
                  <a:outerShdw blurRad="38100" dist="38100" dir="2700000" algn="tl">
                    <a:srgbClr val="000000">
                      <a:alpha val="43137"/>
                    </a:srgbClr>
                  </a:outerShdw>
                </a:effectLst>
              </a:rPr>
              <a:t>(I John 4:1-6, ESV)</a:t>
            </a:r>
          </a:p>
        </p:txBody>
      </p:sp>
    </p:spTree>
    <p:extLst>
      <p:ext uri="{BB962C8B-B14F-4D97-AF65-F5344CB8AC3E}">
        <p14:creationId xmlns:p14="http://schemas.microsoft.com/office/powerpoint/2010/main" val="39580431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Decently, Orderly, and in Truth (5)</a:t>
            </a:r>
          </a:p>
          <a:p>
            <a:pPr lvl="1"/>
            <a:r>
              <a:rPr lang="en-US" sz="3200" b="1" dirty="0">
                <a:effectLst>
                  <a:outerShdw blurRad="38100" dist="38100" dir="2700000" algn="tl">
                    <a:srgbClr val="000000">
                      <a:alpha val="43137"/>
                    </a:srgbClr>
                  </a:outerShdw>
                </a:effectLst>
              </a:rPr>
              <a:t> We are to be a responsible people</a:t>
            </a:r>
          </a:p>
          <a:p>
            <a:pPr lvl="1"/>
            <a:r>
              <a:rPr lang="en-US" sz="3200" b="1" dirty="0">
                <a:effectLst>
                  <a:outerShdw blurRad="38100" dist="38100" dir="2700000" algn="tl">
                    <a:srgbClr val="000000">
                      <a:alpha val="43137"/>
                    </a:srgbClr>
                  </a:outerShdw>
                </a:effectLst>
              </a:rPr>
              <a:t> We are to seek to emulate God’s Holy character in our lives and in our congregations</a:t>
            </a:r>
          </a:p>
          <a:p>
            <a:pPr lvl="1"/>
            <a:r>
              <a:rPr lang="en-US" sz="3200" b="1" dirty="0">
                <a:effectLst>
                  <a:outerShdw blurRad="38100" dist="38100" dir="2700000" algn="tl">
                    <a:srgbClr val="000000">
                      <a:alpha val="43137"/>
                    </a:srgbClr>
                  </a:outerShdw>
                </a:effectLst>
              </a:rPr>
              <a:t> Paul emphasizes here the need for order and decency, but throughout he has also focused on things such as love, knowledge, and building up one another in the truth</a:t>
            </a:r>
          </a:p>
          <a:p>
            <a:pPr lvl="1"/>
            <a:r>
              <a:rPr lang="en-US" sz="3200" b="1" dirty="0">
                <a:effectLst>
                  <a:outerShdw blurRad="38100" dist="38100" dir="2700000" algn="tl">
                    <a:srgbClr val="000000">
                      <a:alpha val="43137"/>
                    </a:srgbClr>
                  </a:outerShdw>
                </a:effectLst>
              </a:rPr>
              <a:t> In all these things we find a reflection of our God</a:t>
            </a:r>
          </a:p>
          <a:p>
            <a:pPr lvl="1"/>
            <a:r>
              <a:rPr lang="en-US" sz="3200" b="1" dirty="0">
                <a:effectLst>
                  <a:outerShdw blurRad="38100" dist="38100" dir="2700000" algn="tl">
                    <a:srgbClr val="000000">
                      <a:alpha val="43137"/>
                    </a:srgbClr>
                  </a:outerShdw>
                </a:effectLst>
              </a:rPr>
              <a:t> We can do no less when we seek, in our ministries and personal lives, to emulate the great God of all in character and deed</a:t>
            </a:r>
          </a:p>
          <a:p>
            <a:pPr lvl="1"/>
            <a:r>
              <a:rPr lang="en-US" sz="3200" b="1" dirty="0">
                <a:effectLst>
                  <a:outerShdw blurRad="38100" dist="38100" dir="2700000" algn="tl">
                    <a:srgbClr val="000000">
                      <a:alpha val="43137"/>
                    </a:srgbClr>
                  </a:outerShdw>
                </a:effectLst>
              </a:rPr>
              <a:t> Be encouraged by everything in these chapters</a:t>
            </a:r>
          </a:p>
          <a:p>
            <a:pPr lvl="1"/>
            <a:r>
              <a:rPr lang="en-US" sz="3200" b="1" dirty="0">
                <a:effectLst>
                  <a:outerShdw blurRad="38100" dist="38100" dir="2700000" algn="tl">
                    <a:srgbClr val="000000">
                      <a:alpha val="43137"/>
                    </a:srgbClr>
                  </a:outerShdw>
                </a:effectLst>
              </a:rPr>
              <a:t> Take them as a warning as well</a:t>
            </a:r>
          </a:p>
          <a:p>
            <a:pPr lvl="1"/>
            <a:r>
              <a:rPr lang="en-US" sz="3200" b="1" dirty="0">
                <a:effectLst>
                  <a:outerShdw blurRad="38100" dist="38100" dir="2700000" algn="tl">
                    <a:srgbClr val="000000">
                      <a:alpha val="43137"/>
                    </a:srgbClr>
                  </a:outerShdw>
                </a:effectLst>
              </a:rPr>
              <a:t> Let us seek to encourage one another to remain attached to the truth</a:t>
            </a:r>
          </a:p>
          <a:p>
            <a:pPr lvl="1"/>
            <a:r>
              <a:rPr lang="en-US" sz="3200" b="1" dirty="0">
                <a:effectLst>
                  <a:outerShdw blurRad="38100" dist="38100" dir="2700000" algn="tl">
                    <a:srgbClr val="000000">
                      <a:alpha val="43137"/>
                    </a:srgbClr>
                  </a:outerShdw>
                </a:effectLst>
              </a:rPr>
              <a:t> To honor God in decency, order, and in truth</a:t>
            </a:r>
          </a:p>
        </p:txBody>
      </p:sp>
    </p:spTree>
    <p:extLst>
      <p:ext uri="{BB962C8B-B14F-4D97-AF65-F5344CB8AC3E}">
        <p14:creationId xmlns:p14="http://schemas.microsoft.com/office/powerpoint/2010/main" val="18338831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7091</TotalTime>
  <Words>1154</Words>
  <Application>Microsoft Office PowerPoint</Application>
  <PresentationFormat>Custom</PresentationFormat>
  <Paragraphs>79</Paragraphs>
  <Slides>11</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Euphemia</vt:lpstr>
      <vt:lpstr>Serenity 16x9</vt:lpstr>
      <vt:lpstr>I Corinthians 14:36-40</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97</cp:revision>
  <dcterms:created xsi:type="dcterms:W3CDTF">2017-08-10T21:04:20Z</dcterms:created>
  <dcterms:modified xsi:type="dcterms:W3CDTF">2023-08-27T12:12:59Z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