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handoutMasterIdLst>
    <p:handoutMasterId r:id="rId26"/>
  </p:handoutMasterIdLst>
  <p:sldIdLst>
    <p:sldId id="257" r:id="rId5"/>
    <p:sldId id="441" r:id="rId6"/>
    <p:sldId id="281" r:id="rId7"/>
    <p:sldId id="294" r:id="rId8"/>
    <p:sldId id="492" r:id="rId9"/>
    <p:sldId id="494" r:id="rId10"/>
    <p:sldId id="495" r:id="rId11"/>
    <p:sldId id="496" r:id="rId12"/>
    <p:sldId id="498" r:id="rId13"/>
    <p:sldId id="293" r:id="rId14"/>
    <p:sldId id="493" r:id="rId15"/>
    <p:sldId id="499" r:id="rId16"/>
    <p:sldId id="500" r:id="rId17"/>
    <p:sldId id="501" r:id="rId18"/>
    <p:sldId id="502" r:id="rId19"/>
    <p:sldId id="503" r:id="rId20"/>
    <p:sldId id="504" r:id="rId21"/>
    <p:sldId id="505" r:id="rId22"/>
    <p:sldId id="506" r:id="rId23"/>
    <p:sldId id="279" r:id="rId2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66" autoAdjust="0"/>
    <p:restoredTop sz="94302" autoAdjust="0"/>
  </p:normalViewPr>
  <p:slideViewPr>
    <p:cSldViewPr>
      <p:cViewPr varScale="1">
        <p:scale>
          <a:sx n="148" d="100"/>
          <a:sy n="148" d="100"/>
        </p:scale>
        <p:origin x="162" y="10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8/19/2023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8/19/2023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61351F-DBB1-4664-ADA9-83BC7CB8848D}" type="slidenum">
              <a:rPr lang="en-US" smtClean="0"/>
              <a:t>1</a:t>
            </a:fld>
            <a:endParaRPr lang="en-US"/>
          </a:p>
        </p:txBody>
      </p:sp>
    </p:spTree>
    <p:extLst>
      <p:ext uri="{BB962C8B-B14F-4D97-AF65-F5344CB8AC3E}">
        <p14:creationId xmlns:p14="http://schemas.microsoft.com/office/powerpoint/2010/main" val="3492218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4</a:t>
            </a:fld>
            <a:endParaRPr lang="en-US"/>
          </a:p>
        </p:txBody>
      </p:sp>
    </p:spTree>
    <p:extLst>
      <p:ext uri="{BB962C8B-B14F-4D97-AF65-F5344CB8AC3E}">
        <p14:creationId xmlns:p14="http://schemas.microsoft.com/office/powerpoint/2010/main" val="329603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5</a:t>
            </a:fld>
            <a:endParaRPr lang="en-US"/>
          </a:p>
        </p:txBody>
      </p:sp>
    </p:spTree>
    <p:extLst>
      <p:ext uri="{BB962C8B-B14F-4D97-AF65-F5344CB8AC3E}">
        <p14:creationId xmlns:p14="http://schemas.microsoft.com/office/powerpoint/2010/main" val="445793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6</a:t>
            </a:fld>
            <a:endParaRPr lang="en-US"/>
          </a:p>
        </p:txBody>
      </p:sp>
    </p:spTree>
    <p:extLst>
      <p:ext uri="{BB962C8B-B14F-4D97-AF65-F5344CB8AC3E}">
        <p14:creationId xmlns:p14="http://schemas.microsoft.com/office/powerpoint/2010/main" val="3356983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7</a:t>
            </a:fld>
            <a:endParaRPr lang="en-US"/>
          </a:p>
        </p:txBody>
      </p:sp>
    </p:spTree>
    <p:extLst>
      <p:ext uri="{BB962C8B-B14F-4D97-AF65-F5344CB8AC3E}">
        <p14:creationId xmlns:p14="http://schemas.microsoft.com/office/powerpoint/2010/main" val="2639082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8</a:t>
            </a:fld>
            <a:endParaRPr lang="en-US"/>
          </a:p>
        </p:txBody>
      </p:sp>
    </p:spTree>
    <p:extLst>
      <p:ext uri="{BB962C8B-B14F-4D97-AF65-F5344CB8AC3E}">
        <p14:creationId xmlns:p14="http://schemas.microsoft.com/office/powerpoint/2010/main" val="3322227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11</a:t>
            </a:fld>
            <a:endParaRPr lang="en-US"/>
          </a:p>
        </p:txBody>
      </p:sp>
    </p:spTree>
    <p:extLst>
      <p:ext uri="{BB962C8B-B14F-4D97-AF65-F5344CB8AC3E}">
        <p14:creationId xmlns:p14="http://schemas.microsoft.com/office/powerpoint/2010/main" val="2835812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12</a:t>
            </a:fld>
            <a:endParaRPr lang="en-US"/>
          </a:p>
        </p:txBody>
      </p:sp>
    </p:spTree>
    <p:extLst>
      <p:ext uri="{BB962C8B-B14F-4D97-AF65-F5344CB8AC3E}">
        <p14:creationId xmlns:p14="http://schemas.microsoft.com/office/powerpoint/2010/main" val="2357336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13</a:t>
            </a:fld>
            <a:endParaRPr lang="en-US"/>
          </a:p>
        </p:txBody>
      </p:sp>
    </p:spTree>
    <p:extLst>
      <p:ext uri="{BB962C8B-B14F-4D97-AF65-F5344CB8AC3E}">
        <p14:creationId xmlns:p14="http://schemas.microsoft.com/office/powerpoint/2010/main" val="3709852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14</a:t>
            </a:fld>
            <a:endParaRPr lang="en-US"/>
          </a:p>
        </p:txBody>
      </p:sp>
    </p:spTree>
    <p:extLst>
      <p:ext uri="{BB962C8B-B14F-4D97-AF65-F5344CB8AC3E}">
        <p14:creationId xmlns:p14="http://schemas.microsoft.com/office/powerpoint/2010/main" val="17910335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15</a:t>
            </a:fld>
            <a:endParaRPr lang="en-US"/>
          </a:p>
        </p:txBody>
      </p:sp>
    </p:spTree>
    <p:extLst>
      <p:ext uri="{BB962C8B-B14F-4D97-AF65-F5344CB8AC3E}">
        <p14:creationId xmlns:p14="http://schemas.microsoft.com/office/powerpoint/2010/main" val="975536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16</a:t>
            </a:fld>
            <a:endParaRPr lang="en-US"/>
          </a:p>
        </p:txBody>
      </p:sp>
    </p:spTree>
    <p:extLst>
      <p:ext uri="{BB962C8B-B14F-4D97-AF65-F5344CB8AC3E}">
        <p14:creationId xmlns:p14="http://schemas.microsoft.com/office/powerpoint/2010/main" val="2357095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17</a:t>
            </a:fld>
            <a:endParaRPr lang="en-US"/>
          </a:p>
        </p:txBody>
      </p:sp>
    </p:spTree>
    <p:extLst>
      <p:ext uri="{BB962C8B-B14F-4D97-AF65-F5344CB8AC3E}">
        <p14:creationId xmlns:p14="http://schemas.microsoft.com/office/powerpoint/2010/main" val="405766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18</a:t>
            </a:fld>
            <a:endParaRPr lang="en-US"/>
          </a:p>
        </p:txBody>
      </p:sp>
    </p:spTree>
    <p:extLst>
      <p:ext uri="{BB962C8B-B14F-4D97-AF65-F5344CB8AC3E}">
        <p14:creationId xmlns:p14="http://schemas.microsoft.com/office/powerpoint/2010/main" val="837218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19</a:t>
            </a:fld>
            <a:endParaRPr lang="en-US"/>
          </a:p>
        </p:txBody>
      </p:sp>
    </p:spTree>
    <p:extLst>
      <p:ext uri="{BB962C8B-B14F-4D97-AF65-F5344CB8AC3E}">
        <p14:creationId xmlns:p14="http://schemas.microsoft.com/office/powerpoint/2010/main" val="3136385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8/19/2023</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8/19/2023</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8/19/2023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8/19/2023</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8/19/2023</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8/19/2023</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8/19/2023</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8/19/2023</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8/19/2023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8/19/2023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8/19/2023</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dirty="0"/>
              <a:t>I Corinthians 14:33b-35</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A Reflection</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Corinth</a:t>
            </a:r>
          </a:p>
        </p:txBody>
      </p:sp>
      <p:pic>
        <p:nvPicPr>
          <p:cNvPr id="3" name="Picture 2" descr="Map&#10;&#10;Description automatically generated">
            <a:extLst>
              <a:ext uri="{FF2B5EF4-FFF2-40B4-BE49-F238E27FC236}">
                <a16:creationId xmlns:a16="http://schemas.microsoft.com/office/drawing/2014/main" id="{7750C3A2-E92F-B1ED-3884-8C11FBF19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574" y="778903"/>
            <a:ext cx="9089677" cy="6078204"/>
          </a:xfrm>
          <a:prstGeom prst="rect">
            <a:avLst/>
          </a:prstGeom>
        </p:spPr>
      </p:pic>
    </p:spTree>
    <p:extLst>
      <p:ext uri="{BB962C8B-B14F-4D97-AF65-F5344CB8AC3E}">
        <p14:creationId xmlns:p14="http://schemas.microsoft.com/office/powerpoint/2010/main" val="3223900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a:bodyPr>
          <a:lstStyle/>
          <a:p>
            <a:pPr marL="0" indent="0" algn="ctr">
              <a:lnSpc>
                <a:spcPct val="110000"/>
              </a:lnSpc>
              <a:spcBef>
                <a:spcPts val="0"/>
              </a:spcBef>
              <a:buNone/>
            </a:pPr>
            <a:r>
              <a:rPr lang="en-US" sz="4400" b="1" dirty="0">
                <a:effectLst>
                  <a:outerShdw blurRad="38100" dist="38100" dir="2700000" algn="tl">
                    <a:srgbClr val="000000">
                      <a:alpha val="43137"/>
                    </a:srgbClr>
                  </a:outerShdw>
                </a:effectLst>
              </a:rPr>
              <a:t>33b As in all the churches of the saints, 34 the women should keep silent in the churches. For they are not permitted to speak, but should be in submission, as the Law also says. 35 If there is anything they desire to learn, let them ask their husbands at home. For it is shameful for a woman to speak in church.</a:t>
            </a:r>
          </a:p>
          <a:p>
            <a:pPr marL="0" indent="0" algn="ctr">
              <a:lnSpc>
                <a:spcPct val="110000"/>
              </a:lnSpc>
              <a:spcBef>
                <a:spcPts val="0"/>
              </a:spcBef>
              <a:buNone/>
            </a:pPr>
            <a:r>
              <a:rPr lang="en-US" sz="4400" b="1" dirty="0">
                <a:effectLst>
                  <a:outerShdw blurRad="38100" dist="38100" dir="2700000" algn="tl">
                    <a:srgbClr val="000000">
                      <a:alpha val="43137"/>
                    </a:srgbClr>
                  </a:outerShdw>
                </a:effectLst>
              </a:rPr>
              <a:t>(I Corinthians 14:26-33a,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buNone/>
            </a:pPr>
            <a:r>
              <a:rPr lang="en-US" sz="3200" b="1" dirty="0">
                <a:effectLst>
                  <a:outerShdw blurRad="38100" dist="38100" dir="2700000" algn="tl">
                    <a:srgbClr val="000000">
                      <a:alpha val="43137"/>
                    </a:srgbClr>
                  </a:outerShdw>
                </a:effectLst>
              </a:rPr>
              <a:t>Inauthentic Arguments</a:t>
            </a:r>
          </a:p>
          <a:p>
            <a:pPr marL="0" indent="0" algn="ctr">
              <a:buNone/>
            </a:pPr>
            <a:r>
              <a:rPr lang="en-US" sz="3200" b="1" dirty="0">
                <a:effectLst>
                  <a:outerShdw blurRad="38100" dist="38100" dir="2700000" algn="tl">
                    <a:srgbClr val="000000">
                      <a:alpha val="43137"/>
                    </a:srgbClr>
                  </a:outerShdw>
                </a:effectLst>
              </a:rPr>
              <a:t>26 What then, brothers? When you come together, each one has a hymn, a lesson, a revelation, a tongue, or an interpretation. Let all things be done for building up. 27 If any speak in a tongue, let there be only two or at most three, and each in turn, and let someone interpret. 28 But if there is no one to interpret, let each of them keep silent in church and speak to himself and to God. 29 Let two or three prophets speak, and let the others weigh what is said. 30 If a revelation is made to another sitting there, let the first be silent. 31 For you can all prophesy one by one, so that all may learn and all be encouraged, 32 and the spirits of prophets are subject to prophets. 33 For God is not a God of confusion but of peace. As in all the churches of the saints.</a:t>
            </a:r>
          </a:p>
          <a:p>
            <a:pPr marL="0" indent="0" algn="ctr">
              <a:buNone/>
            </a:pPr>
            <a:r>
              <a:rPr lang="en-US" sz="3200" b="1" dirty="0">
                <a:effectLst>
                  <a:outerShdw blurRad="38100" dist="38100" dir="2700000" algn="tl">
                    <a:srgbClr val="000000">
                      <a:alpha val="43137"/>
                    </a:srgbClr>
                  </a:outerShdw>
                </a:effectLst>
              </a:rPr>
              <a:t>36 Or was it from you that the word of God came? Or are you the only ones it has reached? 37 If anyone thinks that he is a prophet, or spiritual, he should acknowledge that the things I am writing to you are a command of the Lord. 38 If anyone does not recognize this, he is not recognized. 39 So, my brothers, earnestly desire to prophesy, and do not forbid speaking in tongues. 40 But all things should be done decently and in order.</a:t>
            </a:r>
          </a:p>
          <a:p>
            <a:pPr marL="0" indent="0" algn="ctr">
              <a:buNone/>
            </a:pPr>
            <a:r>
              <a:rPr lang="en-US" sz="3200" b="1" dirty="0">
                <a:effectLst>
                  <a:outerShdw blurRad="38100" dist="38100" dir="2700000" algn="tl">
                    <a:srgbClr val="000000">
                      <a:alpha val="43137"/>
                    </a:srgbClr>
                  </a:outerShdw>
                </a:effectLst>
              </a:rPr>
              <a:t>(I Corinthians 14:26-40 [Excluding 34-35])</a:t>
            </a:r>
          </a:p>
        </p:txBody>
      </p:sp>
    </p:spTree>
    <p:extLst>
      <p:ext uri="{BB962C8B-B14F-4D97-AF65-F5344CB8AC3E}">
        <p14:creationId xmlns:p14="http://schemas.microsoft.com/office/powerpoint/2010/main" val="14148575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Inauthentic Arguments</a:t>
            </a:r>
          </a:p>
          <a:p>
            <a:r>
              <a:rPr lang="en-US" sz="3200" b="1" dirty="0">
                <a:effectLst>
                  <a:outerShdw blurRad="38100" dist="38100" dir="2700000" algn="tl">
                    <a:srgbClr val="000000">
                      <a:alpha val="43137"/>
                    </a:srgbClr>
                  </a:outerShdw>
                </a:effectLst>
              </a:rPr>
              <a:t> The topic comes into focus strangely</a:t>
            </a:r>
          </a:p>
          <a:p>
            <a:pPr lvl="1"/>
            <a:r>
              <a:rPr lang="en-US" sz="2800" b="1" dirty="0">
                <a:effectLst>
                  <a:outerShdw blurRad="38100" dist="38100" dir="2700000" algn="tl">
                    <a:srgbClr val="000000">
                      <a:alpha val="43137"/>
                    </a:srgbClr>
                  </a:outerShdw>
                </a:effectLst>
              </a:rPr>
              <a:t> Paul often quotes the Law with a specific reference</a:t>
            </a:r>
          </a:p>
          <a:p>
            <a:pPr lvl="1"/>
            <a:r>
              <a:rPr lang="en-US" sz="2800" b="1" dirty="0">
                <a:effectLst>
                  <a:outerShdw blurRad="38100" dist="38100" dir="2700000" algn="tl">
                    <a:srgbClr val="000000">
                      <a:alpha val="43137"/>
                    </a:srgbClr>
                  </a:outerShdw>
                </a:effectLst>
              </a:rPr>
              <a:t> As such, the Law never explicitly states anything about women being silent</a:t>
            </a:r>
          </a:p>
          <a:p>
            <a:r>
              <a:rPr lang="en-US" sz="3200" b="1" dirty="0">
                <a:effectLst>
                  <a:outerShdw blurRad="38100" dist="38100" dir="2700000" algn="tl">
                    <a:srgbClr val="000000">
                      <a:alpha val="43137"/>
                    </a:srgbClr>
                  </a:outerShdw>
                </a:effectLst>
              </a:rPr>
              <a:t> Abrupt Break</a:t>
            </a:r>
          </a:p>
          <a:p>
            <a:pPr lvl="1"/>
            <a:r>
              <a:rPr lang="en-US" sz="2800" b="1" dirty="0">
                <a:effectLst>
                  <a:outerShdw blurRad="38100" dist="38100" dir="2700000" algn="tl">
                    <a:srgbClr val="000000">
                      <a:alpha val="43137"/>
                    </a:srgbClr>
                  </a:outerShdw>
                </a:effectLst>
              </a:rPr>
              <a:t> Paul has just been focusing on tongues and prophecy</a:t>
            </a:r>
          </a:p>
          <a:p>
            <a:r>
              <a:rPr lang="en-US" sz="3200" b="1" dirty="0">
                <a:effectLst>
                  <a:outerShdw blurRad="38100" dist="38100" dir="2700000" algn="tl">
                    <a:srgbClr val="000000">
                      <a:alpha val="43137"/>
                    </a:srgbClr>
                  </a:outerShdw>
                </a:effectLst>
              </a:rPr>
              <a:t> Contradictions</a:t>
            </a:r>
          </a:p>
          <a:p>
            <a:pPr lvl="1"/>
            <a:r>
              <a:rPr lang="en-US" sz="2800" b="1" dirty="0">
                <a:effectLst>
                  <a:outerShdw blurRad="38100" dist="38100" dir="2700000" algn="tl">
                    <a:srgbClr val="000000">
                      <a:alpha val="43137"/>
                    </a:srgbClr>
                  </a:outerShdw>
                </a:effectLst>
              </a:rPr>
              <a:t> This seems to contradict what is found in chapter 11:5</a:t>
            </a:r>
          </a:p>
          <a:p>
            <a:pPr lvl="1"/>
            <a:r>
              <a:rPr lang="en-US" sz="2800" b="1" dirty="0">
                <a:effectLst>
                  <a:outerShdw blurRad="38100" dist="38100" dir="2700000" algn="tl">
                    <a:srgbClr val="000000">
                      <a:alpha val="43137"/>
                    </a:srgbClr>
                  </a:outerShdw>
                </a:effectLst>
              </a:rPr>
              <a:t> Paul does not say women cannot pray or prophecy in the congregation (instead he focuses on modesty and respect)</a:t>
            </a:r>
          </a:p>
          <a:p>
            <a:r>
              <a:rPr lang="en-US" sz="3200" b="1" dirty="0">
                <a:effectLst>
                  <a:outerShdw blurRad="38100" dist="38100" dir="2700000" algn="tl">
                    <a:srgbClr val="000000">
                      <a:alpha val="43137"/>
                    </a:srgbClr>
                  </a:outerShdw>
                </a:effectLst>
              </a:rPr>
              <a:t> Manuscripts</a:t>
            </a:r>
          </a:p>
          <a:p>
            <a:pPr lvl="1"/>
            <a:r>
              <a:rPr lang="en-US" sz="2800" b="1" dirty="0">
                <a:effectLst>
                  <a:outerShdw blurRad="38100" dist="38100" dir="2700000" algn="tl">
                    <a:srgbClr val="000000">
                      <a:alpha val="43137"/>
                    </a:srgbClr>
                  </a:outerShdw>
                </a:effectLst>
              </a:rPr>
              <a:t> Scholars have found these verses are placed in two places</a:t>
            </a:r>
          </a:p>
          <a:p>
            <a:pPr lvl="1"/>
            <a:r>
              <a:rPr lang="en-US" sz="2800" b="1" dirty="0">
                <a:effectLst>
                  <a:outerShdw blurRad="38100" dist="38100" dir="2700000" algn="tl">
                    <a:srgbClr val="000000">
                      <a:alpha val="43137"/>
                    </a:srgbClr>
                  </a:outerShdw>
                </a:effectLst>
              </a:rPr>
              <a:t> Sometimes they are placed between verses 33 and 36, other times they are placed at the end of the chapter</a:t>
            </a:r>
          </a:p>
        </p:txBody>
      </p:sp>
    </p:spTree>
    <p:extLst>
      <p:ext uri="{BB962C8B-B14F-4D97-AF65-F5344CB8AC3E}">
        <p14:creationId xmlns:p14="http://schemas.microsoft.com/office/powerpoint/2010/main" val="341361706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Authentic Arguments</a:t>
            </a:r>
          </a:p>
          <a:p>
            <a:r>
              <a:rPr lang="en-US" sz="3200" b="1" dirty="0">
                <a:effectLst>
                  <a:outerShdw blurRad="38100" dist="38100" dir="2700000" algn="tl">
                    <a:srgbClr val="000000">
                      <a:alpha val="43137"/>
                    </a:srgbClr>
                  </a:outerShdw>
                </a:effectLst>
              </a:rPr>
              <a:t>The topic does make sense in context</a:t>
            </a:r>
          </a:p>
          <a:p>
            <a:pPr lvl="1"/>
            <a:r>
              <a:rPr lang="en-US" sz="2800" b="1" dirty="0">
                <a:effectLst>
                  <a:outerShdw blurRad="38100" dist="38100" dir="2700000" algn="tl">
                    <a:srgbClr val="000000">
                      <a:alpha val="43137"/>
                    </a:srgbClr>
                  </a:outerShdw>
                </a:effectLst>
              </a:rPr>
              <a:t> Paul has been arguing God is a God of order not chaos</a:t>
            </a:r>
          </a:p>
          <a:p>
            <a:pPr lvl="1"/>
            <a:r>
              <a:rPr lang="en-US" sz="2800" b="1" dirty="0">
                <a:effectLst>
                  <a:outerShdw blurRad="38100" dist="38100" dir="2700000" algn="tl">
                    <a:srgbClr val="000000">
                      <a:alpha val="43137"/>
                    </a:srgbClr>
                  </a:outerShdw>
                </a:effectLst>
              </a:rPr>
              <a:t> There seems to be women who were disruptive during the service (hence verse 35)</a:t>
            </a:r>
          </a:p>
          <a:p>
            <a:pPr lvl="1"/>
            <a:r>
              <a:rPr lang="en-US" sz="2800" b="1" dirty="0">
                <a:effectLst>
                  <a:outerShdw blurRad="38100" dist="38100" dir="2700000" algn="tl">
                    <a:srgbClr val="000000">
                      <a:alpha val="43137"/>
                    </a:srgbClr>
                  </a:outerShdw>
                </a:effectLst>
              </a:rPr>
              <a:t> The whole meeting could become sidetracked by question after question</a:t>
            </a:r>
          </a:p>
          <a:p>
            <a:r>
              <a:rPr lang="en-US" sz="3200" b="1" dirty="0">
                <a:effectLst>
                  <a:outerShdw blurRad="38100" dist="38100" dir="2700000" algn="tl">
                    <a:srgbClr val="000000">
                      <a:alpha val="43137"/>
                    </a:srgbClr>
                  </a:outerShdw>
                </a:effectLst>
              </a:rPr>
              <a:t> The individualistic stance of the Corinthians</a:t>
            </a:r>
          </a:p>
          <a:p>
            <a:pPr lvl="1"/>
            <a:r>
              <a:rPr lang="en-US" sz="2800" b="1" dirty="0">
                <a:effectLst>
                  <a:outerShdw blurRad="38100" dist="38100" dir="2700000" algn="tl">
                    <a:srgbClr val="000000">
                      <a:alpha val="43137"/>
                    </a:srgbClr>
                  </a:outerShdw>
                </a:effectLst>
              </a:rPr>
              <a:t> There was an issue where they were distorting the valued intimate personhood of men and women (chapter 11)</a:t>
            </a:r>
          </a:p>
          <a:p>
            <a:r>
              <a:rPr lang="en-US" sz="3200" b="1" dirty="0">
                <a:effectLst>
                  <a:outerShdw blurRad="38100" dist="38100" dir="2700000" algn="tl">
                    <a:srgbClr val="000000">
                      <a:alpha val="43137"/>
                    </a:srgbClr>
                  </a:outerShdw>
                </a:effectLst>
              </a:rPr>
              <a:t> Alluding to the Law</a:t>
            </a:r>
          </a:p>
          <a:p>
            <a:pPr lvl="1"/>
            <a:r>
              <a:rPr lang="en-US" sz="2800" b="1" dirty="0">
                <a:effectLst>
                  <a:outerShdw blurRad="38100" dist="38100" dir="2700000" algn="tl">
                    <a:srgbClr val="000000">
                      <a:alpha val="43137"/>
                    </a:srgbClr>
                  </a:outerShdw>
                </a:effectLst>
              </a:rPr>
              <a:t> Paul may not quote a particular place in the Law…but it is not outside the law either</a:t>
            </a:r>
          </a:p>
          <a:p>
            <a:pPr lvl="1"/>
            <a:r>
              <a:rPr lang="en-US" sz="2800" b="1" dirty="0">
                <a:effectLst>
                  <a:outerShdw blurRad="38100" dist="38100" dir="2700000" algn="tl">
                    <a:srgbClr val="000000">
                      <a:alpha val="43137"/>
                    </a:srgbClr>
                  </a:outerShdw>
                </a:effectLst>
              </a:rPr>
              <a:t> It may also be focused more on God being a God of order (which is not stated, but certainly alluded to throughout the Law)</a:t>
            </a:r>
          </a:p>
          <a:p>
            <a:endParaRPr lang="en-US" sz="3200" b="1" dirty="0">
              <a:effectLst>
                <a:outerShdw blurRad="38100" dist="38100" dir="2700000" algn="tl">
                  <a:srgbClr val="000000">
                    <a:alpha val="43137"/>
                  </a:srgbClr>
                </a:outerShdw>
              </a:effectLst>
            </a:endParaRPr>
          </a:p>
          <a:p>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7851831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3200" b="1" dirty="0">
                <a:effectLst>
                  <a:outerShdw blurRad="38100" dist="38100" dir="2700000" algn="tl">
                    <a:srgbClr val="000000">
                      <a:alpha val="43137"/>
                    </a:srgbClr>
                  </a:outerShdw>
                </a:effectLst>
              </a:rPr>
              <a:t>Authentic Arguments</a:t>
            </a:r>
          </a:p>
          <a:p>
            <a:r>
              <a:rPr lang="en-US" sz="3200" b="1" dirty="0">
                <a:effectLst>
                  <a:outerShdw blurRad="38100" dist="38100" dir="2700000" algn="tl">
                    <a:srgbClr val="000000">
                      <a:alpha val="43137"/>
                    </a:srgbClr>
                  </a:outerShdw>
                </a:effectLst>
              </a:rPr>
              <a:t>Counterargument</a:t>
            </a:r>
          </a:p>
          <a:p>
            <a:pPr lvl="1"/>
            <a:r>
              <a:rPr lang="en-US" sz="2800" b="1" dirty="0">
                <a:effectLst>
                  <a:outerShdw blurRad="38100" dist="38100" dir="2700000" algn="tl">
                    <a:srgbClr val="000000">
                      <a:alpha val="43137"/>
                    </a:srgbClr>
                  </a:outerShdw>
                </a:effectLst>
              </a:rPr>
              <a:t> While Paul almost always quotes the specific reference in the Old Testament…these are but a handful of letters Paul wrote</a:t>
            </a:r>
          </a:p>
          <a:p>
            <a:pPr lvl="1"/>
            <a:r>
              <a:rPr lang="en-US" sz="2800" b="1" dirty="0">
                <a:effectLst>
                  <a:outerShdw blurRad="38100" dist="38100" dir="2700000" algn="tl">
                    <a:srgbClr val="000000">
                      <a:alpha val="43137"/>
                    </a:srgbClr>
                  </a:outerShdw>
                </a:effectLst>
              </a:rPr>
              <a:t> An argument from silence is that Paul never simply alludes to points in the Old Testament</a:t>
            </a:r>
          </a:p>
          <a:p>
            <a:r>
              <a:rPr lang="en-US" sz="3200" b="1" dirty="0">
                <a:effectLst>
                  <a:outerShdw blurRad="38100" dist="38100" dir="2700000" algn="tl">
                    <a:srgbClr val="000000">
                      <a:alpha val="43137"/>
                    </a:srgbClr>
                  </a:outerShdw>
                </a:effectLst>
              </a:rPr>
              <a:t> Paul may not not be excluding women from </a:t>
            </a:r>
            <a:r>
              <a:rPr lang="en-US" sz="3200" b="1" i="1" u="sng" dirty="0">
                <a:effectLst>
                  <a:outerShdw blurRad="38100" dist="38100" dir="2700000" algn="tl">
                    <a:srgbClr val="000000">
                      <a:alpha val="43137"/>
                    </a:srgbClr>
                  </a:outerShdw>
                </a:effectLst>
              </a:rPr>
              <a:t>all </a:t>
            </a:r>
            <a:r>
              <a:rPr lang="en-US" sz="3200" b="1" dirty="0">
                <a:effectLst>
                  <a:outerShdw blurRad="38100" dist="38100" dir="2700000" algn="tl">
                    <a:srgbClr val="000000">
                      <a:alpha val="43137"/>
                    </a:srgbClr>
                  </a:outerShdw>
                </a:effectLst>
              </a:rPr>
              <a:t>speaking</a:t>
            </a:r>
          </a:p>
          <a:p>
            <a:pPr lvl="1"/>
            <a:r>
              <a:rPr lang="en-US" sz="2800" b="1" dirty="0">
                <a:effectLst>
                  <a:outerShdw blurRad="38100" dist="38100" dir="2700000" algn="tl">
                    <a:srgbClr val="000000">
                      <a:alpha val="43137"/>
                    </a:srgbClr>
                  </a:outerShdw>
                </a:effectLst>
              </a:rPr>
              <a:t> Instead it is a </a:t>
            </a:r>
            <a:r>
              <a:rPr lang="en-US" sz="2800" b="1" i="1" u="sng" dirty="0">
                <a:effectLst>
                  <a:outerShdw blurRad="38100" dist="38100" dir="2700000" algn="tl">
                    <a:srgbClr val="000000">
                      <a:alpha val="43137"/>
                    </a:srgbClr>
                  </a:outerShdw>
                </a:effectLst>
              </a:rPr>
              <a:t>kind</a:t>
            </a:r>
            <a:r>
              <a:rPr lang="en-US" sz="2800" b="1" dirty="0">
                <a:effectLst>
                  <a:outerShdw blurRad="38100" dist="38100" dir="2700000" algn="tl">
                    <a:srgbClr val="000000">
                      <a:alpha val="43137"/>
                    </a:srgbClr>
                  </a:outerShdw>
                </a:effectLst>
              </a:rPr>
              <a:t> of speech which his disruptive rather than constructive</a:t>
            </a:r>
          </a:p>
          <a:p>
            <a:r>
              <a:rPr lang="en-US" sz="3200" b="1" dirty="0">
                <a:effectLst>
                  <a:outerShdw blurRad="38100" dist="38100" dir="2700000" algn="tl">
                    <a:srgbClr val="000000">
                      <a:alpha val="43137"/>
                    </a:srgbClr>
                  </a:outerShdw>
                </a:effectLst>
              </a:rPr>
              <a:t> Manuscripts</a:t>
            </a:r>
          </a:p>
          <a:p>
            <a:pPr lvl="1"/>
            <a:r>
              <a:rPr lang="en-US" sz="2800" b="1" dirty="0">
                <a:effectLst>
                  <a:outerShdw blurRad="38100" dist="38100" dir="2700000" algn="tl">
                    <a:srgbClr val="000000">
                      <a:alpha val="43137"/>
                    </a:srgbClr>
                  </a:outerShdw>
                </a:effectLst>
              </a:rPr>
              <a:t> We do not have a manuscript where these verses are </a:t>
            </a:r>
            <a:r>
              <a:rPr lang="en-US" sz="2800" b="1" i="1" u="sng" dirty="0">
                <a:effectLst>
                  <a:outerShdw blurRad="38100" dist="38100" dir="2700000" algn="tl">
                    <a:srgbClr val="000000">
                      <a:alpha val="43137"/>
                    </a:srgbClr>
                  </a:outerShdw>
                </a:effectLst>
              </a:rPr>
              <a:t>not</a:t>
            </a:r>
            <a:r>
              <a:rPr lang="en-US" sz="2800" b="1" dirty="0">
                <a:effectLst>
                  <a:outerShdw blurRad="38100" dist="38100" dir="2700000" algn="tl">
                    <a:srgbClr val="000000">
                      <a:alpha val="43137"/>
                    </a:srgbClr>
                  </a:outerShdw>
                </a:effectLst>
              </a:rPr>
              <a:t> included</a:t>
            </a:r>
          </a:p>
          <a:p>
            <a:pPr lvl="1"/>
            <a:r>
              <a:rPr lang="en-US" sz="2800" b="1" dirty="0">
                <a:effectLst>
                  <a:outerShdw blurRad="38100" dist="38100" dir="2700000" algn="tl">
                    <a:srgbClr val="000000">
                      <a:alpha val="43137"/>
                    </a:srgbClr>
                  </a:outerShdw>
                </a:effectLst>
              </a:rPr>
              <a:t> There are other passages in the Scriptures where this occurs</a:t>
            </a:r>
          </a:p>
          <a:p>
            <a:pPr lvl="1"/>
            <a:r>
              <a:rPr lang="en-US" sz="2800" b="1" dirty="0">
                <a:effectLst>
                  <a:outerShdw blurRad="38100" dist="38100" dir="2700000" algn="tl">
                    <a:srgbClr val="000000">
                      <a:alpha val="43137"/>
                    </a:srgbClr>
                  </a:outerShdw>
                </a:effectLst>
              </a:rPr>
              <a:t> The adulterous woman in the Gospel of John, for example, is such a story</a:t>
            </a:r>
          </a:p>
          <a:p>
            <a:endParaRPr lang="en-US" sz="3200" b="1" dirty="0">
              <a:effectLst>
                <a:outerShdw blurRad="38100" dist="38100" dir="2700000" algn="tl">
                  <a:srgbClr val="000000">
                    <a:alpha val="43137"/>
                  </a:srgbClr>
                </a:outerShdw>
              </a:effectLst>
            </a:endParaRPr>
          </a:p>
          <a:p>
            <a:endParaRPr lang="en-US" sz="3200" b="1" dirty="0">
              <a:effectLst>
                <a:outerShdw blurRad="38100" dist="38100" dir="2700000" algn="tl">
                  <a:srgbClr val="000000">
                    <a:alpha val="43137"/>
                  </a:srgbClr>
                </a:outerShdw>
              </a:effectLst>
            </a:endParaRPr>
          </a:p>
          <a:p>
            <a:endParaRPr lang="en-US" sz="2400" b="1" dirty="0">
              <a:effectLst>
                <a:outerShdw blurRad="38100" dist="38100" dir="2700000" algn="tl">
                  <a:srgbClr val="000000">
                    <a:alpha val="43137"/>
                  </a:srgbClr>
                </a:outerShdw>
              </a:effectLst>
            </a:endParaRPr>
          </a:p>
          <a:p>
            <a:endParaRPr lang="en-US" sz="3200" b="1" dirty="0">
              <a:effectLst>
                <a:outerShdw blurRad="38100" dist="38100" dir="2700000" algn="tl">
                  <a:srgbClr val="000000">
                    <a:alpha val="43137"/>
                  </a:srgbClr>
                </a:outerShdw>
              </a:effectLst>
            </a:endParaRPr>
          </a:p>
          <a:p>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2985486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Authentic Arguments</a:t>
            </a:r>
          </a:p>
          <a:p>
            <a:r>
              <a:rPr lang="en-US" sz="3200" b="1" dirty="0">
                <a:effectLst>
                  <a:outerShdw blurRad="38100" dist="38100" dir="2700000" algn="tl">
                    <a:srgbClr val="000000">
                      <a:alpha val="43137"/>
                    </a:srgbClr>
                  </a:outerShdw>
                </a:effectLst>
              </a:rPr>
              <a:t>More on Manuscripts</a:t>
            </a:r>
          </a:p>
          <a:p>
            <a:pPr lvl="1"/>
            <a:r>
              <a:rPr lang="en-US" sz="2800" b="1" dirty="0">
                <a:effectLst>
                  <a:outerShdw blurRad="38100" dist="38100" dir="2700000" algn="tl">
                    <a:srgbClr val="000000">
                      <a:alpha val="43137"/>
                    </a:srgbClr>
                  </a:outerShdw>
                </a:effectLst>
              </a:rPr>
              <a:t> They were not written in paragraphs or with spaces between words</a:t>
            </a:r>
          </a:p>
          <a:p>
            <a:pPr lvl="1"/>
            <a:r>
              <a:rPr lang="en-US" sz="2800" b="1" dirty="0">
                <a:effectLst>
                  <a:outerShdw blurRad="38100" dist="38100" dir="2700000" algn="tl">
                    <a:srgbClr val="000000">
                      <a:alpha val="43137"/>
                    </a:srgbClr>
                  </a:outerShdw>
                </a:effectLst>
              </a:rPr>
              <a:t> </a:t>
            </a:r>
            <a:r>
              <a:rPr lang="en-US" sz="2800" b="1" dirty="0" err="1">
                <a:effectLst>
                  <a:outerShdw blurRad="38100" dist="38100" dir="2700000" algn="tl">
                    <a:srgbClr val="000000">
                      <a:alpha val="43137"/>
                    </a:srgbClr>
                  </a:outerShdw>
                </a:effectLst>
              </a:rPr>
              <a:t>Thetextlookslikethissowhenwefinditinthetextwedonotfindit</a:t>
            </a:r>
            <a:r>
              <a:rPr lang="en-US" sz="2800" b="1" dirty="0">
                <a:effectLst>
                  <a:outerShdw blurRad="38100" dist="38100" dir="2700000" algn="tl">
                    <a:srgbClr val="000000">
                      <a:alpha val="43137"/>
                    </a:srgbClr>
                  </a:outerShdw>
                </a:effectLst>
              </a:rPr>
              <a:t> like this insteadwefinditlikethiswhenyoucannotjusttakeoutawordorinsertaword.</a:t>
            </a:r>
          </a:p>
          <a:p>
            <a:r>
              <a:rPr lang="en-US" sz="3200" b="1" dirty="0">
                <a:effectLst>
                  <a:outerShdw blurRad="38100" dist="38100" dir="2700000" algn="tl">
                    <a:srgbClr val="000000">
                      <a:alpha val="43137"/>
                    </a:srgbClr>
                  </a:outerShdw>
                </a:effectLst>
              </a:rPr>
              <a:t> </a:t>
            </a:r>
            <a:r>
              <a:rPr lang="en-US" sz="3200" b="1" dirty="0" err="1">
                <a:effectLst>
                  <a:outerShdw blurRad="38100" dist="38100" dir="2700000" algn="tl">
                    <a:srgbClr val="000000">
                      <a:alpha val="43137"/>
                    </a:srgbClr>
                  </a:outerShdw>
                </a:effectLst>
              </a:rPr>
              <a:t>Asinallthechurchesofthesaintsthewomenshouldkeepsilentinthe</a:t>
            </a:r>
            <a:r>
              <a:rPr lang="en-US" sz="3200" b="1" dirty="0">
                <a:effectLst>
                  <a:outerShdw blurRad="38100" dist="38100" dir="2700000" algn="tl">
                    <a:srgbClr val="000000">
                      <a:alpha val="43137"/>
                    </a:srgbClr>
                  </a:outerShdw>
                </a:effectLst>
              </a:rPr>
              <a:t> churches.FortheyarenotpermittedtospeakbutshouldbeinsubmissionastheLawalsosaysIfthereisanythingtheydesiretolearnletthemasktheirhusbandsathomeForitisshamefulforawomantospeakinchurchOrwasitfromyouthatthewordofGodcameOrareyoutheonlyonesithasreached?IfanyonethinksthatheisaprophetorspiritualhehouldacknowledgethatthethingsIamwritingtoyouareacommandofthe </a:t>
            </a:r>
            <a:r>
              <a:rPr lang="en-US" sz="3200" b="1" dirty="0" err="1">
                <a:effectLst>
                  <a:outerShdw blurRad="38100" dist="38100" dir="2700000" algn="tl">
                    <a:srgbClr val="000000">
                      <a:alpha val="43137"/>
                    </a:srgbClr>
                  </a:outerShdw>
                </a:effectLst>
              </a:rPr>
              <a:t>Lord.Ifanyonedoesnotrecognizethis,heisnotrecognizedSomy</a:t>
            </a:r>
            <a:r>
              <a:rPr lang="en-US" sz="3200" b="1" dirty="0">
                <a:effectLst>
                  <a:outerShdw blurRad="38100" dist="38100" dir="2700000" algn="tl">
                    <a:srgbClr val="000000">
                      <a:alpha val="43137"/>
                    </a:srgbClr>
                  </a:outerShdw>
                </a:effectLst>
              </a:rPr>
              <a:t> </a:t>
            </a:r>
            <a:r>
              <a:rPr lang="en-US" sz="3200" b="1" dirty="0" err="1">
                <a:effectLst>
                  <a:outerShdw blurRad="38100" dist="38100" dir="2700000" algn="tl">
                    <a:srgbClr val="000000">
                      <a:alpha val="43137"/>
                    </a:srgbClr>
                  </a:outerShdw>
                </a:effectLst>
              </a:rPr>
              <a:t>brothers,earnestlydesiretoprophesyanddonotforbidspeakingin</a:t>
            </a:r>
            <a:r>
              <a:rPr lang="en-US" sz="3200" b="1" dirty="0">
                <a:effectLst>
                  <a:outerShdw blurRad="38100" dist="38100" dir="2700000" algn="tl">
                    <a:srgbClr val="000000">
                      <a:alpha val="43137"/>
                    </a:srgbClr>
                  </a:outerShdw>
                </a:effectLst>
              </a:rPr>
              <a:t> </a:t>
            </a:r>
            <a:r>
              <a:rPr lang="en-US" sz="3200" b="1" dirty="0" err="1">
                <a:effectLst>
                  <a:outerShdw blurRad="38100" dist="38100" dir="2700000" algn="tl">
                    <a:srgbClr val="000000">
                      <a:alpha val="43137"/>
                    </a:srgbClr>
                  </a:outerShdw>
                </a:effectLst>
              </a:rPr>
              <a:t>tonguesButallthingsshouldbedondecentlyandinorder</a:t>
            </a:r>
            <a:r>
              <a:rPr lang="en-US" sz="3200" b="1" dirty="0">
                <a:effectLst>
                  <a:outerShdw blurRad="38100" dist="38100" dir="2700000" algn="tl">
                    <a:srgbClr val="000000">
                      <a:alpha val="43137"/>
                    </a:srgbClr>
                  </a:outerShdw>
                </a:effectLst>
              </a:rPr>
              <a:t> (I Corinthians 14:33-40)</a:t>
            </a:r>
          </a:p>
          <a:p>
            <a:endParaRPr lang="en-US" sz="3200" b="1" dirty="0">
              <a:effectLst>
                <a:outerShdw blurRad="38100" dist="38100" dir="2700000" algn="tl">
                  <a:srgbClr val="000000">
                    <a:alpha val="43137"/>
                  </a:srgbClr>
                </a:outerShdw>
              </a:effectLst>
            </a:endParaRPr>
          </a:p>
          <a:p>
            <a:endParaRPr lang="en-US" sz="3200" b="1" dirty="0">
              <a:effectLst>
                <a:outerShdw blurRad="38100" dist="38100" dir="2700000" algn="tl">
                  <a:srgbClr val="000000">
                    <a:alpha val="43137"/>
                  </a:srgbClr>
                </a:outerShdw>
              </a:effectLst>
            </a:endParaRPr>
          </a:p>
          <a:p>
            <a:endParaRPr lang="en-US" sz="2800" b="1" dirty="0">
              <a:effectLst>
                <a:outerShdw blurRad="38100" dist="38100" dir="2700000" algn="tl">
                  <a:srgbClr val="000000">
                    <a:alpha val="43137"/>
                  </a:srgbClr>
                </a:outerShdw>
              </a:effectLst>
            </a:endParaRPr>
          </a:p>
          <a:p>
            <a:endParaRPr lang="en-US" sz="3200" b="1" dirty="0">
              <a:effectLst>
                <a:outerShdw blurRad="38100" dist="38100" dir="2700000" algn="tl">
                  <a:srgbClr val="000000">
                    <a:alpha val="43137"/>
                  </a:srgbClr>
                </a:outerShdw>
              </a:effectLst>
            </a:endParaRPr>
          </a:p>
          <a:p>
            <a:endParaRPr lang="en-US" sz="3200" b="1" dirty="0">
              <a:effectLst>
                <a:outerShdw blurRad="38100" dist="38100" dir="2700000" algn="tl">
                  <a:srgbClr val="000000">
                    <a:alpha val="43137"/>
                  </a:srgbClr>
                </a:outerShdw>
              </a:effectLst>
            </a:endParaRPr>
          </a:p>
          <a:p>
            <a:endParaRPr lang="en-US" sz="2400" b="1" dirty="0">
              <a:effectLst>
                <a:outerShdw blurRad="38100" dist="38100" dir="2700000" algn="tl">
                  <a:srgbClr val="000000">
                    <a:alpha val="43137"/>
                  </a:srgbClr>
                </a:outerShdw>
              </a:effectLst>
            </a:endParaRPr>
          </a:p>
          <a:p>
            <a:endParaRPr lang="en-US" sz="3200" b="1" dirty="0">
              <a:effectLst>
                <a:outerShdw blurRad="38100" dist="38100" dir="2700000" algn="tl">
                  <a:srgbClr val="000000">
                    <a:alpha val="43137"/>
                  </a:srgbClr>
                </a:outerShdw>
              </a:effectLst>
            </a:endParaRPr>
          </a:p>
          <a:p>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858302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a:bodyPr>
          <a:lstStyle/>
          <a:p>
            <a:pPr marL="0" indent="0" algn="ctr">
              <a:lnSpc>
                <a:spcPct val="110000"/>
              </a:lnSpc>
              <a:spcBef>
                <a:spcPts val="0"/>
              </a:spcBef>
              <a:buNone/>
            </a:pPr>
            <a:r>
              <a:rPr lang="en-US" sz="4400" b="1" dirty="0">
                <a:effectLst>
                  <a:outerShdw blurRad="38100" dist="38100" dir="2700000" algn="tl">
                    <a:srgbClr val="000000">
                      <a:alpha val="43137"/>
                    </a:srgbClr>
                  </a:outerShdw>
                </a:effectLst>
              </a:rPr>
              <a:t>33b As in all the churches of the saints, 34 the women should keep silent in the churches. For they are not permitted to speak, but should be in submission, as the Law also says. 35 If there is anything they desire to learn, let them ask their husbands at home. For it is shameful for a woman to speak in church.</a:t>
            </a:r>
          </a:p>
          <a:p>
            <a:pPr marL="0" indent="0" algn="ctr">
              <a:lnSpc>
                <a:spcPct val="110000"/>
              </a:lnSpc>
              <a:spcBef>
                <a:spcPts val="0"/>
              </a:spcBef>
              <a:buNone/>
            </a:pPr>
            <a:r>
              <a:rPr lang="en-US" sz="4400" b="1" dirty="0">
                <a:effectLst>
                  <a:outerShdw blurRad="38100" dist="38100" dir="2700000" algn="tl">
                    <a:srgbClr val="000000">
                      <a:alpha val="43137"/>
                    </a:srgbClr>
                  </a:outerShdw>
                </a:effectLst>
              </a:rPr>
              <a:t>(I Corinthians 14:26-33a, ESV)</a:t>
            </a:r>
          </a:p>
        </p:txBody>
      </p:sp>
    </p:spTree>
    <p:extLst>
      <p:ext uri="{BB962C8B-B14F-4D97-AF65-F5344CB8AC3E}">
        <p14:creationId xmlns:p14="http://schemas.microsoft.com/office/powerpoint/2010/main" val="147614670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5400" b="1" dirty="0">
                <a:effectLst>
                  <a:outerShdw blurRad="38100" dist="38100" dir="2700000" algn="tl">
                    <a:srgbClr val="000000">
                      <a:alpha val="43137"/>
                    </a:srgbClr>
                  </a:outerShdw>
                </a:effectLst>
              </a:rPr>
              <a:t>Main Points</a:t>
            </a:r>
          </a:p>
          <a:p>
            <a:r>
              <a:rPr lang="en-US" sz="5400" b="1" dirty="0">
                <a:effectLst>
                  <a:outerShdw blurRad="38100" dist="38100" dir="2700000" algn="tl">
                    <a:srgbClr val="000000">
                      <a:alpha val="43137"/>
                    </a:srgbClr>
                  </a:outerShdw>
                </a:effectLst>
              </a:rPr>
              <a:t> These verses make another point of disorder in the congregation</a:t>
            </a:r>
          </a:p>
          <a:p>
            <a:r>
              <a:rPr lang="en-US" sz="5400" b="1" dirty="0">
                <a:effectLst>
                  <a:outerShdw blurRad="38100" dist="38100" dir="2700000" algn="tl">
                    <a:srgbClr val="000000">
                      <a:alpha val="43137"/>
                    </a:srgbClr>
                  </a:outerShdw>
                </a:effectLst>
              </a:rPr>
              <a:t> Still the authenticity of the verses are in question</a:t>
            </a:r>
          </a:p>
          <a:p>
            <a:r>
              <a:rPr lang="en-US" sz="5400" b="1" dirty="0">
                <a:effectLst>
                  <a:outerShdw blurRad="38100" dist="38100" dir="2700000" algn="tl">
                    <a:srgbClr val="000000">
                      <a:alpha val="43137"/>
                    </a:srgbClr>
                  </a:outerShdw>
                </a:effectLst>
              </a:rPr>
              <a:t> We should be made aware and make informed decisions about their authenticity</a:t>
            </a:r>
            <a:endParaRPr lang="en-US"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Reflections</a:t>
            </a:r>
          </a:p>
          <a:p>
            <a:pPr lvl="1"/>
            <a:r>
              <a:rPr lang="en-US" sz="3200" b="1" dirty="0">
                <a:effectLst>
                  <a:outerShdw blurRad="38100" dist="38100" dir="2700000" algn="tl">
                    <a:srgbClr val="000000">
                      <a:alpha val="43137"/>
                    </a:srgbClr>
                  </a:outerShdw>
                </a:effectLst>
              </a:rPr>
              <a:t> I’d rather us make informed decisions</a:t>
            </a:r>
          </a:p>
          <a:p>
            <a:pPr lvl="1"/>
            <a:r>
              <a:rPr lang="en-US" sz="3200" b="1" dirty="0">
                <a:effectLst>
                  <a:outerShdw blurRad="38100" dist="38100" dir="2700000" algn="tl">
                    <a:srgbClr val="000000">
                      <a:alpha val="43137"/>
                    </a:srgbClr>
                  </a:outerShdw>
                </a:effectLst>
              </a:rPr>
              <a:t> This particular topic has hit a strong nerve in our culture</a:t>
            </a:r>
          </a:p>
          <a:p>
            <a:pPr lvl="1"/>
            <a:r>
              <a:rPr lang="en-US" sz="3200" b="1" dirty="0">
                <a:effectLst>
                  <a:outerShdw blurRad="38100" dist="38100" dir="2700000" algn="tl">
                    <a:srgbClr val="000000">
                      <a:alpha val="43137"/>
                    </a:srgbClr>
                  </a:outerShdw>
                </a:effectLst>
              </a:rPr>
              <a:t> The implication that men and women are responsible for different things</a:t>
            </a:r>
          </a:p>
          <a:p>
            <a:pPr lvl="1"/>
            <a:r>
              <a:rPr lang="en-US" sz="3200" b="1" dirty="0">
                <a:effectLst>
                  <a:outerShdw blurRad="38100" dist="38100" dir="2700000" algn="tl">
                    <a:srgbClr val="000000">
                      <a:alpha val="43137"/>
                    </a:srgbClr>
                  </a:outerShdw>
                </a:effectLst>
              </a:rPr>
              <a:t> We have been told through higher education, that the male patriarchy has held women down forever</a:t>
            </a:r>
          </a:p>
          <a:p>
            <a:pPr lvl="1"/>
            <a:r>
              <a:rPr lang="en-US" sz="3200" b="1" dirty="0">
                <a:effectLst>
                  <a:outerShdw blurRad="38100" dist="38100" dir="2700000" algn="tl">
                    <a:srgbClr val="000000">
                      <a:alpha val="43137"/>
                    </a:srgbClr>
                  </a:outerShdw>
                </a:effectLst>
              </a:rPr>
              <a:t> Even </a:t>
            </a:r>
            <a:r>
              <a:rPr lang="en-US" sz="3200" b="1" i="1" u="sng" dirty="0">
                <a:effectLst>
                  <a:outerShdw blurRad="38100" dist="38100" dir="2700000" algn="tl">
                    <a:srgbClr val="000000">
                      <a:alpha val="43137"/>
                    </a:srgbClr>
                  </a:outerShdw>
                </a:effectLst>
              </a:rPr>
              <a:t>if</a:t>
            </a:r>
            <a:r>
              <a:rPr lang="en-US" sz="3200" b="1" dirty="0">
                <a:effectLst>
                  <a:outerShdw blurRad="38100" dist="38100" dir="2700000" algn="tl">
                    <a:srgbClr val="000000">
                      <a:alpha val="43137"/>
                    </a:srgbClr>
                  </a:outerShdw>
                </a:effectLst>
              </a:rPr>
              <a:t> these verses are inauthentic Paul says much the same in other letters and he just continues the paradigm</a:t>
            </a:r>
          </a:p>
          <a:p>
            <a:pPr lvl="1"/>
            <a:r>
              <a:rPr lang="en-US" sz="3200" b="1" dirty="0">
                <a:effectLst>
                  <a:outerShdw blurRad="38100" dist="38100" dir="2700000" algn="tl">
                    <a:srgbClr val="000000">
                      <a:alpha val="43137"/>
                    </a:srgbClr>
                  </a:outerShdw>
                </a:effectLst>
              </a:rPr>
              <a:t> It is not surprising as we continue to hear this reasoning we begin to question</a:t>
            </a:r>
          </a:p>
          <a:p>
            <a:pPr lvl="1"/>
            <a:r>
              <a:rPr lang="en-US" sz="3200" b="1" dirty="0">
                <a:effectLst>
                  <a:outerShdw blurRad="38100" dist="38100" dir="2700000" algn="tl">
                    <a:srgbClr val="000000">
                      <a:alpha val="43137"/>
                    </a:srgbClr>
                  </a:outerShdw>
                </a:effectLst>
              </a:rPr>
              <a:t> Even the possibility of these things being true becomes a bitter pill to swallow</a:t>
            </a:r>
          </a:p>
          <a:p>
            <a:pPr lvl="1"/>
            <a:r>
              <a:rPr lang="en-US" sz="3200" b="1" dirty="0">
                <a:effectLst>
                  <a:outerShdw blurRad="38100" dist="38100" dir="2700000" algn="tl">
                    <a:srgbClr val="000000">
                      <a:alpha val="43137"/>
                    </a:srgbClr>
                  </a:outerShdw>
                </a:effectLst>
              </a:rPr>
              <a:t> While it is true that men </a:t>
            </a:r>
            <a:r>
              <a:rPr lang="en-US" sz="3200" b="1" i="1" u="sng" dirty="0">
                <a:effectLst>
                  <a:outerShdw blurRad="38100" dist="38100" dir="2700000" algn="tl">
                    <a:srgbClr val="000000">
                      <a:alpha val="43137"/>
                    </a:srgbClr>
                  </a:outerShdw>
                </a:effectLst>
              </a:rPr>
              <a:t>have</a:t>
            </a:r>
            <a:r>
              <a:rPr lang="en-US" sz="3200" b="1" dirty="0">
                <a:effectLst>
                  <a:outerShdw blurRad="38100" dist="38100" dir="2700000" algn="tl">
                    <a:srgbClr val="000000">
                      <a:alpha val="43137"/>
                    </a:srgbClr>
                  </a:outerShdw>
                </a:effectLst>
              </a:rPr>
              <a:t> abused their responsibilities…it is also true women can do the same</a:t>
            </a:r>
          </a:p>
          <a:p>
            <a:pPr lvl="1"/>
            <a:r>
              <a:rPr lang="en-US" sz="3200" b="1" dirty="0">
                <a:effectLst>
                  <a:outerShdw blurRad="38100" dist="38100" dir="2700000" algn="tl">
                    <a:srgbClr val="000000">
                      <a:alpha val="43137"/>
                    </a:srgbClr>
                  </a:outerShdw>
                </a:effectLst>
              </a:rPr>
              <a:t> Toxicity is not a matter of gender, but of sin and disobedience</a:t>
            </a:r>
          </a:p>
        </p:txBody>
      </p:sp>
    </p:spTree>
    <p:extLst>
      <p:ext uri="{BB962C8B-B14F-4D97-AF65-F5344CB8AC3E}">
        <p14:creationId xmlns:p14="http://schemas.microsoft.com/office/powerpoint/2010/main" val="279459361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Reflections (2)</a:t>
            </a:r>
          </a:p>
          <a:p>
            <a:pPr lvl="1"/>
            <a:r>
              <a:rPr lang="en-US" sz="3200" b="1" dirty="0">
                <a:effectLst>
                  <a:outerShdw blurRad="38100" dist="38100" dir="2700000" algn="tl">
                    <a:srgbClr val="000000">
                      <a:alpha val="43137"/>
                    </a:srgbClr>
                  </a:outerShdw>
                </a:effectLst>
              </a:rPr>
              <a:t> Any conversation about these things requires finesse</a:t>
            </a:r>
          </a:p>
          <a:p>
            <a:pPr lvl="1"/>
            <a:r>
              <a:rPr lang="en-US" sz="3200" b="1" dirty="0">
                <a:effectLst>
                  <a:outerShdw blurRad="38100" dist="38100" dir="2700000" algn="tl">
                    <a:srgbClr val="000000">
                      <a:alpha val="43137"/>
                    </a:srgbClr>
                  </a:outerShdw>
                </a:effectLst>
              </a:rPr>
              <a:t> If something is said without even the most careful considerations it is likely to explode</a:t>
            </a:r>
          </a:p>
          <a:p>
            <a:pPr lvl="1"/>
            <a:r>
              <a:rPr lang="en-US" sz="3200" b="1" dirty="0">
                <a:effectLst>
                  <a:outerShdw blurRad="38100" dist="38100" dir="2700000" algn="tl">
                    <a:srgbClr val="000000">
                      <a:alpha val="43137"/>
                    </a:srgbClr>
                  </a:outerShdw>
                </a:effectLst>
              </a:rPr>
              <a:t> It is the responsibility of the Church to respond to the world around us</a:t>
            </a:r>
          </a:p>
          <a:p>
            <a:pPr lvl="1"/>
            <a:r>
              <a:rPr lang="en-US" sz="3200" b="1" dirty="0">
                <a:effectLst>
                  <a:outerShdw blurRad="38100" dist="38100" dir="2700000" algn="tl">
                    <a:srgbClr val="000000">
                      <a:alpha val="43137"/>
                    </a:srgbClr>
                  </a:outerShdw>
                </a:effectLst>
              </a:rPr>
              <a:t> 27 To them God chose to make known how great among the Gentiles are the riches of the glory of this mystery, which is Christ in you, the hope of glory. 28 Him we proclaim, warning everyone and teaching everyone with all wisdom, that we may present everyone mature in Christ. 29 For this I toil, struggling with all his energy that he powerfully works within me.” (Colossians 1:27-29, ESV)</a:t>
            </a:r>
          </a:p>
          <a:p>
            <a:pPr lvl="1"/>
            <a:r>
              <a:rPr lang="en-US" sz="3200" b="1" dirty="0">
                <a:effectLst>
                  <a:outerShdw blurRad="38100" dist="38100" dir="2700000" algn="tl">
                    <a:srgbClr val="000000">
                      <a:alpha val="43137"/>
                    </a:srgbClr>
                  </a:outerShdw>
                </a:effectLst>
              </a:rPr>
              <a:t> Paul </a:t>
            </a:r>
            <a:r>
              <a:rPr lang="en-US" sz="3200" b="1" i="1" u="sng" dirty="0">
                <a:effectLst>
                  <a:outerShdw blurRad="38100" dist="38100" dir="2700000" algn="tl">
                    <a:srgbClr val="000000">
                      <a:alpha val="43137"/>
                    </a:srgbClr>
                  </a:outerShdw>
                </a:effectLst>
              </a:rPr>
              <a:t>warns</a:t>
            </a:r>
            <a:r>
              <a:rPr lang="en-US" sz="3200" b="1" dirty="0">
                <a:effectLst>
                  <a:outerShdw blurRad="38100" dist="38100" dir="2700000" algn="tl">
                    <a:srgbClr val="000000">
                      <a:alpha val="43137"/>
                    </a:srgbClr>
                  </a:outerShdw>
                </a:effectLst>
              </a:rPr>
              <a:t> everyone</a:t>
            </a:r>
          </a:p>
          <a:p>
            <a:pPr lvl="1"/>
            <a:r>
              <a:rPr lang="en-US" sz="3200" b="1" dirty="0">
                <a:effectLst>
                  <a:outerShdw blurRad="38100" dist="38100" dir="2700000" algn="tl">
                    <a:srgbClr val="000000">
                      <a:alpha val="43137"/>
                    </a:srgbClr>
                  </a:outerShdw>
                </a:effectLst>
              </a:rPr>
              <a:t> He cautions others against false teachings</a:t>
            </a:r>
          </a:p>
          <a:p>
            <a:pPr lvl="1"/>
            <a:r>
              <a:rPr lang="en-US" sz="3200" b="1" dirty="0">
                <a:effectLst>
                  <a:outerShdw blurRad="38100" dist="38100" dir="2700000" algn="tl">
                    <a:srgbClr val="000000">
                      <a:alpha val="43137"/>
                    </a:srgbClr>
                  </a:outerShdw>
                </a:effectLst>
              </a:rPr>
              <a:t> He also </a:t>
            </a:r>
            <a:r>
              <a:rPr lang="en-US" sz="3200" b="1" i="1" u="sng" dirty="0">
                <a:effectLst>
                  <a:outerShdw blurRad="38100" dist="38100" dir="2700000" algn="tl">
                    <a:srgbClr val="000000">
                      <a:alpha val="43137"/>
                    </a:srgbClr>
                  </a:outerShdw>
                </a:effectLst>
              </a:rPr>
              <a:t>teaches</a:t>
            </a:r>
            <a:endParaRPr lang="en-US" sz="3200" b="1" dirty="0">
              <a:effectLst>
                <a:outerShdw blurRad="38100" dist="38100" dir="2700000" algn="tl">
                  <a:srgbClr val="000000">
                    <a:alpha val="43137"/>
                  </a:srgbClr>
                </a:outerShdw>
              </a:effectLst>
            </a:endParaRPr>
          </a:p>
          <a:p>
            <a:pPr lvl="1"/>
            <a:r>
              <a:rPr lang="en-US" sz="3200" b="1" dirty="0">
                <a:effectLst>
                  <a:outerShdw blurRad="38100" dist="38100" dir="2700000" algn="tl">
                    <a:srgbClr val="000000">
                      <a:alpha val="43137"/>
                    </a:srgbClr>
                  </a:outerShdw>
                </a:effectLst>
              </a:rPr>
              <a:t> He provides what is good, reasonable, and what is true</a:t>
            </a:r>
          </a:p>
        </p:txBody>
      </p:sp>
    </p:spTree>
    <p:extLst>
      <p:ext uri="{BB962C8B-B14F-4D97-AF65-F5344CB8AC3E}">
        <p14:creationId xmlns:p14="http://schemas.microsoft.com/office/powerpoint/2010/main" val="204242967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Reflections (3)</a:t>
            </a:r>
          </a:p>
          <a:p>
            <a:pPr lvl="1"/>
            <a:r>
              <a:rPr lang="en-US" sz="3200" b="1" dirty="0">
                <a:effectLst>
                  <a:outerShdw blurRad="38100" dist="38100" dir="2700000" algn="tl">
                    <a:srgbClr val="000000">
                      <a:alpha val="43137"/>
                    </a:srgbClr>
                  </a:outerShdw>
                </a:effectLst>
              </a:rPr>
              <a:t> When it comes to he topic at hand of gender responsibility, it causes one to reflect on the current situation</a:t>
            </a:r>
          </a:p>
          <a:p>
            <a:pPr lvl="1"/>
            <a:r>
              <a:rPr lang="en-US" sz="3200" b="1" dirty="0">
                <a:effectLst>
                  <a:outerShdw blurRad="38100" dist="38100" dir="2700000" algn="tl">
                    <a:srgbClr val="000000">
                      <a:alpha val="43137"/>
                    </a:srgbClr>
                  </a:outerShdw>
                </a:effectLst>
              </a:rPr>
              <a:t> We have been told there is no difference between genders</a:t>
            </a:r>
          </a:p>
          <a:p>
            <a:pPr lvl="1"/>
            <a:r>
              <a:rPr lang="en-US" sz="3200" b="1" dirty="0">
                <a:effectLst>
                  <a:outerShdw blurRad="38100" dist="38100" dir="2700000" algn="tl">
                    <a:srgbClr val="000000">
                      <a:alpha val="43137"/>
                    </a:srgbClr>
                  </a:outerShdw>
                </a:effectLst>
              </a:rPr>
              <a:t> How has this played out in society?</a:t>
            </a:r>
          </a:p>
          <a:p>
            <a:pPr lvl="1"/>
            <a:r>
              <a:rPr lang="en-US" sz="3200" b="1" dirty="0">
                <a:effectLst>
                  <a:outerShdw blurRad="38100" dist="38100" dir="2700000" algn="tl">
                    <a:srgbClr val="000000">
                      <a:alpha val="43137"/>
                    </a:srgbClr>
                  </a:outerShdw>
                </a:effectLst>
              </a:rPr>
              <a:t> Has it brought about greater blessings or defeats…both?</a:t>
            </a:r>
          </a:p>
          <a:p>
            <a:pPr lvl="1"/>
            <a:r>
              <a:rPr lang="en-US" sz="3200" b="1" dirty="0">
                <a:effectLst>
                  <a:outerShdw blurRad="38100" dist="38100" dir="2700000" algn="tl">
                    <a:srgbClr val="000000">
                      <a:alpha val="43137"/>
                    </a:srgbClr>
                  </a:outerShdw>
                </a:effectLst>
              </a:rPr>
              <a:t> The rise of egalitarian thought within the culture and Church has risen</a:t>
            </a:r>
          </a:p>
          <a:p>
            <a:pPr lvl="1"/>
            <a:r>
              <a:rPr lang="en-US" sz="3200" b="1" dirty="0">
                <a:effectLst>
                  <a:outerShdw blurRad="38100" dist="38100" dir="2700000" algn="tl">
                    <a:srgbClr val="000000">
                      <a:alpha val="43137"/>
                    </a:srgbClr>
                  </a:outerShdw>
                </a:effectLst>
              </a:rPr>
              <a:t> One can imagine a good outcome in which every individual is considered valuable</a:t>
            </a:r>
          </a:p>
          <a:p>
            <a:pPr lvl="1"/>
            <a:r>
              <a:rPr lang="en-US" sz="3200" b="1" dirty="0">
                <a:effectLst>
                  <a:outerShdw blurRad="38100" dist="38100" dir="2700000" algn="tl">
                    <a:srgbClr val="000000">
                      <a:alpha val="43137"/>
                    </a:srgbClr>
                  </a:outerShdw>
                </a:effectLst>
              </a:rPr>
              <a:t> It </a:t>
            </a:r>
            <a:r>
              <a:rPr lang="en-US" sz="3200" b="1" i="1" u="sng" dirty="0">
                <a:effectLst>
                  <a:outerShdw blurRad="38100" dist="38100" dir="2700000" algn="tl">
                    <a:srgbClr val="000000">
                      <a:alpha val="43137"/>
                    </a:srgbClr>
                  </a:outerShdw>
                </a:effectLst>
              </a:rPr>
              <a:t>could</a:t>
            </a:r>
            <a:r>
              <a:rPr lang="en-US" sz="3200" b="1" dirty="0">
                <a:effectLst>
                  <a:outerShdw blurRad="38100" dist="38100" dir="2700000" algn="tl">
                    <a:srgbClr val="000000">
                      <a:alpha val="43137"/>
                    </a:srgbClr>
                  </a:outerShdw>
                </a:effectLst>
              </a:rPr>
              <a:t> lead to a situation where </a:t>
            </a:r>
            <a:r>
              <a:rPr lang="en-US" sz="3200" b="1" i="1" u="sng" dirty="0">
                <a:effectLst>
                  <a:outerShdw blurRad="38100" dist="38100" dir="2700000" algn="tl">
                    <a:srgbClr val="000000">
                      <a:alpha val="43137"/>
                    </a:srgbClr>
                  </a:outerShdw>
                </a:effectLst>
              </a:rPr>
              <a:t>merit</a:t>
            </a:r>
            <a:r>
              <a:rPr lang="en-US" sz="3200" b="1" dirty="0">
                <a:effectLst>
                  <a:outerShdw blurRad="38100" dist="38100" dir="2700000" algn="tl">
                    <a:srgbClr val="000000">
                      <a:alpha val="43137"/>
                    </a:srgbClr>
                  </a:outerShdw>
                </a:effectLst>
              </a:rPr>
              <a:t> is the main emphasis</a:t>
            </a:r>
          </a:p>
          <a:p>
            <a:pPr lvl="1"/>
            <a:r>
              <a:rPr lang="en-US" sz="3200" b="1" dirty="0">
                <a:effectLst>
                  <a:outerShdw blurRad="38100" dist="38100" dir="2700000" algn="tl">
                    <a:srgbClr val="000000">
                      <a:alpha val="43137"/>
                    </a:srgbClr>
                  </a:outerShdw>
                </a:effectLst>
              </a:rPr>
              <a:t> Most positions are not considered valuable</a:t>
            </a:r>
          </a:p>
          <a:p>
            <a:pPr lvl="1"/>
            <a:r>
              <a:rPr lang="en-US" sz="3200" b="1" dirty="0">
                <a:effectLst>
                  <a:outerShdw blurRad="38100" dist="38100" dir="2700000" algn="tl">
                    <a:srgbClr val="000000">
                      <a:alpha val="43137"/>
                    </a:srgbClr>
                  </a:outerShdw>
                </a:effectLst>
              </a:rPr>
              <a:t> We see this as many men and women compete for the same positions (these are the “valuable” ones)</a:t>
            </a:r>
          </a:p>
          <a:p>
            <a:pPr lvl="1"/>
            <a:r>
              <a:rPr lang="en-US" sz="3200" b="1" dirty="0">
                <a:effectLst>
                  <a:outerShdw blurRad="38100" dist="38100" dir="2700000" algn="tl">
                    <a:srgbClr val="000000">
                      <a:alpha val="43137"/>
                    </a:srgbClr>
                  </a:outerShdw>
                </a:effectLst>
              </a:rPr>
              <a:t> Meanwhile physical labor is still predominately dominated by men</a:t>
            </a:r>
          </a:p>
          <a:p>
            <a:pPr lvl="1"/>
            <a:r>
              <a:rPr lang="en-US" sz="3200" b="1" dirty="0">
                <a:effectLst>
                  <a:outerShdw blurRad="38100" dist="38100" dir="2700000" algn="tl">
                    <a:srgbClr val="000000">
                      <a:alpha val="43137"/>
                    </a:srgbClr>
                  </a:outerShdw>
                </a:effectLst>
              </a:rPr>
              <a:t> These positions are considered less valuable and as such these individuals receive the least amount of respect</a:t>
            </a:r>
          </a:p>
        </p:txBody>
      </p:sp>
    </p:spTree>
    <p:extLst>
      <p:ext uri="{BB962C8B-B14F-4D97-AF65-F5344CB8AC3E}">
        <p14:creationId xmlns:p14="http://schemas.microsoft.com/office/powerpoint/2010/main" val="8554600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57"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Reflections (4)</a:t>
            </a:r>
          </a:p>
          <a:p>
            <a:pPr lvl="1"/>
            <a:r>
              <a:rPr lang="en-US" sz="3200" b="1" dirty="0">
                <a:effectLst>
                  <a:outerShdw blurRad="38100" dist="38100" dir="2700000" algn="tl">
                    <a:srgbClr val="000000">
                      <a:alpha val="43137"/>
                    </a:srgbClr>
                  </a:outerShdw>
                </a:effectLst>
              </a:rPr>
              <a:t> What happens to men when they are no longer respected?</a:t>
            </a:r>
          </a:p>
          <a:p>
            <a:pPr lvl="1"/>
            <a:r>
              <a:rPr lang="en-US" sz="3200" b="1" dirty="0">
                <a:effectLst>
                  <a:outerShdw blurRad="38100" dist="38100" dir="2700000" algn="tl">
                    <a:srgbClr val="000000">
                      <a:alpha val="43137"/>
                    </a:srgbClr>
                  </a:outerShdw>
                </a:effectLst>
              </a:rPr>
              <a:t> That by even </a:t>
            </a:r>
            <a:r>
              <a:rPr lang="en-US" sz="3200" b="1" i="1" u="sng" dirty="0">
                <a:effectLst>
                  <a:outerShdw blurRad="38100" dist="38100" dir="2700000" algn="tl">
                    <a:srgbClr val="000000">
                      <a:alpha val="43137"/>
                    </a:srgbClr>
                  </a:outerShdw>
                </a:effectLst>
              </a:rPr>
              <a:t>being</a:t>
            </a:r>
            <a:r>
              <a:rPr lang="en-US" sz="3200" b="1" dirty="0">
                <a:effectLst>
                  <a:outerShdw blurRad="38100" dist="38100" dir="2700000" algn="tl">
                    <a:srgbClr val="000000">
                      <a:alpha val="43137"/>
                    </a:srgbClr>
                  </a:outerShdw>
                </a:effectLst>
              </a:rPr>
              <a:t> a man means nothing more than brokenness?</a:t>
            </a:r>
          </a:p>
          <a:p>
            <a:pPr lvl="1"/>
            <a:r>
              <a:rPr lang="en-US" sz="3200" b="1" dirty="0">
                <a:effectLst>
                  <a:outerShdw blurRad="38100" dist="38100" dir="2700000" algn="tl">
                    <a:srgbClr val="000000">
                      <a:alpha val="43137"/>
                    </a:srgbClr>
                  </a:outerShdw>
                </a:effectLst>
              </a:rPr>
              <a:t> The answer is that the gender begins to believe it</a:t>
            </a:r>
          </a:p>
          <a:p>
            <a:pPr lvl="1"/>
            <a:r>
              <a:rPr lang="en-US" sz="3200" b="1" dirty="0">
                <a:effectLst>
                  <a:outerShdw blurRad="38100" dist="38100" dir="2700000" algn="tl">
                    <a:srgbClr val="000000">
                      <a:alpha val="43137"/>
                    </a:srgbClr>
                  </a:outerShdw>
                </a:effectLst>
              </a:rPr>
              <a:t> Where their roles and responsibilities are seen as “less than” </a:t>
            </a:r>
          </a:p>
          <a:p>
            <a:pPr lvl="1"/>
            <a:r>
              <a:rPr lang="en-US" sz="3200" b="1" dirty="0">
                <a:effectLst>
                  <a:outerShdw blurRad="38100" dist="38100" dir="2700000" algn="tl">
                    <a:srgbClr val="000000">
                      <a:alpha val="43137"/>
                    </a:srgbClr>
                  </a:outerShdw>
                </a:effectLst>
              </a:rPr>
              <a:t> The majority of men are stuck in these positions and roles and yet they find no value</a:t>
            </a:r>
          </a:p>
          <a:p>
            <a:pPr lvl="1"/>
            <a:r>
              <a:rPr lang="en-US" sz="3200" b="1" dirty="0">
                <a:effectLst>
                  <a:outerShdw blurRad="38100" dist="38100" dir="2700000" algn="tl">
                    <a:srgbClr val="000000">
                      <a:alpha val="43137"/>
                    </a:srgbClr>
                  </a:outerShdw>
                </a:effectLst>
              </a:rPr>
              <a:t> This is not only true for men but also of women</a:t>
            </a:r>
          </a:p>
          <a:p>
            <a:pPr lvl="1"/>
            <a:r>
              <a:rPr lang="en-US" sz="3200" b="1" dirty="0">
                <a:effectLst>
                  <a:outerShdw blurRad="38100" dist="38100" dir="2700000" algn="tl">
                    <a:srgbClr val="000000">
                      <a:alpha val="43137"/>
                    </a:srgbClr>
                  </a:outerShdw>
                </a:effectLst>
              </a:rPr>
              <a:t> The role of motherhood is diminished</a:t>
            </a:r>
          </a:p>
          <a:p>
            <a:pPr lvl="1"/>
            <a:r>
              <a:rPr lang="en-US" sz="3200" b="1" dirty="0">
                <a:effectLst>
                  <a:outerShdw blurRad="38100" dist="38100" dir="2700000" algn="tl">
                    <a:srgbClr val="000000">
                      <a:alpha val="43137"/>
                    </a:srgbClr>
                  </a:outerShdw>
                </a:effectLst>
              </a:rPr>
              <a:t> Where anything that limits you from doing whatever you want to do is bad</a:t>
            </a:r>
          </a:p>
          <a:p>
            <a:pPr lvl="1"/>
            <a:r>
              <a:rPr lang="en-US" sz="3200" b="1" dirty="0">
                <a:effectLst>
                  <a:outerShdw blurRad="38100" dist="38100" dir="2700000" algn="tl">
                    <a:srgbClr val="000000">
                      <a:alpha val="43137"/>
                    </a:srgbClr>
                  </a:outerShdw>
                </a:effectLst>
              </a:rPr>
              <a:t> If women are being hindered in </a:t>
            </a:r>
            <a:r>
              <a:rPr lang="en-US" sz="3200" b="1" i="1" u="sng" dirty="0">
                <a:effectLst>
                  <a:outerShdw blurRad="38100" dist="38100" dir="2700000" algn="tl">
                    <a:srgbClr val="000000">
                      <a:alpha val="43137"/>
                    </a:srgbClr>
                  </a:outerShdw>
                </a:effectLst>
              </a:rPr>
              <a:t>anyway</a:t>
            </a:r>
            <a:r>
              <a:rPr lang="en-US" sz="3200" b="1" dirty="0">
                <a:effectLst>
                  <a:outerShdw blurRad="38100" dist="38100" dir="2700000" algn="tl">
                    <a:srgbClr val="000000">
                      <a:alpha val="43137"/>
                    </a:srgbClr>
                  </a:outerShdw>
                </a:effectLst>
              </a:rPr>
              <a:t> it is automatically seen as oppressive or bad</a:t>
            </a:r>
          </a:p>
          <a:p>
            <a:pPr lvl="1"/>
            <a:r>
              <a:rPr lang="en-US" sz="3200" b="1" dirty="0">
                <a:effectLst>
                  <a:outerShdw blurRad="38100" dist="38100" dir="2700000" algn="tl">
                    <a:srgbClr val="000000">
                      <a:alpha val="43137"/>
                    </a:srgbClr>
                  </a:outerShdw>
                </a:effectLst>
              </a:rPr>
              <a:t> For some reason culture pushes the idea that women’s desires are inherently good, whereas men’s are inherently bad</a:t>
            </a:r>
          </a:p>
        </p:txBody>
      </p:sp>
    </p:spTree>
    <p:extLst>
      <p:ext uri="{BB962C8B-B14F-4D97-AF65-F5344CB8AC3E}">
        <p14:creationId xmlns:p14="http://schemas.microsoft.com/office/powerpoint/2010/main" val="196304296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Reflections (5)</a:t>
            </a:r>
          </a:p>
          <a:p>
            <a:pPr lvl="1"/>
            <a:r>
              <a:rPr lang="en-US" sz="3200" b="1" dirty="0">
                <a:effectLst>
                  <a:outerShdw blurRad="38100" dist="38100" dir="2700000" algn="tl">
                    <a:srgbClr val="000000">
                      <a:alpha val="43137"/>
                    </a:srgbClr>
                  </a:outerShdw>
                </a:effectLst>
              </a:rPr>
              <a:t> The truth is that egalitarian thought does not </a:t>
            </a:r>
            <a:r>
              <a:rPr lang="en-US" sz="3200" b="1" i="1" u="sng" dirty="0">
                <a:effectLst>
                  <a:outerShdw blurRad="38100" dist="38100" dir="2700000" algn="tl">
                    <a:srgbClr val="000000">
                      <a:alpha val="43137"/>
                    </a:srgbClr>
                  </a:outerShdw>
                </a:effectLst>
              </a:rPr>
              <a:t>need</a:t>
            </a:r>
            <a:r>
              <a:rPr lang="en-US" sz="3200" b="1" dirty="0">
                <a:effectLst>
                  <a:outerShdw blurRad="38100" dist="38100" dir="2700000" algn="tl">
                    <a:srgbClr val="000000">
                      <a:alpha val="43137"/>
                    </a:srgbClr>
                  </a:outerShdw>
                </a:effectLst>
              </a:rPr>
              <a:t> to come to these conclusions</a:t>
            </a:r>
          </a:p>
          <a:p>
            <a:pPr lvl="1"/>
            <a:r>
              <a:rPr lang="en-US" sz="3200" b="1" dirty="0">
                <a:effectLst>
                  <a:outerShdw blurRad="38100" dist="38100" dir="2700000" algn="tl">
                    <a:srgbClr val="000000">
                      <a:alpha val="43137"/>
                    </a:srgbClr>
                  </a:outerShdw>
                </a:effectLst>
              </a:rPr>
              <a:t> It has left behind not only the various roles and responsibilities of the gender, but also </a:t>
            </a:r>
            <a:r>
              <a:rPr lang="en-US" sz="3200" b="1" i="1" u="sng" dirty="0">
                <a:effectLst>
                  <a:outerShdw blurRad="38100" dist="38100" dir="2700000" algn="tl">
                    <a:srgbClr val="000000">
                      <a:alpha val="43137"/>
                    </a:srgbClr>
                  </a:outerShdw>
                </a:effectLst>
              </a:rPr>
              <a:t>destroyed</a:t>
            </a:r>
            <a:r>
              <a:rPr lang="en-US" sz="3200" b="1" dirty="0">
                <a:effectLst>
                  <a:outerShdw blurRad="38100" dist="38100" dir="2700000" algn="tl">
                    <a:srgbClr val="000000">
                      <a:alpha val="43137"/>
                    </a:srgbClr>
                  </a:outerShdw>
                </a:effectLst>
              </a:rPr>
              <a:t> the genders in the process</a:t>
            </a:r>
          </a:p>
          <a:p>
            <a:pPr lvl="1"/>
            <a:r>
              <a:rPr lang="en-US" sz="3200" b="1" dirty="0">
                <a:effectLst>
                  <a:outerShdw blurRad="38100" dist="38100" dir="2700000" algn="tl">
                    <a:srgbClr val="000000">
                      <a:alpha val="43137"/>
                    </a:srgbClr>
                  </a:outerShdw>
                </a:effectLst>
              </a:rPr>
              <a:t> Statistically speaking, psychological malfunction is on the rise in both men and women</a:t>
            </a:r>
          </a:p>
          <a:p>
            <a:pPr lvl="1"/>
            <a:r>
              <a:rPr lang="en-US" sz="3200" b="1" dirty="0">
                <a:effectLst>
                  <a:outerShdw blurRad="38100" dist="38100" dir="2700000" algn="tl">
                    <a:srgbClr val="000000">
                      <a:alpha val="43137"/>
                    </a:srgbClr>
                  </a:outerShdw>
                </a:effectLst>
              </a:rPr>
              <a:t> That the genuine happiness and hope for many people has significantly decreased despite the fact that they are able to fulfill their personal desires at a higher degree than ever before</a:t>
            </a:r>
          </a:p>
          <a:p>
            <a:pPr lvl="1"/>
            <a:r>
              <a:rPr lang="en-US" sz="3200" b="1" dirty="0">
                <a:effectLst>
                  <a:outerShdw blurRad="38100" dist="38100" dir="2700000" algn="tl">
                    <a:srgbClr val="000000">
                      <a:alpha val="43137"/>
                    </a:srgbClr>
                  </a:outerShdw>
                </a:effectLst>
              </a:rPr>
              <a:t> This is the warning against libertarian egalitarianism</a:t>
            </a:r>
          </a:p>
          <a:p>
            <a:pPr lvl="1"/>
            <a:r>
              <a:rPr lang="en-US" sz="3200" b="1" dirty="0">
                <a:effectLst>
                  <a:outerShdw blurRad="38100" dist="38100" dir="2700000" algn="tl">
                    <a:srgbClr val="000000">
                      <a:alpha val="43137"/>
                    </a:srgbClr>
                  </a:outerShdw>
                </a:effectLst>
              </a:rPr>
              <a:t> It does not necessarily lead to its proposed promised land</a:t>
            </a:r>
          </a:p>
          <a:p>
            <a:pPr lvl="1"/>
            <a:r>
              <a:rPr lang="en-US" sz="3200" b="1" dirty="0">
                <a:effectLst>
                  <a:outerShdw blurRad="38100" dist="38100" dir="2700000" algn="tl">
                    <a:srgbClr val="000000">
                      <a:alpha val="43137"/>
                    </a:srgbClr>
                  </a:outerShdw>
                </a:effectLst>
              </a:rPr>
              <a:t> If this is the case then what should be the response of the Church? </a:t>
            </a:r>
          </a:p>
          <a:p>
            <a:pPr lvl="1"/>
            <a:r>
              <a:rPr lang="en-US" sz="3200" b="1" dirty="0">
                <a:effectLst>
                  <a:outerShdw blurRad="38100" dist="38100" dir="2700000" algn="tl">
                    <a:srgbClr val="000000">
                      <a:alpha val="43137"/>
                    </a:srgbClr>
                  </a:outerShdw>
                </a:effectLst>
              </a:rPr>
              <a:t> Is the logical conclusion to utterly reject the roles and responsibilities?</a:t>
            </a:r>
          </a:p>
          <a:p>
            <a:pPr lvl="1"/>
            <a:r>
              <a:rPr lang="en-US" sz="3200" b="1" dirty="0">
                <a:effectLst>
                  <a:outerShdw blurRad="38100" dist="38100" dir="2700000" algn="tl">
                    <a:srgbClr val="000000">
                      <a:alpha val="43137"/>
                    </a:srgbClr>
                  </a:outerShdw>
                </a:effectLst>
              </a:rPr>
              <a:t> The response should be to seek Biblical guidance to how we should be fulfilling the roles and responsibilities given to us by God</a:t>
            </a:r>
          </a:p>
        </p:txBody>
      </p:sp>
    </p:spTree>
    <p:extLst>
      <p:ext uri="{BB962C8B-B14F-4D97-AF65-F5344CB8AC3E}">
        <p14:creationId xmlns:p14="http://schemas.microsoft.com/office/powerpoint/2010/main" val="334304184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25 Husbands, love your wives, as Christ loved the church and gave himself up for her, 26 that he might sanctify her, having cleansed her by the washing of water with the word, 27 so that he might present the church to himself in splendor, without spot or wrinkle or any such thing, that she might be holy and without blemish. 28 In the same way husbands should love their wives as their own bodies. He who loves his wife loves himself. 29 For no one ever hated his own flesh, but nourishes and cherishes it, just as Christ does the church, 30 because we are members of his body. 31 “Therefore a man shall leave his father and mother and hold fast to his wife, and the two shall become one flesh.” 32 This mystery is profound, and I am saying that it refers to Christ and the church. 33 However, let each one of you love his wife as himself, and let the wife see that she respects her husband.”</a:t>
            </a:r>
          </a:p>
          <a:p>
            <a:pPr marL="0" indent="0" algn="ctr">
              <a:buNone/>
            </a:pPr>
            <a:r>
              <a:rPr lang="en-US" sz="3200" b="1" dirty="0">
                <a:effectLst>
                  <a:outerShdw blurRad="38100" dist="38100" dir="2700000" algn="tl">
                    <a:srgbClr val="000000">
                      <a:alpha val="43137"/>
                    </a:srgbClr>
                  </a:outerShdw>
                </a:effectLst>
              </a:rPr>
              <a:t>(Ephesians 5:25-33, ESV)</a:t>
            </a:r>
          </a:p>
        </p:txBody>
      </p:sp>
    </p:spTree>
    <p:extLst>
      <p:ext uri="{BB962C8B-B14F-4D97-AF65-F5344CB8AC3E}">
        <p14:creationId xmlns:p14="http://schemas.microsoft.com/office/powerpoint/2010/main" val="392750748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Reflections (6)</a:t>
            </a:r>
          </a:p>
          <a:p>
            <a:pPr lvl="1"/>
            <a:r>
              <a:rPr lang="en-US" sz="3200" b="1" dirty="0">
                <a:effectLst>
                  <a:outerShdw blurRad="38100" dist="38100" dir="2700000" algn="tl">
                    <a:srgbClr val="000000">
                      <a:alpha val="43137"/>
                    </a:srgbClr>
                  </a:outerShdw>
                </a:effectLst>
              </a:rPr>
              <a:t> In both cases we would see a rise in personal value because the closest people to each other, would offer what the person needs</a:t>
            </a:r>
          </a:p>
          <a:p>
            <a:pPr lvl="1"/>
            <a:r>
              <a:rPr lang="en-US" sz="3200" b="1" dirty="0">
                <a:effectLst>
                  <a:outerShdw blurRad="38100" dist="38100" dir="2700000" algn="tl">
                    <a:srgbClr val="000000">
                      <a:alpha val="43137"/>
                    </a:srgbClr>
                  </a:outerShdw>
                </a:effectLst>
              </a:rPr>
              <a:t> Finding value in the relationship as well as the role and responsibility of the other</a:t>
            </a:r>
          </a:p>
          <a:p>
            <a:pPr lvl="1"/>
            <a:r>
              <a:rPr lang="en-US" sz="3200" b="1" dirty="0">
                <a:effectLst>
                  <a:outerShdw blurRad="38100" dist="38100" dir="2700000" algn="tl">
                    <a:srgbClr val="000000">
                      <a:alpha val="43137"/>
                    </a:srgbClr>
                  </a:outerShdw>
                </a:effectLst>
              </a:rPr>
              <a:t> In some marriages husbands do the finances in others it is wives</a:t>
            </a:r>
          </a:p>
          <a:p>
            <a:pPr lvl="1"/>
            <a:r>
              <a:rPr lang="en-US" sz="3200" b="1" dirty="0">
                <a:effectLst>
                  <a:outerShdw blurRad="38100" dist="38100" dir="2700000" algn="tl">
                    <a:srgbClr val="000000">
                      <a:alpha val="43137"/>
                    </a:srgbClr>
                  </a:outerShdw>
                </a:effectLst>
              </a:rPr>
              <a:t> What the Scriptures are alluding to is the foundation for the relationship itself </a:t>
            </a:r>
          </a:p>
          <a:p>
            <a:pPr lvl="1"/>
            <a:r>
              <a:rPr lang="en-US" sz="3200" b="1" dirty="0">
                <a:effectLst>
                  <a:outerShdw blurRad="38100" dist="38100" dir="2700000" algn="tl">
                    <a:srgbClr val="000000">
                      <a:alpha val="43137"/>
                    </a:srgbClr>
                  </a:outerShdw>
                </a:effectLst>
              </a:rPr>
              <a:t> The same is true when it comes to the broader applications of men and women</a:t>
            </a:r>
          </a:p>
          <a:p>
            <a:pPr lvl="1"/>
            <a:r>
              <a:rPr lang="en-US" sz="3200" b="1" dirty="0">
                <a:effectLst>
                  <a:outerShdw blurRad="38100" dist="38100" dir="2700000" algn="tl">
                    <a:srgbClr val="000000">
                      <a:alpha val="43137"/>
                    </a:srgbClr>
                  </a:outerShdw>
                </a:effectLst>
              </a:rPr>
              <a:t> There are some things women are called to do that men are not</a:t>
            </a:r>
          </a:p>
          <a:p>
            <a:pPr lvl="1"/>
            <a:r>
              <a:rPr lang="en-US" sz="3200" b="1" dirty="0">
                <a:effectLst>
                  <a:outerShdw blurRad="38100" dist="38100" dir="2700000" algn="tl">
                    <a:srgbClr val="000000">
                      <a:alpha val="43137"/>
                    </a:srgbClr>
                  </a:outerShdw>
                </a:effectLst>
              </a:rPr>
              <a:t> The goal for the Church should be to encourage men and women into their callings as men and women</a:t>
            </a:r>
          </a:p>
          <a:p>
            <a:pPr lvl="1"/>
            <a:r>
              <a:rPr lang="en-US" sz="3200" b="1" dirty="0">
                <a:effectLst>
                  <a:outerShdw blurRad="38100" dist="38100" dir="2700000" algn="tl">
                    <a:srgbClr val="000000">
                      <a:alpha val="43137"/>
                    </a:srgbClr>
                  </a:outerShdw>
                </a:effectLst>
              </a:rPr>
              <a:t> Consider older women…</a:t>
            </a:r>
          </a:p>
        </p:txBody>
      </p:sp>
    </p:spTree>
    <p:extLst>
      <p:ext uri="{BB962C8B-B14F-4D97-AF65-F5344CB8AC3E}">
        <p14:creationId xmlns:p14="http://schemas.microsoft.com/office/powerpoint/2010/main" val="41449888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Autofit/>
          </a:bodyPr>
          <a:lstStyle/>
          <a:p>
            <a:pPr marL="0" indent="0" algn="ctr">
              <a:buNone/>
            </a:pPr>
            <a:r>
              <a:rPr lang="en-US" sz="4800" b="1" dirty="0">
                <a:effectLst>
                  <a:outerShdw blurRad="38100" dist="38100" dir="2700000" algn="tl">
                    <a:srgbClr val="000000">
                      <a:alpha val="43137"/>
                    </a:srgbClr>
                  </a:outerShdw>
                </a:effectLst>
              </a:rPr>
              <a:t>“3 Older women likewise are to be reverent in behavior, not slanderers or slaves to much wine. They are to teach what is good, 4 and so train the young women to love their husbands and children, 5 to be self-controlled, pure, working at home, kind, and submissive to their own husbands, that the word of God may not be reviled.”</a:t>
            </a:r>
          </a:p>
          <a:p>
            <a:pPr marL="0" indent="0" algn="ctr">
              <a:buNone/>
            </a:pPr>
            <a:r>
              <a:rPr lang="en-US" sz="4800" b="1" dirty="0">
                <a:effectLst>
                  <a:outerShdw blurRad="38100" dist="38100" dir="2700000" algn="tl">
                    <a:srgbClr val="000000">
                      <a:alpha val="43137"/>
                    </a:srgbClr>
                  </a:outerShdw>
                </a:effectLst>
              </a:rPr>
              <a:t>(Titus 2:3-5, ESV)</a:t>
            </a:r>
          </a:p>
        </p:txBody>
      </p:sp>
    </p:spTree>
    <p:extLst>
      <p:ext uri="{BB962C8B-B14F-4D97-AF65-F5344CB8AC3E}">
        <p14:creationId xmlns:p14="http://schemas.microsoft.com/office/powerpoint/2010/main" val="390908866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Reflections (7)</a:t>
            </a:r>
          </a:p>
          <a:p>
            <a:pPr lvl="1"/>
            <a:r>
              <a:rPr lang="en-US" sz="3200" b="1" dirty="0">
                <a:effectLst>
                  <a:outerShdw blurRad="38100" dist="38100" dir="2700000" algn="tl">
                    <a:srgbClr val="000000">
                      <a:alpha val="43137"/>
                    </a:srgbClr>
                  </a:outerShdw>
                </a:effectLst>
              </a:rPr>
              <a:t> The same is true for men</a:t>
            </a:r>
          </a:p>
          <a:p>
            <a:pPr lvl="1"/>
            <a:r>
              <a:rPr lang="en-US" sz="3200" b="1" dirty="0">
                <a:effectLst>
                  <a:outerShdw blurRad="38100" dist="38100" dir="2700000" algn="tl">
                    <a:srgbClr val="000000">
                      <a:alpha val="43137"/>
                    </a:srgbClr>
                  </a:outerShdw>
                </a:effectLst>
              </a:rPr>
              <a:t> Paul writing to Timothy or Titus are personal letters in which he encourages them</a:t>
            </a:r>
          </a:p>
          <a:p>
            <a:pPr lvl="1"/>
            <a:r>
              <a:rPr lang="en-US" sz="3200" b="1" dirty="0">
                <a:effectLst>
                  <a:outerShdw blurRad="38100" dist="38100" dir="2700000" algn="tl">
                    <a:srgbClr val="000000">
                      <a:alpha val="43137"/>
                    </a:srgbClr>
                  </a:outerShdw>
                </a:effectLst>
              </a:rPr>
              <a:t> The warning is not to allow the world to dictate what it means to be a man or woman</a:t>
            </a:r>
          </a:p>
          <a:p>
            <a:pPr lvl="1"/>
            <a:r>
              <a:rPr lang="en-US" sz="3200" b="1" dirty="0">
                <a:effectLst>
                  <a:outerShdw blurRad="38100" dist="38100" dir="2700000" algn="tl">
                    <a:srgbClr val="000000">
                      <a:alpha val="43137"/>
                    </a:srgbClr>
                  </a:outerShdw>
                </a:effectLst>
              </a:rPr>
              <a:t> Let the wisdom of the Scriptures dictate these things</a:t>
            </a:r>
          </a:p>
          <a:p>
            <a:pPr lvl="1"/>
            <a:r>
              <a:rPr lang="en-US" sz="3200" b="1" dirty="0">
                <a:effectLst>
                  <a:outerShdw blurRad="38100" dist="38100" dir="2700000" algn="tl">
                    <a:srgbClr val="000000">
                      <a:alpha val="43137"/>
                    </a:srgbClr>
                  </a:outerShdw>
                </a:effectLst>
              </a:rPr>
              <a:t> This is our primary responsibility, to fulfill the roles given to us by God who has created us as we are for His purpose</a:t>
            </a:r>
          </a:p>
          <a:p>
            <a:pPr lvl="1"/>
            <a:r>
              <a:rPr lang="en-US" sz="3200" b="1" dirty="0">
                <a:effectLst>
                  <a:outerShdw blurRad="38100" dist="38100" dir="2700000" algn="tl">
                    <a:srgbClr val="000000">
                      <a:alpha val="43137"/>
                    </a:srgbClr>
                  </a:outerShdw>
                </a:effectLst>
              </a:rPr>
              <a:t> Be encouraged to follow God and not the world</a:t>
            </a:r>
          </a:p>
          <a:p>
            <a:pPr lvl="1"/>
            <a:r>
              <a:rPr lang="en-US" sz="3200" b="1" dirty="0">
                <a:effectLst>
                  <a:outerShdw blurRad="38100" dist="38100" dir="2700000" algn="tl">
                    <a:srgbClr val="000000">
                      <a:alpha val="43137"/>
                    </a:srgbClr>
                  </a:outerShdw>
                </a:effectLst>
              </a:rPr>
              <a:t> Find satisfaction in honoring God</a:t>
            </a:r>
          </a:p>
          <a:p>
            <a:pPr lvl="1"/>
            <a:r>
              <a:rPr lang="en-US" sz="3200" b="1" dirty="0">
                <a:effectLst>
                  <a:outerShdw blurRad="38100" dist="38100" dir="2700000" algn="tl">
                    <a:srgbClr val="000000">
                      <a:alpha val="43137"/>
                    </a:srgbClr>
                  </a:outerShdw>
                </a:effectLst>
              </a:rPr>
              <a:t> Men and women have responsibilities, there are roles that God has called each to</a:t>
            </a:r>
          </a:p>
          <a:p>
            <a:pPr lvl="1"/>
            <a:r>
              <a:rPr lang="en-US" sz="3200" b="1" dirty="0">
                <a:effectLst>
                  <a:outerShdw blurRad="38100" dist="38100" dir="2700000" algn="tl">
                    <a:srgbClr val="000000">
                      <a:alpha val="43137"/>
                    </a:srgbClr>
                  </a:outerShdw>
                </a:effectLst>
              </a:rPr>
              <a:t> We’ve all seen the ways of the world and what it leads to</a:t>
            </a:r>
          </a:p>
          <a:p>
            <a:pPr lvl="1"/>
            <a:r>
              <a:rPr lang="en-US" sz="3200" b="1" dirty="0">
                <a:effectLst>
                  <a:outerShdw blurRad="38100" dist="38100" dir="2700000" algn="tl">
                    <a:srgbClr val="000000">
                      <a:alpha val="43137"/>
                    </a:srgbClr>
                  </a:outerShdw>
                </a:effectLst>
              </a:rPr>
              <a:t> Let’s follow God instead and see if there will be better results in being faithful to Him</a:t>
            </a:r>
          </a:p>
        </p:txBody>
      </p:sp>
    </p:spTree>
    <p:extLst>
      <p:ext uri="{BB962C8B-B14F-4D97-AF65-F5344CB8AC3E}">
        <p14:creationId xmlns:p14="http://schemas.microsoft.com/office/powerpoint/2010/main" val="31221637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1066522"/>
          </a:xfrm>
        </p:spPr>
        <p:txBody>
          <a:bodyPr>
            <a:normAutofit/>
          </a:bodyPr>
          <a:lstStyle/>
          <a:p>
            <a:pPr algn="ctr"/>
            <a:r>
              <a:rPr lang="en-US" sz="4799" b="1" dirty="0">
                <a:effectLst>
                  <a:outerShdw blurRad="38100" dist="38100" dir="2700000" algn="tl">
                    <a:srgbClr val="000000">
                      <a:alpha val="43137"/>
                    </a:srgbClr>
                  </a:outerShdw>
                </a:effectLst>
              </a:rPr>
              <a:t>Application Points</a:t>
            </a:r>
            <a:endParaRPr sz="4799"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1" y="1241542"/>
            <a:ext cx="12188825" cy="5615565"/>
          </a:xfrm>
        </p:spPr>
        <p:txBody>
          <a:bodyPr>
            <a:normAutofit fontScale="47500" lnSpcReduction="20000"/>
          </a:bodyPr>
          <a:lstStyle/>
          <a:p>
            <a:r>
              <a:rPr lang="en-US" sz="11197" b="1" dirty="0">
                <a:effectLst>
                  <a:outerShdw blurRad="38100" dist="38100" dir="2700000" algn="tl">
                    <a:srgbClr val="000000">
                      <a:alpha val="43137"/>
                    </a:srgbClr>
                  </a:outerShdw>
                </a:effectLst>
              </a:rPr>
              <a:t>The Gospel of Christ</a:t>
            </a:r>
          </a:p>
          <a:p>
            <a:pPr lvl="1"/>
            <a:r>
              <a:rPr lang="en-US" sz="10797" b="1" dirty="0">
                <a:effectLst>
                  <a:outerShdw blurRad="38100" dist="38100" dir="2700000" algn="tl">
                    <a:srgbClr val="000000">
                      <a:alpha val="43137"/>
                    </a:srgbClr>
                  </a:outerShdw>
                </a:effectLst>
              </a:rPr>
              <a:t>Origins</a:t>
            </a:r>
          </a:p>
          <a:p>
            <a:pPr lvl="2"/>
            <a:r>
              <a:rPr lang="en-US" sz="10597" b="1" dirty="0">
                <a:effectLst>
                  <a:outerShdw blurRad="38100" dist="38100" dir="2700000" algn="tl">
                    <a:srgbClr val="000000">
                      <a:alpha val="43137"/>
                    </a:srgbClr>
                  </a:outerShdw>
                </a:effectLst>
              </a:rPr>
              <a:t>Where we began</a:t>
            </a:r>
          </a:p>
          <a:p>
            <a:pPr lvl="1"/>
            <a:r>
              <a:rPr lang="en-US" sz="10797" b="1" i="1" u="sng" dirty="0">
                <a:effectLst>
                  <a:outerShdw blurRad="38100" dist="38100" dir="2700000" algn="tl">
                    <a:srgbClr val="000000">
                      <a:alpha val="43137"/>
                    </a:srgbClr>
                  </a:outerShdw>
                </a:effectLst>
              </a:rPr>
              <a:t>Fall</a:t>
            </a:r>
          </a:p>
          <a:p>
            <a:pPr lvl="2"/>
            <a:r>
              <a:rPr lang="en-US" sz="10597" b="1" dirty="0">
                <a:effectLst>
                  <a:outerShdw blurRad="38100" dist="38100" dir="2700000" algn="tl">
                    <a:srgbClr val="000000">
                      <a:alpha val="43137"/>
                    </a:srgbClr>
                  </a:outerShdw>
                </a:effectLst>
              </a:rPr>
              <a:t>What went wrong</a:t>
            </a:r>
          </a:p>
          <a:p>
            <a:pPr lvl="1"/>
            <a:r>
              <a:rPr lang="en-US" sz="10797" b="1" i="1" u="sng" dirty="0">
                <a:effectLst>
                  <a:outerShdw blurRad="38100" dist="38100" dir="2700000" algn="tl">
                    <a:srgbClr val="000000">
                      <a:alpha val="43137"/>
                    </a:srgbClr>
                  </a:outerShdw>
                </a:effectLst>
              </a:rPr>
              <a:t>Redemption</a:t>
            </a:r>
          </a:p>
          <a:p>
            <a:pPr lvl="2"/>
            <a:r>
              <a:rPr lang="en-US" sz="10597" b="1" dirty="0">
                <a:effectLst>
                  <a:outerShdw blurRad="38100" dist="38100" dir="2700000" algn="tl">
                    <a:srgbClr val="000000">
                      <a:alpha val="43137"/>
                    </a:srgbClr>
                  </a:outerShdw>
                </a:effectLst>
              </a:rPr>
              <a:t>How it is fixed</a:t>
            </a:r>
          </a:p>
          <a:p>
            <a:pPr lvl="1"/>
            <a:r>
              <a:rPr lang="en-US" sz="10797" b="1" i="1" u="sng" dirty="0">
                <a:effectLst>
                  <a:outerShdw blurRad="38100" dist="38100" dir="2700000" algn="tl">
                    <a:srgbClr val="000000">
                      <a:alpha val="43137"/>
                    </a:srgbClr>
                  </a:outerShdw>
                </a:effectLst>
              </a:rPr>
              <a:t>Glorification</a:t>
            </a:r>
          </a:p>
          <a:p>
            <a:pPr lvl="2"/>
            <a:r>
              <a:rPr lang="en-US" sz="10597" b="1" dirty="0">
                <a:effectLst>
                  <a:outerShdw blurRad="38100" dist="38100" dir="2700000" algn="tl">
                    <a:srgbClr val="000000">
                      <a:alpha val="43137"/>
                    </a:srgbClr>
                  </a:outerShdw>
                </a:effectLst>
              </a:rPr>
              <a:t>Where it at leads</a:t>
            </a:r>
            <a:endParaRPr lang="en-US" sz="25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fade">
                                      <p:cBhvr>
                                        <p:cTn id="10" dur="500"/>
                                        <p:tgtEl>
                                          <p:spTgt spid="1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fade">
                                      <p:cBhvr>
                                        <p:cTn id="13" dur="500"/>
                                        <p:tgtEl>
                                          <p:spTgt spid="1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fade">
                                      <p:cBhvr>
                                        <p:cTn id="16" dur="500"/>
                                        <p:tgtEl>
                                          <p:spTgt spid="1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fade">
                                      <p:cBhvr>
                                        <p:cTn id="19" dur="500"/>
                                        <p:tgtEl>
                                          <p:spTgt spid="14">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fade">
                                      <p:cBhvr>
                                        <p:cTn id="22" dur="500"/>
                                        <p:tgtEl>
                                          <p:spTgt spid="14">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xEl>
                                              <p:pRg st="6" end="6"/>
                                            </p:txEl>
                                          </p:spTgt>
                                        </p:tgtEl>
                                        <p:attrNameLst>
                                          <p:attrName>style.visibility</p:attrName>
                                        </p:attrNameLst>
                                      </p:cBhvr>
                                      <p:to>
                                        <p:strVal val="visible"/>
                                      </p:to>
                                    </p:set>
                                    <p:animEffect transition="in" filter="fade">
                                      <p:cBhvr>
                                        <p:cTn id="25" dur="500"/>
                                        <p:tgtEl>
                                          <p:spTgt spid="14">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xEl>
                                              <p:pRg st="7" end="7"/>
                                            </p:txEl>
                                          </p:spTgt>
                                        </p:tgtEl>
                                        <p:attrNameLst>
                                          <p:attrName>style.visibility</p:attrName>
                                        </p:attrNameLst>
                                      </p:cBhvr>
                                      <p:to>
                                        <p:strVal val="visible"/>
                                      </p:to>
                                    </p:set>
                                    <p:animEffect transition="in" filter="fade">
                                      <p:cBhvr>
                                        <p:cTn id="28" dur="500"/>
                                        <p:tgtEl>
                                          <p:spTgt spid="14">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4">
                                            <p:txEl>
                                              <p:pRg st="8" end="8"/>
                                            </p:txEl>
                                          </p:spTgt>
                                        </p:tgtEl>
                                        <p:attrNameLst>
                                          <p:attrName>style.visibility</p:attrName>
                                        </p:attrNameLst>
                                      </p:cBhvr>
                                      <p:to>
                                        <p:strVal val="visible"/>
                                      </p:to>
                                    </p:set>
                                    <p:animEffect transition="in" filter="fade">
                                      <p:cBhvr>
                                        <p:cTn id="31"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3.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5583</TotalTime>
  <Words>2247</Words>
  <Application>Microsoft Office PowerPoint</Application>
  <PresentationFormat>Custom</PresentationFormat>
  <Paragraphs>169</Paragraphs>
  <Slides>20</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Euphemia</vt:lpstr>
      <vt:lpstr>Serenity 16x9</vt:lpstr>
      <vt:lpstr>I Corinthians 14:33b-35</vt:lpstr>
      <vt:lpstr>Corinth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94</cp:revision>
  <dcterms:created xsi:type="dcterms:W3CDTF">2017-08-10T21:04:20Z</dcterms:created>
  <dcterms:modified xsi:type="dcterms:W3CDTF">2023-08-19T18:02:34Z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