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handoutMasterIdLst>
    <p:handoutMasterId r:id="rId18"/>
  </p:handoutMasterIdLst>
  <p:sldIdLst>
    <p:sldId id="257" r:id="rId5"/>
    <p:sldId id="441" r:id="rId6"/>
    <p:sldId id="281" r:id="rId7"/>
    <p:sldId id="293" r:id="rId8"/>
    <p:sldId id="294" r:id="rId9"/>
    <p:sldId id="486" r:id="rId10"/>
    <p:sldId id="487" r:id="rId11"/>
    <p:sldId id="488" r:id="rId12"/>
    <p:sldId id="489" r:id="rId13"/>
    <p:sldId id="490" r:id="rId14"/>
    <p:sldId id="491" r:id="rId15"/>
    <p:sldId id="279" r:id="rId16"/>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66" autoAdjust="0"/>
    <p:restoredTop sz="94302" autoAdjust="0"/>
  </p:normalViewPr>
  <p:slideViewPr>
    <p:cSldViewPr>
      <p:cViewPr varScale="1">
        <p:scale>
          <a:sx n="148" d="100"/>
          <a:sy n="148" d="100"/>
        </p:scale>
        <p:origin x="198" y="108"/>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8/12/2023</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8/12/2023</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5</a:t>
            </a:fld>
            <a:endParaRPr lang="en-US"/>
          </a:p>
        </p:txBody>
      </p:sp>
    </p:spTree>
    <p:extLst>
      <p:ext uri="{BB962C8B-B14F-4D97-AF65-F5344CB8AC3E}">
        <p14:creationId xmlns:p14="http://schemas.microsoft.com/office/powerpoint/2010/main" val="329603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6</a:t>
            </a:fld>
            <a:endParaRPr lang="en-US"/>
          </a:p>
        </p:txBody>
      </p:sp>
    </p:spTree>
    <p:extLst>
      <p:ext uri="{BB962C8B-B14F-4D97-AF65-F5344CB8AC3E}">
        <p14:creationId xmlns:p14="http://schemas.microsoft.com/office/powerpoint/2010/main" val="1465112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7</a:t>
            </a:fld>
            <a:endParaRPr lang="en-US"/>
          </a:p>
        </p:txBody>
      </p:sp>
    </p:spTree>
    <p:extLst>
      <p:ext uri="{BB962C8B-B14F-4D97-AF65-F5344CB8AC3E}">
        <p14:creationId xmlns:p14="http://schemas.microsoft.com/office/powerpoint/2010/main" val="2438484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8</a:t>
            </a:fld>
            <a:endParaRPr lang="en-US"/>
          </a:p>
        </p:txBody>
      </p:sp>
    </p:spTree>
    <p:extLst>
      <p:ext uri="{BB962C8B-B14F-4D97-AF65-F5344CB8AC3E}">
        <p14:creationId xmlns:p14="http://schemas.microsoft.com/office/powerpoint/2010/main" val="3176699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9</a:t>
            </a:fld>
            <a:endParaRPr lang="en-US"/>
          </a:p>
        </p:txBody>
      </p:sp>
    </p:spTree>
    <p:extLst>
      <p:ext uri="{BB962C8B-B14F-4D97-AF65-F5344CB8AC3E}">
        <p14:creationId xmlns:p14="http://schemas.microsoft.com/office/powerpoint/2010/main" val="4276564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10</a:t>
            </a:fld>
            <a:endParaRPr lang="en-US"/>
          </a:p>
        </p:txBody>
      </p:sp>
    </p:spTree>
    <p:extLst>
      <p:ext uri="{BB962C8B-B14F-4D97-AF65-F5344CB8AC3E}">
        <p14:creationId xmlns:p14="http://schemas.microsoft.com/office/powerpoint/2010/main" val="2334247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11</a:t>
            </a:fld>
            <a:endParaRPr lang="en-US"/>
          </a:p>
        </p:txBody>
      </p:sp>
    </p:spTree>
    <p:extLst>
      <p:ext uri="{BB962C8B-B14F-4D97-AF65-F5344CB8AC3E}">
        <p14:creationId xmlns:p14="http://schemas.microsoft.com/office/powerpoint/2010/main" val="38199395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8/12/2023</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8/12/2023</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8/12/2023</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8/12/2023</a:t>
            </a:fld>
            <a:endParaRPr lang="en-US" dirty="0"/>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lvl1pPr>
              <a:defRPr sz="1100"/>
            </a:lvl1pPr>
          </a:lstStyle>
          <a:p>
            <a:fld id="{3CD9712D-992A-4AB1-A5C2-575F75921AA2}" type="datetimeFigureOut">
              <a:rPr lang="en-US" smtClean="0"/>
              <a:pPr/>
              <a:t>8/12/2023</a:t>
            </a:fld>
            <a:endParaRPr lang="en-US" dirty="0"/>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9" name="Slide Number Placeholder 8"/>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a:defRPr sz="1100"/>
            </a:lvl1pPr>
          </a:lstStyle>
          <a:p>
            <a:fld id="{3CD9712D-992A-4AB1-A5C2-575F75921AA2}" type="datetimeFigureOut">
              <a:rPr lang="en-US" smtClean="0"/>
              <a:pPr/>
              <a:t>8/12/2023</a:t>
            </a:fld>
            <a:endParaRPr lang="en-US" dirty="0"/>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5" name="Slide Number Placeholder 4"/>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100"/>
            </a:lvl1pPr>
          </a:lstStyle>
          <a:p>
            <a:fld id="{3CD9712D-992A-4AB1-A5C2-575F75921AA2}" type="datetimeFigureOut">
              <a:rPr lang="en-US" smtClean="0"/>
              <a:pPr/>
              <a:t>8/12/2023</a:t>
            </a:fld>
            <a:endParaRPr lang="en-US" dirty="0"/>
          </a:p>
        </p:txBody>
      </p:sp>
      <p:sp>
        <p:nvSpPr>
          <p:cNvPr id="3" name="Footer Placeholder 2"/>
          <p:cNvSpPr>
            <a:spLocks noGrp="1"/>
          </p:cNvSpPr>
          <p:nvPr>
            <p:ph type="ftr" sz="quarter" idx="11"/>
          </p:nvPr>
        </p:nvSpPr>
        <p:spPr/>
        <p:txBody>
          <a:bodyPr/>
          <a:lstStyle>
            <a:lvl1pPr>
              <a:defRPr sz="1100"/>
            </a:lvl1pPr>
          </a:lstStyle>
          <a:p>
            <a:endParaRPr lang="en-US"/>
          </a:p>
        </p:txBody>
      </p:sp>
      <p:sp>
        <p:nvSpPr>
          <p:cNvPr id="4" name="Slide Number Placeholder 3"/>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a:t>Click to edit Master title style</a:t>
            </a:r>
            <a:endParaRPr dirty="0"/>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8/12/2023</a:t>
            </a:fld>
            <a:endParaRPr lang="en-US"/>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8/12/2023</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8/12/2023</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fld id="{3CD9712D-992A-4AB1-A5C2-575F75921AA2}" type="datetimeFigureOut">
              <a:rPr lang="en-US" smtClean="0"/>
              <a:pPr/>
              <a:t>8/12/2023</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dirty="0"/>
              <a:t>I Corinthians 14:26-33a</a:t>
            </a:r>
          </a:p>
        </p:txBody>
      </p:sp>
      <p:sp>
        <p:nvSpPr>
          <p:cNvPr id="3" name="Subtitle 2"/>
          <p:cNvSpPr>
            <a:spLocks noGrp="1"/>
          </p:cNvSpPr>
          <p:nvPr>
            <p:ph type="subTitle" idx="1"/>
          </p:nvPr>
        </p:nvSpPr>
        <p:spPr/>
        <p:txBody>
          <a:bodyPr>
            <a:normAutofit/>
          </a:bodyPr>
          <a:lstStyle/>
          <a:p>
            <a:r>
              <a:rPr lang="en-US" sz="4400" b="1" dirty="0">
                <a:effectLst>
                  <a:outerShdw blurRad="38100" dist="38100" dir="2700000" algn="tl">
                    <a:srgbClr val="000000">
                      <a:alpha val="43137"/>
                    </a:srgbClr>
                  </a:outerShdw>
                </a:effectLst>
              </a:rPr>
              <a:t>Order over Chaos</a:t>
            </a:r>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4934" y="305614"/>
            <a:ext cx="10055783" cy="473290"/>
          </a:xfrm>
        </p:spPr>
        <p:txBody>
          <a:bodyPr>
            <a:noAutofit/>
          </a:bodyPr>
          <a:lstStyle/>
          <a:p>
            <a:pPr algn="ctr"/>
            <a:r>
              <a:rPr lang="en-US" sz="1999" b="1" dirty="0">
                <a:effectLst>
                  <a:outerShdw blurRad="38100" dist="38100" dir="2700000" algn="tl">
                    <a:srgbClr val="000000">
                      <a:alpha val="43137"/>
                    </a:srgbClr>
                  </a:outerShdw>
                </a:effectLst>
              </a:rPr>
              <a:t>Corinth</a:t>
            </a:r>
          </a:p>
        </p:txBody>
      </p:sp>
      <p:pic>
        <p:nvPicPr>
          <p:cNvPr id="3" name="Picture 2" descr="Map&#10;&#10;Description automatically generated">
            <a:extLst>
              <a:ext uri="{FF2B5EF4-FFF2-40B4-BE49-F238E27FC236}">
                <a16:creationId xmlns:a16="http://schemas.microsoft.com/office/drawing/2014/main" id="{7750C3A2-E92F-B1ED-3884-8C11FBF19C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9574" y="778903"/>
            <a:ext cx="9089677" cy="6078204"/>
          </a:xfrm>
          <a:prstGeom prst="rect">
            <a:avLst/>
          </a:prstGeom>
        </p:spPr>
      </p:pic>
    </p:spTree>
    <p:extLst>
      <p:ext uri="{BB962C8B-B14F-4D97-AF65-F5344CB8AC3E}">
        <p14:creationId xmlns:p14="http://schemas.microsoft.com/office/powerpoint/2010/main" val="3223900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1">
            <a:normAutofit lnSpcReduction="10000"/>
          </a:bodyPr>
          <a:lstStyle/>
          <a:p>
            <a:pPr marL="0" indent="0" algn="ctr">
              <a:lnSpc>
                <a:spcPct val="110000"/>
              </a:lnSpc>
              <a:spcBef>
                <a:spcPts val="0"/>
              </a:spcBef>
              <a:buNone/>
            </a:pPr>
            <a:r>
              <a:rPr lang="en-US" sz="3200" b="1" dirty="0">
                <a:effectLst>
                  <a:outerShdw blurRad="38100" dist="38100" dir="2700000" algn="tl">
                    <a:srgbClr val="000000">
                      <a:alpha val="43137"/>
                    </a:srgbClr>
                  </a:outerShdw>
                </a:effectLst>
              </a:rPr>
              <a:t>26 What then, brothers? When you come together, each one has a hymn, a lesson, a revelation, a tongue, or an interpretation. Let all things be done for building up. 27 If any speak in a tongue, let there be only two or at most three, and each in turn, and let someone interpret. 28 But if there is no one to interpret, let each of them keep silent in church and speak to himself and to God. 29 Let two or three prophets speak, and let the others weigh what is said. 30 If a revelation is made to another sitting there, let the first be silent. 31 For you can all prophesy one by one, so that all may learn and all be encouraged, 32 and the spirits of prophets are subject to prophets. 33a For God is not a God of confusion but of peace.</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(I Corinthians 14:26-33a, ESV)</a:t>
            </a:r>
          </a:p>
        </p:txBody>
      </p:sp>
    </p:spTree>
    <p:extLst>
      <p:ext uri="{BB962C8B-B14F-4D97-AF65-F5344CB8AC3E}">
        <p14:creationId xmlns:p14="http://schemas.microsoft.com/office/powerpoint/2010/main" val="234390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5400" b="1" dirty="0">
                <a:effectLst>
                  <a:outerShdw blurRad="38100" dist="38100" dir="2700000" algn="tl">
                    <a:srgbClr val="000000">
                      <a:alpha val="43137"/>
                    </a:srgbClr>
                  </a:outerShdw>
                </a:effectLst>
              </a:rPr>
              <a:t>Main Points</a:t>
            </a:r>
          </a:p>
          <a:p>
            <a:r>
              <a:rPr lang="en-US" sz="5400" b="1" dirty="0">
                <a:effectLst>
                  <a:outerShdw blurRad="38100" dist="38100" dir="2700000" algn="tl">
                    <a:srgbClr val="000000">
                      <a:alpha val="43137"/>
                    </a:srgbClr>
                  </a:outerShdw>
                </a:effectLst>
              </a:rPr>
              <a:t> Paul shows how corporate worship should be</a:t>
            </a:r>
          </a:p>
          <a:p>
            <a:r>
              <a:rPr lang="en-US" sz="5400" b="1" dirty="0">
                <a:effectLst>
                  <a:outerShdw blurRad="38100" dist="38100" dir="2700000" algn="tl">
                    <a:srgbClr val="000000">
                      <a:alpha val="43137"/>
                    </a:srgbClr>
                  </a:outerShdw>
                </a:effectLst>
              </a:rPr>
              <a:t> There should be order with the purpose of building up the congregation</a:t>
            </a:r>
          </a:p>
          <a:p>
            <a:r>
              <a:rPr lang="en-US" sz="5400" b="1" dirty="0">
                <a:effectLst>
                  <a:outerShdw blurRad="38100" dist="38100" dir="2700000" algn="tl">
                    <a:srgbClr val="000000">
                      <a:alpha val="43137"/>
                    </a:srgbClr>
                  </a:outerShdw>
                </a:effectLst>
              </a:rPr>
              <a:t> We see the wisdom in recognizing God is a God of order, and His people can </a:t>
            </a:r>
            <a:r>
              <a:rPr lang="en-US" sz="5400" b="1">
                <a:effectLst>
                  <a:outerShdw blurRad="38100" dist="38100" dir="2700000" algn="tl">
                    <a:srgbClr val="000000">
                      <a:alpha val="43137"/>
                    </a:srgbClr>
                  </a:outerShdw>
                </a:effectLst>
              </a:rPr>
              <a:t>and should be no different</a:t>
            </a:r>
            <a:endParaRPr lang="en-US" sz="3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039146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Order over Chaos</a:t>
            </a:r>
          </a:p>
          <a:p>
            <a:pPr lvl="1"/>
            <a:r>
              <a:rPr lang="en-US" sz="3200" b="1" dirty="0">
                <a:effectLst>
                  <a:outerShdw blurRad="38100" dist="38100" dir="2700000" algn="tl">
                    <a:srgbClr val="000000">
                      <a:alpha val="43137"/>
                    </a:srgbClr>
                  </a:outerShdw>
                </a:effectLst>
              </a:rPr>
              <a:t> The whole chapter has been pointing to what’s been said in these few verses</a:t>
            </a:r>
          </a:p>
          <a:p>
            <a:pPr lvl="1"/>
            <a:r>
              <a:rPr lang="en-US" sz="3200" b="1" dirty="0">
                <a:effectLst>
                  <a:outerShdw blurRad="38100" dist="38100" dir="2700000" algn="tl">
                    <a:srgbClr val="000000">
                      <a:alpha val="43137"/>
                    </a:srgbClr>
                  </a:outerShdw>
                </a:effectLst>
              </a:rPr>
              <a:t> We have seen how the selfish view of corporate worship leads to anarchy</a:t>
            </a:r>
          </a:p>
          <a:p>
            <a:pPr lvl="1"/>
            <a:r>
              <a:rPr lang="en-US" sz="3200" b="1" dirty="0">
                <a:effectLst>
                  <a:outerShdw blurRad="38100" dist="38100" dir="2700000" algn="tl">
                    <a:srgbClr val="000000">
                      <a:alpha val="43137"/>
                    </a:srgbClr>
                  </a:outerShdw>
                </a:effectLst>
              </a:rPr>
              <a:t> Not “How did I glorify God today?”</a:t>
            </a:r>
          </a:p>
          <a:p>
            <a:pPr lvl="1"/>
            <a:r>
              <a:rPr lang="en-US" sz="3200" b="1" dirty="0">
                <a:effectLst>
                  <a:outerShdw blurRad="38100" dist="38100" dir="2700000" algn="tl">
                    <a:srgbClr val="000000">
                      <a:alpha val="43137"/>
                    </a:srgbClr>
                  </a:outerShdw>
                </a:effectLst>
              </a:rPr>
              <a:t> Instead “Did </a:t>
            </a:r>
            <a:r>
              <a:rPr lang="en-US" sz="3200" b="1" i="1" u="sng" dirty="0">
                <a:effectLst>
                  <a:outerShdw blurRad="38100" dist="38100" dir="2700000" algn="tl">
                    <a:srgbClr val="000000">
                      <a:alpha val="43137"/>
                    </a:srgbClr>
                  </a:outerShdw>
                </a:effectLst>
              </a:rPr>
              <a:t>I</a:t>
            </a:r>
            <a:r>
              <a:rPr lang="en-US" sz="3200" b="1" dirty="0">
                <a:effectLst>
                  <a:outerShdw blurRad="38100" dist="38100" dir="2700000" algn="tl">
                    <a:srgbClr val="000000">
                      <a:alpha val="43137"/>
                    </a:srgbClr>
                  </a:outerShdw>
                </a:effectLst>
              </a:rPr>
              <a:t> get what </a:t>
            </a:r>
            <a:r>
              <a:rPr lang="en-US" sz="3200" b="1" i="1" u="sng" dirty="0">
                <a:effectLst>
                  <a:outerShdw blurRad="38100" dist="38100" dir="2700000" algn="tl">
                    <a:srgbClr val="000000">
                      <a:alpha val="43137"/>
                    </a:srgbClr>
                  </a:outerShdw>
                </a:effectLst>
              </a:rPr>
              <a:t>I</a:t>
            </a:r>
            <a:r>
              <a:rPr lang="en-US" sz="3200" b="1" dirty="0">
                <a:effectLst>
                  <a:outerShdw blurRad="38100" dist="38100" dir="2700000" algn="tl">
                    <a:srgbClr val="000000">
                      <a:alpha val="43137"/>
                    </a:srgbClr>
                  </a:outerShdw>
                </a:effectLst>
              </a:rPr>
              <a:t> wanted out of the service?”</a:t>
            </a:r>
          </a:p>
          <a:p>
            <a:pPr lvl="1"/>
            <a:r>
              <a:rPr lang="en-US" sz="3200" b="1" dirty="0">
                <a:effectLst>
                  <a:outerShdw blurRad="38100" dist="38100" dir="2700000" algn="tl">
                    <a:srgbClr val="000000">
                      <a:alpha val="43137"/>
                    </a:srgbClr>
                  </a:outerShdw>
                </a:effectLst>
              </a:rPr>
              <a:t> “Did anyone meet </a:t>
            </a:r>
            <a:r>
              <a:rPr lang="en-US" sz="3200" b="1" i="1" u="sng" dirty="0">
                <a:effectLst>
                  <a:outerShdw blurRad="38100" dist="38100" dir="2700000" algn="tl">
                    <a:srgbClr val="000000">
                      <a:alpha val="43137"/>
                    </a:srgbClr>
                  </a:outerShdw>
                </a:effectLst>
              </a:rPr>
              <a:t>my</a:t>
            </a:r>
            <a:r>
              <a:rPr lang="en-US" sz="3200" b="1" dirty="0">
                <a:effectLst>
                  <a:outerShdw blurRad="38100" dist="38100" dir="2700000" algn="tl">
                    <a:srgbClr val="000000">
                      <a:alpha val="43137"/>
                    </a:srgbClr>
                  </a:outerShdw>
                </a:effectLst>
              </a:rPr>
              <a:t> needs?”</a:t>
            </a:r>
          </a:p>
          <a:p>
            <a:pPr lvl="1"/>
            <a:r>
              <a:rPr lang="en-US" sz="3200" b="1" dirty="0">
                <a:effectLst>
                  <a:outerShdw blurRad="38100" dist="38100" dir="2700000" algn="tl">
                    <a:srgbClr val="000000">
                      <a:alpha val="43137"/>
                    </a:srgbClr>
                  </a:outerShdw>
                </a:effectLst>
              </a:rPr>
              <a:t> Which thought process do we often possess?</a:t>
            </a:r>
          </a:p>
          <a:p>
            <a:pPr lvl="1"/>
            <a:r>
              <a:rPr lang="en-US" sz="3200" b="1" dirty="0">
                <a:effectLst>
                  <a:outerShdw blurRad="38100" dist="38100" dir="2700000" algn="tl">
                    <a:srgbClr val="000000">
                      <a:alpha val="43137"/>
                    </a:srgbClr>
                  </a:outerShdw>
                </a:effectLst>
              </a:rPr>
              <a:t> In all and every one of the cases above we find something that is beating in the background of the text</a:t>
            </a:r>
          </a:p>
          <a:p>
            <a:pPr lvl="1"/>
            <a:r>
              <a:rPr lang="en-US" sz="3200" b="1" dirty="0">
                <a:effectLst>
                  <a:outerShdw blurRad="38100" dist="38100" dir="2700000" algn="tl">
                    <a:srgbClr val="000000">
                      <a:alpha val="43137"/>
                    </a:srgbClr>
                  </a:outerShdw>
                </a:effectLst>
              </a:rPr>
              <a:t> Humility</a:t>
            </a:r>
          </a:p>
          <a:p>
            <a:pPr lvl="1"/>
            <a:r>
              <a:rPr lang="en-US" sz="3200" b="1" dirty="0">
                <a:effectLst>
                  <a:outerShdw blurRad="38100" dist="38100" dir="2700000" algn="tl">
                    <a:srgbClr val="000000">
                      <a:alpha val="43137"/>
                    </a:srgbClr>
                  </a:outerShdw>
                </a:effectLst>
              </a:rPr>
              <a:t> In humbling ourselves we capable of overcome the often selfish urges we encounter</a:t>
            </a:r>
          </a:p>
          <a:p>
            <a:pPr lvl="1"/>
            <a:r>
              <a:rPr lang="en-US" sz="3200" b="1" dirty="0">
                <a:effectLst>
                  <a:outerShdw blurRad="38100" dist="38100" dir="2700000" algn="tl">
                    <a:srgbClr val="000000">
                      <a:alpha val="43137"/>
                    </a:srgbClr>
                  </a:outerShdw>
                </a:effectLst>
              </a:rPr>
              <a:t> That this is for the glory of God humbles us to seek Him and His ways</a:t>
            </a:r>
          </a:p>
        </p:txBody>
      </p:sp>
    </p:spTree>
    <p:extLst>
      <p:ext uri="{BB962C8B-B14F-4D97-AF65-F5344CB8AC3E}">
        <p14:creationId xmlns:p14="http://schemas.microsoft.com/office/powerpoint/2010/main" val="14148575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2" dur="5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Order over Chaos (2)</a:t>
            </a:r>
          </a:p>
          <a:p>
            <a:pPr lvl="1"/>
            <a:r>
              <a:rPr lang="en-US" sz="3200" b="1" dirty="0">
                <a:effectLst>
                  <a:outerShdw blurRad="38100" dist="38100" dir="2700000" algn="tl">
                    <a:srgbClr val="000000">
                      <a:alpha val="43137"/>
                    </a:srgbClr>
                  </a:outerShdw>
                </a:effectLst>
              </a:rPr>
              <a:t> When it comes to congregational worship it is no different than our personal devotion to God</a:t>
            </a:r>
          </a:p>
          <a:p>
            <a:pPr lvl="1"/>
            <a:r>
              <a:rPr lang="en-US" sz="3200" b="1" dirty="0">
                <a:effectLst>
                  <a:outerShdw blurRad="38100" dist="38100" dir="2700000" algn="tl">
                    <a:srgbClr val="000000">
                      <a:alpha val="43137"/>
                    </a:srgbClr>
                  </a:outerShdw>
                </a:effectLst>
              </a:rPr>
              <a:t> It also leads to the corporate understanding of order</a:t>
            </a:r>
          </a:p>
          <a:p>
            <a:pPr lvl="1"/>
            <a:r>
              <a:rPr lang="en-US" sz="3200" b="1" dirty="0">
                <a:effectLst>
                  <a:outerShdw blurRad="38100" dist="38100" dir="2700000" algn="tl">
                    <a:srgbClr val="000000">
                      <a:alpha val="43137"/>
                    </a:srgbClr>
                  </a:outerShdw>
                </a:effectLst>
              </a:rPr>
              <a:t> In humility we are able to know when to speak and when to be silent</a:t>
            </a:r>
          </a:p>
          <a:p>
            <a:pPr lvl="1"/>
            <a:r>
              <a:rPr lang="en-US" sz="3200" b="1" dirty="0">
                <a:effectLst>
                  <a:outerShdw blurRad="38100" dist="38100" dir="2700000" algn="tl">
                    <a:srgbClr val="000000">
                      <a:alpha val="43137"/>
                    </a:srgbClr>
                  </a:outerShdw>
                </a:effectLst>
              </a:rPr>
              <a:t> While there may be encouragement and truth to it, it can also be the case that the encouragement and truth ceases to be spoken</a:t>
            </a:r>
          </a:p>
          <a:p>
            <a:pPr lvl="1"/>
            <a:r>
              <a:rPr lang="en-US" sz="3200" b="1" dirty="0">
                <a:effectLst>
                  <a:outerShdw blurRad="38100" dist="38100" dir="2700000" algn="tl">
                    <a:srgbClr val="000000">
                      <a:alpha val="43137"/>
                    </a:srgbClr>
                  </a:outerShdw>
                </a:effectLst>
              </a:rPr>
              <a:t> “Isn’t the Spirit with me?”</a:t>
            </a:r>
          </a:p>
          <a:p>
            <a:pPr lvl="1"/>
            <a:r>
              <a:rPr lang="en-US" sz="3200" b="1" dirty="0">
                <a:effectLst>
                  <a:outerShdw blurRad="38100" dist="38100" dir="2700000" algn="tl">
                    <a:srgbClr val="000000">
                      <a:alpha val="43137"/>
                    </a:srgbClr>
                  </a:outerShdw>
                </a:effectLst>
              </a:rPr>
              <a:t> “Isn’t true spirituality spontaneous and utterly in the Holy Spirit?”</a:t>
            </a:r>
          </a:p>
          <a:p>
            <a:pPr lvl="1"/>
            <a:r>
              <a:rPr lang="en-US" sz="3200" b="1" dirty="0">
                <a:effectLst>
                  <a:outerShdw blurRad="38100" dist="38100" dir="2700000" algn="tl">
                    <a:srgbClr val="000000">
                      <a:alpha val="43137"/>
                    </a:srgbClr>
                  </a:outerShdw>
                </a:effectLst>
              </a:rPr>
              <a:t> “If I am stifled the Spirit is stifled!”</a:t>
            </a:r>
          </a:p>
          <a:p>
            <a:pPr lvl="1"/>
            <a:r>
              <a:rPr lang="en-US" sz="3200" b="1" dirty="0">
                <a:effectLst>
                  <a:outerShdw blurRad="38100" dist="38100" dir="2700000" algn="tl">
                    <a:srgbClr val="000000">
                      <a:alpha val="43137"/>
                    </a:srgbClr>
                  </a:outerShdw>
                </a:effectLst>
              </a:rPr>
              <a:t> The same Spirit in you is the same Spirit in everyone else</a:t>
            </a:r>
          </a:p>
          <a:p>
            <a:pPr lvl="1"/>
            <a:r>
              <a:rPr lang="en-US" sz="3200" b="1" dirty="0">
                <a:effectLst>
                  <a:outerShdw blurRad="38100" dist="38100" dir="2700000" algn="tl">
                    <a:srgbClr val="000000">
                      <a:alpha val="43137"/>
                    </a:srgbClr>
                  </a:outerShdw>
                </a:effectLst>
              </a:rPr>
              <a:t> That we could stifle the Spirit by being concise is somewhat absurd</a:t>
            </a:r>
          </a:p>
        </p:txBody>
      </p:sp>
    </p:spTree>
    <p:extLst>
      <p:ext uri="{BB962C8B-B14F-4D97-AF65-F5344CB8AC3E}">
        <p14:creationId xmlns:p14="http://schemas.microsoft.com/office/powerpoint/2010/main" val="282090972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850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Order over Chaos (3)</a:t>
            </a:r>
          </a:p>
          <a:p>
            <a:pPr lvl="1"/>
            <a:r>
              <a:rPr lang="en-US" sz="3200" b="1" dirty="0">
                <a:effectLst>
                  <a:outerShdw blurRad="38100" dist="38100" dir="2700000" algn="tl">
                    <a:srgbClr val="000000">
                      <a:alpha val="43137"/>
                    </a:srgbClr>
                  </a:outerShdw>
                </a:effectLst>
              </a:rPr>
              <a:t> God is aware of our time</a:t>
            </a:r>
          </a:p>
          <a:p>
            <a:pPr lvl="1"/>
            <a:r>
              <a:rPr lang="en-US" sz="3200" b="1" dirty="0">
                <a:effectLst>
                  <a:outerShdw blurRad="38100" dist="38100" dir="2700000" algn="tl">
                    <a:srgbClr val="000000">
                      <a:alpha val="43137"/>
                    </a:srgbClr>
                  </a:outerShdw>
                </a:effectLst>
              </a:rPr>
              <a:t> There were servants and slaves, husbands and wives, workers, people who had commitments the same way we do today</a:t>
            </a:r>
          </a:p>
          <a:p>
            <a:pPr lvl="1"/>
            <a:r>
              <a:rPr lang="en-US" sz="3200" b="1" dirty="0">
                <a:effectLst>
                  <a:outerShdw blurRad="38100" dist="38100" dir="2700000" algn="tl">
                    <a:srgbClr val="000000">
                      <a:alpha val="43137"/>
                    </a:srgbClr>
                  </a:outerShdw>
                </a:effectLst>
              </a:rPr>
              <a:t> They needed order as much as we do</a:t>
            </a:r>
          </a:p>
          <a:p>
            <a:pPr lvl="1"/>
            <a:r>
              <a:rPr lang="en-US" sz="3200" b="1" dirty="0">
                <a:effectLst>
                  <a:outerShdw blurRad="38100" dist="38100" dir="2700000" algn="tl">
                    <a:srgbClr val="000000">
                      <a:alpha val="43137"/>
                    </a:srgbClr>
                  </a:outerShdw>
                </a:effectLst>
              </a:rPr>
              <a:t> Taking in mind our finiteness and being humble about it can help us in our services to not allow the service to be one which is unfruitful</a:t>
            </a:r>
          </a:p>
          <a:p>
            <a:pPr lvl="1"/>
            <a:r>
              <a:rPr lang="en-US" sz="3200" b="1" dirty="0">
                <a:effectLst>
                  <a:outerShdw blurRad="38100" dist="38100" dir="2700000" algn="tl">
                    <a:srgbClr val="000000">
                      <a:alpha val="43137"/>
                    </a:srgbClr>
                  </a:outerShdw>
                </a:effectLst>
              </a:rPr>
              <a:t> As a teacher within the congregation it can be hard to know when to stop a sermon </a:t>
            </a:r>
            <a:r>
              <a:rPr lang="en-US" sz="3200" b="1" dirty="0">
                <a:effectLst>
                  <a:outerShdw blurRad="38100" dist="38100" dir="2700000" algn="tl">
                    <a:srgbClr val="000000">
                      <a:alpha val="43137"/>
                    </a:srgbClr>
                  </a:outerShdw>
                </a:effectLst>
                <a:sym typeface="Wingdings" panose="05000000000000000000" pitchFamily="2" charset="2"/>
              </a:rPr>
              <a:t></a:t>
            </a:r>
          </a:p>
          <a:p>
            <a:pPr lvl="1"/>
            <a:r>
              <a:rPr lang="en-US" sz="3200" b="1" dirty="0">
                <a:effectLst>
                  <a:outerShdw blurRad="38100" dist="38100" dir="2700000" algn="tl">
                    <a:srgbClr val="000000">
                      <a:alpha val="43137"/>
                    </a:srgbClr>
                  </a:outerShdw>
                </a:effectLst>
                <a:sym typeface="Wingdings" panose="05000000000000000000" pitchFamily="2" charset="2"/>
              </a:rPr>
              <a:t> I know that time is important</a:t>
            </a:r>
          </a:p>
          <a:p>
            <a:pPr lvl="1"/>
            <a:r>
              <a:rPr lang="en-US" sz="3200" b="1" dirty="0">
                <a:effectLst>
                  <a:outerShdw blurRad="38100" dist="38100" dir="2700000" algn="tl">
                    <a:srgbClr val="000000">
                      <a:alpha val="43137"/>
                    </a:srgbClr>
                  </a:outerShdw>
                </a:effectLst>
                <a:sym typeface="Wingdings" panose="05000000000000000000" pitchFamily="2" charset="2"/>
              </a:rPr>
              <a:t> I also know that it isn’t about me, what I want, but about others</a:t>
            </a:r>
          </a:p>
          <a:p>
            <a:pPr lvl="1"/>
            <a:r>
              <a:rPr lang="en-US" sz="3200" b="1" dirty="0">
                <a:effectLst>
                  <a:outerShdw blurRad="38100" dist="38100" dir="2700000" algn="tl">
                    <a:srgbClr val="000000">
                      <a:alpha val="43137"/>
                    </a:srgbClr>
                  </a:outerShdw>
                </a:effectLst>
                <a:sym typeface="Wingdings" panose="05000000000000000000" pitchFamily="2" charset="2"/>
              </a:rPr>
              <a:t> I seek God’s wisdom to know when to end, when to continue, how much or how little to say</a:t>
            </a:r>
          </a:p>
          <a:p>
            <a:pPr lvl="1"/>
            <a:r>
              <a:rPr lang="en-US" sz="3200" b="1" dirty="0">
                <a:effectLst>
                  <a:outerShdw blurRad="38100" dist="38100" dir="2700000" algn="tl">
                    <a:srgbClr val="000000">
                      <a:alpha val="43137"/>
                    </a:srgbClr>
                  </a:outerShdw>
                </a:effectLst>
                <a:sym typeface="Wingdings" panose="05000000000000000000" pitchFamily="2" charset="2"/>
              </a:rPr>
              <a:t> If we can understand this foundation on humility and love, then it is possible for us to talk about the elephant in the room</a:t>
            </a:r>
          </a:p>
          <a:p>
            <a:pPr lvl="1"/>
            <a:r>
              <a:rPr lang="en-US" sz="3200" b="1" dirty="0">
                <a:effectLst>
                  <a:outerShdw blurRad="38100" dist="38100" dir="2700000" algn="tl">
                    <a:srgbClr val="000000">
                      <a:alpha val="43137"/>
                    </a:srgbClr>
                  </a:outerShdw>
                </a:effectLst>
                <a:sym typeface="Wingdings" panose="05000000000000000000" pitchFamily="2" charset="2"/>
              </a:rPr>
              <a:t> Does the Spirit still speak through prophets, does the gift of tongues continue even today?</a:t>
            </a: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7299125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2" dur="5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Order over Chaos (4)</a:t>
            </a:r>
          </a:p>
          <a:p>
            <a:pPr lvl="1"/>
            <a:r>
              <a:rPr lang="en-US" sz="3600" b="1" dirty="0">
                <a:effectLst>
                  <a:outerShdw blurRad="38100" dist="38100" dir="2700000" algn="tl">
                    <a:srgbClr val="000000">
                      <a:alpha val="43137"/>
                    </a:srgbClr>
                  </a:outerShdw>
                </a:effectLst>
              </a:rPr>
              <a:t> There are those who would say, “No.”</a:t>
            </a:r>
          </a:p>
          <a:p>
            <a:pPr lvl="1"/>
            <a:r>
              <a:rPr lang="en-US" sz="3600" b="1" dirty="0">
                <a:effectLst>
                  <a:outerShdw blurRad="38100" dist="38100" dir="2700000" algn="tl">
                    <a:srgbClr val="000000">
                      <a:alpha val="43137"/>
                    </a:srgbClr>
                  </a:outerShdw>
                </a:effectLst>
              </a:rPr>
              <a:t> They will point to a particular miracle that occurred and say, “Well I don’t see others performing this miracle therefore the gifts have ceased.”</a:t>
            </a:r>
          </a:p>
          <a:p>
            <a:pPr lvl="1"/>
            <a:r>
              <a:rPr lang="en-US" sz="3600" b="1" dirty="0">
                <a:effectLst>
                  <a:outerShdw blurRad="38100" dist="38100" dir="2700000" algn="tl">
                    <a:srgbClr val="000000">
                      <a:alpha val="43137"/>
                    </a:srgbClr>
                  </a:outerShdw>
                </a:effectLst>
              </a:rPr>
              <a:t> All because a particular miracle is mentioned it does not mean that the individual could </a:t>
            </a:r>
            <a:r>
              <a:rPr lang="en-US" sz="3600" b="1" i="1" u="sng" dirty="0">
                <a:effectLst>
                  <a:outerShdw blurRad="38100" dist="38100" dir="2700000" algn="tl">
                    <a:srgbClr val="000000">
                      <a:alpha val="43137"/>
                    </a:srgbClr>
                  </a:outerShdw>
                </a:effectLst>
              </a:rPr>
              <a:t>continue</a:t>
            </a:r>
            <a:r>
              <a:rPr lang="en-US" sz="3600" b="1" dirty="0">
                <a:effectLst>
                  <a:outerShdw blurRad="38100" dist="38100" dir="2700000" algn="tl">
                    <a:srgbClr val="000000">
                      <a:alpha val="43137"/>
                    </a:srgbClr>
                  </a:outerShdw>
                </a:effectLst>
              </a:rPr>
              <a:t> doing said miracle</a:t>
            </a:r>
          </a:p>
          <a:p>
            <a:pPr lvl="1"/>
            <a:r>
              <a:rPr lang="en-US" sz="3600" b="1" dirty="0">
                <a:effectLst>
                  <a:outerShdw blurRad="38100" dist="38100" dir="2700000" algn="tl">
                    <a:srgbClr val="000000">
                      <a:alpha val="43137"/>
                    </a:srgbClr>
                  </a:outerShdw>
                </a:effectLst>
              </a:rPr>
              <a:t> In Acts 20 when Eutychus falls asleep at the window, falling three stories down and dying</a:t>
            </a:r>
          </a:p>
          <a:p>
            <a:pPr lvl="1"/>
            <a:r>
              <a:rPr lang="en-US" sz="3600" b="1" dirty="0">
                <a:effectLst>
                  <a:outerShdw blurRad="38100" dist="38100" dir="2700000" algn="tl">
                    <a:srgbClr val="000000">
                      <a:alpha val="43137"/>
                    </a:srgbClr>
                  </a:outerShdw>
                </a:effectLst>
              </a:rPr>
              <a:t> Do we ever encounter another story of Paul reviving someone from the dead? No.</a:t>
            </a:r>
          </a:p>
        </p:txBody>
      </p:sp>
    </p:spTree>
    <p:extLst>
      <p:ext uri="{BB962C8B-B14F-4D97-AF65-F5344CB8AC3E}">
        <p14:creationId xmlns:p14="http://schemas.microsoft.com/office/powerpoint/2010/main" val="148528660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77500" lnSpcReduction="20000"/>
          </a:bodyPr>
          <a:lstStyle/>
          <a:p>
            <a:pPr marL="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Order over Chaos (5)</a:t>
            </a:r>
          </a:p>
          <a:p>
            <a:pPr lvl="1"/>
            <a:r>
              <a:rPr lang="en-US" sz="3600" b="1" dirty="0">
                <a:effectLst>
                  <a:outerShdw blurRad="38100" dist="38100" dir="2700000" algn="tl">
                    <a:srgbClr val="000000">
                      <a:alpha val="43137"/>
                    </a:srgbClr>
                  </a:outerShdw>
                </a:effectLst>
              </a:rPr>
              <a:t> Does this mean it never happened again? No.</a:t>
            </a:r>
          </a:p>
          <a:p>
            <a:pPr lvl="1"/>
            <a:r>
              <a:rPr lang="en-US" sz="3600" b="1" dirty="0">
                <a:effectLst>
                  <a:outerShdw blurRad="38100" dist="38100" dir="2700000" algn="tl">
                    <a:srgbClr val="000000">
                      <a:alpha val="43137"/>
                    </a:srgbClr>
                  </a:outerShdw>
                </a:effectLst>
              </a:rPr>
              <a:t> Does this mean Paul was always able to heal those who died around him? No.</a:t>
            </a:r>
          </a:p>
          <a:p>
            <a:pPr lvl="1"/>
            <a:r>
              <a:rPr lang="en-US" sz="3600" b="1" dirty="0">
                <a:effectLst>
                  <a:outerShdw blurRad="38100" dist="38100" dir="2700000" algn="tl">
                    <a:srgbClr val="000000">
                      <a:alpha val="43137"/>
                    </a:srgbClr>
                  </a:outerShdw>
                </a:effectLst>
              </a:rPr>
              <a:t> It means the probability increased for Paul that such a miracle could take place</a:t>
            </a:r>
          </a:p>
          <a:p>
            <a:pPr lvl="1"/>
            <a:r>
              <a:rPr lang="en-US" sz="3600" b="1" dirty="0">
                <a:effectLst>
                  <a:outerShdw blurRad="38100" dist="38100" dir="2700000" algn="tl">
                    <a:srgbClr val="000000">
                      <a:alpha val="43137"/>
                    </a:srgbClr>
                  </a:outerShdw>
                </a:effectLst>
              </a:rPr>
              <a:t> There were signs and wonders</a:t>
            </a:r>
          </a:p>
          <a:p>
            <a:pPr lvl="1"/>
            <a:r>
              <a:rPr lang="en-US" sz="3600" b="1" dirty="0">
                <a:effectLst>
                  <a:outerShdw blurRad="38100" dist="38100" dir="2700000" algn="tl">
                    <a:srgbClr val="000000">
                      <a:alpha val="43137"/>
                    </a:srgbClr>
                  </a:outerShdw>
                </a:effectLst>
              </a:rPr>
              <a:t> It didn’t mean every single prayer, every single event, every single attempt, came to fruition</a:t>
            </a:r>
          </a:p>
          <a:p>
            <a:pPr lvl="1"/>
            <a:r>
              <a:rPr lang="en-US" sz="3600" b="1" dirty="0">
                <a:effectLst>
                  <a:outerShdw blurRad="38100" dist="38100" dir="2700000" algn="tl">
                    <a:srgbClr val="000000">
                      <a:alpha val="43137"/>
                    </a:srgbClr>
                  </a:outerShdw>
                </a:effectLst>
              </a:rPr>
              <a:t> We see the </a:t>
            </a:r>
            <a:r>
              <a:rPr lang="en-US" sz="3600" b="1" i="1" u="sng" dirty="0">
                <a:effectLst>
                  <a:outerShdw blurRad="38100" dist="38100" dir="2700000" algn="tl">
                    <a:srgbClr val="000000">
                      <a:alpha val="43137"/>
                    </a:srgbClr>
                  </a:outerShdw>
                </a:effectLst>
              </a:rPr>
              <a:t>probability</a:t>
            </a:r>
            <a:r>
              <a:rPr lang="en-US" sz="3600" b="1" dirty="0">
                <a:effectLst>
                  <a:outerShdw blurRad="38100" dist="38100" dir="2700000" algn="tl">
                    <a:srgbClr val="000000">
                      <a:alpha val="43137"/>
                    </a:srgbClr>
                  </a:outerShdw>
                </a:effectLst>
              </a:rPr>
              <a:t> increase based upon the faithfulness of the individual</a:t>
            </a:r>
          </a:p>
          <a:p>
            <a:pPr lvl="1"/>
            <a:r>
              <a:rPr lang="en-US" sz="3600" b="1" dirty="0">
                <a:effectLst>
                  <a:outerShdw blurRad="38100" dist="38100" dir="2700000" algn="tl">
                    <a:srgbClr val="000000">
                      <a:alpha val="43137"/>
                    </a:srgbClr>
                  </a:outerShdw>
                </a:effectLst>
              </a:rPr>
              <a:t> Imagine if there were a prophet who is gifted</a:t>
            </a:r>
          </a:p>
          <a:p>
            <a:pPr lvl="1"/>
            <a:r>
              <a:rPr lang="en-US" sz="3600" b="1" dirty="0">
                <a:effectLst>
                  <a:outerShdw blurRad="38100" dist="38100" dir="2700000" algn="tl">
                    <a:srgbClr val="000000">
                      <a:alpha val="43137"/>
                    </a:srgbClr>
                  </a:outerShdw>
                </a:effectLst>
              </a:rPr>
              <a:t> We should not </a:t>
            </a:r>
            <a:r>
              <a:rPr lang="en-US" sz="3600" b="1" i="1" u="sng" dirty="0">
                <a:effectLst>
                  <a:outerShdw blurRad="38100" dist="38100" dir="2700000" algn="tl">
                    <a:srgbClr val="000000">
                      <a:alpha val="43137"/>
                    </a:srgbClr>
                  </a:outerShdw>
                </a:effectLst>
              </a:rPr>
              <a:t>assume</a:t>
            </a:r>
            <a:r>
              <a:rPr lang="en-US" sz="3600" b="1" dirty="0">
                <a:effectLst>
                  <a:outerShdw blurRad="38100" dist="38100" dir="2700000" algn="tl">
                    <a:srgbClr val="000000">
                      <a:alpha val="43137"/>
                    </a:srgbClr>
                  </a:outerShdw>
                </a:effectLst>
              </a:rPr>
              <a:t> every time the prophet spoke what he spoke was prophetic</a:t>
            </a:r>
          </a:p>
          <a:p>
            <a:pPr lvl="1"/>
            <a:r>
              <a:rPr lang="en-US" sz="3600" b="1" dirty="0">
                <a:effectLst>
                  <a:outerShdw blurRad="38100" dist="38100" dir="2700000" algn="tl">
                    <a:srgbClr val="000000">
                      <a:alpha val="43137"/>
                    </a:srgbClr>
                  </a:outerShdw>
                </a:effectLst>
              </a:rPr>
              <a:t> The reason why God would heal some and others is up to God</a:t>
            </a:r>
          </a:p>
          <a:p>
            <a:pPr lvl="1"/>
            <a:r>
              <a:rPr lang="en-US" sz="3600" b="1" dirty="0">
                <a:effectLst>
                  <a:outerShdw blurRad="38100" dist="38100" dir="2700000" algn="tl">
                    <a:srgbClr val="000000">
                      <a:alpha val="43137"/>
                    </a:srgbClr>
                  </a:outerShdw>
                </a:effectLst>
              </a:rPr>
              <a:t> The real question from this is would we encounter more miraculous events if we attempted and believed?</a:t>
            </a:r>
          </a:p>
          <a:p>
            <a:pPr lvl="1"/>
            <a:r>
              <a:rPr lang="en-US" sz="3600" b="1" dirty="0">
                <a:effectLst>
                  <a:outerShdw blurRad="38100" dist="38100" dir="2700000" algn="tl">
                    <a:srgbClr val="000000">
                      <a:alpha val="43137"/>
                    </a:srgbClr>
                  </a:outerShdw>
                </a:effectLst>
              </a:rPr>
              <a:t> Does God expect us to be involved by being faithful?</a:t>
            </a:r>
          </a:p>
        </p:txBody>
      </p:sp>
    </p:spTree>
    <p:extLst>
      <p:ext uri="{BB962C8B-B14F-4D97-AF65-F5344CB8AC3E}">
        <p14:creationId xmlns:p14="http://schemas.microsoft.com/office/powerpoint/2010/main" val="41088459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2" dur="500"/>
                                        <p:tgtEl>
                                          <p:spTgt spid="1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2" end="12"/>
                                            </p:txEl>
                                          </p:spTgt>
                                        </p:tgtEl>
                                        <p:attrNameLst>
                                          <p:attrName>style.visibility</p:attrName>
                                        </p:attrNameLst>
                                      </p:cBhvr>
                                      <p:to>
                                        <p:strVal val="visible"/>
                                      </p:to>
                                    </p:set>
                                    <p:animEffect transition="in" filter="randombar(horizontal)">
                                      <p:cBhvr>
                                        <p:cTn id="57" dur="500"/>
                                        <p:tgtEl>
                                          <p:spTgt spid="1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85000" lnSpcReduction="20000"/>
          </a:bodyPr>
          <a:lstStyle/>
          <a:p>
            <a:pPr marL="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Order over Chaos (6)</a:t>
            </a:r>
          </a:p>
          <a:p>
            <a:pPr lvl="1"/>
            <a:r>
              <a:rPr lang="en-US" sz="3600" b="1" dirty="0">
                <a:effectLst>
                  <a:outerShdw blurRad="38100" dist="38100" dir="2700000" algn="tl">
                    <a:srgbClr val="000000">
                      <a:alpha val="43137"/>
                    </a:srgbClr>
                  </a:outerShdw>
                </a:effectLst>
              </a:rPr>
              <a:t> Another argument from the </a:t>
            </a:r>
            <a:r>
              <a:rPr lang="en-US" sz="3600" b="1" dirty="0" err="1">
                <a:effectLst>
                  <a:outerShdw blurRad="38100" dist="38100" dir="2700000" algn="tl">
                    <a:srgbClr val="000000">
                      <a:alpha val="43137"/>
                    </a:srgbClr>
                  </a:outerShdw>
                </a:effectLst>
              </a:rPr>
              <a:t>cessationist</a:t>
            </a:r>
            <a:r>
              <a:rPr lang="en-US" sz="3600" b="1" dirty="0">
                <a:effectLst>
                  <a:outerShdw blurRad="38100" dist="38100" dir="2700000" algn="tl">
                    <a:srgbClr val="000000">
                      <a:alpha val="43137"/>
                    </a:srgbClr>
                  </a:outerShdw>
                </a:effectLst>
              </a:rPr>
              <a:t> is that the canon was closed and so we do not need any other kind of prophecy</a:t>
            </a:r>
          </a:p>
          <a:p>
            <a:pPr lvl="1"/>
            <a:r>
              <a:rPr lang="en-US" sz="3600" b="1" dirty="0">
                <a:effectLst>
                  <a:outerShdw blurRad="38100" dist="38100" dir="2700000" algn="tl">
                    <a:srgbClr val="000000">
                      <a:alpha val="43137"/>
                    </a:srgbClr>
                  </a:outerShdw>
                </a:effectLst>
              </a:rPr>
              <a:t> I could very easily argue that the Scriptures are sufficient for our understanding of who God is and who we are</a:t>
            </a:r>
          </a:p>
          <a:p>
            <a:pPr lvl="1"/>
            <a:r>
              <a:rPr lang="en-US" sz="3600" b="1" dirty="0">
                <a:effectLst>
                  <a:outerShdw blurRad="38100" dist="38100" dir="2700000" algn="tl">
                    <a:srgbClr val="000000">
                      <a:alpha val="43137"/>
                    </a:srgbClr>
                  </a:outerShdw>
                </a:effectLst>
              </a:rPr>
              <a:t> I can say that the Scriptures are essential for our understanding and our foundations</a:t>
            </a:r>
          </a:p>
          <a:p>
            <a:pPr lvl="1"/>
            <a:r>
              <a:rPr lang="en-US" sz="3600" b="1" dirty="0">
                <a:effectLst>
                  <a:outerShdw blurRad="38100" dist="38100" dir="2700000" algn="tl">
                    <a:srgbClr val="000000">
                      <a:alpha val="43137"/>
                    </a:srgbClr>
                  </a:outerShdw>
                </a:effectLst>
              </a:rPr>
              <a:t> We still need to teachers who teach We still need various gifts such as giving, helping, and praying</a:t>
            </a:r>
          </a:p>
          <a:p>
            <a:pPr lvl="1"/>
            <a:r>
              <a:rPr lang="en-US" sz="3600" b="1" dirty="0">
                <a:effectLst>
                  <a:outerShdw blurRad="38100" dist="38100" dir="2700000" algn="tl">
                    <a:srgbClr val="000000">
                      <a:alpha val="43137"/>
                    </a:srgbClr>
                  </a:outerShdw>
                </a:effectLst>
              </a:rPr>
              <a:t> It may be necessary for the Spirit to move within some in order for them to be reminded of a particular Scripture</a:t>
            </a:r>
          </a:p>
          <a:p>
            <a:pPr lvl="1"/>
            <a:r>
              <a:rPr lang="en-US" sz="3600" b="1" dirty="0">
                <a:effectLst>
                  <a:outerShdw blurRad="38100" dist="38100" dir="2700000" algn="tl">
                    <a:srgbClr val="000000">
                      <a:alpha val="43137"/>
                    </a:srgbClr>
                  </a:outerShdw>
                </a:effectLst>
              </a:rPr>
              <a:t> It would seem silly of us to read anything extra-Biblical</a:t>
            </a:r>
          </a:p>
          <a:p>
            <a:pPr lvl="1"/>
            <a:r>
              <a:rPr lang="en-US" sz="3600" b="1" dirty="0">
                <a:effectLst>
                  <a:outerShdw blurRad="38100" dist="38100" dir="2700000" algn="tl">
                    <a:srgbClr val="000000">
                      <a:alpha val="43137"/>
                    </a:srgbClr>
                  </a:outerShdw>
                </a:effectLst>
              </a:rPr>
              <a:t> Why read Tertullian? Augustine? Athanasius? Calvin? Luther? Zwingli? Wesley? Spurgeon? Piper, Macarthur, Sproul etc.?</a:t>
            </a:r>
          </a:p>
          <a:p>
            <a:pPr lvl="1"/>
            <a:r>
              <a:rPr lang="en-US" sz="3600" b="1" dirty="0">
                <a:effectLst>
                  <a:outerShdw blurRad="38100" dist="38100" dir="2700000" algn="tl">
                    <a:srgbClr val="000000">
                      <a:alpha val="43137"/>
                    </a:srgbClr>
                  </a:outerShdw>
                </a:effectLst>
              </a:rPr>
              <a:t> If you have the Scriptures then that would be sufficient</a:t>
            </a:r>
          </a:p>
          <a:p>
            <a:pPr lvl="1"/>
            <a:r>
              <a:rPr lang="en-US" sz="3600" b="1" dirty="0">
                <a:effectLst>
                  <a:outerShdw blurRad="38100" dist="38100" dir="2700000" algn="tl">
                    <a:srgbClr val="000000">
                      <a:alpha val="43137"/>
                    </a:srgbClr>
                  </a:outerShdw>
                </a:effectLst>
              </a:rPr>
              <a:t> Yet we do need preachers, teachers, and we do need wisdom</a:t>
            </a:r>
          </a:p>
        </p:txBody>
      </p:sp>
    </p:spTree>
    <p:extLst>
      <p:ext uri="{BB962C8B-B14F-4D97-AF65-F5344CB8AC3E}">
        <p14:creationId xmlns:p14="http://schemas.microsoft.com/office/powerpoint/2010/main" val="323840334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fade">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fade">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fade">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fade">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fade">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fade">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fade">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fade">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fade">
                                      <p:cBhvr>
                                        <p:cTn id="4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70000" lnSpcReduction="20000"/>
          </a:bodyPr>
          <a:lstStyle/>
          <a:p>
            <a:pPr marL="0" indent="0" algn="ctr">
              <a:buNone/>
            </a:pPr>
            <a:r>
              <a:rPr lang="en-US" sz="3600" b="1" dirty="0">
                <a:effectLst>
                  <a:outerShdw blurRad="38100" dist="38100" dir="2700000" algn="tl">
                    <a:srgbClr val="000000">
                      <a:alpha val="43137"/>
                    </a:srgbClr>
                  </a:outerShdw>
                </a:effectLst>
              </a:rPr>
              <a:t>Application Points</a:t>
            </a:r>
          </a:p>
          <a:p>
            <a:r>
              <a:rPr lang="en-US" sz="3600" b="1" dirty="0">
                <a:effectLst>
                  <a:outerShdw blurRad="38100" dist="38100" dir="2700000" algn="tl">
                    <a:srgbClr val="000000">
                      <a:alpha val="43137"/>
                    </a:srgbClr>
                  </a:outerShdw>
                </a:effectLst>
              </a:rPr>
              <a:t> Order over Chaos (7)</a:t>
            </a:r>
          </a:p>
          <a:p>
            <a:pPr lvl="1"/>
            <a:r>
              <a:rPr lang="en-US" sz="3600" b="1" dirty="0">
                <a:effectLst>
                  <a:outerShdw blurRad="38100" dist="38100" dir="2700000" algn="tl">
                    <a:srgbClr val="000000">
                      <a:alpha val="43137"/>
                    </a:srgbClr>
                  </a:outerShdw>
                </a:effectLst>
              </a:rPr>
              <a:t> We must then ask what do we do with the spiritual gifts?</a:t>
            </a:r>
          </a:p>
          <a:p>
            <a:pPr lvl="1"/>
            <a:r>
              <a:rPr lang="en-US" sz="3600" b="1" dirty="0">
                <a:effectLst>
                  <a:outerShdw blurRad="38100" dist="38100" dir="2700000" algn="tl">
                    <a:srgbClr val="000000">
                      <a:alpha val="43137"/>
                    </a:srgbClr>
                  </a:outerShdw>
                </a:effectLst>
              </a:rPr>
              <a:t> It comes down to two things</a:t>
            </a:r>
          </a:p>
          <a:p>
            <a:pPr lvl="1"/>
            <a:r>
              <a:rPr lang="en-US" sz="3600" b="1" dirty="0">
                <a:effectLst>
                  <a:outerShdw blurRad="38100" dist="38100" dir="2700000" algn="tl">
                    <a:srgbClr val="000000">
                      <a:alpha val="43137"/>
                    </a:srgbClr>
                  </a:outerShdw>
                </a:effectLst>
              </a:rPr>
              <a:t> Church leadership and the congregation</a:t>
            </a:r>
          </a:p>
          <a:p>
            <a:pPr lvl="1"/>
            <a:r>
              <a:rPr lang="en-US" sz="3600" b="1" dirty="0">
                <a:effectLst>
                  <a:outerShdw blurRad="38100" dist="38100" dir="2700000" algn="tl">
                    <a:srgbClr val="000000">
                      <a:alpha val="43137"/>
                    </a:srgbClr>
                  </a:outerShdw>
                </a:effectLst>
              </a:rPr>
              <a:t> We have leaders to give recommendations and potentially change systems and formats and the order of service for the benefit of the whole</a:t>
            </a:r>
          </a:p>
          <a:p>
            <a:pPr lvl="1"/>
            <a:r>
              <a:rPr lang="en-US" sz="3600" b="1" dirty="0">
                <a:effectLst>
                  <a:outerShdw blurRad="38100" dist="38100" dir="2700000" algn="tl">
                    <a:srgbClr val="000000">
                      <a:alpha val="43137"/>
                    </a:srgbClr>
                  </a:outerShdw>
                </a:effectLst>
              </a:rPr>
              <a:t> It requires the congregation as a whole in order to sift what we should be doing</a:t>
            </a:r>
          </a:p>
          <a:p>
            <a:pPr lvl="1"/>
            <a:r>
              <a:rPr lang="en-US" sz="3600" b="1" dirty="0">
                <a:effectLst>
                  <a:outerShdw blurRad="38100" dist="38100" dir="2700000" algn="tl">
                    <a:srgbClr val="000000">
                      <a:alpha val="43137"/>
                    </a:srgbClr>
                  </a:outerShdw>
                </a:effectLst>
              </a:rPr>
              <a:t> If we should seek these gifts out…let us do so for the glory of God</a:t>
            </a:r>
          </a:p>
          <a:p>
            <a:pPr lvl="1"/>
            <a:r>
              <a:rPr lang="en-US" sz="3600" b="1" dirty="0">
                <a:effectLst>
                  <a:outerShdw blurRad="38100" dist="38100" dir="2700000" algn="tl">
                    <a:srgbClr val="000000">
                      <a:alpha val="43137"/>
                    </a:srgbClr>
                  </a:outerShdw>
                </a:effectLst>
              </a:rPr>
              <a:t> Let us do so in humility</a:t>
            </a:r>
          </a:p>
          <a:p>
            <a:pPr lvl="1"/>
            <a:r>
              <a:rPr lang="en-US" sz="3600" b="1" dirty="0">
                <a:effectLst>
                  <a:outerShdw blurRad="38100" dist="38100" dir="2700000" algn="tl">
                    <a:srgbClr val="000000">
                      <a:alpha val="43137"/>
                    </a:srgbClr>
                  </a:outerShdw>
                </a:effectLst>
              </a:rPr>
              <a:t> Let us do so for the betterment of each other rather than ourselves</a:t>
            </a:r>
          </a:p>
          <a:p>
            <a:pPr lvl="1"/>
            <a:r>
              <a:rPr lang="en-US" sz="3600" b="1" dirty="0">
                <a:effectLst>
                  <a:outerShdw blurRad="38100" dist="38100" dir="2700000" algn="tl">
                    <a:srgbClr val="000000">
                      <a:alpha val="43137"/>
                    </a:srgbClr>
                  </a:outerShdw>
                </a:effectLst>
              </a:rPr>
              <a:t> Our God is such a God as this</a:t>
            </a:r>
          </a:p>
          <a:p>
            <a:pPr lvl="1"/>
            <a:r>
              <a:rPr lang="en-US" sz="3600" b="1" dirty="0">
                <a:effectLst>
                  <a:outerShdw blurRad="38100" dist="38100" dir="2700000" algn="tl">
                    <a:srgbClr val="000000">
                      <a:alpha val="43137"/>
                    </a:srgbClr>
                  </a:outerShdw>
                </a:effectLst>
              </a:rPr>
              <a:t> He is not One of Chaos…but of purpose and meaning</a:t>
            </a:r>
          </a:p>
          <a:p>
            <a:pPr lvl="1"/>
            <a:r>
              <a:rPr lang="en-US" sz="3600" b="1" dirty="0">
                <a:effectLst>
                  <a:outerShdw blurRad="38100" dist="38100" dir="2700000" algn="tl">
                    <a:srgbClr val="000000">
                      <a:alpha val="43137"/>
                    </a:srgbClr>
                  </a:outerShdw>
                </a:effectLst>
              </a:rPr>
              <a:t> Let us continue to seek order within the congregation not in order to constrain the Spirit</a:t>
            </a:r>
          </a:p>
          <a:p>
            <a:pPr lvl="1"/>
            <a:r>
              <a:rPr lang="en-US" sz="3600" b="1" dirty="0">
                <a:effectLst>
                  <a:outerShdw blurRad="38100" dist="38100" dir="2700000" algn="tl">
                    <a:srgbClr val="000000">
                      <a:alpha val="43137"/>
                    </a:srgbClr>
                  </a:outerShdw>
                </a:effectLst>
              </a:rPr>
              <a:t> But in order for us to be concise</a:t>
            </a:r>
          </a:p>
          <a:p>
            <a:pPr lvl="1"/>
            <a:r>
              <a:rPr lang="en-US" sz="3600" b="1" dirty="0">
                <a:effectLst>
                  <a:outerShdw blurRad="38100" dist="38100" dir="2700000" algn="tl">
                    <a:srgbClr val="000000">
                      <a:alpha val="43137"/>
                    </a:srgbClr>
                  </a:outerShdw>
                </a:effectLst>
              </a:rPr>
              <a:t> In order for us to honor God who brings order even to a chaotic people such as us</a:t>
            </a:r>
          </a:p>
        </p:txBody>
      </p:sp>
    </p:spTree>
    <p:extLst>
      <p:ext uri="{BB962C8B-B14F-4D97-AF65-F5344CB8AC3E}">
        <p14:creationId xmlns:p14="http://schemas.microsoft.com/office/powerpoint/2010/main" val="233421496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2" dur="500"/>
                                        <p:tgtEl>
                                          <p:spTgt spid="1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2" end="12"/>
                                            </p:txEl>
                                          </p:spTgt>
                                        </p:tgtEl>
                                        <p:attrNameLst>
                                          <p:attrName>style.visibility</p:attrName>
                                        </p:attrNameLst>
                                      </p:cBhvr>
                                      <p:to>
                                        <p:strVal val="visible"/>
                                      </p:to>
                                    </p:set>
                                    <p:animEffect transition="in" filter="randombar(horizontal)">
                                      <p:cBhvr>
                                        <p:cTn id="57" dur="500"/>
                                        <p:tgtEl>
                                          <p:spTgt spid="14">
                                            <p:txEl>
                                              <p:pRg st="12" end="1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nodeType="clickEffect">
                                  <p:stCondLst>
                                    <p:cond delay="0"/>
                                  </p:stCondLst>
                                  <p:childTnLst>
                                    <p:set>
                                      <p:cBhvr>
                                        <p:cTn id="61" dur="1" fill="hold">
                                          <p:stCondLst>
                                            <p:cond delay="0"/>
                                          </p:stCondLst>
                                        </p:cTn>
                                        <p:tgtEl>
                                          <p:spTgt spid="14">
                                            <p:txEl>
                                              <p:pRg st="13" end="13"/>
                                            </p:txEl>
                                          </p:spTgt>
                                        </p:tgtEl>
                                        <p:attrNameLst>
                                          <p:attrName>style.visibility</p:attrName>
                                        </p:attrNameLst>
                                      </p:cBhvr>
                                      <p:to>
                                        <p:strVal val="visible"/>
                                      </p:to>
                                    </p:set>
                                    <p:animEffect transition="in" filter="randombar(horizontal)">
                                      <p:cBhvr>
                                        <p:cTn id="62" dur="500"/>
                                        <p:tgtEl>
                                          <p:spTgt spid="14">
                                            <p:txEl>
                                              <p:pRg st="13" end="1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4" presetClass="entr" presetSubtype="10" fill="hold" nodeType="clickEffect">
                                  <p:stCondLst>
                                    <p:cond delay="0"/>
                                  </p:stCondLst>
                                  <p:childTnLst>
                                    <p:set>
                                      <p:cBhvr>
                                        <p:cTn id="66" dur="1" fill="hold">
                                          <p:stCondLst>
                                            <p:cond delay="0"/>
                                          </p:stCondLst>
                                        </p:cTn>
                                        <p:tgtEl>
                                          <p:spTgt spid="14">
                                            <p:txEl>
                                              <p:pRg st="14" end="14"/>
                                            </p:txEl>
                                          </p:spTgt>
                                        </p:tgtEl>
                                        <p:attrNameLst>
                                          <p:attrName>style.visibility</p:attrName>
                                        </p:attrNameLst>
                                      </p:cBhvr>
                                      <p:to>
                                        <p:strVal val="visible"/>
                                      </p:to>
                                    </p:set>
                                    <p:animEffect transition="in" filter="randombar(horizontal)">
                                      <p:cBhvr>
                                        <p:cTn id="67" dur="500"/>
                                        <p:tgtEl>
                                          <p:spTgt spid="1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 y="893"/>
            <a:ext cx="12188825" cy="1066522"/>
          </a:xfrm>
        </p:spPr>
        <p:txBody>
          <a:bodyPr>
            <a:normAutofit/>
          </a:bodyPr>
          <a:lstStyle/>
          <a:p>
            <a:pPr algn="ctr"/>
            <a:r>
              <a:rPr lang="en-US" sz="4799" b="1" dirty="0">
                <a:effectLst>
                  <a:outerShdw blurRad="38100" dist="38100" dir="2700000" algn="tl">
                    <a:srgbClr val="000000">
                      <a:alpha val="43137"/>
                    </a:srgbClr>
                  </a:outerShdw>
                </a:effectLst>
              </a:rPr>
              <a:t>Application Points</a:t>
            </a:r>
            <a:endParaRPr sz="4799"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1" y="1241542"/>
            <a:ext cx="12188825" cy="5615565"/>
          </a:xfrm>
        </p:spPr>
        <p:txBody>
          <a:bodyPr>
            <a:normAutofit fontScale="47500" lnSpcReduction="20000"/>
          </a:bodyPr>
          <a:lstStyle/>
          <a:p>
            <a:r>
              <a:rPr lang="en-US" sz="11197" b="1" dirty="0">
                <a:effectLst>
                  <a:outerShdw blurRad="38100" dist="38100" dir="2700000" algn="tl">
                    <a:srgbClr val="000000">
                      <a:alpha val="43137"/>
                    </a:srgbClr>
                  </a:outerShdw>
                </a:effectLst>
              </a:rPr>
              <a:t>The Gospel of Christ</a:t>
            </a:r>
          </a:p>
          <a:p>
            <a:pPr lvl="1"/>
            <a:r>
              <a:rPr lang="en-US" sz="10797" b="1" dirty="0">
                <a:effectLst>
                  <a:outerShdw blurRad="38100" dist="38100" dir="2700000" algn="tl">
                    <a:srgbClr val="000000">
                      <a:alpha val="43137"/>
                    </a:srgbClr>
                  </a:outerShdw>
                </a:effectLst>
              </a:rPr>
              <a:t>Origins</a:t>
            </a:r>
          </a:p>
          <a:p>
            <a:pPr lvl="2"/>
            <a:r>
              <a:rPr lang="en-US" sz="10597" b="1" dirty="0">
                <a:effectLst>
                  <a:outerShdw blurRad="38100" dist="38100" dir="2700000" algn="tl">
                    <a:srgbClr val="000000">
                      <a:alpha val="43137"/>
                    </a:srgbClr>
                  </a:outerShdw>
                </a:effectLst>
              </a:rPr>
              <a:t>Where we began</a:t>
            </a:r>
          </a:p>
          <a:p>
            <a:pPr lvl="1"/>
            <a:r>
              <a:rPr lang="en-US" sz="10797" b="1" i="1" u="sng" dirty="0">
                <a:effectLst>
                  <a:outerShdw blurRad="38100" dist="38100" dir="2700000" algn="tl">
                    <a:srgbClr val="000000">
                      <a:alpha val="43137"/>
                    </a:srgbClr>
                  </a:outerShdw>
                </a:effectLst>
              </a:rPr>
              <a:t>Fall</a:t>
            </a:r>
          </a:p>
          <a:p>
            <a:pPr lvl="2"/>
            <a:r>
              <a:rPr lang="en-US" sz="10597" b="1" dirty="0">
                <a:effectLst>
                  <a:outerShdw blurRad="38100" dist="38100" dir="2700000" algn="tl">
                    <a:srgbClr val="000000">
                      <a:alpha val="43137"/>
                    </a:srgbClr>
                  </a:outerShdw>
                </a:effectLst>
              </a:rPr>
              <a:t>What went wrong</a:t>
            </a:r>
          </a:p>
          <a:p>
            <a:pPr lvl="1"/>
            <a:r>
              <a:rPr lang="en-US" sz="10797" b="1" i="1" u="sng" dirty="0">
                <a:effectLst>
                  <a:outerShdw blurRad="38100" dist="38100" dir="2700000" algn="tl">
                    <a:srgbClr val="000000">
                      <a:alpha val="43137"/>
                    </a:srgbClr>
                  </a:outerShdw>
                </a:effectLst>
              </a:rPr>
              <a:t>Redemption</a:t>
            </a:r>
          </a:p>
          <a:p>
            <a:pPr lvl="2"/>
            <a:r>
              <a:rPr lang="en-US" sz="10597" b="1" dirty="0">
                <a:effectLst>
                  <a:outerShdw blurRad="38100" dist="38100" dir="2700000" algn="tl">
                    <a:srgbClr val="000000">
                      <a:alpha val="43137"/>
                    </a:srgbClr>
                  </a:outerShdw>
                </a:effectLst>
              </a:rPr>
              <a:t>How it is fixed</a:t>
            </a:r>
          </a:p>
          <a:p>
            <a:pPr lvl="1"/>
            <a:r>
              <a:rPr lang="en-US" sz="10797" b="1" i="1" u="sng" dirty="0">
                <a:effectLst>
                  <a:outerShdw blurRad="38100" dist="38100" dir="2700000" algn="tl">
                    <a:srgbClr val="000000">
                      <a:alpha val="43137"/>
                    </a:srgbClr>
                  </a:outerShdw>
                </a:effectLst>
              </a:rPr>
              <a:t>Glorification</a:t>
            </a:r>
          </a:p>
          <a:p>
            <a:pPr lvl="2"/>
            <a:r>
              <a:rPr lang="en-US" sz="10597" b="1" dirty="0">
                <a:effectLst>
                  <a:outerShdw blurRad="38100" dist="38100" dir="2700000" algn="tl">
                    <a:srgbClr val="000000">
                      <a:alpha val="43137"/>
                    </a:srgbClr>
                  </a:outerShdw>
                </a:effectLst>
              </a:rPr>
              <a:t>Where it at leads</a:t>
            </a:r>
            <a:endParaRPr lang="en-US" sz="2599"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fade">
                                      <p:cBhvr>
                                        <p:cTn id="10" dur="500"/>
                                        <p:tgtEl>
                                          <p:spTgt spid="1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fade">
                                      <p:cBhvr>
                                        <p:cTn id="13" dur="500"/>
                                        <p:tgtEl>
                                          <p:spTgt spid="1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fade">
                                      <p:cBhvr>
                                        <p:cTn id="16" dur="500"/>
                                        <p:tgtEl>
                                          <p:spTgt spid="1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fade">
                                      <p:cBhvr>
                                        <p:cTn id="19" dur="500"/>
                                        <p:tgtEl>
                                          <p:spTgt spid="14">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fade">
                                      <p:cBhvr>
                                        <p:cTn id="22" dur="500"/>
                                        <p:tgtEl>
                                          <p:spTgt spid="14">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4">
                                            <p:txEl>
                                              <p:pRg st="6" end="6"/>
                                            </p:txEl>
                                          </p:spTgt>
                                        </p:tgtEl>
                                        <p:attrNameLst>
                                          <p:attrName>style.visibility</p:attrName>
                                        </p:attrNameLst>
                                      </p:cBhvr>
                                      <p:to>
                                        <p:strVal val="visible"/>
                                      </p:to>
                                    </p:set>
                                    <p:animEffect transition="in" filter="fade">
                                      <p:cBhvr>
                                        <p:cTn id="25" dur="500"/>
                                        <p:tgtEl>
                                          <p:spTgt spid="14">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xEl>
                                              <p:pRg st="7" end="7"/>
                                            </p:txEl>
                                          </p:spTgt>
                                        </p:tgtEl>
                                        <p:attrNameLst>
                                          <p:attrName>style.visibility</p:attrName>
                                        </p:attrNameLst>
                                      </p:cBhvr>
                                      <p:to>
                                        <p:strVal val="visible"/>
                                      </p:to>
                                    </p:set>
                                    <p:animEffect transition="in" filter="fade">
                                      <p:cBhvr>
                                        <p:cTn id="28" dur="500"/>
                                        <p:tgtEl>
                                          <p:spTgt spid="14">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4">
                                            <p:txEl>
                                              <p:pRg st="8" end="8"/>
                                            </p:txEl>
                                          </p:spTgt>
                                        </p:tgtEl>
                                        <p:attrNameLst>
                                          <p:attrName>style.visibility</p:attrName>
                                        </p:attrNameLst>
                                      </p:cBhvr>
                                      <p:to>
                                        <p:strVal val="visible"/>
                                      </p:to>
                                    </p:set>
                                    <p:animEffect transition="in" filter="fade">
                                      <p:cBhvr>
                                        <p:cTn id="31"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2.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249165-F638-412C-8E0A-DFB7045CA2E0}">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Serenity nature presentation (widescreen)</Template>
  <TotalTime>5525</TotalTime>
  <Words>1336</Words>
  <Application>Microsoft Office PowerPoint</Application>
  <PresentationFormat>Custom</PresentationFormat>
  <Paragraphs>107</Paragraphs>
  <Slides>12</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Euphemia</vt:lpstr>
      <vt:lpstr>Serenity 16x9</vt:lpstr>
      <vt:lpstr>I Corinthians 14:26-33a</vt:lpstr>
      <vt:lpstr>Corinth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Colossians 1:1-2</dc:title>
  <dc:creator>Sean Grossman</dc:creator>
  <cp:lastModifiedBy>Sean Grossman</cp:lastModifiedBy>
  <cp:revision>92</cp:revision>
  <dcterms:created xsi:type="dcterms:W3CDTF">2017-08-10T21:04:20Z</dcterms:created>
  <dcterms:modified xsi:type="dcterms:W3CDTF">2023-08-12T18:59:51Z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