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57" r:id="rId5"/>
    <p:sldId id="441" r:id="rId6"/>
    <p:sldId id="281" r:id="rId7"/>
    <p:sldId id="293" r:id="rId8"/>
    <p:sldId id="294" r:id="rId9"/>
    <p:sldId id="481" r:id="rId10"/>
    <p:sldId id="482" r:id="rId11"/>
    <p:sldId id="483" r:id="rId12"/>
    <p:sldId id="484" r:id="rId13"/>
    <p:sldId id="485" r:id="rId14"/>
    <p:sldId id="279"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6" autoAdjust="0"/>
    <p:restoredTop sz="94302" autoAdjust="0"/>
  </p:normalViewPr>
  <p:slideViewPr>
    <p:cSldViewPr>
      <p:cViewPr varScale="1">
        <p:scale>
          <a:sx n="148" d="100"/>
          <a:sy n="148" d="100"/>
        </p:scale>
        <p:origin x="144" y="22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7/29/2023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7/29/2023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59321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974853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2806297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451595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1040341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7/29/2023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I Corinthians 14:20-25</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Surely God is with Us</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77500" lnSpcReduction="20000"/>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20 Brothers, do not be children in your thinking. Be infants in evil, but in your thinking be mature. 21 In the Law it is written, “By people of strange tongues and by the lips of foreigners will I speak to this people, and even then they will not listen to me, says the Lord.” 22 Thus tongues are a sign not for believers but for unbelievers, while prophecy is a sign not for unbelievers but for believers. 23 If, therefore, the whole church comes together and all speak in tongues, and outsiders or unbelievers enter, will they not say that you are out of your minds? 24 But if all prophesy, and an unbeliever or outsider enters, he is convicted by all, he is called to account by all, 25 the secrets of his heart are disclosed, and so, falling on his face, he will worship God and declare that God is really among you.</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14:20-25,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0000" lnSpcReduction="2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conclude a long argument about corporate worship</a:t>
            </a:r>
          </a:p>
          <a:p>
            <a:r>
              <a:rPr lang="en-US" sz="5400" b="1" dirty="0">
                <a:effectLst>
                  <a:outerShdw blurRad="38100" dist="38100" dir="2700000" algn="tl">
                    <a:srgbClr val="000000">
                      <a:alpha val="43137"/>
                    </a:srgbClr>
                  </a:outerShdw>
                </a:effectLst>
              </a:rPr>
              <a:t> It has led to their focusing on themselves</a:t>
            </a:r>
          </a:p>
          <a:p>
            <a:r>
              <a:rPr lang="en-US" sz="5400" b="1" dirty="0">
                <a:effectLst>
                  <a:outerShdw blurRad="38100" dist="38100" dir="2700000" algn="tl">
                    <a:srgbClr val="000000">
                      <a:alpha val="43137"/>
                    </a:srgbClr>
                  </a:outerShdw>
                </a:effectLst>
              </a:rPr>
              <a:t> If the purpose of gathering is the individual, then the conclusion should be speaking in tongues</a:t>
            </a:r>
          </a:p>
          <a:p>
            <a:r>
              <a:rPr lang="en-US" sz="5400" b="1" dirty="0">
                <a:effectLst>
                  <a:outerShdw blurRad="38100" dist="38100" dir="2700000" algn="tl">
                    <a:srgbClr val="000000">
                      <a:alpha val="43137"/>
                    </a:srgbClr>
                  </a:outerShdw>
                </a:effectLst>
              </a:rPr>
              <a:t> The main purpose, however, is to </a:t>
            </a:r>
            <a:r>
              <a:rPr lang="en-US" sz="5400" b="1" dirty="0" err="1">
                <a:effectLst>
                  <a:outerShdw blurRad="38100" dist="38100" dir="2700000" algn="tl">
                    <a:srgbClr val="000000">
                      <a:alpha val="43137"/>
                    </a:srgbClr>
                  </a:outerShdw>
                </a:effectLst>
              </a:rPr>
              <a:t>to</a:t>
            </a:r>
            <a:r>
              <a:rPr lang="en-US" sz="5400" b="1" dirty="0">
                <a:effectLst>
                  <a:outerShdw blurRad="38100" dist="38100" dir="2700000" algn="tl">
                    <a:srgbClr val="000000">
                      <a:alpha val="43137"/>
                    </a:srgbClr>
                  </a:outerShdw>
                </a:effectLst>
              </a:rPr>
              <a:t> be faithful to God by blessing one another</a:t>
            </a:r>
          </a:p>
          <a:p>
            <a:r>
              <a:rPr lang="en-US" sz="5400" b="1" dirty="0">
                <a:effectLst>
                  <a:outerShdw blurRad="38100" dist="38100" dir="2700000" algn="tl">
                    <a:srgbClr val="000000">
                      <a:alpha val="43137"/>
                    </a:srgbClr>
                  </a:outerShdw>
                </a:effectLst>
              </a:rPr>
              <a:t> To even the outsider if we all speak in tongues then the congregation will seem out of its mind</a:t>
            </a:r>
          </a:p>
          <a:p>
            <a:r>
              <a:rPr lang="en-US" sz="5400" b="1" dirty="0">
                <a:effectLst>
                  <a:outerShdw blurRad="38100" dist="38100" dir="2700000" algn="tl">
                    <a:srgbClr val="000000">
                      <a:alpha val="43137"/>
                    </a:srgbClr>
                  </a:outerShdw>
                </a:effectLst>
              </a:rPr>
              <a:t> It we all prophesy then even the outsider would fall on their face declaring God is with such a people</a:t>
            </a:r>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a:t>
            </a:r>
          </a:p>
          <a:p>
            <a:pPr lvl="1"/>
            <a:r>
              <a:rPr lang="en-US" sz="3200" b="1" dirty="0">
                <a:effectLst>
                  <a:outerShdw blurRad="38100" dist="38100" dir="2700000" algn="tl">
                    <a:srgbClr val="000000">
                      <a:alpha val="43137"/>
                    </a:srgbClr>
                  </a:outerShdw>
                </a:effectLst>
              </a:rPr>
              <a:t> We often think that coming together we will receive all we need spiritually</a:t>
            </a:r>
          </a:p>
          <a:p>
            <a:pPr lvl="1"/>
            <a:r>
              <a:rPr lang="en-US" sz="3200" b="1" dirty="0">
                <a:effectLst>
                  <a:outerShdw blurRad="38100" dist="38100" dir="2700000" algn="tl">
                    <a:srgbClr val="000000">
                      <a:alpha val="43137"/>
                    </a:srgbClr>
                  </a:outerShdw>
                </a:effectLst>
              </a:rPr>
              <a:t> Where </a:t>
            </a:r>
            <a:r>
              <a:rPr lang="en-US" sz="3200" b="1" i="1" u="sng" dirty="0">
                <a:effectLst>
                  <a:outerShdw blurRad="38100" dist="38100" dir="2700000" algn="tl">
                    <a:srgbClr val="000000">
                      <a:alpha val="43137"/>
                    </a:srgbClr>
                  </a:outerShdw>
                </a:effectLst>
              </a:rPr>
              <a:t>we</a:t>
            </a:r>
            <a:r>
              <a:rPr lang="en-US" sz="3200" b="1" dirty="0">
                <a:effectLst>
                  <a:outerShdw blurRad="38100" dist="38100" dir="2700000" algn="tl">
                    <a:srgbClr val="000000">
                      <a:alpha val="43137"/>
                    </a:srgbClr>
                  </a:outerShdw>
                </a:effectLst>
              </a:rPr>
              <a:t> (I) can grow and where the focus should be on what </a:t>
            </a:r>
            <a:r>
              <a:rPr lang="en-US" sz="3200" b="1" i="1" u="sng" dirty="0">
                <a:effectLst>
                  <a:outerShdw blurRad="38100" dist="38100" dir="2700000" algn="tl">
                    <a:srgbClr val="000000">
                      <a:alpha val="43137"/>
                    </a:srgbClr>
                  </a:outerShdw>
                </a:effectLst>
              </a:rPr>
              <a:t>we </a:t>
            </a:r>
            <a:r>
              <a:rPr lang="en-US" sz="3200" b="1" dirty="0">
                <a:effectLst>
                  <a:outerShdw blurRad="38100" dist="38100" dir="2700000" algn="tl">
                    <a:srgbClr val="000000">
                      <a:alpha val="43137"/>
                    </a:srgbClr>
                  </a:outerShdw>
                </a:effectLst>
              </a:rPr>
              <a:t>(I) want</a:t>
            </a:r>
          </a:p>
          <a:p>
            <a:pPr lvl="1"/>
            <a:r>
              <a:rPr lang="en-US" sz="3200" b="1" dirty="0">
                <a:effectLst>
                  <a:outerShdw blurRad="38100" dist="38100" dir="2700000" algn="tl">
                    <a:srgbClr val="000000">
                      <a:alpha val="43137"/>
                    </a:srgbClr>
                  </a:outerShdw>
                </a:effectLst>
              </a:rPr>
              <a:t> In the New Testament they show a time of corporate learning, of being educated, and being able to practice our spiritual gifts together</a:t>
            </a:r>
          </a:p>
          <a:p>
            <a:pPr lvl="1"/>
            <a:r>
              <a:rPr lang="en-US" sz="3200" b="1" dirty="0">
                <a:effectLst>
                  <a:outerShdw blurRad="38100" dist="38100" dir="2700000" algn="tl">
                    <a:srgbClr val="000000">
                      <a:alpha val="43137"/>
                    </a:srgbClr>
                  </a:outerShdw>
                </a:effectLst>
              </a:rPr>
              <a:t> It shows an emptying of oneself</a:t>
            </a:r>
          </a:p>
          <a:p>
            <a:pPr lvl="1"/>
            <a:r>
              <a:rPr lang="en-US" sz="3200" b="1" dirty="0">
                <a:effectLst>
                  <a:outerShdw blurRad="38100" dist="38100" dir="2700000" algn="tl">
                    <a:srgbClr val="000000">
                      <a:alpha val="43137"/>
                    </a:srgbClr>
                  </a:outerShdw>
                </a:effectLst>
              </a:rPr>
              <a:t> Some might think this rather exhausting</a:t>
            </a:r>
          </a:p>
          <a:p>
            <a:pPr lvl="1"/>
            <a:r>
              <a:rPr lang="en-US" sz="3200" b="1" dirty="0">
                <a:effectLst>
                  <a:outerShdw blurRad="38100" dist="38100" dir="2700000" algn="tl">
                    <a:srgbClr val="000000">
                      <a:alpha val="43137"/>
                    </a:srgbClr>
                  </a:outerShdw>
                </a:effectLst>
              </a:rPr>
              <a:t> We are busy enough!</a:t>
            </a:r>
          </a:p>
          <a:p>
            <a:pPr lvl="1"/>
            <a:r>
              <a:rPr lang="en-US" sz="3200" b="1" dirty="0">
                <a:effectLst>
                  <a:outerShdw blurRad="38100" dist="38100" dir="2700000" algn="tl">
                    <a:srgbClr val="000000">
                      <a:alpha val="43137"/>
                    </a:srgbClr>
                  </a:outerShdw>
                </a:effectLst>
              </a:rPr>
              <a:t> Sounds like not focusing on having ones cup filled, but emptying ones cup for each other</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 (2)</a:t>
            </a:r>
          </a:p>
          <a:p>
            <a:pPr lvl="1"/>
            <a:r>
              <a:rPr lang="en-US" sz="3200" b="1" dirty="0">
                <a:effectLst>
                  <a:outerShdw blurRad="38100" dist="38100" dir="2700000" algn="tl">
                    <a:srgbClr val="000000">
                      <a:alpha val="43137"/>
                    </a:srgbClr>
                  </a:outerShdw>
                </a:effectLst>
              </a:rPr>
              <a:t> Perhaps this is why we feel so alien even in our own congregations</a:t>
            </a:r>
          </a:p>
          <a:p>
            <a:pPr lvl="1"/>
            <a:r>
              <a:rPr lang="en-US" sz="3200" b="1" dirty="0">
                <a:effectLst>
                  <a:outerShdw blurRad="38100" dist="38100" dir="2700000" algn="tl">
                    <a:srgbClr val="000000">
                      <a:alpha val="43137"/>
                    </a:srgbClr>
                  </a:outerShdw>
                </a:effectLst>
              </a:rPr>
              <a:t> Everyone is so focused on </a:t>
            </a:r>
            <a:r>
              <a:rPr lang="en-US" sz="3200" b="1" i="1" u="sng" dirty="0">
                <a:effectLst>
                  <a:outerShdw blurRad="38100" dist="38100" dir="2700000" algn="tl">
                    <a:srgbClr val="000000">
                      <a:alpha val="43137"/>
                    </a:srgbClr>
                  </a:outerShdw>
                </a:effectLst>
              </a:rPr>
              <a:t>themselves</a:t>
            </a:r>
            <a:r>
              <a:rPr lang="en-US" sz="3200" b="1" dirty="0">
                <a:effectLst>
                  <a:outerShdw blurRad="38100" dist="38100" dir="2700000" algn="tl">
                    <a:srgbClr val="000000">
                      <a:alpha val="43137"/>
                    </a:srgbClr>
                  </a:outerShdw>
                </a:effectLst>
              </a:rPr>
              <a:t> when we gather that no one is focused on each other</a:t>
            </a:r>
          </a:p>
          <a:p>
            <a:pPr lvl="1"/>
            <a:r>
              <a:rPr lang="en-US" sz="3200" b="1" dirty="0">
                <a:effectLst>
                  <a:outerShdw blurRad="38100" dist="38100" dir="2700000" algn="tl">
                    <a:srgbClr val="000000">
                      <a:alpha val="43137"/>
                    </a:srgbClr>
                  </a:outerShdw>
                </a:effectLst>
              </a:rPr>
              <a:t> We focus on our own desires, wants, and needs</a:t>
            </a:r>
          </a:p>
          <a:p>
            <a:pPr lvl="1"/>
            <a:r>
              <a:rPr lang="en-US" sz="3200" b="1" dirty="0">
                <a:effectLst>
                  <a:outerShdw blurRad="38100" dist="38100" dir="2700000" algn="tl">
                    <a:srgbClr val="000000">
                      <a:alpha val="43137"/>
                    </a:srgbClr>
                  </a:outerShdw>
                </a:effectLst>
              </a:rPr>
              <a:t> In context Paul does not say anything negative about personal spirituality or the spiritual gift of tongues</a:t>
            </a:r>
          </a:p>
          <a:p>
            <a:pPr lvl="1"/>
            <a:r>
              <a:rPr lang="en-US" sz="3200" b="1" dirty="0">
                <a:effectLst>
                  <a:outerShdw blurRad="38100" dist="38100" dir="2700000" algn="tl">
                    <a:srgbClr val="000000">
                      <a:alpha val="43137"/>
                    </a:srgbClr>
                  </a:outerShdw>
                </a:effectLst>
              </a:rPr>
              <a:t> He does not say speaking in tongues has no value for the personal believer</a:t>
            </a:r>
          </a:p>
          <a:p>
            <a:pPr lvl="1"/>
            <a:r>
              <a:rPr lang="en-US" sz="3200" b="1" dirty="0">
                <a:effectLst>
                  <a:outerShdw blurRad="38100" dist="38100" dir="2700000" algn="tl">
                    <a:srgbClr val="000000">
                      <a:alpha val="43137"/>
                    </a:srgbClr>
                  </a:outerShdw>
                </a:effectLst>
              </a:rPr>
              <a:t> He is focused on the community experience and the need for the community to be built up</a:t>
            </a:r>
          </a:p>
        </p:txBody>
      </p:sp>
    </p:spTree>
    <p:extLst>
      <p:ext uri="{BB962C8B-B14F-4D97-AF65-F5344CB8AC3E}">
        <p14:creationId xmlns:p14="http://schemas.microsoft.com/office/powerpoint/2010/main" val="19412339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 (3)</a:t>
            </a:r>
          </a:p>
          <a:p>
            <a:pPr lvl="1"/>
            <a:r>
              <a:rPr lang="en-US" sz="3200" b="1" dirty="0">
                <a:effectLst>
                  <a:outerShdw blurRad="38100" dist="38100" dir="2700000" algn="tl">
                    <a:srgbClr val="000000">
                      <a:alpha val="43137"/>
                    </a:srgbClr>
                  </a:outerShdw>
                </a:effectLst>
              </a:rPr>
              <a:t> If everyone speaks in tongues no one is built up</a:t>
            </a:r>
          </a:p>
          <a:p>
            <a:pPr lvl="1"/>
            <a:r>
              <a:rPr lang="en-US" sz="3200" b="1" dirty="0">
                <a:effectLst>
                  <a:outerShdw blurRad="38100" dist="38100" dir="2700000" algn="tl">
                    <a:srgbClr val="000000">
                      <a:alpha val="43137"/>
                    </a:srgbClr>
                  </a:outerShdw>
                </a:effectLst>
              </a:rPr>
              <a:t> Instead the goal should be to encourage one another and showing true faith in Christ</a:t>
            </a:r>
          </a:p>
          <a:p>
            <a:pPr lvl="1"/>
            <a:r>
              <a:rPr lang="en-US" sz="3200" b="1" dirty="0">
                <a:effectLst>
                  <a:outerShdw blurRad="38100" dist="38100" dir="2700000" algn="tl">
                    <a:srgbClr val="000000">
                      <a:alpha val="43137"/>
                    </a:srgbClr>
                  </a:outerShdw>
                </a:effectLst>
              </a:rPr>
              <a:t> What is true faith in Christ?</a:t>
            </a:r>
          </a:p>
          <a:p>
            <a:pPr lvl="1"/>
            <a:r>
              <a:rPr lang="en-US" sz="3200" b="1" dirty="0">
                <a:effectLst>
                  <a:outerShdw blurRad="38100" dist="38100" dir="2700000" algn="tl">
                    <a:srgbClr val="000000">
                      <a:alpha val="43137"/>
                    </a:srgbClr>
                  </a:outerShdw>
                </a:effectLst>
              </a:rPr>
              <a:t> By focusing on the other…Jesus emptied Himself of life itself</a:t>
            </a:r>
          </a:p>
          <a:p>
            <a:pPr lvl="1"/>
            <a:r>
              <a:rPr lang="en-US" sz="3200" b="1" dirty="0">
                <a:effectLst>
                  <a:outerShdw blurRad="38100" dist="38100" dir="2700000" algn="tl">
                    <a:srgbClr val="000000">
                      <a:alpha val="43137"/>
                    </a:srgbClr>
                  </a:outerShdw>
                </a:effectLst>
              </a:rPr>
              <a:t> Did this lead to Jesus being forever in darkness?</a:t>
            </a:r>
          </a:p>
          <a:p>
            <a:pPr lvl="1"/>
            <a:r>
              <a:rPr lang="en-US" sz="3200" b="1" dirty="0">
                <a:effectLst>
                  <a:outerShdw blurRad="38100" dist="38100" dir="2700000" algn="tl">
                    <a:srgbClr val="000000">
                      <a:alpha val="43137"/>
                    </a:srgbClr>
                  </a:outerShdw>
                </a:effectLst>
              </a:rPr>
              <a:t> It led to Him receiving </a:t>
            </a:r>
            <a:r>
              <a:rPr lang="en-US" sz="3200" b="1" i="1" u="sng" dirty="0">
                <a:effectLst>
                  <a:outerShdw blurRad="38100" dist="38100" dir="2700000" algn="tl">
                    <a:srgbClr val="000000">
                      <a:alpha val="43137"/>
                    </a:srgbClr>
                  </a:outerShdw>
                </a:effectLst>
              </a:rPr>
              <a:t>everything</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If we have faith in Christ then we will seek to live accordance with Christ</a:t>
            </a:r>
          </a:p>
          <a:p>
            <a:pPr lvl="1"/>
            <a:r>
              <a:rPr lang="en-US" sz="3200" b="1" dirty="0">
                <a:effectLst>
                  <a:outerShdw blurRad="38100" dist="38100" dir="2700000" algn="tl">
                    <a:srgbClr val="000000">
                      <a:alpha val="43137"/>
                    </a:srgbClr>
                  </a:outerShdw>
                </a:effectLst>
              </a:rPr>
              <a:t> That fulfillment will not be found in being childish…but looking around and seeking to be emptied </a:t>
            </a:r>
            <a:r>
              <a:rPr lang="en-US" sz="3200" b="1">
                <a:effectLst>
                  <a:outerShdw blurRad="38100" dist="38100" dir="2700000" algn="tl">
                    <a:srgbClr val="000000">
                      <a:alpha val="43137"/>
                    </a:srgbClr>
                  </a:outerShdw>
                </a:effectLst>
              </a:rPr>
              <a:t>for on another</a:t>
            </a:r>
            <a:endParaRPr lang="en-US" sz="3200" b="1" dirty="0">
              <a:effectLst>
                <a:outerShdw blurRad="38100" dist="38100" dir="2700000" algn="tl">
                  <a:srgbClr val="000000">
                    <a:alpha val="43137"/>
                  </a:srgbClr>
                </a:outerShdw>
              </a:effectLst>
            </a:endParaRP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5423107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 (4)</a:t>
            </a:r>
          </a:p>
          <a:p>
            <a:pPr lvl="1"/>
            <a:r>
              <a:rPr lang="en-US" sz="3200" b="1" dirty="0">
                <a:effectLst>
                  <a:outerShdw blurRad="38100" dist="38100" dir="2700000" algn="tl">
                    <a:srgbClr val="000000">
                      <a:alpha val="43137"/>
                    </a:srgbClr>
                  </a:outerShdw>
                </a:effectLst>
              </a:rPr>
              <a:t> This way of understanding changes our perspective from one like a child into maturity</a:t>
            </a:r>
          </a:p>
          <a:p>
            <a:pPr lvl="1"/>
            <a:r>
              <a:rPr lang="en-US" sz="3200" b="1" dirty="0">
                <a:effectLst>
                  <a:outerShdw blurRad="38100" dist="38100" dir="2700000" algn="tl">
                    <a:srgbClr val="000000">
                      <a:alpha val="43137"/>
                    </a:srgbClr>
                  </a:outerShdw>
                </a:effectLst>
              </a:rPr>
              <a:t> What are some things our children never need to learn?</a:t>
            </a:r>
          </a:p>
          <a:p>
            <a:pPr lvl="1"/>
            <a:r>
              <a:rPr lang="en-US" sz="3200" b="1" dirty="0">
                <a:effectLst>
                  <a:outerShdw blurRad="38100" dist="38100" dir="2700000" algn="tl">
                    <a:srgbClr val="000000">
                      <a:alpha val="43137"/>
                    </a:srgbClr>
                  </a:outerShdw>
                </a:effectLst>
              </a:rPr>
              <a:t> To seek to gratify themselves above all</a:t>
            </a:r>
          </a:p>
          <a:p>
            <a:pPr lvl="1"/>
            <a:r>
              <a:rPr lang="en-US" sz="3200" b="1" dirty="0">
                <a:effectLst>
                  <a:outerShdw blurRad="38100" dist="38100" dir="2700000" algn="tl">
                    <a:srgbClr val="000000">
                      <a:alpha val="43137"/>
                    </a:srgbClr>
                  </a:outerShdw>
                </a:effectLst>
              </a:rPr>
              <a:t> It requires to gain knowledge, mature in our thinking</a:t>
            </a:r>
          </a:p>
          <a:p>
            <a:pPr lvl="1"/>
            <a:r>
              <a:rPr lang="en-US" sz="3200" b="1" dirty="0">
                <a:effectLst>
                  <a:outerShdw blurRad="38100" dist="38100" dir="2700000" algn="tl">
                    <a:srgbClr val="000000">
                      <a:alpha val="43137"/>
                    </a:srgbClr>
                  </a:outerShdw>
                </a:effectLst>
              </a:rPr>
              <a:t> Jesus Breaks the brokenness within ourselves</a:t>
            </a:r>
          </a:p>
          <a:p>
            <a:pPr lvl="1"/>
            <a:r>
              <a:rPr lang="en-US" sz="3200" b="1" dirty="0">
                <a:effectLst>
                  <a:outerShdw blurRad="38100" dist="38100" dir="2700000" algn="tl">
                    <a:srgbClr val="000000">
                      <a:alpha val="43137"/>
                    </a:srgbClr>
                  </a:outerShdw>
                </a:effectLst>
              </a:rPr>
              <a:t> He puts to shame the wisdom of the world</a:t>
            </a:r>
          </a:p>
          <a:p>
            <a:pPr lvl="1"/>
            <a:r>
              <a:rPr lang="en-US" sz="3200" b="1" dirty="0">
                <a:effectLst>
                  <a:outerShdw blurRad="38100" dist="38100" dir="2700000" algn="tl">
                    <a:srgbClr val="000000">
                      <a:alpha val="43137"/>
                    </a:srgbClr>
                  </a:outerShdw>
                </a:effectLst>
              </a:rPr>
              <a:t> The more we live according to Christ and His ways, the more we will bless those around us</a:t>
            </a:r>
          </a:p>
          <a:p>
            <a:pPr lvl="1"/>
            <a:r>
              <a:rPr lang="en-US" sz="3200" b="1" dirty="0">
                <a:effectLst>
                  <a:outerShdw blurRad="38100" dist="38100" dir="2700000" algn="tl">
                    <a:srgbClr val="000000">
                      <a:alpha val="43137"/>
                    </a:srgbClr>
                  </a:outerShdw>
                </a:effectLst>
              </a:rPr>
              <a:t> In Isaiah the speaking of foreign tongues is a sign to unbelievers</a:t>
            </a:r>
          </a:p>
          <a:p>
            <a:pPr lvl="1"/>
            <a:r>
              <a:rPr lang="en-US" sz="3200" b="1" dirty="0">
                <a:effectLst>
                  <a:outerShdw blurRad="38100" dist="38100" dir="2700000" algn="tl">
                    <a:srgbClr val="000000">
                      <a:alpha val="43137"/>
                    </a:srgbClr>
                  </a:outerShdw>
                </a:effectLst>
              </a:rPr>
              <a:t> If in unfaithfulness in the community it leads to God being against them…isn’t it wiser to seek to be faithful to God instead?</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16036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 (5)</a:t>
            </a:r>
          </a:p>
          <a:p>
            <a:pPr lvl="1"/>
            <a:r>
              <a:rPr lang="en-US" sz="3200" b="1" dirty="0">
                <a:effectLst>
                  <a:outerShdw blurRad="38100" dist="38100" dir="2700000" algn="tl">
                    <a:srgbClr val="000000">
                      <a:alpha val="43137"/>
                    </a:srgbClr>
                  </a:outerShdw>
                </a:effectLst>
              </a:rPr>
              <a:t> What is the purpose of our gatherings</a:t>
            </a:r>
          </a:p>
          <a:p>
            <a:pPr lvl="1"/>
            <a:r>
              <a:rPr lang="en-US" sz="3200" b="1" dirty="0">
                <a:effectLst>
                  <a:outerShdw blurRad="38100" dist="38100" dir="2700000" algn="tl">
                    <a:srgbClr val="000000">
                      <a:alpha val="43137"/>
                    </a:srgbClr>
                  </a:outerShdw>
                </a:effectLst>
              </a:rPr>
              <a:t> If we seek to dress to impress…then we will do whatever we can in order to make ourselves look good</a:t>
            </a:r>
          </a:p>
          <a:p>
            <a:pPr lvl="1"/>
            <a:r>
              <a:rPr lang="en-US" sz="3200" b="1" dirty="0">
                <a:effectLst>
                  <a:outerShdw blurRad="38100" dist="38100" dir="2700000" algn="tl">
                    <a:srgbClr val="000000">
                      <a:alpha val="43137"/>
                    </a:srgbClr>
                  </a:outerShdw>
                </a:effectLst>
              </a:rPr>
              <a:t> We’ve discussed the issue of our individualism, but this can become corporate</a:t>
            </a:r>
          </a:p>
          <a:p>
            <a:pPr lvl="1"/>
            <a:r>
              <a:rPr lang="en-US" sz="3200" b="1" dirty="0">
                <a:effectLst>
                  <a:outerShdw blurRad="38100" dist="38100" dir="2700000" algn="tl">
                    <a:srgbClr val="000000">
                      <a:alpha val="43137"/>
                    </a:srgbClr>
                  </a:outerShdw>
                </a:effectLst>
              </a:rPr>
              <a:t> Do we look good by watering down the Gospel?</a:t>
            </a:r>
          </a:p>
          <a:p>
            <a:pPr lvl="1"/>
            <a:r>
              <a:rPr lang="en-US" sz="3200" b="1" dirty="0">
                <a:effectLst>
                  <a:outerShdw blurRad="38100" dist="38100" dir="2700000" algn="tl">
                    <a:srgbClr val="000000">
                      <a:alpha val="43137"/>
                    </a:srgbClr>
                  </a:outerShdw>
                </a:effectLst>
              </a:rPr>
              <a:t> By not teaching the hard truths?</a:t>
            </a:r>
          </a:p>
          <a:p>
            <a:pPr lvl="1"/>
            <a:r>
              <a:rPr lang="en-US" sz="3200" b="1" dirty="0">
                <a:effectLst>
                  <a:outerShdw blurRad="38100" dist="38100" dir="2700000" algn="tl">
                    <a:srgbClr val="000000">
                      <a:alpha val="43137"/>
                    </a:srgbClr>
                  </a:outerShdw>
                </a:effectLst>
              </a:rPr>
              <a:t> What if our focus and our attention was not on the outside world?</a:t>
            </a:r>
          </a:p>
          <a:p>
            <a:pPr lvl="1"/>
            <a:r>
              <a:rPr lang="en-US" sz="3200" b="1" dirty="0">
                <a:effectLst>
                  <a:outerShdw blurRad="38100" dist="38100" dir="2700000" algn="tl">
                    <a:srgbClr val="000000">
                      <a:alpha val="43137"/>
                    </a:srgbClr>
                  </a:outerShdw>
                </a:effectLst>
              </a:rPr>
              <a:t> What if the purpose is for us to encounter God?</a:t>
            </a:r>
          </a:p>
          <a:p>
            <a:pPr lvl="1"/>
            <a:r>
              <a:rPr lang="en-US" sz="3200" b="1" dirty="0">
                <a:effectLst>
                  <a:outerShdw blurRad="38100" dist="38100" dir="2700000" algn="tl">
                    <a:srgbClr val="000000">
                      <a:alpha val="43137"/>
                    </a:srgbClr>
                  </a:outerShdw>
                </a:effectLst>
              </a:rPr>
              <a:t> What if we don’t seek out own esteem, but God Himself?</a:t>
            </a:r>
          </a:p>
          <a:p>
            <a:pPr lvl="1"/>
            <a:r>
              <a:rPr lang="en-US" sz="3200" b="1" dirty="0">
                <a:effectLst>
                  <a:outerShdw blurRad="38100" dist="38100" dir="2700000" algn="tl">
                    <a:srgbClr val="000000">
                      <a:alpha val="43137"/>
                    </a:srgbClr>
                  </a:outerShdw>
                </a:effectLst>
              </a:rPr>
              <a:t> It requires us to be forced into a maturity both individualistically and corporately</a:t>
            </a:r>
          </a:p>
          <a:p>
            <a:pPr lvl="1"/>
            <a:r>
              <a:rPr lang="en-US" sz="3200" b="1" dirty="0">
                <a:effectLst>
                  <a:outerShdw blurRad="38100" dist="38100" dir="2700000" algn="tl">
                    <a:srgbClr val="000000">
                      <a:alpha val="43137"/>
                    </a:srgbClr>
                  </a:outerShdw>
                </a:effectLst>
              </a:rPr>
              <a:t> To continue to learn about this God and His desires for us so we can seek to be the most faithful we can be</a:t>
            </a:r>
          </a:p>
          <a:p>
            <a:pPr lvl="1"/>
            <a:r>
              <a:rPr lang="en-US" sz="3200" b="1" dirty="0">
                <a:effectLst>
                  <a:outerShdw blurRad="38100" dist="38100" dir="2700000" algn="tl">
                    <a:srgbClr val="000000">
                      <a:alpha val="43137"/>
                    </a:srgbClr>
                  </a:outerShdw>
                </a:effectLst>
              </a:rPr>
              <a:t> By being faithful God will be among us</a:t>
            </a:r>
          </a:p>
          <a:p>
            <a:pPr lvl="1"/>
            <a:r>
              <a:rPr lang="en-US" sz="3200" b="1" dirty="0">
                <a:effectLst>
                  <a:outerShdw blurRad="38100" dist="38100" dir="2700000" algn="tl">
                    <a:srgbClr val="000000">
                      <a:alpha val="43137"/>
                    </a:srgbClr>
                  </a:outerShdw>
                </a:effectLst>
              </a:rPr>
              <a:t> Not because of our emotionalism, or because we are “ultra spiritual” but because God promised to be with the faithful</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28040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2"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Surely God is with Us (6)</a:t>
            </a:r>
          </a:p>
          <a:p>
            <a:pPr lvl="1"/>
            <a:r>
              <a:rPr lang="en-US" sz="3200" b="1" dirty="0">
                <a:effectLst>
                  <a:outerShdw blurRad="38100" dist="38100" dir="2700000" algn="tl">
                    <a:srgbClr val="000000">
                      <a:alpha val="43137"/>
                    </a:srgbClr>
                  </a:outerShdw>
                </a:effectLst>
              </a:rPr>
              <a:t> Let us seek to be faithful in all things</a:t>
            </a:r>
          </a:p>
          <a:p>
            <a:pPr lvl="1"/>
            <a:r>
              <a:rPr lang="en-US" sz="3200" b="1" dirty="0">
                <a:effectLst>
                  <a:outerShdw blurRad="38100" dist="38100" dir="2700000" algn="tl">
                    <a:srgbClr val="000000">
                      <a:alpha val="43137"/>
                    </a:srgbClr>
                  </a:outerShdw>
                </a:effectLst>
              </a:rPr>
              <a:t> When we seek Him above all, that is when God will be among us</a:t>
            </a:r>
          </a:p>
          <a:p>
            <a:pPr lvl="1"/>
            <a:r>
              <a:rPr lang="en-US" sz="3200" b="1" dirty="0">
                <a:effectLst>
                  <a:outerShdw blurRad="38100" dist="38100" dir="2700000" algn="tl">
                    <a:srgbClr val="000000">
                      <a:alpha val="43137"/>
                    </a:srgbClr>
                  </a:outerShdw>
                </a:effectLst>
              </a:rPr>
              <a:t> This this be our purpose, our goal, and let us not be content with anything other than God with us</a:t>
            </a:r>
          </a:p>
          <a:p>
            <a:pPr lvl="1"/>
            <a:r>
              <a:rPr lang="en-US" sz="3200" b="1" dirty="0">
                <a:effectLst>
                  <a:outerShdw blurRad="38100" dist="38100" dir="2700000" algn="tl">
                    <a:srgbClr val="000000">
                      <a:alpha val="43137"/>
                    </a:srgbClr>
                  </a:outerShdw>
                </a:effectLst>
              </a:rPr>
              <a:t> Rejoicing in each other as we seek God with us as individuals and together as we gather</a:t>
            </a:r>
          </a:p>
          <a:p>
            <a:pPr lvl="1"/>
            <a:r>
              <a:rPr lang="en-US" sz="3200" b="1" dirty="0">
                <a:effectLst>
                  <a:outerShdw blurRad="38100" dist="38100" dir="2700000" algn="tl">
                    <a:srgbClr val="000000">
                      <a:alpha val="43137"/>
                    </a:srgbClr>
                  </a:outerShdw>
                </a:effectLst>
              </a:rPr>
              <a:t> Let us be a thoughtful people, recognizing our need for change, to set aside our childish ways</a:t>
            </a:r>
          </a:p>
          <a:p>
            <a:pPr lvl="1"/>
            <a:r>
              <a:rPr lang="en-US" sz="3200" b="1" dirty="0">
                <a:effectLst>
                  <a:outerShdw blurRad="38100" dist="38100" dir="2700000" algn="tl">
                    <a:srgbClr val="000000">
                      <a:alpha val="43137"/>
                    </a:srgbClr>
                  </a:outerShdw>
                </a:effectLst>
              </a:rPr>
              <a:t> Praise God for what He has accomplished through Jesus</a:t>
            </a:r>
          </a:p>
          <a:p>
            <a:pPr lvl="1"/>
            <a:r>
              <a:rPr lang="en-US" sz="3200" b="1" dirty="0">
                <a:effectLst>
                  <a:outerShdw blurRad="38100" dist="38100" dir="2700000" algn="tl">
                    <a:srgbClr val="000000">
                      <a:alpha val="43137"/>
                    </a:srgbClr>
                  </a:outerShdw>
                </a:effectLst>
              </a:rPr>
              <a:t> Praise God that we can seek, and we can find, the greatest blessing which is God Himself</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54165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5496</TotalTime>
  <Words>1102</Words>
  <Application>Microsoft Office PowerPoint</Application>
  <PresentationFormat>Custom</PresentationFormat>
  <Paragraphs>89</Paragraphs>
  <Slides>11</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Euphemia</vt:lpstr>
      <vt:lpstr>Serenity 16x9</vt:lpstr>
      <vt:lpstr>I Corinthians 14:20-25</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90</cp:revision>
  <dcterms:created xsi:type="dcterms:W3CDTF">2017-08-10T21:04:20Z</dcterms:created>
  <dcterms:modified xsi:type="dcterms:W3CDTF">2023-07-29T15:37:29Z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