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7" r:id="rId2"/>
    <p:sldId id="387" r:id="rId3"/>
    <p:sldId id="389" r:id="rId4"/>
    <p:sldId id="390" r:id="rId5"/>
    <p:sldId id="391" r:id="rId6"/>
    <p:sldId id="263" r:id="rId7"/>
    <p:sldId id="258" r:id="rId8"/>
    <p:sldId id="523" r:id="rId9"/>
    <p:sldId id="535" r:id="rId10"/>
    <p:sldId id="536" r:id="rId11"/>
    <p:sldId id="537" r:id="rId12"/>
    <p:sldId id="538" r:id="rId13"/>
    <p:sldId id="539" r:id="rId14"/>
    <p:sldId id="540" r:id="rId15"/>
    <p:sldId id="541" r:id="rId16"/>
    <p:sldId id="542" r:id="rId17"/>
    <p:sldId id="543" r:id="rId18"/>
    <p:sldId id="544"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32" autoAdjust="0"/>
    <p:restoredTop sz="86427" autoAdjust="0"/>
  </p:normalViewPr>
  <p:slideViewPr>
    <p:cSldViewPr snapToGrid="0">
      <p:cViewPr varScale="1">
        <p:scale>
          <a:sx n="45" d="100"/>
          <a:sy n="45" d="100"/>
        </p:scale>
        <p:origin x="48" y="642"/>
      </p:cViewPr>
      <p:guideLst/>
    </p:cSldViewPr>
  </p:slideViewPr>
  <p:outlineViewPr>
    <p:cViewPr>
      <p:scale>
        <a:sx n="33" d="100"/>
        <a:sy n="33" d="100"/>
      </p:scale>
      <p:origin x="0" y="-18942"/>
    </p:cViewPr>
  </p:outlin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6/11/2023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6/11/2023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6/11/2023</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6/11/2023</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6/11/2023</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6/11/2023</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6/11/2023</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b="1" dirty="0">
                <a:effectLst>
                  <a:outerShdw blurRad="38100" dist="38100" dir="2700000" algn="tl">
                    <a:srgbClr val="000000">
                      <a:alpha val="43137"/>
                    </a:srgbClr>
                  </a:outerShdw>
                </a:effectLst>
              </a:rPr>
              <a:t>I Corinthians 13:4-7</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Love is…</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8150" y="780451"/>
            <a:ext cx="9995703" cy="6076656"/>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5029" y="894"/>
            <a:ext cx="7230190" cy="769241"/>
          </a:xfrm>
          <a:prstGeom prst="rect">
            <a:avLst/>
          </a:prstGeom>
          <a:noFill/>
        </p:spPr>
        <p:txBody>
          <a:bodyPr wrap="square" rtlCol="0">
            <a:spAutoFit/>
          </a:bodyPr>
          <a:lstStyle/>
          <a:p>
            <a:pPr algn="ctr"/>
            <a:r>
              <a:rPr lang="en-US" sz="4399" dirty="0">
                <a:solidFill>
                  <a:schemeClr val="bg1"/>
                </a:solidFill>
              </a:rPr>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3571" y="780451"/>
            <a:ext cx="9684861" cy="6076656"/>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6785" y="780451"/>
            <a:ext cx="8758430" cy="6076656"/>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2223" y="780451"/>
            <a:ext cx="9087557" cy="6076656"/>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4400" b="1" dirty="0">
                <a:effectLst>
                  <a:outerShdw blurRad="38100" dist="38100" dir="2700000" algn="tl">
                    <a:srgbClr val="000000">
                      <a:alpha val="43137"/>
                    </a:srgbClr>
                  </a:outerShdw>
                </a:effectLst>
              </a:rPr>
              <a:t>4 Love is patient and kind; love does not envy or boast; it is not arrogant 5 or rude. It does not insist on its own way; it is not irritable or resentful; 6 it does not rejoice at wrongdoing, but rejoices with the truth. 7 Love bears all things, believes all things, hopes all things, endures all things.</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(I Corinthians 13:4-7,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a:bodyPr>
          <a:lstStyle/>
          <a:p>
            <a:r>
              <a:rPr lang="en-US" sz="4800" b="1" dirty="0">
                <a:effectLst>
                  <a:outerShdw blurRad="38100" dist="38100" dir="2700000" algn="tl">
                    <a:srgbClr val="000000">
                      <a:alpha val="43137"/>
                    </a:srgbClr>
                  </a:outerShdw>
                </a:effectLst>
              </a:rPr>
              <a:t>Paul defines what love is</a:t>
            </a:r>
          </a:p>
          <a:p>
            <a:r>
              <a:rPr lang="en-US" sz="4800" b="1" dirty="0">
                <a:effectLst>
                  <a:outerShdw blurRad="38100" dist="38100" dir="2700000" algn="tl">
                    <a:srgbClr val="000000">
                      <a:alpha val="43137"/>
                    </a:srgbClr>
                  </a:outerShdw>
                </a:effectLst>
              </a:rPr>
              <a:t>The Corinthians have been divisive, selfish, and rejoicing in what is wrong</a:t>
            </a:r>
          </a:p>
          <a:p>
            <a:r>
              <a:rPr lang="en-US" sz="4800" b="1" dirty="0">
                <a:effectLst>
                  <a:outerShdw blurRad="38100" dist="38100" dir="2700000" algn="tl">
                    <a:srgbClr val="000000">
                      <a:alpha val="43137"/>
                    </a:srgbClr>
                  </a:outerShdw>
                </a:effectLst>
              </a:rPr>
              <a:t>Paul must show them how love truly acts rather than how they perceive it does</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Love is…</a:t>
            </a:r>
          </a:p>
          <a:p>
            <a:pPr lvl="1"/>
            <a:r>
              <a:rPr lang="en-US" sz="3200" b="1" dirty="0">
                <a:effectLst>
                  <a:outerShdw blurRad="38100" dist="38100" dir="2700000" algn="tl">
                    <a:srgbClr val="000000">
                      <a:alpha val="43137"/>
                    </a:srgbClr>
                  </a:outerShdw>
                </a:effectLst>
              </a:rPr>
              <a:t>I Corinthians 13 is one of the greatest known chapters in the Bible…especially during weddings</a:t>
            </a:r>
          </a:p>
          <a:p>
            <a:pPr lvl="1"/>
            <a:r>
              <a:rPr lang="en-US" sz="3200" b="1" dirty="0">
                <a:effectLst>
                  <a:outerShdw blurRad="38100" dist="38100" dir="2700000" algn="tl">
                    <a:srgbClr val="000000">
                      <a:alpha val="43137"/>
                    </a:srgbClr>
                  </a:outerShdw>
                </a:effectLst>
              </a:rPr>
              <a:t>The love described in this chapter is of such quality and purity it can be put into practice…in any relationship</a:t>
            </a:r>
          </a:p>
          <a:p>
            <a:pPr lvl="1"/>
            <a:r>
              <a:rPr lang="en-US" sz="3200" b="1" dirty="0">
                <a:effectLst>
                  <a:outerShdw blurRad="38100" dist="38100" dir="2700000" algn="tl">
                    <a:srgbClr val="000000">
                      <a:alpha val="43137"/>
                    </a:srgbClr>
                  </a:outerShdw>
                </a:effectLst>
              </a:rPr>
              <a:t>The first thing to notice is that love is not purely </a:t>
            </a:r>
            <a:r>
              <a:rPr lang="en-US" sz="3200" b="1" i="1" u="sng" dirty="0">
                <a:effectLst>
                  <a:outerShdw blurRad="38100" dist="38100" dir="2700000" algn="tl">
                    <a:srgbClr val="000000">
                      <a:alpha val="43137"/>
                    </a:srgbClr>
                  </a:outerShdw>
                </a:effectLst>
              </a:rPr>
              <a:t>emotional</a:t>
            </a:r>
            <a:endParaRPr lang="en-US" sz="3200" b="1" dirty="0">
              <a:effectLst>
                <a:outerShdw blurRad="38100" dist="38100" dir="2700000" algn="tl">
                  <a:srgbClr val="000000">
                    <a:alpha val="43137"/>
                  </a:srgbClr>
                </a:outerShdw>
              </a:effectLst>
            </a:endParaRPr>
          </a:p>
          <a:p>
            <a:pPr lvl="1"/>
            <a:r>
              <a:rPr lang="en-US" sz="3200" b="1" dirty="0">
                <a:effectLst>
                  <a:outerShdw blurRad="38100" dist="38100" dir="2700000" algn="tl">
                    <a:srgbClr val="000000">
                      <a:alpha val="43137"/>
                    </a:srgbClr>
                  </a:outerShdw>
                </a:effectLst>
              </a:rPr>
              <a:t> Is an emotional connection necessary for the love in this chapter to be practiced?</a:t>
            </a:r>
          </a:p>
        </p:txBody>
      </p:sp>
    </p:spTree>
    <p:extLst>
      <p:ext uri="{BB962C8B-B14F-4D97-AF65-F5344CB8AC3E}">
        <p14:creationId xmlns:p14="http://schemas.microsoft.com/office/powerpoint/2010/main" val="3019217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0" indent="0" algn="ctr">
              <a:buNone/>
            </a:pPr>
            <a:r>
              <a:rPr lang="en-US" sz="3600" b="1" dirty="0">
                <a:effectLst>
                  <a:outerShdw blurRad="38100" dist="38100" dir="2700000" algn="tl">
                    <a:srgbClr val="000000">
                      <a:alpha val="43137"/>
                    </a:srgbClr>
                  </a:outerShdw>
                </a:effectLst>
              </a:rPr>
              <a:t>“28 And one of the scribes came up and heard them disputing with one another, and seeing that he answered them well, asked him, “Which commandment is the most important of all?” 29 Jesus answered, “The most important is, ‘Hear, O Israel: The Lord our God, the Lord is one. 30 And you shall love the Lord your God with all your heart and with all your soul and with all your mind and with all your strength.’ 31 The second is this: ‘You shall love your neighbor as yourself.’ There is no other commandment greater than these.” </a:t>
            </a:r>
          </a:p>
          <a:p>
            <a:pPr marL="0" indent="0" algn="ctr">
              <a:buNone/>
            </a:pPr>
            <a:r>
              <a:rPr lang="en-US" sz="3600" b="1" dirty="0">
                <a:effectLst>
                  <a:outerShdw blurRad="38100" dist="38100" dir="2700000" algn="tl">
                    <a:srgbClr val="000000">
                      <a:alpha val="43137"/>
                    </a:srgbClr>
                  </a:outerShdw>
                </a:effectLst>
              </a:rPr>
              <a:t>-Mark 12:28-31, ESV.</a:t>
            </a:r>
          </a:p>
        </p:txBody>
      </p:sp>
    </p:spTree>
    <p:extLst>
      <p:ext uri="{BB962C8B-B14F-4D97-AF65-F5344CB8AC3E}">
        <p14:creationId xmlns:p14="http://schemas.microsoft.com/office/powerpoint/2010/main" val="841862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0" indent="0" algn="ctr">
              <a:buNone/>
            </a:pPr>
            <a:r>
              <a:rPr lang="en-US" sz="4800" b="1" dirty="0">
                <a:effectLst>
                  <a:outerShdw blurRad="38100" dist="38100" dir="2700000" algn="tl">
                    <a:srgbClr val="000000">
                      <a:alpha val="43137"/>
                    </a:srgbClr>
                  </a:outerShdw>
                </a:effectLst>
              </a:rPr>
              <a:t>34 A new commandment I give to you, that you love one another: just as I have loved you, you also are to love one another. 35 By this all people will know that you are my disciples, if you have love for one another.”</a:t>
            </a:r>
          </a:p>
          <a:p>
            <a:pPr marL="0" indent="0" algn="ctr">
              <a:buNone/>
            </a:pPr>
            <a:r>
              <a:rPr lang="en-US" sz="4800" b="1" dirty="0">
                <a:effectLst>
                  <a:outerShdw blurRad="38100" dist="38100" dir="2700000" algn="tl">
                    <a:srgbClr val="000000">
                      <a:alpha val="43137"/>
                    </a:srgbClr>
                  </a:outerShdw>
                </a:effectLst>
              </a:rPr>
              <a:t>John 13:34-35, ESV.</a:t>
            </a:r>
          </a:p>
        </p:txBody>
      </p:sp>
    </p:spTree>
    <p:extLst>
      <p:ext uri="{BB962C8B-B14F-4D97-AF65-F5344CB8AC3E}">
        <p14:creationId xmlns:p14="http://schemas.microsoft.com/office/powerpoint/2010/main" val="2586462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3200" b="1" dirty="0">
                <a:effectLst>
                  <a:outerShdw blurRad="38100" dist="38100" dir="2700000" algn="tl">
                    <a:srgbClr val="000000">
                      <a:alpha val="43137"/>
                    </a:srgbClr>
                  </a:outerShdw>
                </a:effectLst>
              </a:rPr>
              <a:t>Love is… (2)</a:t>
            </a:r>
          </a:p>
          <a:p>
            <a:pPr lvl="1"/>
            <a:r>
              <a:rPr lang="en-US" sz="3200" b="1" dirty="0">
                <a:effectLst>
                  <a:outerShdw blurRad="38100" dist="38100" dir="2700000" algn="tl">
                    <a:srgbClr val="000000">
                      <a:alpha val="43137"/>
                    </a:srgbClr>
                  </a:outerShdw>
                </a:effectLst>
              </a:rPr>
              <a:t>If love were primarily an emotional connection it would be impossible for us to be </a:t>
            </a:r>
            <a:r>
              <a:rPr lang="en-US" sz="3200" b="1" i="1" u="sng" dirty="0">
                <a:effectLst>
                  <a:outerShdw blurRad="38100" dist="38100" dir="2700000" algn="tl">
                    <a:srgbClr val="000000">
                      <a:alpha val="43137"/>
                    </a:srgbClr>
                  </a:outerShdw>
                </a:effectLst>
              </a:rPr>
              <a:t>commanded</a:t>
            </a:r>
            <a:r>
              <a:rPr lang="en-US" sz="3200" b="1" dirty="0">
                <a:effectLst>
                  <a:outerShdw blurRad="38100" dist="38100" dir="2700000" algn="tl">
                    <a:srgbClr val="000000">
                      <a:alpha val="43137"/>
                    </a:srgbClr>
                  </a:outerShdw>
                </a:effectLst>
              </a:rPr>
              <a:t> to love</a:t>
            </a:r>
          </a:p>
          <a:p>
            <a:pPr lvl="1"/>
            <a:r>
              <a:rPr lang="en-US" sz="3200" b="1" dirty="0">
                <a:effectLst>
                  <a:outerShdw blurRad="38100" dist="38100" dir="2700000" algn="tl">
                    <a:srgbClr val="000000">
                      <a:alpha val="43137"/>
                    </a:srgbClr>
                  </a:outerShdw>
                </a:effectLst>
              </a:rPr>
              <a:t>You cannot </a:t>
            </a:r>
            <a:r>
              <a:rPr lang="en-US" sz="3200" b="1" i="1" u="sng" dirty="0">
                <a:effectLst>
                  <a:outerShdw blurRad="38100" dist="38100" dir="2700000" algn="tl">
                    <a:srgbClr val="000000">
                      <a:alpha val="43137"/>
                    </a:srgbClr>
                  </a:outerShdw>
                </a:effectLst>
              </a:rPr>
              <a:t>command</a:t>
            </a:r>
            <a:r>
              <a:rPr lang="en-US" sz="3200" b="1" dirty="0">
                <a:effectLst>
                  <a:outerShdw blurRad="38100" dist="38100" dir="2700000" algn="tl">
                    <a:srgbClr val="000000">
                      <a:alpha val="43137"/>
                    </a:srgbClr>
                  </a:outerShdw>
                </a:effectLst>
              </a:rPr>
              <a:t> an emotion</a:t>
            </a:r>
          </a:p>
          <a:p>
            <a:pPr lvl="1"/>
            <a:r>
              <a:rPr lang="en-US" sz="3200" b="1" dirty="0">
                <a:effectLst>
                  <a:outerShdw blurRad="38100" dist="38100" dir="2700000" algn="tl">
                    <a:srgbClr val="000000">
                      <a:alpha val="43137"/>
                    </a:srgbClr>
                  </a:outerShdw>
                </a:effectLst>
              </a:rPr>
              <a:t>You </a:t>
            </a:r>
            <a:r>
              <a:rPr lang="en-US" sz="3200" b="1" i="1" u="sng" dirty="0">
                <a:effectLst>
                  <a:outerShdw blurRad="38100" dist="38100" dir="2700000" algn="tl">
                    <a:srgbClr val="000000">
                      <a:alpha val="43137"/>
                    </a:srgbClr>
                  </a:outerShdw>
                </a:effectLst>
              </a:rPr>
              <a:t>can</a:t>
            </a:r>
            <a:r>
              <a:rPr lang="en-US" sz="3200" b="1" dirty="0">
                <a:effectLst>
                  <a:outerShdw blurRad="38100" dist="38100" dir="2700000" algn="tl">
                    <a:srgbClr val="000000">
                      <a:alpha val="43137"/>
                    </a:srgbClr>
                  </a:outerShdw>
                </a:effectLst>
              </a:rPr>
              <a:t> command and direct actions</a:t>
            </a:r>
          </a:p>
          <a:p>
            <a:pPr lvl="1"/>
            <a:r>
              <a:rPr lang="en-US" sz="3200" b="1" dirty="0">
                <a:effectLst>
                  <a:outerShdw blurRad="38100" dist="38100" dir="2700000" algn="tl">
                    <a:srgbClr val="000000">
                      <a:alpha val="43137"/>
                    </a:srgbClr>
                  </a:outerShdw>
                </a:effectLst>
              </a:rPr>
              <a:t>Not grasping this is why so many find it hard to love their enemies</a:t>
            </a:r>
          </a:p>
          <a:p>
            <a:pPr lvl="1"/>
            <a:r>
              <a:rPr lang="en-US" sz="3200" b="1" dirty="0">
                <a:effectLst>
                  <a:outerShdw blurRad="38100" dist="38100" dir="2700000" algn="tl">
                    <a:srgbClr val="000000">
                      <a:alpha val="43137"/>
                    </a:srgbClr>
                  </a:outerShdw>
                </a:effectLst>
              </a:rPr>
              <a:t>If love is not based primarily on our emotions but on our actions and character, then it makes sense</a:t>
            </a:r>
          </a:p>
          <a:p>
            <a:pPr lvl="1"/>
            <a:r>
              <a:rPr lang="en-US" sz="3200" b="1" dirty="0">
                <a:effectLst>
                  <a:outerShdw blurRad="38100" dist="38100" dir="2700000" algn="tl">
                    <a:srgbClr val="000000">
                      <a:alpha val="43137"/>
                    </a:srgbClr>
                  </a:outerShdw>
                </a:effectLst>
              </a:rPr>
              <a:t>Can we act toward our enemies as Paul describes…?</a:t>
            </a:r>
          </a:p>
        </p:txBody>
      </p:sp>
    </p:spTree>
    <p:extLst>
      <p:ext uri="{BB962C8B-B14F-4D97-AF65-F5344CB8AC3E}">
        <p14:creationId xmlns:p14="http://schemas.microsoft.com/office/powerpoint/2010/main" val="913157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62500" lnSpcReduction="20000"/>
          </a:bodyPr>
          <a:lstStyle/>
          <a:p>
            <a:r>
              <a:rPr lang="en-US" sz="4000" b="1" dirty="0">
                <a:effectLst>
                  <a:outerShdw blurRad="38100" dist="38100" dir="2700000" algn="tl">
                    <a:srgbClr val="000000">
                      <a:alpha val="43137"/>
                    </a:srgbClr>
                  </a:outerShdw>
                </a:effectLst>
              </a:rPr>
              <a:t>Love is… (3)</a:t>
            </a:r>
          </a:p>
          <a:p>
            <a:pPr lvl="1"/>
            <a:r>
              <a:rPr lang="en-US" sz="4000" b="1" dirty="0">
                <a:effectLst>
                  <a:outerShdw blurRad="38100" dist="38100" dir="2700000" algn="tl">
                    <a:srgbClr val="000000">
                      <a:alpha val="43137"/>
                    </a:srgbClr>
                  </a:outerShdw>
                </a:effectLst>
              </a:rPr>
              <a:t>Such attitudes and actions are entirely possible to perform even to our enemies</a:t>
            </a:r>
          </a:p>
          <a:p>
            <a:pPr lvl="1"/>
            <a:r>
              <a:rPr lang="en-US" sz="4000" b="1" dirty="0">
                <a:effectLst>
                  <a:outerShdw blurRad="38100" dist="38100" dir="2700000" algn="tl">
                    <a:srgbClr val="000000">
                      <a:alpha val="43137"/>
                    </a:srgbClr>
                  </a:outerShdw>
                </a:effectLst>
              </a:rPr>
              <a:t>In order for us to understand what kind of love Paul is talking about such an example is necessary</a:t>
            </a:r>
          </a:p>
          <a:p>
            <a:pPr lvl="1"/>
            <a:r>
              <a:rPr lang="en-US" sz="4000" b="1" dirty="0">
                <a:effectLst>
                  <a:outerShdw blurRad="38100" dist="38100" dir="2700000" algn="tl">
                    <a:srgbClr val="000000">
                      <a:alpha val="43137"/>
                    </a:srgbClr>
                  </a:outerShdw>
                </a:effectLst>
              </a:rPr>
              <a:t>Whether we have spiritual gifts or not, whether we have knowledge and wisdom or not, whether we sacrifice or not, in the end this love is </a:t>
            </a:r>
            <a:r>
              <a:rPr lang="en-US" sz="4000" b="1" i="1" u="sng" dirty="0">
                <a:effectLst>
                  <a:outerShdw blurRad="38100" dist="38100" dir="2700000" algn="tl">
                    <a:srgbClr val="000000">
                      <a:alpha val="43137"/>
                    </a:srgbClr>
                  </a:outerShdw>
                </a:effectLst>
              </a:rPr>
              <a:t>the</a:t>
            </a:r>
            <a:r>
              <a:rPr lang="en-US" sz="4000" b="1" dirty="0">
                <a:effectLst>
                  <a:outerShdw blurRad="38100" dist="38100" dir="2700000" algn="tl">
                    <a:srgbClr val="000000">
                      <a:alpha val="43137"/>
                    </a:srgbClr>
                  </a:outerShdw>
                </a:effectLst>
              </a:rPr>
              <a:t> way</a:t>
            </a:r>
          </a:p>
          <a:p>
            <a:pPr lvl="1"/>
            <a:r>
              <a:rPr lang="en-US" sz="4000" b="1" dirty="0">
                <a:effectLst>
                  <a:outerShdw blurRad="38100" dist="38100" dir="2700000" algn="tl">
                    <a:srgbClr val="000000">
                      <a:alpha val="43137"/>
                    </a:srgbClr>
                  </a:outerShdw>
                </a:effectLst>
              </a:rPr>
              <a:t>To practice this love with those we are closest to, and then le that expand to everyone else</a:t>
            </a:r>
          </a:p>
          <a:p>
            <a:pPr lvl="1"/>
            <a:r>
              <a:rPr lang="en-US" sz="4000" b="1" dirty="0">
                <a:effectLst>
                  <a:outerShdw blurRad="38100" dist="38100" dir="2700000" algn="tl">
                    <a:srgbClr val="000000">
                      <a:alpha val="43137"/>
                    </a:srgbClr>
                  </a:outerShdw>
                </a:effectLst>
              </a:rPr>
              <a:t>If I am at home I can love my wife in this way</a:t>
            </a:r>
          </a:p>
          <a:p>
            <a:pPr lvl="1"/>
            <a:r>
              <a:rPr lang="en-US" sz="4000" b="1" dirty="0">
                <a:effectLst>
                  <a:outerShdw blurRad="38100" dist="38100" dir="2700000" algn="tl">
                    <a:srgbClr val="000000">
                      <a:alpha val="43137"/>
                    </a:srgbClr>
                  </a:outerShdw>
                </a:effectLst>
              </a:rPr>
              <a:t>I can love the customer service representative this way</a:t>
            </a:r>
          </a:p>
          <a:p>
            <a:pPr lvl="1"/>
            <a:r>
              <a:rPr lang="en-US" sz="4000" b="1" dirty="0">
                <a:effectLst>
                  <a:outerShdw blurRad="38100" dist="38100" dir="2700000" algn="tl">
                    <a:srgbClr val="000000">
                      <a:alpha val="43137"/>
                    </a:srgbClr>
                  </a:outerShdw>
                </a:effectLst>
              </a:rPr>
              <a:t>No relationship is outside the bounds of this kind of agape love</a:t>
            </a:r>
          </a:p>
          <a:p>
            <a:pPr lvl="1"/>
            <a:r>
              <a:rPr lang="en-US" sz="4000" b="1" dirty="0">
                <a:effectLst>
                  <a:outerShdw blurRad="38100" dist="38100" dir="2700000" algn="tl">
                    <a:srgbClr val="000000">
                      <a:alpha val="43137"/>
                    </a:srgbClr>
                  </a:outerShdw>
                </a:effectLst>
              </a:rPr>
              <a:t>As time goes on this love will probabilistically lead to better relationships</a:t>
            </a:r>
          </a:p>
        </p:txBody>
      </p:sp>
    </p:spTree>
    <p:extLst>
      <p:ext uri="{BB962C8B-B14F-4D97-AF65-F5344CB8AC3E}">
        <p14:creationId xmlns:p14="http://schemas.microsoft.com/office/powerpoint/2010/main" val="36587486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4000" b="1" dirty="0">
                <a:effectLst>
                  <a:outerShdw blurRad="38100" dist="38100" dir="2700000" algn="tl">
                    <a:srgbClr val="000000">
                      <a:alpha val="43137"/>
                    </a:srgbClr>
                  </a:outerShdw>
                </a:effectLst>
              </a:rPr>
              <a:t>Love is… (4)</a:t>
            </a:r>
          </a:p>
          <a:p>
            <a:pPr lvl="1"/>
            <a:r>
              <a:rPr lang="en-US" sz="4000" b="1" dirty="0">
                <a:effectLst>
                  <a:outerShdw blurRad="38100" dist="38100" dir="2700000" algn="tl">
                    <a:srgbClr val="000000">
                      <a:alpha val="43137"/>
                    </a:srgbClr>
                  </a:outerShdw>
                </a:effectLst>
              </a:rPr>
              <a:t>We can see why Paul had to start this chapter the way he did</a:t>
            </a:r>
          </a:p>
          <a:p>
            <a:pPr lvl="1"/>
            <a:r>
              <a:rPr lang="en-US" sz="4000" b="1" dirty="0">
                <a:effectLst>
                  <a:outerShdw blurRad="38100" dist="38100" dir="2700000" algn="tl">
                    <a:srgbClr val="000000">
                      <a:alpha val="43137"/>
                    </a:srgbClr>
                  </a:outerShdw>
                </a:effectLst>
              </a:rPr>
              <a:t>Let’s say I provide well, yet my relationship with my wife is unloving, I gain nothing</a:t>
            </a:r>
          </a:p>
          <a:p>
            <a:pPr lvl="1"/>
            <a:r>
              <a:rPr lang="en-US" sz="4000" b="1" dirty="0">
                <a:effectLst>
                  <a:outerShdw blurRad="38100" dist="38100" dir="2700000" algn="tl">
                    <a:srgbClr val="000000">
                      <a:alpha val="43137"/>
                    </a:srgbClr>
                  </a:outerShdw>
                </a:effectLst>
              </a:rPr>
              <a:t>Let’s say a wife/mom who works incredibly hard for her family</a:t>
            </a:r>
          </a:p>
          <a:p>
            <a:pPr lvl="1"/>
            <a:r>
              <a:rPr lang="en-US" sz="4000" b="1" dirty="0">
                <a:effectLst>
                  <a:outerShdw blurRad="38100" dist="38100" dir="2700000" algn="tl">
                    <a:srgbClr val="000000">
                      <a:alpha val="43137"/>
                    </a:srgbClr>
                  </a:outerShdw>
                </a:effectLst>
              </a:rPr>
              <a:t>Without love she gains nothing despite the hard work</a:t>
            </a:r>
          </a:p>
          <a:p>
            <a:pPr lvl="1"/>
            <a:r>
              <a:rPr lang="en-US" sz="4000" b="1" dirty="0">
                <a:effectLst>
                  <a:outerShdw blurRad="38100" dist="38100" dir="2700000" algn="tl">
                    <a:srgbClr val="000000">
                      <a:alpha val="43137"/>
                    </a:srgbClr>
                  </a:outerShdw>
                </a:effectLst>
              </a:rPr>
              <a:t>While love is not necessarily emotional it is </a:t>
            </a:r>
            <a:r>
              <a:rPr lang="en-US" sz="4000" b="1" i="1" u="sng" dirty="0">
                <a:effectLst>
                  <a:outerShdw blurRad="38100" dist="38100" dir="2700000" algn="tl">
                    <a:srgbClr val="000000">
                      <a:alpha val="43137"/>
                    </a:srgbClr>
                  </a:outerShdw>
                </a:effectLst>
              </a:rPr>
              <a:t>certainly relational</a:t>
            </a:r>
            <a:endParaRPr lang="en-US" sz="4000" b="1" dirty="0">
              <a:effectLst>
                <a:outerShdw blurRad="38100" dist="38100" dir="2700000" algn="tl">
                  <a:srgbClr val="000000">
                    <a:alpha val="43137"/>
                  </a:srgbClr>
                </a:outerShdw>
              </a:effectLst>
            </a:endParaRPr>
          </a:p>
          <a:p>
            <a:pPr lvl="1"/>
            <a:r>
              <a:rPr lang="en-US" sz="4000" b="1" dirty="0">
                <a:effectLst>
                  <a:outerShdw blurRad="38100" dist="38100" dir="2700000" algn="tl">
                    <a:srgbClr val="000000">
                      <a:alpha val="43137"/>
                    </a:srgbClr>
                  </a:outerShdw>
                </a:effectLst>
              </a:rPr>
              <a:t>It is what all of us should be seeking as the foundational relational principle of our lives</a:t>
            </a:r>
          </a:p>
        </p:txBody>
      </p:sp>
    </p:spTree>
    <p:extLst>
      <p:ext uri="{BB962C8B-B14F-4D97-AF65-F5344CB8AC3E}">
        <p14:creationId xmlns:p14="http://schemas.microsoft.com/office/powerpoint/2010/main" val="3621522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0000" lnSpcReduction="20000"/>
          </a:bodyPr>
          <a:lstStyle/>
          <a:p>
            <a:r>
              <a:rPr lang="en-US" sz="4000" b="1" dirty="0">
                <a:effectLst>
                  <a:outerShdw blurRad="38100" dist="38100" dir="2700000" algn="tl">
                    <a:srgbClr val="000000">
                      <a:alpha val="43137"/>
                    </a:srgbClr>
                  </a:outerShdw>
                </a:effectLst>
              </a:rPr>
              <a:t>Love is… (5)</a:t>
            </a:r>
          </a:p>
          <a:p>
            <a:pPr lvl="1"/>
            <a:r>
              <a:rPr lang="en-US" sz="4000" b="1" dirty="0">
                <a:effectLst>
                  <a:outerShdw blurRad="38100" dist="38100" dir="2700000" algn="tl">
                    <a:srgbClr val="000000">
                      <a:alpha val="43137"/>
                    </a:srgbClr>
                  </a:outerShdw>
                </a:effectLst>
              </a:rPr>
              <a:t>The closest neighbor we have are the ones who share the same roof</a:t>
            </a:r>
          </a:p>
          <a:p>
            <a:pPr lvl="1"/>
            <a:r>
              <a:rPr lang="en-US" sz="4000" b="1" dirty="0">
                <a:effectLst>
                  <a:outerShdw blurRad="38100" dist="38100" dir="2700000" algn="tl">
                    <a:srgbClr val="000000">
                      <a:alpha val="43137"/>
                    </a:srgbClr>
                  </a:outerShdw>
                </a:effectLst>
              </a:rPr>
              <a:t>No matter what you may do, if you are part of every organization, and every ministry…but do no not seek love then you are nothing despite all you do</a:t>
            </a:r>
          </a:p>
          <a:p>
            <a:pPr lvl="1"/>
            <a:r>
              <a:rPr lang="en-US" sz="4000" b="1" dirty="0">
                <a:effectLst>
                  <a:outerShdw blurRad="38100" dist="38100" dir="2700000" algn="tl">
                    <a:srgbClr val="000000">
                      <a:alpha val="43137"/>
                    </a:srgbClr>
                  </a:outerShdw>
                </a:effectLst>
              </a:rPr>
              <a:t>Oftentimes we essentially equate love with accepting a person or their actions</a:t>
            </a:r>
          </a:p>
          <a:p>
            <a:pPr lvl="1"/>
            <a:r>
              <a:rPr lang="en-US" sz="4000" b="1" dirty="0">
                <a:effectLst>
                  <a:outerShdw blurRad="38100" dist="38100" dir="2700000" algn="tl">
                    <a:srgbClr val="000000">
                      <a:alpha val="43137"/>
                    </a:srgbClr>
                  </a:outerShdw>
                </a:effectLst>
              </a:rPr>
              <a:t>This is far from the case with Paul</a:t>
            </a:r>
          </a:p>
          <a:p>
            <a:pPr lvl="1"/>
            <a:r>
              <a:rPr lang="en-US" sz="4000" b="1" dirty="0">
                <a:effectLst>
                  <a:outerShdw blurRad="38100" dist="38100" dir="2700000" algn="tl">
                    <a:srgbClr val="000000">
                      <a:alpha val="43137"/>
                    </a:srgbClr>
                  </a:outerShdw>
                </a:effectLst>
              </a:rPr>
              <a:t>“Love does not rejoice in wrongdoing and it rejoices in the truth.”</a:t>
            </a:r>
          </a:p>
          <a:p>
            <a:pPr lvl="1"/>
            <a:r>
              <a:rPr lang="en-US" sz="4000" b="1" dirty="0">
                <a:effectLst>
                  <a:outerShdw blurRad="38100" dist="38100" dir="2700000" algn="tl">
                    <a:srgbClr val="000000">
                      <a:alpha val="43137"/>
                    </a:srgbClr>
                  </a:outerShdw>
                </a:effectLst>
              </a:rPr>
              <a:t>We cannot say, “Good the sinner keeps sinning!”</a:t>
            </a:r>
          </a:p>
          <a:p>
            <a:pPr lvl="1"/>
            <a:r>
              <a:rPr lang="en-US" sz="4000" b="1" dirty="0">
                <a:effectLst>
                  <a:outerShdw blurRad="38100" dist="38100" dir="2700000" algn="tl">
                    <a:srgbClr val="000000">
                      <a:alpha val="43137"/>
                    </a:srgbClr>
                  </a:outerShdw>
                </a:effectLst>
              </a:rPr>
              <a:t>We cannot say, “That sinful lifestyle is good!”</a:t>
            </a:r>
          </a:p>
        </p:txBody>
      </p:sp>
    </p:spTree>
    <p:extLst>
      <p:ext uri="{BB962C8B-B14F-4D97-AF65-F5344CB8AC3E}">
        <p14:creationId xmlns:p14="http://schemas.microsoft.com/office/powerpoint/2010/main" val="243140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62500" lnSpcReduction="20000"/>
          </a:bodyPr>
          <a:lstStyle/>
          <a:p>
            <a:r>
              <a:rPr lang="en-US" sz="4000" b="1" dirty="0">
                <a:effectLst>
                  <a:outerShdw blurRad="38100" dist="38100" dir="2700000" algn="tl">
                    <a:srgbClr val="000000">
                      <a:alpha val="43137"/>
                    </a:srgbClr>
                  </a:outerShdw>
                </a:effectLst>
              </a:rPr>
              <a:t>Love is… (6)</a:t>
            </a:r>
          </a:p>
          <a:p>
            <a:pPr lvl="1"/>
            <a:r>
              <a:rPr lang="en-US" sz="4000" b="1" dirty="0">
                <a:effectLst>
                  <a:outerShdw blurRad="38100" dist="38100" dir="2700000" algn="tl">
                    <a:srgbClr val="000000">
                      <a:alpha val="43137"/>
                    </a:srgbClr>
                  </a:outerShdw>
                </a:effectLst>
              </a:rPr>
              <a:t>Wrongdoing is wrongdoing</a:t>
            </a:r>
          </a:p>
          <a:p>
            <a:pPr lvl="1"/>
            <a:r>
              <a:rPr lang="en-US" sz="4000" b="1" dirty="0">
                <a:effectLst>
                  <a:outerShdw blurRad="38100" dist="38100" dir="2700000" algn="tl">
                    <a:srgbClr val="000000">
                      <a:alpha val="43137"/>
                    </a:srgbClr>
                  </a:outerShdw>
                </a:effectLst>
              </a:rPr>
              <a:t>To rejoice in someone who rejects God…is to be </a:t>
            </a:r>
            <a:r>
              <a:rPr lang="en-US" sz="4000" b="1" i="1" u="sng" dirty="0">
                <a:effectLst>
                  <a:outerShdw blurRad="38100" dist="38100" dir="2700000" algn="tl">
                    <a:srgbClr val="000000">
                      <a:alpha val="43137"/>
                    </a:srgbClr>
                  </a:outerShdw>
                </a:effectLst>
              </a:rPr>
              <a:t>unloving</a:t>
            </a:r>
            <a:r>
              <a:rPr lang="en-US" sz="4000" b="1" dirty="0">
                <a:effectLst>
                  <a:outerShdw blurRad="38100" dist="38100" dir="2700000" algn="tl">
                    <a:srgbClr val="000000">
                      <a:alpha val="43137"/>
                    </a:srgbClr>
                  </a:outerShdw>
                </a:effectLst>
              </a:rPr>
              <a:t> toward them and </a:t>
            </a:r>
            <a:r>
              <a:rPr lang="en-US" sz="4000" b="1" i="1" u="sng" dirty="0">
                <a:effectLst>
                  <a:outerShdw blurRad="38100" dist="38100" dir="2700000" algn="tl">
                    <a:srgbClr val="000000">
                      <a:alpha val="43137"/>
                    </a:srgbClr>
                  </a:outerShdw>
                </a:effectLst>
              </a:rPr>
              <a:t>unloving</a:t>
            </a:r>
            <a:r>
              <a:rPr lang="en-US" sz="4000" b="1" dirty="0">
                <a:effectLst>
                  <a:outerShdw blurRad="38100" dist="38100" dir="2700000" algn="tl">
                    <a:srgbClr val="000000">
                      <a:alpha val="43137"/>
                    </a:srgbClr>
                  </a:outerShdw>
                </a:effectLst>
              </a:rPr>
              <a:t> toward God</a:t>
            </a:r>
          </a:p>
          <a:p>
            <a:pPr lvl="1"/>
            <a:r>
              <a:rPr lang="en-US" sz="4000" b="1" dirty="0">
                <a:effectLst>
                  <a:outerShdw blurRad="38100" dist="38100" dir="2700000" algn="tl">
                    <a:srgbClr val="000000">
                      <a:alpha val="43137"/>
                    </a:srgbClr>
                  </a:outerShdw>
                </a:effectLst>
              </a:rPr>
              <a:t>If our lifestyles of sin were walking us off the edge of a cliff, then mere acceptance is only pushing each other over the cliff</a:t>
            </a:r>
          </a:p>
          <a:p>
            <a:pPr lvl="1"/>
            <a:r>
              <a:rPr lang="en-US" sz="4000" b="1" dirty="0">
                <a:effectLst>
                  <a:outerShdw blurRad="38100" dist="38100" dir="2700000" algn="tl">
                    <a:srgbClr val="000000">
                      <a:alpha val="43137"/>
                    </a:srgbClr>
                  </a:outerShdw>
                </a:effectLst>
              </a:rPr>
              <a:t>I can </a:t>
            </a:r>
            <a:r>
              <a:rPr lang="en-US" sz="4000" b="1" i="1" u="sng" dirty="0">
                <a:effectLst>
                  <a:outerShdw blurRad="38100" dist="38100" dir="2700000" algn="tl">
                    <a:srgbClr val="000000">
                      <a:alpha val="43137"/>
                    </a:srgbClr>
                  </a:outerShdw>
                </a:effectLst>
              </a:rPr>
              <a:t>not</a:t>
            </a:r>
            <a:r>
              <a:rPr lang="en-US" sz="4000" b="1" dirty="0">
                <a:effectLst>
                  <a:outerShdw blurRad="38100" dist="38100" dir="2700000" algn="tl">
                    <a:srgbClr val="000000">
                      <a:alpha val="43137"/>
                    </a:srgbClr>
                  </a:outerShdw>
                </a:effectLst>
              </a:rPr>
              <a:t> accept something and still be patient and kind</a:t>
            </a:r>
          </a:p>
          <a:p>
            <a:pPr lvl="1"/>
            <a:r>
              <a:rPr lang="en-US" sz="4000" b="1" dirty="0">
                <a:effectLst>
                  <a:outerShdw blurRad="38100" dist="38100" dir="2700000" algn="tl">
                    <a:srgbClr val="000000">
                      <a:alpha val="43137"/>
                    </a:srgbClr>
                  </a:outerShdw>
                </a:effectLst>
              </a:rPr>
              <a:t>I can reason, proclaim the truth, all while loving them, and still reject someone's personal beliefs and actions</a:t>
            </a:r>
          </a:p>
          <a:p>
            <a:pPr lvl="1"/>
            <a:r>
              <a:rPr lang="en-US" sz="4000" b="1" dirty="0">
                <a:effectLst>
                  <a:outerShdw blurRad="38100" dist="38100" dir="2700000" algn="tl">
                    <a:srgbClr val="000000">
                      <a:alpha val="43137"/>
                    </a:srgbClr>
                  </a:outerShdw>
                </a:effectLst>
              </a:rPr>
              <a:t>The idea that individual boys and girls can change their gender based upon their internal feelings</a:t>
            </a:r>
          </a:p>
          <a:p>
            <a:pPr lvl="1"/>
            <a:r>
              <a:rPr lang="en-US" sz="4000" b="1" dirty="0">
                <a:effectLst>
                  <a:outerShdw blurRad="38100" dist="38100" dir="2700000" algn="tl">
                    <a:srgbClr val="000000">
                      <a:alpha val="43137"/>
                    </a:srgbClr>
                  </a:outerShdw>
                </a:effectLst>
              </a:rPr>
              <a:t>I find no reason to disassociate gender from the physical since gender is a physical property</a:t>
            </a:r>
          </a:p>
          <a:p>
            <a:pPr lvl="1"/>
            <a:r>
              <a:rPr lang="en-US" sz="4000" b="1" dirty="0">
                <a:effectLst>
                  <a:outerShdw blurRad="38100" dist="38100" dir="2700000" algn="tl">
                    <a:srgbClr val="000000">
                      <a:alpha val="43137"/>
                    </a:srgbClr>
                  </a:outerShdw>
                </a:effectLst>
              </a:rPr>
              <a:t>Likewise, what one thinks or feels may not be true of reality because of cognitive malfunction</a:t>
            </a:r>
          </a:p>
        </p:txBody>
      </p:sp>
    </p:spTree>
    <p:extLst>
      <p:ext uri="{BB962C8B-B14F-4D97-AF65-F5344CB8AC3E}">
        <p14:creationId xmlns:p14="http://schemas.microsoft.com/office/powerpoint/2010/main" val="617499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0000" lnSpcReduction="20000"/>
          </a:bodyPr>
          <a:lstStyle/>
          <a:p>
            <a:r>
              <a:rPr lang="en-US" sz="4000" b="1" dirty="0">
                <a:effectLst>
                  <a:outerShdw blurRad="38100" dist="38100" dir="2700000" algn="tl">
                    <a:srgbClr val="000000">
                      <a:alpha val="43137"/>
                    </a:srgbClr>
                  </a:outerShdw>
                </a:effectLst>
              </a:rPr>
              <a:t>Love is… (7)</a:t>
            </a:r>
          </a:p>
          <a:p>
            <a:pPr lvl="1"/>
            <a:r>
              <a:rPr lang="en-US" sz="4000" b="1" dirty="0">
                <a:effectLst>
                  <a:outerShdw blurRad="38100" dist="38100" dir="2700000" algn="tl">
                    <a:srgbClr val="000000">
                      <a:alpha val="43137"/>
                    </a:srgbClr>
                  </a:outerShdw>
                </a:effectLst>
              </a:rPr>
              <a:t>Still, let’s say I come into contact with someone who is transgender</a:t>
            </a:r>
          </a:p>
          <a:p>
            <a:pPr lvl="1"/>
            <a:r>
              <a:rPr lang="en-US" sz="4000" b="1" dirty="0">
                <a:effectLst>
                  <a:outerShdw blurRad="38100" dist="38100" dir="2700000" algn="tl">
                    <a:srgbClr val="000000">
                      <a:alpha val="43137"/>
                    </a:srgbClr>
                  </a:outerShdw>
                </a:effectLst>
              </a:rPr>
              <a:t>I can be patient and kind toward someone I completely disagree with</a:t>
            </a:r>
          </a:p>
          <a:p>
            <a:pPr lvl="1"/>
            <a:r>
              <a:rPr lang="en-US" sz="4000" b="1" dirty="0">
                <a:effectLst>
                  <a:outerShdw blurRad="38100" dist="38100" dir="2700000" algn="tl">
                    <a:srgbClr val="000000">
                      <a:alpha val="43137"/>
                    </a:srgbClr>
                  </a:outerShdw>
                </a:effectLst>
              </a:rPr>
              <a:t>My hope is that in time they will become more receptive to the truth</a:t>
            </a:r>
          </a:p>
          <a:p>
            <a:pPr lvl="1"/>
            <a:r>
              <a:rPr lang="en-US" sz="4000" b="1" dirty="0">
                <a:effectLst>
                  <a:outerShdw blurRad="38100" dist="38100" dir="2700000" algn="tl">
                    <a:srgbClr val="000000">
                      <a:alpha val="43137"/>
                    </a:srgbClr>
                  </a:outerShdw>
                </a:effectLst>
              </a:rPr>
              <a:t>Let’s say it isn’t even someone I totally disagree with…but someone I do agree with</a:t>
            </a:r>
          </a:p>
          <a:p>
            <a:pPr lvl="1"/>
            <a:r>
              <a:rPr lang="en-US" sz="4000" b="1" dirty="0">
                <a:effectLst>
                  <a:outerShdw blurRad="38100" dist="38100" dir="2700000" algn="tl">
                    <a:srgbClr val="000000">
                      <a:alpha val="43137"/>
                    </a:srgbClr>
                  </a:outerShdw>
                </a:effectLst>
              </a:rPr>
              <a:t>Do I accept their unloving characteristics?</a:t>
            </a:r>
          </a:p>
          <a:p>
            <a:pPr lvl="1"/>
            <a:r>
              <a:rPr lang="en-US" sz="4000" b="1" dirty="0">
                <a:effectLst>
                  <a:outerShdw blurRad="38100" dist="38100" dir="2700000" algn="tl">
                    <a:srgbClr val="000000">
                      <a:alpha val="43137"/>
                    </a:srgbClr>
                  </a:outerShdw>
                </a:effectLst>
              </a:rPr>
              <a:t>I do not rejoice in wrongdoing nor do I support or accept it</a:t>
            </a:r>
          </a:p>
          <a:p>
            <a:pPr lvl="1"/>
            <a:r>
              <a:rPr lang="en-US" sz="4000" b="1" dirty="0">
                <a:effectLst>
                  <a:outerShdw blurRad="38100" dist="38100" dir="2700000" algn="tl">
                    <a:srgbClr val="000000">
                      <a:alpha val="43137"/>
                    </a:srgbClr>
                  </a:outerShdw>
                </a:effectLst>
              </a:rPr>
              <a:t>In love, in patience, in kindness, I seek to bring them to the truth of their error</a:t>
            </a:r>
          </a:p>
        </p:txBody>
      </p:sp>
    </p:spTree>
    <p:extLst>
      <p:ext uri="{BB962C8B-B14F-4D97-AF65-F5344CB8AC3E}">
        <p14:creationId xmlns:p14="http://schemas.microsoft.com/office/powerpoint/2010/main" val="3171164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10000"/>
          </a:bodyPr>
          <a:lstStyle/>
          <a:p>
            <a:r>
              <a:rPr lang="en-US" sz="4000" b="1" dirty="0">
                <a:effectLst>
                  <a:outerShdw blurRad="38100" dist="38100" dir="2700000" algn="tl">
                    <a:srgbClr val="000000">
                      <a:alpha val="43137"/>
                    </a:srgbClr>
                  </a:outerShdw>
                </a:effectLst>
              </a:rPr>
              <a:t>Love is… (8)</a:t>
            </a:r>
          </a:p>
          <a:p>
            <a:pPr lvl="1"/>
            <a:r>
              <a:rPr lang="en-US" sz="4000" b="1" dirty="0">
                <a:effectLst>
                  <a:outerShdw blurRad="38100" dist="38100" dir="2700000" algn="tl">
                    <a:srgbClr val="000000">
                      <a:alpha val="43137"/>
                    </a:srgbClr>
                  </a:outerShdw>
                </a:effectLst>
              </a:rPr>
              <a:t>We do not decide what wrongdoing is, only God can do this</a:t>
            </a:r>
          </a:p>
          <a:p>
            <a:pPr lvl="1"/>
            <a:r>
              <a:rPr lang="en-US" sz="4000" b="1" dirty="0">
                <a:effectLst>
                  <a:outerShdw blurRad="38100" dist="38100" dir="2700000" algn="tl">
                    <a:srgbClr val="000000">
                      <a:alpha val="43137"/>
                    </a:srgbClr>
                  </a:outerShdw>
                </a:effectLst>
              </a:rPr>
              <a:t>He alone knows the repercussions, and He alone can be the source for all things good and moral</a:t>
            </a:r>
          </a:p>
          <a:p>
            <a:pPr lvl="1"/>
            <a:r>
              <a:rPr lang="en-US" sz="4000" b="1" dirty="0">
                <a:effectLst>
                  <a:outerShdw blurRad="38100" dist="38100" dir="2700000" algn="tl">
                    <a:srgbClr val="000000">
                      <a:alpha val="43137"/>
                    </a:srgbClr>
                  </a:outerShdw>
                </a:effectLst>
              </a:rPr>
              <a:t>To rejoice in wrongdoing…would be unloving toward our good Creator</a:t>
            </a:r>
          </a:p>
          <a:p>
            <a:pPr lvl="1"/>
            <a:r>
              <a:rPr lang="en-US" sz="4000" b="1" dirty="0">
                <a:effectLst>
                  <a:outerShdw blurRad="38100" dist="38100" dir="2700000" algn="tl">
                    <a:srgbClr val="000000">
                      <a:alpha val="43137"/>
                    </a:srgbClr>
                  </a:outerShdw>
                </a:effectLst>
              </a:rPr>
              <a:t>This requires us to know the Scriptures</a:t>
            </a:r>
          </a:p>
          <a:p>
            <a:pPr lvl="1"/>
            <a:r>
              <a:rPr lang="en-US" sz="4000" b="1" dirty="0">
                <a:effectLst>
                  <a:outerShdw blurRad="38100" dist="38100" dir="2700000" algn="tl">
                    <a:srgbClr val="000000">
                      <a:alpha val="43137"/>
                    </a:srgbClr>
                  </a:outerShdw>
                </a:effectLst>
              </a:rPr>
              <a:t>It requires us to know God</a:t>
            </a:r>
          </a:p>
        </p:txBody>
      </p:sp>
    </p:spTree>
    <p:extLst>
      <p:ext uri="{BB962C8B-B14F-4D97-AF65-F5344CB8AC3E}">
        <p14:creationId xmlns:p14="http://schemas.microsoft.com/office/powerpoint/2010/main" val="16189244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4000" b="1" dirty="0">
                <a:effectLst>
                  <a:outerShdw blurRad="38100" dist="38100" dir="2700000" algn="tl">
                    <a:srgbClr val="000000">
                      <a:alpha val="43137"/>
                    </a:srgbClr>
                  </a:outerShdw>
                </a:effectLst>
              </a:rPr>
              <a:t>Love is… (9)</a:t>
            </a:r>
          </a:p>
          <a:p>
            <a:pPr lvl="1"/>
            <a:r>
              <a:rPr lang="en-US" sz="4000" b="1" dirty="0">
                <a:effectLst>
                  <a:outerShdw blurRad="38100" dist="38100" dir="2700000" algn="tl">
                    <a:srgbClr val="000000">
                      <a:alpha val="43137"/>
                    </a:srgbClr>
                  </a:outerShdw>
                </a:effectLst>
              </a:rPr>
              <a:t>It is foundational because it shows the very character of God</a:t>
            </a:r>
          </a:p>
          <a:p>
            <a:pPr lvl="1"/>
            <a:r>
              <a:rPr lang="en-US" sz="4000" b="1" dirty="0">
                <a:effectLst>
                  <a:outerShdw blurRad="38100" dist="38100" dir="2700000" algn="tl">
                    <a:srgbClr val="000000">
                      <a:alpha val="43137"/>
                    </a:srgbClr>
                  </a:outerShdw>
                </a:effectLst>
              </a:rPr>
              <a:t>It is to seek a foundational relational principle founded on God Himself</a:t>
            </a:r>
          </a:p>
          <a:p>
            <a:pPr lvl="1"/>
            <a:r>
              <a:rPr lang="en-US" sz="4000" b="1" dirty="0">
                <a:effectLst>
                  <a:outerShdw blurRad="38100" dist="38100" dir="2700000" algn="tl">
                    <a:srgbClr val="000000">
                      <a:alpha val="43137"/>
                    </a:srgbClr>
                  </a:outerShdw>
                </a:effectLst>
              </a:rPr>
              <a:t>Be challenged by these verses</a:t>
            </a:r>
          </a:p>
          <a:p>
            <a:pPr lvl="1"/>
            <a:r>
              <a:rPr lang="en-US" sz="4000" b="1" dirty="0">
                <a:effectLst>
                  <a:outerShdw blurRad="38100" dist="38100" dir="2700000" algn="tl">
                    <a:srgbClr val="000000">
                      <a:alpha val="43137"/>
                    </a:srgbClr>
                  </a:outerShdw>
                </a:effectLst>
              </a:rPr>
              <a:t>Consider this… “</a:t>
            </a:r>
            <a:r>
              <a:rPr lang="en-US" sz="4000" b="1" i="1" u="sng" dirty="0">
                <a:effectLst>
                  <a:outerShdw blurRad="38100" dist="38100" dir="2700000" algn="tl">
                    <a:srgbClr val="000000">
                      <a:alpha val="43137"/>
                    </a:srgbClr>
                  </a:outerShdw>
                </a:effectLst>
              </a:rPr>
              <a:t>Your Name</a:t>
            </a:r>
            <a:r>
              <a:rPr lang="en-US" sz="4000" b="1" i="1" dirty="0">
                <a:effectLst>
                  <a:outerShdw blurRad="38100" dist="38100" dir="2700000" algn="tl">
                    <a:srgbClr val="000000">
                      <a:alpha val="43137"/>
                    </a:srgbClr>
                  </a:outerShdw>
                </a:effectLst>
              </a:rPr>
              <a:t> </a:t>
            </a:r>
            <a:r>
              <a:rPr lang="en-US" sz="4000" b="1" dirty="0">
                <a:effectLst>
                  <a:outerShdw blurRad="38100" dist="38100" dir="2700000" algn="tl">
                    <a:srgbClr val="000000">
                      <a:alpha val="43137"/>
                    </a:srgbClr>
                  </a:outerShdw>
                </a:effectLst>
              </a:rPr>
              <a:t>is…” “</a:t>
            </a:r>
            <a:r>
              <a:rPr lang="en-US" sz="4000" b="1" i="1" u="sng" dirty="0">
                <a:effectLst>
                  <a:outerShdw blurRad="38100" dist="38100" dir="2700000" algn="tl">
                    <a:srgbClr val="000000">
                      <a:alpha val="43137"/>
                    </a:srgbClr>
                  </a:outerShdw>
                </a:effectLst>
              </a:rPr>
              <a:t>Your Name </a:t>
            </a:r>
            <a:r>
              <a:rPr lang="en-US" sz="4000" b="1" dirty="0">
                <a:effectLst>
                  <a:outerShdw blurRad="38100" dist="38100" dir="2700000" algn="tl">
                    <a:srgbClr val="000000">
                      <a:alpha val="43137"/>
                    </a:srgbClr>
                  </a:outerShdw>
                </a:effectLst>
              </a:rPr>
              <a:t>does not…”</a:t>
            </a:r>
          </a:p>
          <a:p>
            <a:pPr lvl="1"/>
            <a:r>
              <a:rPr lang="en-US" sz="4000" b="1" dirty="0">
                <a:effectLst>
                  <a:outerShdw blurRad="38100" dist="38100" dir="2700000" algn="tl">
                    <a:srgbClr val="000000">
                      <a:alpha val="43137"/>
                    </a:srgbClr>
                  </a:outerShdw>
                </a:effectLst>
              </a:rPr>
              <a:t>Let this be the </a:t>
            </a:r>
            <a:r>
              <a:rPr lang="en-US" sz="4000" b="1" i="1" u="sng" dirty="0">
                <a:effectLst>
                  <a:outerShdw blurRad="38100" dist="38100" dir="2700000" algn="tl">
                    <a:srgbClr val="000000">
                      <a:alpha val="43137"/>
                    </a:srgbClr>
                  </a:outerShdw>
                </a:effectLst>
              </a:rPr>
              <a:t>starting</a:t>
            </a:r>
            <a:r>
              <a:rPr lang="en-US" sz="4000" b="1" dirty="0">
                <a:effectLst>
                  <a:outerShdw blurRad="38100" dist="38100" dir="2700000" algn="tl">
                    <a:srgbClr val="000000">
                      <a:alpha val="43137"/>
                    </a:srgbClr>
                  </a:outerShdw>
                </a:effectLst>
              </a:rPr>
              <a:t> place because it will </a:t>
            </a:r>
            <a:r>
              <a:rPr lang="en-US" sz="4000" b="1" i="1" u="sng" dirty="0">
                <a:effectLst>
                  <a:outerShdw blurRad="38100" dist="38100" dir="2700000" algn="tl">
                    <a:srgbClr val="000000">
                      <a:alpha val="43137"/>
                    </a:srgbClr>
                  </a:outerShdw>
                </a:effectLst>
              </a:rPr>
              <a:t>lead</a:t>
            </a:r>
            <a:r>
              <a:rPr lang="en-US" sz="4000" b="1" dirty="0">
                <a:effectLst>
                  <a:outerShdw blurRad="38100" dist="38100" dir="2700000" algn="tl">
                    <a:srgbClr val="000000">
                      <a:alpha val="43137"/>
                    </a:srgbClr>
                  </a:outerShdw>
                </a:effectLst>
              </a:rPr>
              <a:t> to great things</a:t>
            </a:r>
          </a:p>
          <a:p>
            <a:pPr lvl="1"/>
            <a:r>
              <a:rPr lang="en-US" sz="4000" b="1" dirty="0">
                <a:effectLst>
                  <a:outerShdw blurRad="38100" dist="38100" dir="2700000" algn="tl">
                    <a:srgbClr val="000000">
                      <a:alpha val="43137"/>
                    </a:srgbClr>
                  </a:outerShdw>
                </a:effectLst>
              </a:rPr>
              <a:t>Be what love is…not what it is not</a:t>
            </a:r>
          </a:p>
        </p:txBody>
      </p:sp>
    </p:spTree>
    <p:extLst>
      <p:ext uri="{BB962C8B-B14F-4D97-AF65-F5344CB8AC3E}">
        <p14:creationId xmlns:p14="http://schemas.microsoft.com/office/powerpoint/2010/main" val="24624788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i="1" u="sng"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it begins</a:t>
            </a:r>
          </a:p>
          <a:p>
            <a:pPr lvl="1"/>
            <a:r>
              <a:rPr lang="en-US" sz="10800" b="1" i="1" u="sng"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i="1" u="sng"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2822</TotalTime>
  <Words>1196</Words>
  <Application>Microsoft Office PowerPoint</Application>
  <PresentationFormat>Widescreen</PresentationFormat>
  <Paragraphs>100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Segoe Print</vt:lpstr>
      <vt:lpstr>Times New Roman</vt:lpstr>
      <vt:lpstr>Nature Illustration 16x9</vt:lpstr>
      <vt:lpstr>I Corinthians 13:4-7</vt:lpstr>
      <vt:lpstr>PowerPoint Presentation</vt:lpstr>
      <vt:lpstr>PowerPoint Presentation</vt:lpstr>
      <vt:lpstr>PowerPoint Presentation</vt:lpstr>
      <vt:lpstr>PowerPoint Presentation</vt:lpstr>
      <vt:lpstr>PowerPoint Presentation</vt:lpstr>
      <vt:lpstr>Main Point</vt:lpstr>
      <vt:lpstr>Application Points</vt:lpstr>
      <vt:lpstr>PowerPoint Presentation</vt:lpstr>
      <vt:lpstr>PowerPoint Presentation</vt:lpstr>
      <vt:lpstr>Application Points</vt:lpstr>
      <vt:lpstr>Application Points</vt:lpstr>
      <vt:lpstr>Application Points</vt:lpstr>
      <vt:lpstr>Application Points</vt:lpstr>
      <vt:lpstr>Application Points</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73</cp:revision>
  <dcterms:created xsi:type="dcterms:W3CDTF">2021-03-19T19:48:33Z</dcterms:created>
  <dcterms:modified xsi:type="dcterms:W3CDTF">2023-06-11T16:26:34Z</dcterms:modified>
</cp:coreProperties>
</file>