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7" r:id="rId2"/>
    <p:sldId id="387" r:id="rId3"/>
    <p:sldId id="389" r:id="rId4"/>
    <p:sldId id="390" r:id="rId5"/>
    <p:sldId id="391" r:id="rId6"/>
    <p:sldId id="263" r:id="rId7"/>
    <p:sldId id="258" r:id="rId8"/>
    <p:sldId id="523" r:id="rId9"/>
    <p:sldId id="529" r:id="rId10"/>
    <p:sldId id="530" r:id="rId11"/>
    <p:sldId id="531" r:id="rId12"/>
    <p:sldId id="532" r:id="rId13"/>
    <p:sldId id="533" r:id="rId14"/>
    <p:sldId id="534" r:id="rId15"/>
    <p:sldId id="27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2" autoAdjust="0"/>
    <p:restoredTop sz="94660"/>
  </p:normalViewPr>
  <p:slideViewPr>
    <p:cSldViewPr snapToGrid="0">
      <p:cViewPr varScale="1">
        <p:scale>
          <a:sx n="41" d="100"/>
          <a:sy n="41" d="100"/>
        </p:scale>
        <p:origin x="78" y="996"/>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t>6/2/2023</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t>6/2/2023</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6/2/2023</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6/2/2023</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4CF99945-0A15-4715-AB6C-F5E56CF20F70}" type="datetimeFigureOut">
              <a:rPr lang="en-US"/>
              <a:t>6/2/2023</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4CF99945-0A15-4715-AB6C-F5E56CF20F70}" type="datetimeFigureOut">
              <a:rPr lang="en-US"/>
              <a:t>6/2/2023</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a:t>‹#›</a:t>
            </a:fld>
            <a:endParaRPr/>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4CF99945-0A15-4715-AB6C-F5E56CF20F70}" type="datetimeFigureOut">
              <a:rPr lang="en-US"/>
              <a:t>6/2/2023</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lvl1pPr>
          </a:lstStyle>
          <a:p>
            <a:r>
              <a:rPr lang="en-US"/>
              <a:t>Click to edit Master title style</a:t>
            </a:r>
            <a:endParaRPr lang="en-US" dirty="0"/>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6/2/2023</a:t>
            </a:fld>
            <a:endParaRP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6/2/2023</a:t>
            </a:fld>
            <a:endParaRP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6/2/2023</a:t>
            </a:fld>
            <a:endParaRP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6/2/2023</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6/2/2023</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6/2/2023</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6/2/2023</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0"/>
            <a:ext cx="119052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9100" y="804500"/>
            <a:ext cx="441658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700"/>
              </a:lnSpc>
              <a:defRPr sz="4500">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9099" y="4623212"/>
            <a:ext cx="441658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522062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alphaModFix amt="40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tx1"/>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tx1"/>
                </a:solidFill>
              </a:defRPr>
            </a:lvl1pPr>
          </a:lstStyle>
          <a:p>
            <a:fld id="{4CF99945-0A15-4715-AB6C-F5E56CF20F70}" type="datetimeFigureOut">
              <a:rPr lang="en-US" smtClean="0"/>
              <a:pPr/>
              <a:t>6/2/2023</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 id="2147483663" r:id="rId15"/>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000" b="1" dirty="0">
                <a:effectLst>
                  <a:outerShdw blurRad="38100" dist="38100" dir="2700000" algn="tl">
                    <a:srgbClr val="000000">
                      <a:alpha val="43137"/>
                    </a:srgbClr>
                  </a:outerShdw>
                </a:effectLst>
              </a:rPr>
              <a:t>I Corinthians 13:1-3</a:t>
            </a:r>
          </a:p>
        </p:txBody>
      </p:sp>
      <p:sp>
        <p:nvSpPr>
          <p:cNvPr id="3" name="Subtitle 2"/>
          <p:cNvSpPr>
            <a:spLocks noGrp="1"/>
          </p:cNvSpPr>
          <p:nvPr>
            <p:ph type="subTitle" idx="1"/>
          </p:nvPr>
        </p:nvSpPr>
        <p:spPr/>
        <p:txBody>
          <a:bodyPr>
            <a:normAutofit/>
          </a:bodyPr>
          <a:lstStyle/>
          <a:p>
            <a:r>
              <a:rPr lang="en-US" sz="4400" b="1" dirty="0">
                <a:effectLst>
                  <a:outerShdw blurRad="38100" dist="38100" dir="2700000" algn="tl">
                    <a:srgbClr val="000000">
                      <a:alpha val="43137"/>
                    </a:srgbClr>
                  </a:outerShdw>
                </a:effectLst>
              </a:rPr>
              <a:t>A Foundation of Love</a:t>
            </a:r>
          </a:p>
        </p:txBody>
      </p:sp>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4F4469-7B7E-00D6-E129-C0159BC1DB66}"/>
              </a:ext>
            </a:extLst>
          </p:cNvPr>
          <p:cNvPicPr>
            <a:picLocks noChangeAspect="1"/>
          </p:cNvPicPr>
          <p:nvPr/>
        </p:nvPicPr>
        <p:blipFill>
          <a:blip r:embed="rId2"/>
          <a:stretch>
            <a:fillRect/>
          </a:stretch>
        </p:blipFill>
        <p:spPr>
          <a:xfrm>
            <a:off x="1098150" y="780451"/>
            <a:ext cx="9995703" cy="6076656"/>
          </a:xfrm>
          <a:prstGeom prst="rect">
            <a:avLst/>
          </a:prstGeom>
        </p:spPr>
      </p:pic>
      <p:sp>
        <p:nvSpPr>
          <p:cNvPr id="3" name="TextBox 2">
            <a:extLst>
              <a:ext uri="{FF2B5EF4-FFF2-40B4-BE49-F238E27FC236}">
                <a16:creationId xmlns:a16="http://schemas.microsoft.com/office/drawing/2014/main" id="{6609492D-891B-BE72-CB11-62F15F047F5A}"/>
              </a:ext>
            </a:extLst>
          </p:cNvPr>
          <p:cNvSpPr txBox="1"/>
          <p:nvPr/>
        </p:nvSpPr>
        <p:spPr>
          <a:xfrm>
            <a:off x="2395029" y="894"/>
            <a:ext cx="7230190" cy="769241"/>
          </a:xfrm>
          <a:prstGeom prst="rect">
            <a:avLst/>
          </a:prstGeom>
          <a:noFill/>
        </p:spPr>
        <p:txBody>
          <a:bodyPr wrap="square" rtlCol="0">
            <a:spAutoFit/>
          </a:bodyPr>
          <a:lstStyle/>
          <a:p>
            <a:pPr algn="ctr"/>
            <a:r>
              <a:rPr lang="en-US" sz="4399" dirty="0">
                <a:solidFill>
                  <a:schemeClr val="bg1"/>
                </a:solidFill>
              </a:rPr>
              <a:t>The Wide World</a:t>
            </a:r>
          </a:p>
        </p:txBody>
      </p:sp>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AF6B03-8CD2-A0A2-1486-A6942AC182CB}"/>
              </a:ext>
            </a:extLst>
          </p:cNvPr>
          <p:cNvPicPr>
            <a:picLocks noChangeAspect="1"/>
          </p:cNvPicPr>
          <p:nvPr/>
        </p:nvPicPr>
        <p:blipFill>
          <a:blip r:embed="rId2"/>
          <a:stretch>
            <a:fillRect/>
          </a:stretch>
        </p:blipFill>
        <p:spPr>
          <a:xfrm>
            <a:off x="1253571" y="780451"/>
            <a:ext cx="9684861" cy="6076656"/>
          </a:xfrm>
          <a:prstGeom prst="rect">
            <a:avLst/>
          </a:prstGeom>
        </p:spPr>
      </p:pic>
      <p:sp>
        <p:nvSpPr>
          <p:cNvPr id="5" name="Title 1">
            <a:extLst>
              <a:ext uri="{FF2B5EF4-FFF2-40B4-BE49-F238E27FC236}">
                <a16:creationId xmlns:a16="http://schemas.microsoft.com/office/drawing/2014/main" id="{C4DF6C22-DAA3-5EB2-EC7A-4240D5F685BE}"/>
              </a:ext>
            </a:extLst>
          </p:cNvPr>
          <p:cNvSpPr txBox="1">
            <a:spLocks/>
          </p:cNvSpPr>
          <p:nvPr/>
        </p:nvSpPr>
        <p:spPr>
          <a:xfrm>
            <a:off x="1066245" y="894"/>
            <a:ext cx="10053164" cy="778701"/>
          </a:xfrm>
          <a:prstGeom prst="rect">
            <a:avLst/>
          </a:prstGeom>
        </p:spPr>
        <p:txBody>
          <a:bodyPr vert="horz" lIns="91416" tIns="45708" rIns="91416" bIns="45708"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799" b="1" dirty="0">
                <a:solidFill>
                  <a:schemeClr val="bg1"/>
                </a:solidFill>
                <a:effectLst>
                  <a:outerShdw blurRad="38100" dist="38100" dir="2700000" algn="tl">
                    <a:srgbClr val="000000">
                      <a:alpha val="43137"/>
                    </a:srgbClr>
                  </a:outerShdw>
                </a:effectLst>
              </a:rPr>
              <a:t>Europe</a:t>
            </a:r>
          </a:p>
        </p:txBody>
      </p:sp>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BF6348-CFDE-95AC-3432-388020C1C69B}"/>
              </a:ext>
            </a:extLst>
          </p:cNvPr>
          <p:cNvPicPr>
            <a:picLocks noChangeAspect="1"/>
          </p:cNvPicPr>
          <p:nvPr/>
        </p:nvPicPr>
        <p:blipFill>
          <a:blip r:embed="rId2"/>
          <a:stretch>
            <a:fillRect/>
          </a:stretch>
        </p:blipFill>
        <p:spPr>
          <a:xfrm>
            <a:off x="1716785" y="780451"/>
            <a:ext cx="8758430" cy="6076656"/>
          </a:xfrm>
          <a:prstGeom prst="rect">
            <a:avLst/>
          </a:prstGeom>
        </p:spPr>
      </p:pic>
      <p:sp>
        <p:nvSpPr>
          <p:cNvPr id="4" name="Title 1">
            <a:extLst>
              <a:ext uri="{FF2B5EF4-FFF2-40B4-BE49-F238E27FC236}">
                <a16:creationId xmlns:a16="http://schemas.microsoft.com/office/drawing/2014/main" id="{39DC81CF-91D1-DA31-5788-6888902EC05E}"/>
              </a:ext>
            </a:extLst>
          </p:cNvPr>
          <p:cNvSpPr txBox="1">
            <a:spLocks/>
          </p:cNvSpPr>
          <p:nvPr/>
        </p:nvSpPr>
        <p:spPr>
          <a:xfrm>
            <a:off x="1066245" y="894"/>
            <a:ext cx="10053164" cy="778701"/>
          </a:xfrm>
          <a:prstGeom prst="rect">
            <a:avLst/>
          </a:prstGeom>
        </p:spPr>
        <p:txBody>
          <a:bodyPr vert="horz" lIns="91416" tIns="45708" rIns="91416" bIns="45708"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799" b="1" dirty="0">
                <a:effectLst>
                  <a:outerShdw blurRad="38100" dist="38100" dir="2700000" algn="tl">
                    <a:srgbClr val="000000">
                      <a:alpha val="43137"/>
                    </a:srgbClr>
                  </a:outerShdw>
                </a:effectLst>
              </a:rPr>
              <a:t>Looking Closer</a:t>
            </a:r>
          </a:p>
        </p:txBody>
      </p:sp>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03F9BE-A988-0181-35D6-FE0F9045B043}"/>
              </a:ext>
            </a:extLst>
          </p:cNvPr>
          <p:cNvPicPr>
            <a:picLocks noChangeAspect="1"/>
          </p:cNvPicPr>
          <p:nvPr/>
        </p:nvPicPr>
        <p:blipFill>
          <a:blip r:embed="rId2"/>
          <a:stretch>
            <a:fillRect/>
          </a:stretch>
        </p:blipFill>
        <p:spPr>
          <a:xfrm>
            <a:off x="1552223" y="780451"/>
            <a:ext cx="9087557" cy="6076656"/>
          </a:xfrm>
          <a:prstGeom prst="rect">
            <a:avLst/>
          </a:prstGeom>
        </p:spPr>
      </p:pic>
      <p:sp>
        <p:nvSpPr>
          <p:cNvPr id="4" name="Title 1">
            <a:extLst>
              <a:ext uri="{FF2B5EF4-FFF2-40B4-BE49-F238E27FC236}">
                <a16:creationId xmlns:a16="http://schemas.microsoft.com/office/drawing/2014/main" id="{69834B52-31E3-6A1A-C149-9992582B1ACF}"/>
              </a:ext>
            </a:extLst>
          </p:cNvPr>
          <p:cNvSpPr txBox="1">
            <a:spLocks/>
          </p:cNvSpPr>
          <p:nvPr/>
        </p:nvSpPr>
        <p:spPr>
          <a:xfrm>
            <a:off x="1066245" y="894"/>
            <a:ext cx="10053164" cy="778701"/>
          </a:xfrm>
          <a:prstGeom prst="rect">
            <a:avLst/>
          </a:prstGeom>
        </p:spPr>
        <p:txBody>
          <a:bodyPr vert="horz" lIns="91416" tIns="45708" rIns="91416" bIns="45708"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799" b="1" dirty="0">
                <a:solidFill>
                  <a:schemeClr val="bg1"/>
                </a:solidFill>
                <a:effectLst>
                  <a:outerShdw blurRad="38100" dist="38100" dir="2700000" algn="tl">
                    <a:srgbClr val="000000">
                      <a:alpha val="43137"/>
                    </a:srgbClr>
                  </a:outerShdw>
                </a:effectLst>
              </a:rPr>
              <a:t>Corinth</a:t>
            </a:r>
          </a:p>
        </p:txBody>
      </p:sp>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lnSpcReduction="10000"/>
          </a:bodyPr>
          <a:lstStyle/>
          <a:p>
            <a:pPr algn="ctr"/>
            <a:r>
              <a:rPr lang="en-US" sz="4400" b="1" dirty="0">
                <a:effectLst>
                  <a:outerShdw blurRad="38100" dist="38100" dir="2700000" algn="tl">
                    <a:srgbClr val="000000">
                      <a:alpha val="43137"/>
                    </a:srgbClr>
                  </a:outerShdw>
                </a:effectLst>
              </a:rPr>
              <a:t>1 If I speak in the tongues of men and of angels, but have not love, I am a noisy gong or a clanging cymbal. 2 And if I have prophetic powers, and understand all mysteries and all knowledge, and if I have all faith, so as to remove mountains, but have not love, I am nothing. 3 If I give away all I have, and if I deliver up my body to be burned, but have not love, I gain nothing.</a:t>
            </a:r>
            <a:br>
              <a:rPr lang="en-US" sz="4400" b="1" dirty="0">
                <a:effectLst>
                  <a:outerShdw blurRad="38100" dist="38100" dir="2700000" algn="tl">
                    <a:srgbClr val="000000">
                      <a:alpha val="43137"/>
                    </a:srgbClr>
                  </a:outerShdw>
                </a:effectLst>
              </a:rPr>
            </a:br>
            <a:r>
              <a:rPr lang="en-US" sz="4400" b="1" dirty="0">
                <a:effectLst>
                  <a:outerShdw blurRad="38100" dist="38100" dir="2700000" algn="tl">
                    <a:srgbClr val="000000">
                      <a:alpha val="43137"/>
                    </a:srgbClr>
                  </a:outerShdw>
                </a:effectLst>
              </a:rPr>
              <a:t>(I Corinthians 13:1-3, ESV)</a:t>
            </a:r>
          </a:p>
        </p:txBody>
      </p:sp>
    </p:spTree>
    <p:extLst>
      <p:ext uri="{BB962C8B-B14F-4D97-AF65-F5344CB8AC3E}">
        <p14:creationId xmlns:p14="http://schemas.microsoft.com/office/powerpoint/2010/main" val="1805748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1066800"/>
          </a:xfrm>
        </p:spPr>
        <p:txBody>
          <a:bodyPr>
            <a:normAutofit/>
          </a:bodyPr>
          <a:lstStyle/>
          <a:p>
            <a:pPr algn="ctr"/>
            <a:r>
              <a:rPr lang="en-US" sz="4800" b="1" dirty="0">
                <a:effectLst>
                  <a:outerShdw blurRad="38100" dist="38100" dir="2700000" algn="tl">
                    <a:srgbClr val="000000">
                      <a:alpha val="43137"/>
                    </a:srgbClr>
                  </a:outerShdw>
                </a:effectLst>
              </a:rPr>
              <a:t>Main Point</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1066800"/>
            <a:ext cx="12192000" cy="5791200"/>
          </a:xfrm>
        </p:spPr>
        <p:txBody>
          <a:bodyPr>
            <a:normAutofit/>
          </a:bodyPr>
          <a:lstStyle/>
          <a:p>
            <a:r>
              <a:rPr lang="en-US" sz="4800" b="1" dirty="0">
                <a:effectLst>
                  <a:outerShdw blurRad="38100" dist="38100" dir="2700000" algn="tl">
                    <a:srgbClr val="000000">
                      <a:alpha val="43137"/>
                    </a:srgbClr>
                  </a:outerShdw>
                </a:effectLst>
              </a:rPr>
              <a:t>The various gifts and forms of service and self sacrifice must have a foundation</a:t>
            </a:r>
          </a:p>
          <a:p>
            <a:r>
              <a:rPr lang="en-US" sz="4800" b="1" dirty="0">
                <a:effectLst>
                  <a:outerShdw blurRad="38100" dist="38100" dir="2700000" algn="tl">
                    <a:srgbClr val="000000">
                      <a:alpha val="43137"/>
                    </a:srgbClr>
                  </a:outerShdw>
                </a:effectLst>
              </a:rPr>
              <a:t>That foundation is agape which is love</a:t>
            </a:r>
          </a:p>
          <a:p>
            <a:r>
              <a:rPr lang="en-US" sz="4800" b="1" dirty="0">
                <a:effectLst>
                  <a:outerShdw blurRad="38100" dist="38100" dir="2700000" algn="tl">
                    <a:srgbClr val="000000">
                      <a:alpha val="43137"/>
                    </a:srgbClr>
                  </a:outerShdw>
                </a:effectLst>
              </a:rPr>
              <a:t>Without love all these various deeds lose their meaning and significance</a:t>
            </a:r>
          </a:p>
        </p:txBody>
      </p:sp>
    </p:spTree>
    <p:extLst>
      <p:ext uri="{BB962C8B-B14F-4D97-AF65-F5344CB8AC3E}">
        <p14:creationId xmlns:p14="http://schemas.microsoft.com/office/powerpoint/2010/main" val="30810741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92500" lnSpcReduction="20000"/>
          </a:bodyPr>
          <a:lstStyle/>
          <a:p>
            <a:r>
              <a:rPr lang="en-US" sz="3200" b="1" dirty="0">
                <a:effectLst>
                  <a:outerShdw blurRad="38100" dist="38100" dir="2700000" algn="tl">
                    <a:srgbClr val="000000">
                      <a:alpha val="43137"/>
                    </a:srgbClr>
                  </a:outerShdw>
                </a:effectLst>
              </a:rPr>
              <a:t>A Foundation of Love</a:t>
            </a:r>
          </a:p>
          <a:p>
            <a:pPr lvl="1"/>
            <a:r>
              <a:rPr lang="en-US" sz="3200" b="1" dirty="0">
                <a:effectLst>
                  <a:outerShdw blurRad="38100" dist="38100" dir="2700000" algn="tl">
                    <a:srgbClr val="000000">
                      <a:alpha val="43137"/>
                    </a:srgbClr>
                  </a:outerShdw>
                </a:effectLst>
              </a:rPr>
              <a:t>How can it be that practicing spiritual gifts…cause one to lose all personal value?</a:t>
            </a:r>
          </a:p>
          <a:p>
            <a:pPr lvl="1"/>
            <a:r>
              <a:rPr lang="en-US" sz="3200" b="1" dirty="0">
                <a:effectLst>
                  <a:outerShdw blurRad="38100" dist="38100" dir="2700000" algn="tl">
                    <a:srgbClr val="000000">
                      <a:alpha val="43137"/>
                    </a:srgbClr>
                  </a:outerShdw>
                </a:effectLst>
              </a:rPr>
              <a:t>Is this a gifts vs love understanding?</a:t>
            </a:r>
          </a:p>
          <a:p>
            <a:pPr lvl="1"/>
            <a:r>
              <a:rPr lang="en-US" sz="3200" b="1" dirty="0">
                <a:effectLst>
                  <a:outerShdw blurRad="38100" dist="38100" dir="2700000" algn="tl">
                    <a:srgbClr val="000000">
                      <a:alpha val="43137"/>
                    </a:srgbClr>
                  </a:outerShdw>
                </a:effectLst>
              </a:rPr>
              <a:t>It is easy to see why these kinds of questions come to mind</a:t>
            </a:r>
          </a:p>
          <a:p>
            <a:pPr lvl="1"/>
            <a:r>
              <a:rPr lang="en-US" sz="3200" b="1" dirty="0">
                <a:effectLst>
                  <a:outerShdw blurRad="38100" dist="38100" dir="2700000" algn="tl">
                    <a:srgbClr val="000000">
                      <a:alpha val="43137"/>
                    </a:srgbClr>
                  </a:outerShdw>
                </a:effectLst>
              </a:rPr>
              <a:t>The recognition of something gone awry is strong in these verses</a:t>
            </a:r>
          </a:p>
          <a:p>
            <a:pPr lvl="1"/>
            <a:r>
              <a:rPr lang="en-US" sz="3200" b="1" dirty="0">
                <a:effectLst>
                  <a:outerShdw blurRad="38100" dist="38100" dir="2700000" algn="tl">
                    <a:srgbClr val="000000">
                      <a:alpha val="43137"/>
                    </a:srgbClr>
                  </a:outerShdw>
                </a:effectLst>
              </a:rPr>
              <a:t>The gifts themselves are </a:t>
            </a:r>
            <a:r>
              <a:rPr lang="en-US" sz="3200" b="1" i="1" u="sng" dirty="0">
                <a:effectLst>
                  <a:outerShdw blurRad="38100" dist="38100" dir="2700000" algn="tl">
                    <a:srgbClr val="000000">
                      <a:alpha val="43137"/>
                    </a:srgbClr>
                  </a:outerShdw>
                </a:effectLst>
              </a:rPr>
              <a:t>not</a:t>
            </a:r>
            <a:r>
              <a:rPr lang="en-US" sz="3200" b="1" dirty="0">
                <a:effectLst>
                  <a:outerShdw blurRad="38100" dist="38100" dir="2700000" algn="tl">
                    <a:srgbClr val="000000">
                      <a:alpha val="43137"/>
                    </a:srgbClr>
                  </a:outerShdw>
                </a:effectLst>
              </a:rPr>
              <a:t> meaningless</a:t>
            </a:r>
          </a:p>
          <a:p>
            <a:pPr lvl="1"/>
            <a:r>
              <a:rPr lang="en-US" sz="3200" b="1" dirty="0">
                <a:effectLst>
                  <a:outerShdw blurRad="38100" dist="38100" dir="2700000" algn="tl">
                    <a:srgbClr val="000000">
                      <a:alpha val="43137"/>
                    </a:srgbClr>
                  </a:outerShdw>
                </a:effectLst>
              </a:rPr>
              <a:t>The </a:t>
            </a:r>
            <a:r>
              <a:rPr lang="en-US" sz="3200" b="1" i="1" u="sng" dirty="0">
                <a:effectLst>
                  <a:outerShdw blurRad="38100" dist="38100" dir="2700000" algn="tl">
                    <a:srgbClr val="000000">
                      <a:alpha val="43137"/>
                    </a:srgbClr>
                  </a:outerShdw>
                </a:effectLst>
              </a:rPr>
              <a:t>ability</a:t>
            </a:r>
            <a:r>
              <a:rPr lang="en-US" sz="3200" b="1" dirty="0">
                <a:effectLst>
                  <a:outerShdw blurRad="38100" dist="38100" dir="2700000" algn="tl">
                    <a:srgbClr val="000000">
                      <a:alpha val="43137"/>
                    </a:srgbClr>
                  </a:outerShdw>
                </a:effectLst>
              </a:rPr>
              <a:t> to speak in tongues is </a:t>
            </a:r>
            <a:r>
              <a:rPr lang="en-US" sz="3200" b="1" i="1" u="sng" dirty="0">
                <a:effectLst>
                  <a:outerShdw blurRad="38100" dist="38100" dir="2700000" algn="tl">
                    <a:srgbClr val="000000">
                      <a:alpha val="43137"/>
                    </a:srgbClr>
                  </a:outerShdw>
                </a:effectLst>
              </a:rPr>
              <a:t>not</a:t>
            </a:r>
            <a:r>
              <a:rPr lang="en-US" sz="3200" b="1" dirty="0">
                <a:effectLst>
                  <a:outerShdw blurRad="38100" dist="38100" dir="2700000" algn="tl">
                    <a:srgbClr val="000000">
                      <a:alpha val="43137"/>
                    </a:srgbClr>
                  </a:outerShdw>
                </a:effectLst>
              </a:rPr>
              <a:t> a noisy gong or clanging </a:t>
            </a:r>
            <a:r>
              <a:rPr lang="en-US" sz="3200" b="1" dirty="0" err="1">
                <a:effectLst>
                  <a:outerShdw blurRad="38100" dist="38100" dir="2700000" algn="tl">
                    <a:srgbClr val="000000">
                      <a:alpha val="43137"/>
                    </a:srgbClr>
                  </a:outerShdw>
                </a:effectLst>
              </a:rPr>
              <a:t>cymbol</a:t>
            </a:r>
            <a:endParaRPr lang="en-US" sz="3200" b="1" dirty="0">
              <a:effectLst>
                <a:outerShdw blurRad="38100" dist="38100" dir="2700000" algn="tl">
                  <a:srgbClr val="000000">
                    <a:alpha val="43137"/>
                  </a:srgbClr>
                </a:outerShdw>
              </a:effectLst>
            </a:endParaRPr>
          </a:p>
          <a:p>
            <a:pPr lvl="1"/>
            <a:r>
              <a:rPr lang="en-US" sz="3200" b="1" dirty="0">
                <a:effectLst>
                  <a:outerShdw blurRad="38100" dist="38100" dir="2700000" algn="tl">
                    <a:srgbClr val="000000">
                      <a:alpha val="43137"/>
                    </a:srgbClr>
                  </a:outerShdw>
                </a:effectLst>
              </a:rPr>
              <a:t>The </a:t>
            </a:r>
            <a:r>
              <a:rPr lang="en-US" sz="3200" b="1" i="1" u="sng" dirty="0">
                <a:effectLst>
                  <a:outerShdw blurRad="38100" dist="38100" dir="2700000" algn="tl">
                    <a:srgbClr val="000000">
                      <a:alpha val="43137"/>
                    </a:srgbClr>
                  </a:outerShdw>
                </a:effectLst>
              </a:rPr>
              <a:t>acts</a:t>
            </a:r>
            <a:r>
              <a:rPr lang="en-US" sz="3200" b="1" dirty="0">
                <a:effectLst>
                  <a:outerShdw blurRad="38100" dist="38100" dir="2700000" algn="tl">
                    <a:srgbClr val="000000">
                      <a:alpha val="43137"/>
                    </a:srgbClr>
                  </a:outerShdw>
                </a:effectLst>
              </a:rPr>
              <a:t> do not lose…the </a:t>
            </a:r>
            <a:r>
              <a:rPr lang="en-US" sz="3200" b="1" i="1" u="sng" dirty="0">
                <a:effectLst>
                  <a:outerShdw blurRad="38100" dist="38100" dir="2700000" algn="tl">
                    <a:srgbClr val="000000">
                      <a:alpha val="43137"/>
                    </a:srgbClr>
                  </a:outerShdw>
                </a:effectLst>
              </a:rPr>
              <a:t>person</a:t>
            </a:r>
            <a:r>
              <a:rPr lang="en-US" sz="3200" b="1" dirty="0">
                <a:effectLst>
                  <a:outerShdw blurRad="38100" dist="38100" dir="2700000" algn="tl">
                    <a:srgbClr val="000000">
                      <a:alpha val="43137"/>
                    </a:srgbClr>
                  </a:outerShdw>
                </a:effectLst>
              </a:rPr>
              <a:t> does</a:t>
            </a:r>
          </a:p>
        </p:txBody>
      </p:sp>
    </p:spTree>
    <p:extLst>
      <p:ext uri="{BB962C8B-B14F-4D97-AF65-F5344CB8AC3E}">
        <p14:creationId xmlns:p14="http://schemas.microsoft.com/office/powerpoint/2010/main" val="30192174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92500" lnSpcReduction="20000"/>
          </a:bodyPr>
          <a:lstStyle/>
          <a:p>
            <a:r>
              <a:rPr lang="en-US" sz="3200" b="1" dirty="0">
                <a:effectLst>
                  <a:outerShdw blurRad="38100" dist="38100" dir="2700000" algn="tl">
                    <a:srgbClr val="000000">
                      <a:alpha val="43137"/>
                    </a:srgbClr>
                  </a:outerShdw>
                </a:effectLst>
              </a:rPr>
              <a:t>A Foundation of Love (2)</a:t>
            </a:r>
          </a:p>
          <a:p>
            <a:pPr lvl="1"/>
            <a:r>
              <a:rPr lang="en-US" sz="3200" b="1" dirty="0">
                <a:effectLst>
                  <a:outerShdw blurRad="38100" dist="38100" dir="2700000" algn="tl">
                    <a:srgbClr val="000000">
                      <a:alpha val="43137"/>
                    </a:srgbClr>
                  </a:outerShdw>
                </a:effectLst>
              </a:rPr>
              <a:t>It might be wise for us to </a:t>
            </a:r>
            <a:r>
              <a:rPr lang="en-US" sz="3200" b="1" i="1" u="sng" dirty="0">
                <a:effectLst>
                  <a:outerShdw blurRad="38100" dist="38100" dir="2700000" algn="tl">
                    <a:srgbClr val="000000">
                      <a:alpha val="43137"/>
                    </a:srgbClr>
                  </a:outerShdw>
                </a:effectLst>
              </a:rPr>
              <a:t>separate</a:t>
            </a:r>
            <a:r>
              <a:rPr lang="en-US" sz="3200" b="1" dirty="0">
                <a:effectLst>
                  <a:outerShdw blurRad="38100" dist="38100" dir="2700000" algn="tl">
                    <a:srgbClr val="000000">
                      <a:alpha val="43137"/>
                    </a:srgbClr>
                  </a:outerShdw>
                </a:effectLst>
              </a:rPr>
              <a:t> the action from the person doing the action</a:t>
            </a:r>
          </a:p>
          <a:p>
            <a:pPr lvl="1"/>
            <a:r>
              <a:rPr lang="en-US" sz="3200" b="1" dirty="0">
                <a:effectLst>
                  <a:outerShdw blurRad="38100" dist="38100" dir="2700000" algn="tl">
                    <a:srgbClr val="000000">
                      <a:alpha val="43137"/>
                    </a:srgbClr>
                  </a:outerShdw>
                </a:effectLst>
              </a:rPr>
              <a:t>We can fake anything</a:t>
            </a:r>
          </a:p>
          <a:p>
            <a:pPr lvl="1"/>
            <a:r>
              <a:rPr lang="en-US" sz="3200" b="1" dirty="0">
                <a:effectLst>
                  <a:outerShdw blurRad="38100" dist="38100" dir="2700000" algn="tl">
                    <a:srgbClr val="000000">
                      <a:alpha val="43137"/>
                    </a:srgbClr>
                  </a:outerShdw>
                </a:effectLst>
              </a:rPr>
              <a:t>“We have all become like one who is unclean, and all our righteous deeds are like a polluted garment. We all fade like a leaf, and our iniquities, like the wind, take us away.” – Isaiah 64:6, ESV</a:t>
            </a:r>
          </a:p>
          <a:p>
            <a:pPr lvl="1"/>
            <a:r>
              <a:rPr lang="en-US" sz="3200" b="1" dirty="0">
                <a:effectLst>
                  <a:outerShdw blurRad="38100" dist="38100" dir="2700000" algn="tl">
                    <a:srgbClr val="000000">
                      <a:alpha val="43137"/>
                    </a:srgbClr>
                  </a:outerShdw>
                </a:effectLst>
              </a:rPr>
              <a:t>Righteous deeds are a polluted garment</a:t>
            </a:r>
          </a:p>
          <a:p>
            <a:pPr lvl="1"/>
            <a:r>
              <a:rPr lang="en-US" sz="3200" b="1" dirty="0">
                <a:effectLst>
                  <a:outerShdw blurRad="38100" dist="38100" dir="2700000" algn="tl">
                    <a:srgbClr val="000000">
                      <a:alpha val="43137"/>
                    </a:srgbClr>
                  </a:outerShdw>
                </a:effectLst>
              </a:rPr>
              <a:t>Whatever </a:t>
            </a:r>
            <a:r>
              <a:rPr lang="en-US" sz="3200" b="1" i="1" u="sng" dirty="0">
                <a:effectLst>
                  <a:outerShdw blurRad="38100" dist="38100" dir="2700000" algn="tl">
                    <a:srgbClr val="000000">
                      <a:alpha val="43137"/>
                    </a:srgbClr>
                  </a:outerShdw>
                </a:effectLst>
              </a:rPr>
              <a:t>personal</a:t>
            </a:r>
            <a:r>
              <a:rPr lang="en-US" sz="3200" b="1" dirty="0">
                <a:effectLst>
                  <a:outerShdw blurRad="38100" dist="38100" dir="2700000" algn="tl">
                    <a:srgbClr val="000000">
                      <a:alpha val="43137"/>
                    </a:srgbClr>
                  </a:outerShdw>
                </a:effectLst>
              </a:rPr>
              <a:t> good comes from these righteous deeds ends up losing all meaning</a:t>
            </a:r>
          </a:p>
          <a:p>
            <a:pPr lvl="1"/>
            <a:r>
              <a:rPr lang="en-US" sz="3200" b="1" dirty="0">
                <a:effectLst>
                  <a:outerShdw blurRad="38100" dist="38100" dir="2700000" algn="tl">
                    <a:srgbClr val="000000">
                      <a:alpha val="43137"/>
                    </a:srgbClr>
                  </a:outerShdw>
                </a:effectLst>
              </a:rPr>
              <a:t>Imagine someone with leprosy</a:t>
            </a:r>
          </a:p>
          <a:p>
            <a:pPr lvl="1"/>
            <a:r>
              <a:rPr lang="en-US" sz="3200" b="1" dirty="0">
                <a:effectLst>
                  <a:outerShdw blurRad="38100" dist="38100" dir="2700000" algn="tl">
                    <a:srgbClr val="000000">
                      <a:alpha val="43137"/>
                    </a:srgbClr>
                  </a:outerShdw>
                </a:effectLst>
              </a:rPr>
              <a:t>The corruption of the flesh would cause all of us to wince</a:t>
            </a:r>
          </a:p>
        </p:txBody>
      </p:sp>
    </p:spTree>
    <p:extLst>
      <p:ext uri="{BB962C8B-B14F-4D97-AF65-F5344CB8AC3E}">
        <p14:creationId xmlns:p14="http://schemas.microsoft.com/office/powerpoint/2010/main" val="223375683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85000" lnSpcReduction="10000"/>
          </a:bodyPr>
          <a:lstStyle/>
          <a:p>
            <a:r>
              <a:rPr lang="en-US" sz="3200" b="1" dirty="0">
                <a:effectLst>
                  <a:outerShdw blurRad="38100" dist="38100" dir="2700000" algn="tl">
                    <a:srgbClr val="000000">
                      <a:alpha val="43137"/>
                    </a:srgbClr>
                  </a:outerShdw>
                </a:effectLst>
              </a:rPr>
              <a:t>A Foundation of Love (3)</a:t>
            </a:r>
          </a:p>
          <a:p>
            <a:pPr lvl="1"/>
            <a:r>
              <a:rPr lang="en-US" sz="3200" b="1" dirty="0">
                <a:effectLst>
                  <a:outerShdw blurRad="38100" dist="38100" dir="2700000" algn="tl">
                    <a:srgbClr val="000000">
                      <a:alpha val="43137"/>
                    </a:srgbClr>
                  </a:outerShdw>
                </a:effectLst>
              </a:rPr>
              <a:t>Let’s say we quickly do whatever we can for the individual</a:t>
            </a:r>
          </a:p>
          <a:p>
            <a:pPr lvl="1"/>
            <a:r>
              <a:rPr lang="en-US" sz="3200" b="1" dirty="0">
                <a:effectLst>
                  <a:outerShdw blurRad="38100" dist="38100" dir="2700000" algn="tl">
                    <a:srgbClr val="000000">
                      <a:alpha val="43137"/>
                    </a:srgbClr>
                  </a:outerShdw>
                </a:effectLst>
              </a:rPr>
              <a:t>We get the best clothes/best fabric and clothe them</a:t>
            </a:r>
          </a:p>
          <a:p>
            <a:pPr lvl="1"/>
            <a:r>
              <a:rPr lang="en-US" sz="3200" b="1" dirty="0">
                <a:effectLst>
                  <a:outerShdw blurRad="38100" dist="38100" dir="2700000" algn="tl">
                    <a:srgbClr val="000000">
                      <a:alpha val="43137"/>
                    </a:srgbClr>
                  </a:outerShdw>
                </a:effectLst>
              </a:rPr>
              <a:t>The corruption would seep through the fancy clothes and the fabric itself would become utterly polluted</a:t>
            </a:r>
          </a:p>
          <a:p>
            <a:pPr lvl="1"/>
            <a:r>
              <a:rPr lang="en-US" sz="3200" b="1" dirty="0">
                <a:effectLst>
                  <a:outerShdw blurRad="38100" dist="38100" dir="2700000" algn="tl">
                    <a:srgbClr val="000000">
                      <a:alpha val="43137"/>
                    </a:srgbClr>
                  </a:outerShdw>
                </a:effectLst>
              </a:rPr>
              <a:t>This is similar to Isaiah’s point</a:t>
            </a:r>
          </a:p>
          <a:p>
            <a:pPr lvl="1"/>
            <a:r>
              <a:rPr lang="en-US" sz="3200" b="1" dirty="0">
                <a:effectLst>
                  <a:outerShdw blurRad="38100" dist="38100" dir="2700000" algn="tl">
                    <a:srgbClr val="000000">
                      <a:alpha val="43137"/>
                    </a:srgbClr>
                  </a:outerShdw>
                </a:effectLst>
              </a:rPr>
              <a:t>Because of our sinfulness even these good things become corrupted so that they have no use to us personally</a:t>
            </a:r>
          </a:p>
          <a:p>
            <a:pPr lvl="1"/>
            <a:r>
              <a:rPr lang="en-US" sz="3200" b="1" dirty="0">
                <a:effectLst>
                  <a:outerShdw blurRad="38100" dist="38100" dir="2700000" algn="tl">
                    <a:srgbClr val="000000">
                      <a:alpha val="43137"/>
                    </a:srgbClr>
                  </a:outerShdw>
                </a:effectLst>
              </a:rPr>
              <a:t>Paul is saying something similar</a:t>
            </a:r>
          </a:p>
          <a:p>
            <a:pPr lvl="1"/>
            <a:r>
              <a:rPr lang="en-US" sz="3200" b="1" dirty="0">
                <a:effectLst>
                  <a:outerShdw blurRad="38100" dist="38100" dir="2700000" algn="tl">
                    <a:srgbClr val="000000">
                      <a:alpha val="43137"/>
                    </a:srgbClr>
                  </a:outerShdw>
                </a:effectLst>
              </a:rPr>
              <a:t>Seeking these good things without love leads to no true gain</a:t>
            </a:r>
          </a:p>
          <a:p>
            <a:pPr lvl="1"/>
            <a:r>
              <a:rPr lang="en-US" sz="3200" b="1" dirty="0">
                <a:effectLst>
                  <a:outerShdw blurRad="38100" dist="38100" dir="2700000" algn="tl">
                    <a:srgbClr val="000000">
                      <a:alpha val="43137"/>
                    </a:srgbClr>
                  </a:outerShdw>
                </a:effectLst>
              </a:rPr>
              <a:t>Because of the corruption it avails nothing to us personally</a:t>
            </a:r>
          </a:p>
        </p:txBody>
      </p:sp>
    </p:spTree>
    <p:extLst>
      <p:ext uri="{BB962C8B-B14F-4D97-AF65-F5344CB8AC3E}">
        <p14:creationId xmlns:p14="http://schemas.microsoft.com/office/powerpoint/2010/main" val="63031578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Autofit/>
          </a:bodyPr>
          <a:lstStyle/>
          <a:p>
            <a:pPr marL="0" indent="0" algn="ctr">
              <a:buNone/>
            </a:pPr>
            <a:r>
              <a:rPr lang="en-US" sz="4000" b="1" dirty="0">
                <a:effectLst>
                  <a:outerShdw blurRad="38100" dist="38100" dir="2700000" algn="tl">
                    <a:srgbClr val="000000">
                      <a:alpha val="43137"/>
                    </a:srgbClr>
                  </a:outerShdw>
                </a:effectLst>
              </a:rPr>
              <a:t>“ 21 “Not everyone who says to me, ‘Lord, Lord,’ will enter the kingdom of heaven, but the one who does the will of my Father who is in heaven. 22 On that day many will say to me, ‘Lord, Lord, did we not prophesy in your name, and cast out demons in your name, and do many mighty works in your name?’ 23 And then will I declare to them, ‘I never knew you; depart from me, you workers of lawlessness.’”</a:t>
            </a:r>
          </a:p>
          <a:p>
            <a:pPr marL="0" indent="0" algn="ctr">
              <a:buNone/>
            </a:pPr>
            <a:r>
              <a:rPr lang="en-US" sz="4000" b="1" dirty="0">
                <a:effectLst>
                  <a:outerShdw blurRad="38100" dist="38100" dir="2700000" algn="tl">
                    <a:srgbClr val="000000">
                      <a:alpha val="43137"/>
                    </a:srgbClr>
                  </a:outerShdw>
                </a:effectLst>
              </a:rPr>
              <a:t>Matthew 7:21-23, ESV</a:t>
            </a:r>
          </a:p>
        </p:txBody>
      </p:sp>
    </p:spTree>
    <p:extLst>
      <p:ext uri="{BB962C8B-B14F-4D97-AF65-F5344CB8AC3E}">
        <p14:creationId xmlns:p14="http://schemas.microsoft.com/office/powerpoint/2010/main" val="194311906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92500" lnSpcReduction="20000"/>
          </a:bodyPr>
          <a:lstStyle/>
          <a:p>
            <a:r>
              <a:rPr lang="en-US" sz="3200" b="1" dirty="0">
                <a:effectLst>
                  <a:outerShdw blurRad="38100" dist="38100" dir="2700000" algn="tl">
                    <a:srgbClr val="000000">
                      <a:alpha val="43137"/>
                    </a:srgbClr>
                  </a:outerShdw>
                </a:effectLst>
              </a:rPr>
              <a:t>A Foundation of Love (4)</a:t>
            </a:r>
          </a:p>
          <a:p>
            <a:pPr lvl="1"/>
            <a:r>
              <a:rPr lang="en-US" sz="3200" b="1" dirty="0">
                <a:effectLst>
                  <a:outerShdw blurRad="38100" dist="38100" dir="2700000" algn="tl">
                    <a:srgbClr val="000000">
                      <a:alpha val="43137"/>
                    </a:srgbClr>
                  </a:outerShdw>
                </a:effectLst>
              </a:rPr>
              <a:t>These things are good aren’t they?</a:t>
            </a:r>
          </a:p>
          <a:p>
            <a:pPr lvl="1"/>
            <a:r>
              <a:rPr lang="en-US" sz="3200" b="1" dirty="0">
                <a:effectLst>
                  <a:outerShdw blurRad="38100" dist="38100" dir="2700000" algn="tl">
                    <a:srgbClr val="000000">
                      <a:alpha val="43137"/>
                    </a:srgbClr>
                  </a:outerShdw>
                </a:effectLst>
              </a:rPr>
              <a:t>Isn’t this what is expected and required?</a:t>
            </a:r>
          </a:p>
          <a:p>
            <a:pPr lvl="1"/>
            <a:r>
              <a:rPr lang="en-US" sz="3200" b="1" dirty="0">
                <a:effectLst>
                  <a:outerShdw blurRad="38100" dist="38100" dir="2700000" algn="tl">
                    <a:srgbClr val="000000">
                      <a:alpha val="43137"/>
                    </a:srgbClr>
                  </a:outerShdw>
                </a:effectLst>
              </a:rPr>
              <a:t>“I never knew you; depart from me, you workers of lawlessness.”</a:t>
            </a:r>
          </a:p>
          <a:p>
            <a:pPr lvl="1"/>
            <a:r>
              <a:rPr lang="en-US" sz="3200" b="1" dirty="0">
                <a:effectLst>
                  <a:outerShdw blurRad="38100" dist="38100" dir="2700000" algn="tl">
                    <a:srgbClr val="000000">
                      <a:alpha val="43137"/>
                    </a:srgbClr>
                  </a:outerShdw>
                </a:effectLst>
              </a:rPr>
              <a:t>You who would do wonderful righteous deeds…without the foundation of love</a:t>
            </a:r>
          </a:p>
          <a:p>
            <a:pPr lvl="1"/>
            <a:r>
              <a:rPr lang="en-US" sz="3200" b="1" dirty="0">
                <a:effectLst>
                  <a:outerShdw blurRad="38100" dist="38100" dir="2700000" algn="tl">
                    <a:srgbClr val="000000">
                      <a:alpha val="43137"/>
                    </a:srgbClr>
                  </a:outerShdw>
                </a:effectLst>
              </a:rPr>
              <a:t>The kind of love only found in the Gospel of Jesus</a:t>
            </a:r>
          </a:p>
          <a:p>
            <a:pPr lvl="1"/>
            <a:r>
              <a:rPr lang="en-US" sz="3200" b="1" dirty="0">
                <a:effectLst>
                  <a:outerShdw blurRad="38100" dist="38100" dir="2700000" algn="tl">
                    <a:srgbClr val="000000">
                      <a:alpha val="43137"/>
                    </a:srgbClr>
                  </a:outerShdw>
                </a:effectLst>
              </a:rPr>
              <a:t>What would it look like for the knowledgeable to be nothing despite having great knowledge?</a:t>
            </a:r>
          </a:p>
          <a:p>
            <a:pPr lvl="1"/>
            <a:r>
              <a:rPr lang="en-US" sz="3200" b="1" dirty="0">
                <a:effectLst>
                  <a:outerShdw blurRad="38100" dist="38100" dir="2700000" algn="tl">
                    <a:srgbClr val="000000">
                      <a:alpha val="43137"/>
                    </a:srgbClr>
                  </a:outerShdw>
                </a:effectLst>
              </a:rPr>
              <a:t>It would look like arrogance and pride</a:t>
            </a:r>
          </a:p>
          <a:p>
            <a:pPr lvl="1"/>
            <a:r>
              <a:rPr lang="en-US" sz="3200" b="1" dirty="0">
                <a:effectLst>
                  <a:outerShdw blurRad="38100" dist="38100" dir="2700000" algn="tl">
                    <a:srgbClr val="000000">
                      <a:alpha val="43137"/>
                    </a:srgbClr>
                  </a:outerShdw>
                </a:effectLst>
              </a:rPr>
              <a:t>Does this mean </a:t>
            </a:r>
            <a:r>
              <a:rPr lang="en-US" sz="3200" b="1" i="1" u="sng" dirty="0">
                <a:effectLst>
                  <a:outerShdw blurRad="38100" dist="38100" dir="2700000" algn="tl">
                    <a:srgbClr val="000000">
                      <a:alpha val="43137"/>
                    </a:srgbClr>
                  </a:outerShdw>
                </a:effectLst>
              </a:rPr>
              <a:t>knowledge</a:t>
            </a:r>
            <a:r>
              <a:rPr lang="en-US" sz="3200" b="1" dirty="0">
                <a:effectLst>
                  <a:outerShdw blurRad="38100" dist="38100" dir="2700000" algn="tl">
                    <a:srgbClr val="000000">
                      <a:alpha val="43137"/>
                    </a:srgbClr>
                  </a:outerShdw>
                </a:effectLst>
              </a:rPr>
              <a:t> is bad?</a:t>
            </a:r>
          </a:p>
        </p:txBody>
      </p:sp>
    </p:spTree>
    <p:extLst>
      <p:ext uri="{BB962C8B-B14F-4D97-AF65-F5344CB8AC3E}">
        <p14:creationId xmlns:p14="http://schemas.microsoft.com/office/powerpoint/2010/main" val="66154011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92500" lnSpcReduction="20000"/>
          </a:bodyPr>
          <a:lstStyle/>
          <a:p>
            <a:r>
              <a:rPr lang="en-US" sz="3200" b="1" dirty="0">
                <a:effectLst>
                  <a:outerShdw blurRad="38100" dist="38100" dir="2700000" algn="tl">
                    <a:srgbClr val="000000">
                      <a:alpha val="43137"/>
                    </a:srgbClr>
                  </a:outerShdw>
                </a:effectLst>
              </a:rPr>
              <a:t>A Foundation of Love (5)</a:t>
            </a:r>
          </a:p>
          <a:p>
            <a:pPr lvl="1"/>
            <a:r>
              <a:rPr lang="en-US" sz="3200" b="1" dirty="0">
                <a:effectLst>
                  <a:outerShdw blurRad="38100" dist="38100" dir="2700000" algn="tl">
                    <a:srgbClr val="000000">
                      <a:alpha val="43137"/>
                    </a:srgbClr>
                  </a:outerShdw>
                </a:effectLst>
              </a:rPr>
              <a:t>We can apply this to anything</a:t>
            </a:r>
          </a:p>
          <a:p>
            <a:pPr lvl="1"/>
            <a:r>
              <a:rPr lang="en-US" sz="3200" b="1" dirty="0">
                <a:effectLst>
                  <a:outerShdw blurRad="38100" dist="38100" dir="2700000" algn="tl">
                    <a:srgbClr val="000000">
                      <a:alpha val="43137"/>
                    </a:srgbClr>
                  </a:outerShdw>
                </a:effectLst>
              </a:rPr>
              <a:t>Maybe someone who helps feed the poor, or house the homeless</a:t>
            </a:r>
          </a:p>
          <a:p>
            <a:pPr lvl="1"/>
            <a:r>
              <a:rPr lang="en-US" sz="3200" b="1" dirty="0">
                <a:effectLst>
                  <a:outerShdw blurRad="38100" dist="38100" dir="2700000" algn="tl">
                    <a:srgbClr val="000000">
                      <a:alpha val="43137"/>
                    </a:srgbClr>
                  </a:outerShdw>
                </a:effectLst>
              </a:rPr>
              <a:t>During the whole time they have a grudge, make snide comments, doing the work…but not in love</a:t>
            </a:r>
          </a:p>
          <a:p>
            <a:pPr lvl="1"/>
            <a:r>
              <a:rPr lang="en-US" sz="3200" b="1" dirty="0">
                <a:effectLst>
                  <a:outerShdw blurRad="38100" dist="38100" dir="2700000" algn="tl">
                    <a:srgbClr val="000000">
                      <a:alpha val="43137"/>
                    </a:srgbClr>
                  </a:outerShdw>
                </a:effectLst>
              </a:rPr>
              <a:t>You can see how even righteous deeds can become filthy rags</a:t>
            </a:r>
          </a:p>
          <a:p>
            <a:pPr lvl="1"/>
            <a:r>
              <a:rPr lang="en-US" sz="3200" b="1" dirty="0">
                <a:effectLst>
                  <a:outerShdw blurRad="38100" dist="38100" dir="2700000" algn="tl">
                    <a:srgbClr val="000000">
                      <a:alpha val="43137"/>
                    </a:srgbClr>
                  </a:outerShdw>
                </a:effectLst>
              </a:rPr>
              <a:t>The person doing the blessing will gain nothing</a:t>
            </a:r>
          </a:p>
          <a:p>
            <a:pPr lvl="1"/>
            <a:r>
              <a:rPr lang="en-US" sz="3200" b="1" dirty="0">
                <a:effectLst>
                  <a:outerShdw blurRad="38100" dist="38100" dir="2700000" algn="tl">
                    <a:srgbClr val="000000">
                      <a:alpha val="43137"/>
                    </a:srgbClr>
                  </a:outerShdw>
                </a:effectLst>
              </a:rPr>
              <a:t>The Way is being rejected</a:t>
            </a:r>
          </a:p>
          <a:p>
            <a:pPr lvl="1"/>
            <a:r>
              <a:rPr lang="en-US" sz="3200" b="1" dirty="0">
                <a:effectLst>
                  <a:outerShdw blurRad="38100" dist="38100" dir="2700000" algn="tl">
                    <a:srgbClr val="000000">
                      <a:alpha val="43137"/>
                    </a:srgbClr>
                  </a:outerShdw>
                </a:effectLst>
              </a:rPr>
              <a:t>This is why Paul will continue this chapter to </a:t>
            </a:r>
            <a:r>
              <a:rPr lang="en-US" sz="3200" b="1" i="1" u="sng" dirty="0">
                <a:effectLst>
                  <a:outerShdw blurRad="38100" dist="38100" dir="2700000" algn="tl">
                    <a:srgbClr val="000000">
                      <a:alpha val="43137"/>
                    </a:srgbClr>
                  </a:outerShdw>
                </a:effectLst>
              </a:rPr>
              <a:t>define</a:t>
            </a:r>
            <a:r>
              <a:rPr lang="en-US" sz="3200" b="1" dirty="0">
                <a:effectLst>
                  <a:outerShdw blurRad="38100" dist="38100" dir="2700000" algn="tl">
                    <a:srgbClr val="000000">
                      <a:alpha val="43137"/>
                    </a:srgbClr>
                  </a:outerShdw>
                </a:effectLst>
              </a:rPr>
              <a:t> what love is</a:t>
            </a:r>
          </a:p>
        </p:txBody>
      </p:sp>
    </p:spTree>
    <p:extLst>
      <p:ext uri="{BB962C8B-B14F-4D97-AF65-F5344CB8AC3E}">
        <p14:creationId xmlns:p14="http://schemas.microsoft.com/office/powerpoint/2010/main" val="12367331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a:bodyPr>
          <a:lstStyle/>
          <a:p>
            <a:r>
              <a:rPr lang="en-US" sz="3200" b="1" dirty="0">
                <a:effectLst>
                  <a:outerShdw blurRad="38100" dist="38100" dir="2700000" algn="tl">
                    <a:srgbClr val="000000">
                      <a:alpha val="43137"/>
                    </a:srgbClr>
                  </a:outerShdw>
                </a:effectLst>
              </a:rPr>
              <a:t>A Foundation of Love (6)</a:t>
            </a:r>
          </a:p>
          <a:p>
            <a:pPr lvl="1"/>
            <a:r>
              <a:rPr lang="en-US" sz="3200" b="1" dirty="0">
                <a:effectLst>
                  <a:outerShdw blurRad="38100" dist="38100" dir="2700000" algn="tl">
                    <a:srgbClr val="000000">
                      <a:alpha val="43137"/>
                    </a:srgbClr>
                  </a:outerShdw>
                </a:effectLst>
              </a:rPr>
              <a:t>Let us learn from the warning</a:t>
            </a:r>
          </a:p>
          <a:p>
            <a:pPr lvl="1"/>
            <a:r>
              <a:rPr lang="en-US" sz="3200" b="1" dirty="0">
                <a:effectLst>
                  <a:outerShdw blurRad="38100" dist="38100" dir="2700000" algn="tl">
                    <a:srgbClr val="000000">
                      <a:alpha val="43137"/>
                    </a:srgbClr>
                  </a:outerShdw>
                </a:effectLst>
              </a:rPr>
              <a:t>Let’s not allow that which is good to become corrupted because we are not personally following the more excellent way</a:t>
            </a:r>
          </a:p>
          <a:p>
            <a:pPr lvl="1"/>
            <a:r>
              <a:rPr lang="en-US" sz="3200" b="1" dirty="0">
                <a:effectLst>
                  <a:outerShdw blurRad="38100" dist="38100" dir="2700000" algn="tl">
                    <a:srgbClr val="000000">
                      <a:alpha val="43137"/>
                    </a:srgbClr>
                  </a:outerShdw>
                </a:effectLst>
              </a:rPr>
              <a:t>God is worthy of far more than our acting things out</a:t>
            </a:r>
          </a:p>
          <a:p>
            <a:pPr lvl="1"/>
            <a:r>
              <a:rPr lang="en-US" sz="3200" b="1" dirty="0">
                <a:effectLst>
                  <a:outerShdw blurRad="38100" dist="38100" dir="2700000" algn="tl">
                    <a:srgbClr val="000000">
                      <a:alpha val="43137"/>
                    </a:srgbClr>
                  </a:outerShdw>
                </a:effectLst>
              </a:rPr>
              <a:t>Let us eagerly seek to love, then, in service to one another</a:t>
            </a:r>
          </a:p>
          <a:p>
            <a:pPr lvl="1"/>
            <a:r>
              <a:rPr lang="en-US" sz="3200" b="1" dirty="0">
                <a:effectLst>
                  <a:outerShdw blurRad="38100" dist="38100" dir="2700000" algn="tl">
                    <a:srgbClr val="000000">
                      <a:alpha val="43137"/>
                    </a:srgbClr>
                  </a:outerShdw>
                </a:effectLst>
              </a:rPr>
              <a:t>Knowing the true glory of the Lord for those who seek Him and lay hold to this foundation of love</a:t>
            </a:r>
          </a:p>
        </p:txBody>
      </p:sp>
    </p:spTree>
    <p:extLst>
      <p:ext uri="{BB962C8B-B14F-4D97-AF65-F5344CB8AC3E}">
        <p14:creationId xmlns:p14="http://schemas.microsoft.com/office/powerpoint/2010/main" val="304927640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charRg st="25" end="55"/>
                                            </p:txEl>
                                          </p:spTgt>
                                        </p:tgtEl>
                                        <p:attrNameLst>
                                          <p:attrName>style.visibility</p:attrName>
                                        </p:attrNameLst>
                                      </p:cBhvr>
                                      <p:to>
                                        <p:strVal val="visible"/>
                                      </p:to>
                                    </p:set>
                                    <p:animEffect transition="in" filter="fade">
                                      <p:cBhvr>
                                        <p:cTn id="7" dur="500"/>
                                        <p:tgtEl>
                                          <p:spTgt spid="14">
                                            <p:txEl>
                                              <p:charRg st="25" end="5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charRg st="55" end="173"/>
                                            </p:txEl>
                                          </p:spTgt>
                                        </p:tgtEl>
                                        <p:attrNameLst>
                                          <p:attrName>style.visibility</p:attrName>
                                        </p:attrNameLst>
                                      </p:cBhvr>
                                      <p:to>
                                        <p:strVal val="visible"/>
                                      </p:to>
                                    </p:set>
                                    <p:animEffect transition="in" filter="fade">
                                      <p:cBhvr>
                                        <p:cTn id="12" dur="500"/>
                                        <p:tgtEl>
                                          <p:spTgt spid="14">
                                            <p:txEl>
                                              <p:charRg st="55" end="17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charRg st="173" end="226"/>
                                            </p:txEl>
                                          </p:spTgt>
                                        </p:tgtEl>
                                        <p:attrNameLst>
                                          <p:attrName>style.visibility</p:attrName>
                                        </p:attrNameLst>
                                      </p:cBhvr>
                                      <p:to>
                                        <p:strVal val="visible"/>
                                      </p:to>
                                    </p:set>
                                    <p:animEffect transition="in" filter="fade">
                                      <p:cBhvr>
                                        <p:cTn id="17" dur="500"/>
                                        <p:tgtEl>
                                          <p:spTgt spid="14">
                                            <p:txEl>
                                              <p:charRg st="173" end="22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charRg st="226" end="287"/>
                                            </p:txEl>
                                          </p:spTgt>
                                        </p:tgtEl>
                                        <p:attrNameLst>
                                          <p:attrName>style.visibility</p:attrName>
                                        </p:attrNameLst>
                                      </p:cBhvr>
                                      <p:to>
                                        <p:strVal val="visible"/>
                                      </p:to>
                                    </p:set>
                                    <p:animEffect transition="in" filter="fade">
                                      <p:cBhvr>
                                        <p:cTn id="22" dur="500"/>
                                        <p:tgtEl>
                                          <p:spTgt spid="14">
                                            <p:txEl>
                                              <p:charRg st="226" end="28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charRg st="287" end="385"/>
                                            </p:txEl>
                                          </p:spTgt>
                                        </p:tgtEl>
                                        <p:attrNameLst>
                                          <p:attrName>style.visibility</p:attrName>
                                        </p:attrNameLst>
                                      </p:cBhvr>
                                      <p:to>
                                        <p:strVal val="visible"/>
                                      </p:to>
                                    </p:set>
                                    <p:animEffect transition="in" filter="fade">
                                      <p:cBhvr>
                                        <p:cTn id="27" dur="500"/>
                                        <p:tgtEl>
                                          <p:spTgt spid="14">
                                            <p:txEl>
                                              <p:charRg st="287" end="38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1066800"/>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1240972"/>
            <a:ext cx="12192000" cy="5617028"/>
          </a:xfrm>
        </p:spPr>
        <p:txBody>
          <a:bodyPr>
            <a:normAutofit fontScale="32500" lnSpcReduction="20000"/>
          </a:bodyPr>
          <a:lstStyle/>
          <a:p>
            <a:r>
              <a:rPr lang="en-US" sz="11200" b="1" dirty="0">
                <a:effectLst>
                  <a:outerShdw blurRad="38100" dist="38100" dir="2700000" algn="tl">
                    <a:srgbClr val="000000">
                      <a:alpha val="43137"/>
                    </a:srgbClr>
                  </a:outerShdw>
                </a:effectLst>
              </a:rPr>
              <a:t>The Gospel of Christ</a:t>
            </a:r>
          </a:p>
          <a:p>
            <a:pPr lvl="1"/>
            <a:r>
              <a:rPr lang="en-US" sz="10800" b="1" i="1" u="sng" dirty="0">
                <a:effectLst>
                  <a:outerShdw blurRad="38100" dist="38100" dir="2700000" algn="tl">
                    <a:srgbClr val="000000">
                      <a:alpha val="43137"/>
                    </a:srgbClr>
                  </a:outerShdw>
                </a:effectLst>
              </a:rPr>
              <a:t>Origins</a:t>
            </a:r>
          </a:p>
          <a:p>
            <a:pPr lvl="2"/>
            <a:r>
              <a:rPr lang="en-US" sz="10600" b="1" dirty="0">
                <a:effectLst>
                  <a:outerShdw blurRad="38100" dist="38100" dir="2700000" algn="tl">
                    <a:srgbClr val="000000">
                      <a:alpha val="43137"/>
                    </a:srgbClr>
                  </a:outerShdw>
                </a:effectLst>
              </a:rPr>
              <a:t>Where it begins</a:t>
            </a:r>
          </a:p>
          <a:p>
            <a:pPr lvl="1"/>
            <a:r>
              <a:rPr lang="en-US" sz="10800" b="1" i="1" u="sng" dirty="0">
                <a:effectLst>
                  <a:outerShdw blurRad="38100" dist="38100" dir="2700000" algn="tl">
                    <a:srgbClr val="000000">
                      <a:alpha val="43137"/>
                    </a:srgbClr>
                  </a:outerShdw>
                </a:effectLst>
              </a:rPr>
              <a:t>Fall</a:t>
            </a:r>
          </a:p>
          <a:p>
            <a:pPr lvl="2"/>
            <a:r>
              <a:rPr lang="en-US" sz="10600" b="1" dirty="0">
                <a:effectLst>
                  <a:outerShdw blurRad="38100" dist="38100" dir="2700000" algn="tl">
                    <a:srgbClr val="000000">
                      <a:alpha val="43137"/>
                    </a:srgbClr>
                  </a:outerShdw>
                </a:effectLst>
              </a:rPr>
              <a:t>What went wrong</a:t>
            </a:r>
          </a:p>
          <a:p>
            <a:pPr lvl="1"/>
            <a:r>
              <a:rPr lang="en-US" sz="10800" b="1" i="1" u="sng" dirty="0">
                <a:effectLst>
                  <a:outerShdw blurRad="38100" dist="38100" dir="2700000" algn="tl">
                    <a:srgbClr val="000000">
                      <a:alpha val="43137"/>
                    </a:srgbClr>
                  </a:outerShdw>
                </a:effectLst>
              </a:rPr>
              <a:t>Redemption</a:t>
            </a:r>
          </a:p>
          <a:p>
            <a:pPr lvl="2"/>
            <a:r>
              <a:rPr lang="en-US" sz="10600" b="1" dirty="0">
                <a:effectLst>
                  <a:outerShdw blurRad="38100" dist="38100" dir="2700000" algn="tl">
                    <a:srgbClr val="000000">
                      <a:alpha val="43137"/>
                    </a:srgbClr>
                  </a:outerShdw>
                </a:effectLst>
              </a:rPr>
              <a:t>How it is fixed</a:t>
            </a:r>
          </a:p>
          <a:p>
            <a:pPr lvl="1"/>
            <a:r>
              <a:rPr lang="en-US" sz="10800" b="1" i="1" u="sng" dirty="0">
                <a:effectLst>
                  <a:outerShdw blurRad="38100" dist="38100" dir="2700000" algn="tl">
                    <a:srgbClr val="000000">
                      <a:alpha val="43137"/>
                    </a:srgbClr>
                  </a:outerShdw>
                </a:effectLst>
              </a:rPr>
              <a:t>Glorification</a:t>
            </a:r>
          </a:p>
          <a:p>
            <a:pPr lvl="2"/>
            <a:r>
              <a:rPr lang="en-US" sz="10600" b="1" dirty="0">
                <a:effectLst>
                  <a:outerShdw blurRad="38100" dist="38100" dir="2700000" algn="tl">
                    <a:srgbClr val="000000">
                      <a:alpha val="43137"/>
                    </a:srgbClr>
                  </a:outerShdw>
                </a:effectLst>
              </a:rPr>
              <a:t>Where it at leads</a:t>
            </a:r>
            <a:endParaRPr lang="en-US" sz="2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p:cTn id="12"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14">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 calcmode="lin" valueType="num">
                                      <p:cBhvr>
                                        <p:cTn id="17"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14">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 calcmode="lin" valueType="num">
                                      <p:cBhvr>
                                        <p:cTn id="22"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14">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 calcmode="lin" valueType="num">
                                      <p:cBhvr>
                                        <p:cTn id="27" dur="5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14">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14">
                                            <p:txEl>
                                              <p:pRg st="4" end="4"/>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 calcmode="lin" valueType="num">
                                      <p:cBhvr>
                                        <p:cTn id="32" dur="500" fill="hold"/>
                                        <p:tgtEl>
                                          <p:spTgt spid="14">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14">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14">
                                            <p:txEl>
                                              <p:pRg st="5" end="5"/>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 calcmode="lin" valueType="num">
                                      <p:cBhvr>
                                        <p:cTn id="37" dur="500" fill="hold"/>
                                        <p:tgtEl>
                                          <p:spTgt spid="14">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14">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14">
                                            <p:txEl>
                                              <p:pRg st="6" end="6"/>
                                            </p:txEl>
                                          </p:spTgt>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 calcmode="lin" valueType="num">
                                      <p:cBhvr>
                                        <p:cTn id="42" dur="500" fill="hold"/>
                                        <p:tgtEl>
                                          <p:spTgt spid="14">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14">
                                            <p:txEl>
                                              <p:pRg st="7" end="7"/>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 calcmode="lin" valueType="num">
                                      <p:cBhvr>
                                        <p:cTn id="47" dur="500" fill="hold"/>
                                        <p:tgtEl>
                                          <p:spTgt spid="14">
                                            <p:txEl>
                                              <p:pRg st="8" end="8"/>
                                            </p:txEl>
                                          </p:spTgt>
                                        </p:tgtEl>
                                        <p:attrNameLst>
                                          <p:attrName>ppt_w</p:attrName>
                                        </p:attrNameLst>
                                      </p:cBhvr>
                                      <p:tavLst>
                                        <p:tav tm="0">
                                          <p:val>
                                            <p:fltVal val="0"/>
                                          </p:val>
                                        </p:tav>
                                        <p:tav tm="100000">
                                          <p:val>
                                            <p:strVal val="#ppt_w"/>
                                          </p:val>
                                        </p:tav>
                                      </p:tavLst>
                                    </p:anim>
                                    <p:anim calcmode="lin" valueType="num">
                                      <p:cBhvr>
                                        <p:cTn id="48" dur="500" fill="hold"/>
                                        <p:tgtEl>
                                          <p:spTgt spid="14">
                                            <p:txEl>
                                              <p:pRg st="8" end="8"/>
                                            </p:txEl>
                                          </p:spTgt>
                                        </p:tgtEl>
                                        <p:attrNameLst>
                                          <p:attrName>ppt_h</p:attrName>
                                        </p:attrNameLst>
                                      </p:cBhvr>
                                      <p:tavLst>
                                        <p:tav tm="0">
                                          <p:val>
                                            <p:fltVal val="0"/>
                                          </p:val>
                                        </p:tav>
                                        <p:tav tm="100000">
                                          <p:val>
                                            <p:strVal val="#ppt_h"/>
                                          </p:val>
                                        </p:tav>
                                      </p:tavLst>
                                    </p:anim>
                                    <p:animEffect transition="in" filter="fade">
                                      <p:cBhvr>
                                        <p:cTn id="49"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Rainbow presentation</Template>
  <TotalTime>2788</TotalTime>
  <Words>830</Words>
  <Application>Microsoft Office PowerPoint</Application>
  <PresentationFormat>Widescreen</PresentationFormat>
  <Paragraphs>77</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Segoe Print</vt:lpstr>
      <vt:lpstr>Times New Roman</vt:lpstr>
      <vt:lpstr>Nature Illustration 16x9</vt:lpstr>
      <vt:lpstr>I Corinthians 13:1-3</vt:lpstr>
      <vt:lpstr>PowerPoint Presentation</vt:lpstr>
      <vt:lpstr>PowerPoint Presentation</vt:lpstr>
      <vt:lpstr>PowerPoint Presentation</vt:lpstr>
      <vt:lpstr>PowerPoint Presentation</vt:lpstr>
      <vt:lpstr>PowerPoint Presentation</vt:lpstr>
      <vt:lpstr>Main Point</vt:lpstr>
      <vt:lpstr>Application Points</vt:lpstr>
      <vt:lpstr>Application Points</vt:lpstr>
      <vt:lpstr>Application Points</vt:lpstr>
      <vt:lpstr>PowerPoint Presentation</vt:lpstr>
      <vt:lpstr>Application Points</vt:lpstr>
      <vt:lpstr>Application Points</vt:lpstr>
      <vt:lpstr>Application Points</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Sean Grossman</dc:creator>
  <cp:lastModifiedBy>Sean Grossman</cp:lastModifiedBy>
  <cp:revision>69</cp:revision>
  <dcterms:created xsi:type="dcterms:W3CDTF">2021-03-19T19:48:33Z</dcterms:created>
  <dcterms:modified xsi:type="dcterms:W3CDTF">2023-06-02T15:29:13Z</dcterms:modified>
</cp:coreProperties>
</file>