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7" r:id="rId2"/>
    <p:sldId id="387" r:id="rId3"/>
    <p:sldId id="389" r:id="rId4"/>
    <p:sldId id="390" r:id="rId5"/>
    <p:sldId id="391" r:id="rId6"/>
    <p:sldId id="263" r:id="rId7"/>
    <p:sldId id="513" r:id="rId8"/>
    <p:sldId id="258" r:id="rId9"/>
    <p:sldId id="265" r:id="rId10"/>
    <p:sldId id="514" r:id="rId11"/>
    <p:sldId id="515" r:id="rId12"/>
    <p:sldId id="516" r:id="rId13"/>
    <p:sldId id="517" r:id="rId14"/>
    <p:sldId id="518" r:id="rId15"/>
    <p:sldId id="519" r:id="rId16"/>
    <p:sldId id="520" r:id="rId17"/>
    <p:sldId id="521" r:id="rId18"/>
    <p:sldId id="522"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2" autoAdjust="0"/>
    <p:restoredTop sz="94660"/>
  </p:normalViewPr>
  <p:slideViewPr>
    <p:cSldViewPr snapToGrid="0">
      <p:cViewPr varScale="1">
        <p:scale>
          <a:sx n="141" d="100"/>
          <a:sy n="141" d="100"/>
        </p:scale>
        <p:origin x="198" y="546"/>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5/18/2023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5/18/2023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5/18/2023</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5/18/2023</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5/18/2023</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5/18/2023</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5/18/2023</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b="1" dirty="0">
                <a:effectLst>
                  <a:outerShdw blurRad="38100" dist="38100" dir="2700000" algn="tl">
                    <a:srgbClr val="000000">
                      <a:alpha val="43137"/>
                    </a:srgbClr>
                  </a:outerShdw>
                </a:effectLst>
              </a:rPr>
              <a:t>I Corinthians 12:15-26</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Value in the Design</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8150"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5029" y="894"/>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3571"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6785"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2223"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6245" y="894"/>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77500" lnSpcReduction="20000"/>
          </a:bodyPr>
          <a:lstStyle/>
          <a:p>
            <a:pPr algn="ctr"/>
            <a:r>
              <a:rPr lang="en-US" sz="4400" b="1" dirty="0">
                <a:effectLst>
                  <a:outerShdw blurRad="38100" dist="38100" dir="2700000" algn="tl">
                    <a:srgbClr val="000000">
                      <a:alpha val="43137"/>
                    </a:srgbClr>
                  </a:outerShdw>
                </a:effectLst>
              </a:rPr>
              <a:t>14 For the body does not consist of one member but of many. 15 If the foot should say, “Because I am not a hand, I do not belong to the body,” that would not make it any less a part of the body. 16 And if the ear should say, “Because I am not an eye, I do not belong to the body,” that would not make it any less a part of the body. 17 If the whole body were an eye, where would be the sense of hearing? If the whole body were an ear, where would be the sense of smell? 18 But as it is, God arranged the members in the body, each one of them, as he chose. 19 If all were a single member, where would the body be? 20 As it is, there are many parts, yet one body.</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 Corinthians 12:14-20,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77500" lnSpcReduction="20000"/>
          </a:bodyPr>
          <a:lstStyle/>
          <a:p>
            <a:pPr algn="ctr"/>
            <a:r>
              <a:rPr lang="en-US" sz="4400" b="1" dirty="0">
                <a:effectLst>
                  <a:outerShdw blurRad="38100" dist="38100" dir="2700000" algn="tl">
                    <a:srgbClr val="000000">
                      <a:alpha val="43137"/>
                    </a:srgbClr>
                  </a:outerShdw>
                </a:effectLst>
              </a:rPr>
              <a:t>21 The eye cannot say to the hand, “I have no need of you,” nor again the head to the feet, “I have no need of you.” 22 On the contrary, the parts of the body that seem to be weaker are indispensable, 23 and on those parts of the body that we think less honorable we bestow the greater honor, and our unpresentable parts are treated with greater modesty, 24 which our more presentable parts do not require. But God has so composed the body, giving greater honor to the part that lacked it, 25 that there may be no division in the body, but that the members may have the same care for one another. 26 If one member suffers, all suffer together; if one member is honored, all rejoice together.</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(I Corinthians 12:21-26, ESV)</a:t>
            </a:r>
          </a:p>
        </p:txBody>
      </p:sp>
    </p:spTree>
    <p:extLst>
      <p:ext uri="{BB962C8B-B14F-4D97-AF65-F5344CB8AC3E}">
        <p14:creationId xmlns:p14="http://schemas.microsoft.com/office/powerpoint/2010/main" val="2834724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92500" lnSpcReduction="20000"/>
          </a:bodyPr>
          <a:lstStyle/>
          <a:p>
            <a:r>
              <a:rPr lang="en-US" sz="4000" b="1" dirty="0">
                <a:effectLst>
                  <a:outerShdw blurRad="38100" dist="38100" dir="2700000" algn="tl">
                    <a:srgbClr val="000000">
                      <a:alpha val="43137"/>
                    </a:srgbClr>
                  </a:outerShdw>
                </a:effectLst>
              </a:rPr>
              <a:t>We consider the body analogy presented by Paul</a:t>
            </a:r>
          </a:p>
          <a:p>
            <a:r>
              <a:rPr lang="en-US" sz="4000" b="1" dirty="0">
                <a:effectLst>
                  <a:outerShdw blurRad="38100" dist="38100" dir="2700000" algn="tl">
                    <a:srgbClr val="000000">
                      <a:alpha val="43137"/>
                    </a:srgbClr>
                  </a:outerShdw>
                </a:effectLst>
              </a:rPr>
              <a:t>There he focused on what unifies</a:t>
            </a:r>
          </a:p>
          <a:p>
            <a:r>
              <a:rPr lang="en-US" sz="4000" b="1" dirty="0">
                <a:effectLst>
                  <a:outerShdw blurRad="38100" dist="38100" dir="2700000" algn="tl">
                    <a:srgbClr val="000000">
                      <a:alpha val="43137"/>
                    </a:srgbClr>
                  </a:outerShdw>
                </a:effectLst>
              </a:rPr>
              <a:t>Now he shows the body as a plurality for one body</a:t>
            </a:r>
          </a:p>
          <a:p>
            <a:r>
              <a:rPr lang="en-US" sz="4000" b="1" dirty="0">
                <a:effectLst>
                  <a:outerShdw blurRad="38100" dist="38100" dir="2700000" algn="tl">
                    <a:srgbClr val="000000">
                      <a:alpha val="43137"/>
                    </a:srgbClr>
                  </a:outerShdw>
                </a:effectLst>
              </a:rPr>
              <a:t>Each member plays a role according to the design</a:t>
            </a:r>
          </a:p>
          <a:p>
            <a:r>
              <a:rPr lang="en-US" sz="4000" b="1" dirty="0">
                <a:effectLst>
                  <a:outerShdw blurRad="38100" dist="38100" dir="2700000" algn="tl">
                    <a:srgbClr val="000000">
                      <a:alpha val="43137"/>
                    </a:srgbClr>
                  </a:outerShdw>
                </a:effectLst>
              </a:rPr>
              <a:t>No part can seek to separate without loss</a:t>
            </a:r>
          </a:p>
          <a:p>
            <a:r>
              <a:rPr lang="en-US" sz="4000" b="1" dirty="0">
                <a:effectLst>
                  <a:outerShdw blurRad="38100" dist="38100" dir="2700000" algn="tl">
                    <a:srgbClr val="000000">
                      <a:alpha val="43137"/>
                    </a:srgbClr>
                  </a:outerShdw>
                </a:effectLst>
              </a:rPr>
              <a:t>Without each other the body loses…and ceases to be what it was designed to be</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600" b="1" dirty="0">
                <a:effectLst>
                  <a:outerShdw blurRad="38100" dist="38100" dir="2700000" algn="tl">
                    <a:srgbClr val="000000">
                      <a:alpha val="43137"/>
                    </a:srgbClr>
                  </a:outerShdw>
                </a:effectLst>
              </a:rPr>
              <a:t>Value in the Design</a:t>
            </a:r>
          </a:p>
          <a:p>
            <a:pPr lvl="1"/>
            <a:r>
              <a:rPr lang="en-US" sz="3600" b="1" dirty="0">
                <a:effectLst>
                  <a:outerShdw blurRad="38100" dist="38100" dir="2700000" algn="tl">
                    <a:srgbClr val="000000">
                      <a:alpha val="43137"/>
                    </a:srgbClr>
                  </a:outerShdw>
                </a:effectLst>
              </a:rPr>
              <a:t>There is something profound about the way Paul is utilizing the imagery</a:t>
            </a:r>
          </a:p>
          <a:p>
            <a:pPr lvl="1"/>
            <a:r>
              <a:rPr lang="en-US" sz="3600" b="1" dirty="0">
                <a:effectLst>
                  <a:outerShdw blurRad="38100" dist="38100" dir="2700000" algn="tl">
                    <a:srgbClr val="000000">
                      <a:alpha val="43137"/>
                    </a:srgbClr>
                  </a:outerShdw>
                </a:effectLst>
              </a:rPr>
              <a:t> That it does not depend on any one part to make the body, but all together</a:t>
            </a:r>
          </a:p>
          <a:p>
            <a:pPr lvl="1"/>
            <a:r>
              <a:rPr lang="en-US" sz="3600" b="1" dirty="0">
                <a:effectLst>
                  <a:outerShdw blurRad="38100" dist="38100" dir="2700000" algn="tl">
                    <a:srgbClr val="000000">
                      <a:alpha val="43137"/>
                    </a:srgbClr>
                  </a:outerShdw>
                </a:effectLst>
              </a:rPr>
              <a:t>This kind of understanding was not new to the world</a:t>
            </a:r>
          </a:p>
          <a:p>
            <a:pPr lvl="1"/>
            <a:r>
              <a:rPr lang="en-US" sz="3600" b="1" dirty="0">
                <a:effectLst>
                  <a:outerShdw blurRad="38100" dist="38100" dir="2700000" algn="tl">
                    <a:srgbClr val="000000">
                      <a:alpha val="43137"/>
                    </a:srgbClr>
                  </a:outerShdw>
                </a:effectLst>
              </a:rPr>
              <a:t>These other writers would utilize the body imagery as a means of showing why those with lower status should serve the needs of those with higher status</a:t>
            </a:r>
          </a:p>
          <a:p>
            <a:pPr lvl="1"/>
            <a:r>
              <a:rPr lang="en-US" sz="3600" b="1" dirty="0">
                <a:effectLst>
                  <a:outerShdw blurRad="38100" dist="38100" dir="2700000" algn="tl">
                    <a:srgbClr val="000000">
                      <a:alpha val="43137"/>
                    </a:srgbClr>
                  </a:outerShdw>
                </a:effectLst>
              </a:rPr>
              <a:t> They expected those other members of supporting the greater members out of necessity</a:t>
            </a: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600" b="1" dirty="0">
                <a:effectLst>
                  <a:outerShdw blurRad="38100" dist="38100" dir="2700000" algn="tl">
                    <a:srgbClr val="000000">
                      <a:alpha val="43137"/>
                    </a:srgbClr>
                  </a:outerShdw>
                </a:effectLst>
              </a:rPr>
              <a:t>Value in the Design (2)</a:t>
            </a:r>
          </a:p>
          <a:p>
            <a:pPr lvl="1"/>
            <a:r>
              <a:rPr lang="en-US" sz="3600" b="1" dirty="0">
                <a:effectLst>
                  <a:outerShdw blurRad="38100" dist="38100" dir="2700000" algn="tl">
                    <a:srgbClr val="000000">
                      <a:alpha val="43137"/>
                    </a:srgbClr>
                  </a:outerShdw>
                </a:effectLst>
              </a:rPr>
              <a:t>If we consider the way the world understands the body…then we can contrast this with how Paul understands it</a:t>
            </a:r>
          </a:p>
          <a:p>
            <a:pPr lvl="1"/>
            <a:r>
              <a:rPr lang="en-US" sz="3600" b="1" dirty="0">
                <a:effectLst>
                  <a:outerShdw blurRad="38100" dist="38100" dir="2700000" algn="tl">
                    <a:srgbClr val="000000">
                      <a:alpha val="43137"/>
                    </a:srgbClr>
                  </a:outerShdw>
                </a:effectLst>
              </a:rPr>
              <a:t>For Paul it is to show two things</a:t>
            </a:r>
          </a:p>
          <a:p>
            <a:pPr lvl="1"/>
            <a:r>
              <a:rPr lang="en-US" sz="3600" b="1" dirty="0">
                <a:effectLst>
                  <a:outerShdw blurRad="38100" dist="38100" dir="2700000" algn="tl">
                    <a:srgbClr val="000000">
                      <a:alpha val="43137"/>
                    </a:srgbClr>
                  </a:outerShdw>
                </a:effectLst>
              </a:rPr>
              <a:t>The first is the need for each member to be where they are by design</a:t>
            </a:r>
          </a:p>
          <a:p>
            <a:pPr lvl="1"/>
            <a:r>
              <a:rPr lang="en-US" sz="3600" b="1" dirty="0">
                <a:effectLst>
                  <a:outerShdw blurRad="38100" dist="38100" dir="2700000" algn="tl">
                    <a:srgbClr val="000000">
                      <a:alpha val="43137"/>
                    </a:srgbClr>
                  </a:outerShdw>
                </a:effectLst>
              </a:rPr>
              <a:t>The second to show each member has significance</a:t>
            </a:r>
          </a:p>
          <a:p>
            <a:pPr lvl="1"/>
            <a:r>
              <a:rPr lang="en-US" sz="3600" b="1" dirty="0">
                <a:effectLst>
                  <a:outerShdw blurRad="38100" dist="38100" dir="2700000" algn="tl">
                    <a:srgbClr val="000000">
                      <a:alpha val="43137"/>
                    </a:srgbClr>
                  </a:outerShdw>
                </a:effectLst>
              </a:rPr>
              <a:t>The world will tell us that particular elites deserve all the best things</a:t>
            </a:r>
          </a:p>
          <a:p>
            <a:pPr lvl="1"/>
            <a:r>
              <a:rPr lang="en-US" sz="3600" b="1" dirty="0">
                <a:effectLst>
                  <a:outerShdw blurRad="38100" dist="38100" dir="2700000" algn="tl">
                    <a:srgbClr val="000000">
                      <a:alpha val="43137"/>
                    </a:srgbClr>
                  </a:outerShdw>
                </a:effectLst>
              </a:rPr>
              <a:t>Conversely, Paul shows that each member does serve one another, but that each member is also deserving recognition</a:t>
            </a:r>
          </a:p>
          <a:p>
            <a:pPr lvl="1"/>
            <a:r>
              <a:rPr lang="en-US" sz="3600" b="1" dirty="0">
                <a:effectLst>
                  <a:outerShdw blurRad="38100" dist="38100" dir="2700000" algn="tl">
                    <a:srgbClr val="000000">
                      <a:alpha val="43137"/>
                    </a:srgbClr>
                  </a:outerShdw>
                </a:effectLst>
              </a:rPr>
              <a:t>The body is a representation of the Church</a:t>
            </a:r>
          </a:p>
          <a:p>
            <a:pPr lvl="1"/>
            <a:r>
              <a:rPr lang="en-US" sz="3600" b="1" dirty="0">
                <a:effectLst>
                  <a:outerShdw blurRad="38100" dist="38100" dir="2700000" algn="tl">
                    <a:srgbClr val="000000">
                      <a:alpha val="43137"/>
                    </a:srgbClr>
                  </a:outerShdw>
                </a:effectLst>
              </a:rPr>
              <a:t>The Spirit has given certain abilities to certain members</a:t>
            </a:r>
          </a:p>
        </p:txBody>
      </p:sp>
    </p:spTree>
    <p:extLst>
      <p:ext uri="{BB962C8B-B14F-4D97-AF65-F5344CB8AC3E}">
        <p14:creationId xmlns:p14="http://schemas.microsoft.com/office/powerpoint/2010/main" val="10864880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charRg st="24" end="133"/>
                                            </p:txEl>
                                          </p:spTgt>
                                        </p:tgtEl>
                                        <p:attrNameLst>
                                          <p:attrName>style.visibility</p:attrName>
                                        </p:attrNameLst>
                                      </p:cBhvr>
                                      <p:to>
                                        <p:strVal val="visible"/>
                                      </p:to>
                                    </p:set>
                                    <p:animEffect transition="in" filter="fade">
                                      <p:cBhvr>
                                        <p:cTn id="7" dur="500"/>
                                        <p:tgtEl>
                                          <p:spTgt spid="14">
                                            <p:txEl>
                                              <p:charRg st="24" end="1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charRg st="133" end="167"/>
                                            </p:txEl>
                                          </p:spTgt>
                                        </p:tgtEl>
                                        <p:attrNameLst>
                                          <p:attrName>style.visibility</p:attrName>
                                        </p:attrNameLst>
                                      </p:cBhvr>
                                      <p:to>
                                        <p:strVal val="visible"/>
                                      </p:to>
                                    </p:set>
                                    <p:animEffect transition="in" filter="fade">
                                      <p:cBhvr>
                                        <p:cTn id="12" dur="500"/>
                                        <p:tgtEl>
                                          <p:spTgt spid="14">
                                            <p:txEl>
                                              <p:charRg st="133" end="16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charRg st="167" end="236"/>
                                            </p:txEl>
                                          </p:spTgt>
                                        </p:tgtEl>
                                        <p:attrNameLst>
                                          <p:attrName>style.visibility</p:attrName>
                                        </p:attrNameLst>
                                      </p:cBhvr>
                                      <p:to>
                                        <p:strVal val="visible"/>
                                      </p:to>
                                    </p:set>
                                    <p:animEffect transition="in" filter="fade">
                                      <p:cBhvr>
                                        <p:cTn id="17" dur="500"/>
                                        <p:tgtEl>
                                          <p:spTgt spid="14">
                                            <p:txEl>
                                              <p:charRg st="167" end="23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charRg st="236" end="284"/>
                                            </p:txEl>
                                          </p:spTgt>
                                        </p:tgtEl>
                                        <p:attrNameLst>
                                          <p:attrName>style.visibility</p:attrName>
                                        </p:attrNameLst>
                                      </p:cBhvr>
                                      <p:to>
                                        <p:strVal val="visible"/>
                                      </p:to>
                                    </p:set>
                                    <p:animEffect transition="in" filter="fade">
                                      <p:cBhvr>
                                        <p:cTn id="22" dur="500"/>
                                        <p:tgtEl>
                                          <p:spTgt spid="14">
                                            <p:txEl>
                                              <p:charRg st="236" end="28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charRg st="284" end="358"/>
                                            </p:txEl>
                                          </p:spTgt>
                                        </p:tgtEl>
                                        <p:attrNameLst>
                                          <p:attrName>style.visibility</p:attrName>
                                        </p:attrNameLst>
                                      </p:cBhvr>
                                      <p:to>
                                        <p:strVal val="visible"/>
                                      </p:to>
                                    </p:set>
                                    <p:animEffect transition="in" filter="fade">
                                      <p:cBhvr>
                                        <p:cTn id="27" dur="500"/>
                                        <p:tgtEl>
                                          <p:spTgt spid="14">
                                            <p:txEl>
                                              <p:charRg st="284" end="35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charRg st="358" end="473"/>
                                            </p:txEl>
                                          </p:spTgt>
                                        </p:tgtEl>
                                        <p:attrNameLst>
                                          <p:attrName>style.visibility</p:attrName>
                                        </p:attrNameLst>
                                      </p:cBhvr>
                                      <p:to>
                                        <p:strVal val="visible"/>
                                      </p:to>
                                    </p:set>
                                    <p:animEffect transition="in" filter="fade">
                                      <p:cBhvr>
                                        <p:cTn id="32" dur="500"/>
                                        <p:tgtEl>
                                          <p:spTgt spid="14">
                                            <p:txEl>
                                              <p:charRg st="358" end="47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charRg st="473" end="516"/>
                                            </p:txEl>
                                          </p:spTgt>
                                        </p:tgtEl>
                                        <p:attrNameLst>
                                          <p:attrName>style.visibility</p:attrName>
                                        </p:attrNameLst>
                                      </p:cBhvr>
                                      <p:to>
                                        <p:strVal val="visible"/>
                                      </p:to>
                                    </p:set>
                                    <p:animEffect transition="in" filter="fade">
                                      <p:cBhvr>
                                        <p:cTn id="37" dur="500"/>
                                        <p:tgtEl>
                                          <p:spTgt spid="14">
                                            <p:txEl>
                                              <p:charRg st="473" end="51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charRg st="516" end="574"/>
                                            </p:txEl>
                                          </p:spTgt>
                                        </p:tgtEl>
                                        <p:attrNameLst>
                                          <p:attrName>style.visibility</p:attrName>
                                        </p:attrNameLst>
                                      </p:cBhvr>
                                      <p:to>
                                        <p:strVal val="visible"/>
                                      </p:to>
                                    </p:set>
                                    <p:animEffect transition="in" filter="fade">
                                      <p:cBhvr>
                                        <p:cTn id="42" dur="500"/>
                                        <p:tgtEl>
                                          <p:spTgt spid="14">
                                            <p:txEl>
                                              <p:charRg st="516" end="5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600" b="1" dirty="0">
                <a:effectLst>
                  <a:outerShdw blurRad="38100" dist="38100" dir="2700000" algn="tl">
                    <a:srgbClr val="000000">
                      <a:alpha val="43137"/>
                    </a:srgbClr>
                  </a:outerShdw>
                </a:effectLst>
              </a:rPr>
              <a:t>Value in the Design (3)</a:t>
            </a:r>
          </a:p>
          <a:p>
            <a:pPr lvl="1"/>
            <a:r>
              <a:rPr lang="en-US" sz="3600" b="1" dirty="0">
                <a:effectLst>
                  <a:outerShdw blurRad="38100" dist="38100" dir="2700000" algn="tl">
                    <a:srgbClr val="000000">
                      <a:alpha val="43137"/>
                    </a:srgbClr>
                  </a:outerShdw>
                </a:effectLst>
              </a:rPr>
              <a:t>Not all in the congregation are going to be teachers…preachers…on the worship team…etc.</a:t>
            </a:r>
          </a:p>
          <a:p>
            <a:pPr lvl="1"/>
            <a:r>
              <a:rPr lang="en-US" sz="3600" b="1" dirty="0">
                <a:effectLst>
                  <a:outerShdw blurRad="38100" dist="38100" dir="2700000" algn="tl">
                    <a:srgbClr val="000000">
                      <a:alpha val="43137"/>
                    </a:srgbClr>
                  </a:outerShdw>
                </a:effectLst>
              </a:rPr>
              <a:t>There will be places for each of us to serve for the purpose of God’s glory and the betterment of the congregation</a:t>
            </a:r>
          </a:p>
          <a:p>
            <a:pPr lvl="1"/>
            <a:r>
              <a:rPr lang="en-US" sz="3600" b="1" dirty="0">
                <a:effectLst>
                  <a:outerShdw blurRad="38100" dist="38100" dir="2700000" algn="tl">
                    <a:srgbClr val="000000">
                      <a:alpha val="43137"/>
                    </a:srgbClr>
                  </a:outerShdw>
                </a:effectLst>
              </a:rPr>
              <a:t> Unfortunately we live in a world which likes to do three things</a:t>
            </a:r>
          </a:p>
          <a:p>
            <a:pPr lvl="1"/>
            <a:r>
              <a:rPr lang="en-US" sz="3600" b="1" dirty="0">
                <a:effectLst>
                  <a:outerShdw blurRad="38100" dist="38100" dir="2700000" algn="tl">
                    <a:srgbClr val="000000">
                      <a:alpha val="43137"/>
                    </a:srgbClr>
                  </a:outerShdw>
                </a:effectLst>
              </a:rPr>
              <a:t>The first is to create hierarchies of greater and lesser values</a:t>
            </a:r>
          </a:p>
          <a:p>
            <a:pPr lvl="1"/>
            <a:r>
              <a:rPr lang="en-US" sz="3600" b="1" dirty="0">
                <a:effectLst>
                  <a:outerShdw blurRad="38100" dist="38100" dir="2700000" algn="tl">
                    <a:srgbClr val="000000">
                      <a:alpha val="43137"/>
                    </a:srgbClr>
                  </a:outerShdw>
                </a:effectLst>
              </a:rPr>
              <a:t>When hierarchies change from order to value based, then it leads to those who are the head receiving greater glory</a:t>
            </a:r>
          </a:p>
          <a:p>
            <a:pPr lvl="1"/>
            <a:r>
              <a:rPr lang="en-US" sz="3600" b="1" dirty="0">
                <a:effectLst>
                  <a:outerShdw blurRad="38100" dist="38100" dir="2700000" algn="tl">
                    <a:srgbClr val="000000">
                      <a:alpha val="43137"/>
                    </a:srgbClr>
                  </a:outerShdw>
                </a:effectLst>
              </a:rPr>
              <a:t>This can occur in the Church</a:t>
            </a:r>
          </a:p>
          <a:p>
            <a:pPr lvl="1"/>
            <a:r>
              <a:rPr lang="en-US" sz="3600" b="1" dirty="0">
                <a:effectLst>
                  <a:outerShdw blurRad="38100" dist="38100" dir="2700000" algn="tl">
                    <a:srgbClr val="000000">
                      <a:alpha val="43137"/>
                    </a:srgbClr>
                  </a:outerShdw>
                </a:effectLst>
              </a:rPr>
              <a:t>God has called particular individuals to lead the congregation</a:t>
            </a:r>
          </a:p>
          <a:p>
            <a:pPr lvl="1"/>
            <a:r>
              <a:rPr lang="en-US" sz="3600" b="1" dirty="0">
                <a:effectLst>
                  <a:outerShdw blurRad="38100" dist="38100" dir="2700000" algn="tl">
                    <a:srgbClr val="000000">
                      <a:alpha val="43137"/>
                    </a:srgbClr>
                  </a:outerShdw>
                </a:effectLst>
              </a:rPr>
              <a:t>The </a:t>
            </a:r>
            <a:r>
              <a:rPr lang="en-US" sz="3600" b="1" i="1" u="sng" dirty="0">
                <a:effectLst>
                  <a:outerShdw blurRad="38100" dist="38100" dir="2700000" algn="tl">
                    <a:srgbClr val="000000">
                      <a:alpha val="43137"/>
                    </a:srgbClr>
                  </a:outerShdw>
                </a:effectLst>
              </a:rPr>
              <a:t>purpose</a:t>
            </a:r>
            <a:r>
              <a:rPr lang="en-US" sz="3600" b="1" dirty="0">
                <a:effectLst>
                  <a:outerShdw blurRad="38100" dist="38100" dir="2700000" algn="tl">
                    <a:srgbClr val="000000">
                      <a:alpha val="43137"/>
                    </a:srgbClr>
                  </a:outerShdw>
                </a:effectLst>
              </a:rPr>
              <a:t> of the role is where it ends</a:t>
            </a:r>
          </a:p>
        </p:txBody>
      </p:sp>
    </p:spTree>
    <p:extLst>
      <p:ext uri="{BB962C8B-B14F-4D97-AF65-F5344CB8AC3E}">
        <p14:creationId xmlns:p14="http://schemas.microsoft.com/office/powerpoint/2010/main" val="37718324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600" b="1" dirty="0">
                <a:effectLst>
                  <a:outerShdw blurRad="38100" dist="38100" dir="2700000" algn="tl">
                    <a:srgbClr val="000000">
                      <a:alpha val="43137"/>
                    </a:srgbClr>
                  </a:outerShdw>
                </a:effectLst>
              </a:rPr>
              <a:t>Value in the Design (4)</a:t>
            </a:r>
          </a:p>
          <a:p>
            <a:pPr lvl="1"/>
            <a:r>
              <a:rPr lang="en-US" sz="3600" b="1" dirty="0">
                <a:effectLst>
                  <a:outerShdw blurRad="38100" dist="38100" dir="2700000" algn="tl">
                    <a:srgbClr val="000000">
                      <a:alpha val="43137"/>
                    </a:srgbClr>
                  </a:outerShdw>
                </a:effectLst>
              </a:rPr>
              <a:t>We are all connected together</a:t>
            </a:r>
          </a:p>
          <a:p>
            <a:pPr lvl="1"/>
            <a:r>
              <a:rPr lang="en-US" sz="3600" b="1" dirty="0">
                <a:effectLst>
                  <a:outerShdw blurRad="38100" dist="38100" dir="2700000" algn="tl">
                    <a:srgbClr val="000000">
                      <a:alpha val="43137"/>
                    </a:srgbClr>
                  </a:outerShdw>
                </a:effectLst>
              </a:rPr>
              <a:t>Leadership without people to lead is worthless</a:t>
            </a:r>
          </a:p>
          <a:p>
            <a:pPr lvl="1"/>
            <a:r>
              <a:rPr lang="en-US" sz="3600" b="1" dirty="0">
                <a:effectLst>
                  <a:outerShdw blurRad="38100" dist="38100" dir="2700000" algn="tl">
                    <a:srgbClr val="000000">
                      <a:alpha val="43137"/>
                    </a:srgbClr>
                  </a:outerShdw>
                </a:effectLst>
              </a:rPr>
              <a:t>People without leaders leads to anarchy</a:t>
            </a:r>
          </a:p>
          <a:p>
            <a:pPr lvl="1"/>
            <a:r>
              <a:rPr lang="en-US" sz="3600" b="1" dirty="0">
                <a:effectLst>
                  <a:outerShdw blurRad="38100" dist="38100" dir="2700000" algn="tl">
                    <a:srgbClr val="000000">
                      <a:alpha val="43137"/>
                    </a:srgbClr>
                  </a:outerShdw>
                </a:effectLst>
              </a:rPr>
              <a:t>No matter what kind of gift is being used, no matter what kind of service being performed, it finds its value based upon the design set by God</a:t>
            </a:r>
          </a:p>
          <a:p>
            <a:pPr lvl="1"/>
            <a:r>
              <a:rPr lang="en-US" sz="3600" b="1" dirty="0">
                <a:effectLst>
                  <a:outerShdw blurRad="38100" dist="38100" dir="2700000" algn="tl">
                    <a:srgbClr val="000000">
                      <a:alpha val="43137"/>
                    </a:srgbClr>
                  </a:outerShdw>
                </a:effectLst>
              </a:rPr>
              <a:t>The second thing the world likes to do is encourage individuals to be as individualistic as possible</a:t>
            </a:r>
          </a:p>
          <a:p>
            <a:pPr lvl="1"/>
            <a:r>
              <a:rPr lang="en-US" sz="3600" b="1" dirty="0">
                <a:effectLst>
                  <a:outerShdw blurRad="38100" dist="38100" dir="2700000" algn="tl">
                    <a:srgbClr val="000000">
                      <a:alpha val="43137"/>
                    </a:srgbClr>
                  </a:outerShdw>
                </a:effectLst>
              </a:rPr>
              <a:t>“Me and God!”</a:t>
            </a:r>
          </a:p>
          <a:p>
            <a:pPr lvl="1"/>
            <a:r>
              <a:rPr lang="en-US" sz="3600" b="1" dirty="0">
                <a:effectLst>
                  <a:outerShdw blurRad="38100" dist="38100" dir="2700000" algn="tl">
                    <a:srgbClr val="000000">
                      <a:alpha val="43137"/>
                    </a:srgbClr>
                  </a:outerShdw>
                </a:effectLst>
              </a:rPr>
              <a:t>It can lead to what Paul describes today, the foot saying it is not he hand therefore “I will separate.”</a:t>
            </a:r>
          </a:p>
        </p:txBody>
      </p:sp>
    </p:spTree>
    <p:extLst>
      <p:ext uri="{BB962C8B-B14F-4D97-AF65-F5344CB8AC3E}">
        <p14:creationId xmlns:p14="http://schemas.microsoft.com/office/powerpoint/2010/main" val="41355226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600" b="1" dirty="0">
                <a:effectLst>
                  <a:outerShdw blurRad="38100" dist="38100" dir="2700000" algn="tl">
                    <a:srgbClr val="000000">
                      <a:alpha val="43137"/>
                    </a:srgbClr>
                  </a:outerShdw>
                </a:effectLst>
              </a:rPr>
              <a:t>Value in the Design (5)</a:t>
            </a:r>
          </a:p>
          <a:p>
            <a:pPr lvl="1"/>
            <a:r>
              <a:rPr lang="en-US" sz="3600" b="1" dirty="0">
                <a:effectLst>
                  <a:outerShdw blurRad="38100" dist="38100" dir="2700000" algn="tl">
                    <a:srgbClr val="000000">
                      <a:alpha val="43137"/>
                    </a:srgbClr>
                  </a:outerShdw>
                </a:effectLst>
              </a:rPr>
              <a:t>But what, then, of the design of the foot and hand?</a:t>
            </a:r>
          </a:p>
          <a:p>
            <a:pPr lvl="1"/>
            <a:r>
              <a:rPr lang="en-US" sz="3600" b="1" dirty="0">
                <a:effectLst>
                  <a:outerShdw blurRad="38100" dist="38100" dir="2700000" algn="tl">
                    <a:srgbClr val="000000">
                      <a:alpha val="43137"/>
                    </a:srgbClr>
                  </a:outerShdw>
                </a:effectLst>
              </a:rPr>
              <a:t>By doing this we go </a:t>
            </a:r>
            <a:r>
              <a:rPr lang="en-US" sz="3600" b="1" i="1" u="sng" dirty="0">
                <a:effectLst>
                  <a:outerShdw blurRad="38100" dist="38100" dir="2700000" algn="tl">
                    <a:srgbClr val="000000">
                      <a:alpha val="43137"/>
                    </a:srgbClr>
                  </a:outerShdw>
                </a:effectLst>
              </a:rPr>
              <a:t>against</a:t>
            </a:r>
            <a:r>
              <a:rPr lang="en-US" sz="3600" b="1" dirty="0">
                <a:effectLst>
                  <a:outerShdw blurRad="38100" dist="38100" dir="2700000" algn="tl">
                    <a:srgbClr val="000000">
                      <a:alpha val="43137"/>
                    </a:srgbClr>
                  </a:outerShdw>
                </a:effectLst>
              </a:rPr>
              <a:t> the design God has established</a:t>
            </a:r>
          </a:p>
          <a:p>
            <a:pPr lvl="1"/>
            <a:r>
              <a:rPr lang="en-US" sz="3600" b="1" dirty="0">
                <a:effectLst>
                  <a:outerShdw blurRad="38100" dist="38100" dir="2700000" algn="tl">
                    <a:srgbClr val="000000">
                      <a:alpha val="43137"/>
                    </a:srgbClr>
                  </a:outerShdw>
                </a:effectLst>
              </a:rPr>
              <a:t>Our gifts given are </a:t>
            </a:r>
            <a:r>
              <a:rPr lang="en-US" sz="3600" b="1" i="1" u="sng" dirty="0">
                <a:effectLst>
                  <a:outerShdw blurRad="38100" dist="38100" dir="2700000" algn="tl">
                    <a:srgbClr val="000000">
                      <a:alpha val="43137"/>
                    </a:srgbClr>
                  </a:outerShdw>
                </a:effectLst>
              </a:rPr>
              <a:t>not</a:t>
            </a:r>
            <a:r>
              <a:rPr lang="en-US" sz="3600" b="1" dirty="0">
                <a:effectLst>
                  <a:outerShdw blurRad="38100" dist="38100" dir="2700000" algn="tl">
                    <a:srgbClr val="000000">
                      <a:alpha val="43137"/>
                    </a:srgbClr>
                  </a:outerShdw>
                </a:effectLst>
              </a:rPr>
              <a:t> for ourselves</a:t>
            </a:r>
          </a:p>
          <a:p>
            <a:pPr lvl="1"/>
            <a:r>
              <a:rPr lang="en-US" sz="3600" b="1" dirty="0">
                <a:effectLst>
                  <a:outerShdw blurRad="38100" dist="38100" dir="2700000" algn="tl">
                    <a:srgbClr val="000000">
                      <a:alpha val="43137"/>
                    </a:srgbClr>
                  </a:outerShdw>
                </a:effectLst>
              </a:rPr>
              <a:t>By becoming so individualistic we can forget the reason for our existence is </a:t>
            </a:r>
            <a:r>
              <a:rPr lang="en-US" sz="3600" b="1" i="1" u="sng" dirty="0">
                <a:effectLst>
                  <a:outerShdw blurRad="38100" dist="38100" dir="2700000" algn="tl">
                    <a:srgbClr val="000000">
                      <a:alpha val="43137"/>
                    </a:srgbClr>
                  </a:outerShdw>
                </a:effectLst>
              </a:rPr>
              <a:t>more</a:t>
            </a:r>
            <a:r>
              <a:rPr lang="en-US" sz="3600" b="1" dirty="0">
                <a:effectLst>
                  <a:outerShdw blurRad="38100" dist="38100" dir="2700000" algn="tl">
                    <a:srgbClr val="000000">
                      <a:alpha val="43137"/>
                    </a:srgbClr>
                  </a:outerShdw>
                </a:effectLst>
              </a:rPr>
              <a:t> than ourselves</a:t>
            </a:r>
          </a:p>
          <a:p>
            <a:pPr lvl="1"/>
            <a:r>
              <a:rPr lang="en-US" sz="3600" b="1" dirty="0">
                <a:effectLst>
                  <a:outerShdw blurRad="38100" dist="38100" dir="2700000" algn="tl">
                    <a:srgbClr val="000000">
                      <a:alpha val="43137"/>
                    </a:srgbClr>
                  </a:outerShdw>
                </a:effectLst>
              </a:rPr>
              <a:t>We are to serve one another in love</a:t>
            </a:r>
          </a:p>
          <a:p>
            <a:pPr lvl="1"/>
            <a:r>
              <a:rPr lang="en-US" sz="3600" b="1" dirty="0">
                <a:effectLst>
                  <a:outerShdw blurRad="38100" dist="38100" dir="2700000" algn="tl">
                    <a:srgbClr val="000000">
                      <a:alpha val="43137"/>
                    </a:srgbClr>
                  </a:outerShdw>
                </a:effectLst>
              </a:rPr>
              <a:t>It also leads to an incredible amount of pride</a:t>
            </a:r>
          </a:p>
          <a:p>
            <a:pPr lvl="1"/>
            <a:r>
              <a:rPr lang="en-US" sz="3600" b="1" dirty="0">
                <a:effectLst>
                  <a:outerShdw blurRad="38100" dist="38100" dir="2700000" algn="tl">
                    <a:srgbClr val="000000">
                      <a:alpha val="43137"/>
                    </a:srgbClr>
                  </a:outerShdw>
                </a:effectLst>
              </a:rPr>
              <a:t>Dare anyone </a:t>
            </a:r>
            <a:r>
              <a:rPr lang="en-US" sz="3600" b="1" i="1" u="sng" dirty="0">
                <a:effectLst>
                  <a:outerShdw blurRad="38100" dist="38100" dir="2700000" algn="tl">
                    <a:srgbClr val="000000">
                      <a:alpha val="43137"/>
                    </a:srgbClr>
                  </a:outerShdw>
                </a:effectLst>
              </a:rPr>
              <a:t>claim</a:t>
            </a:r>
            <a:r>
              <a:rPr lang="en-US" sz="3600" b="1" dirty="0">
                <a:effectLst>
                  <a:outerShdw blurRad="38100" dist="38100" dir="2700000" algn="tl">
                    <a:srgbClr val="000000">
                      <a:alpha val="43137"/>
                    </a:srgbClr>
                  </a:outerShdw>
                </a:effectLst>
              </a:rPr>
              <a:t> to have all the gifts?</a:t>
            </a:r>
          </a:p>
          <a:p>
            <a:pPr lvl="1"/>
            <a:r>
              <a:rPr lang="en-US" sz="3600" b="1" dirty="0">
                <a:effectLst>
                  <a:outerShdw blurRad="38100" dist="38100" dir="2700000" algn="tl">
                    <a:srgbClr val="000000">
                      <a:alpha val="43137"/>
                    </a:srgbClr>
                  </a:outerShdw>
                </a:effectLst>
              </a:rPr>
              <a:t>Dare anyone claim to be utterly self-sufficient?</a:t>
            </a:r>
          </a:p>
          <a:p>
            <a:pPr lvl="1"/>
            <a:r>
              <a:rPr lang="en-US" sz="3600" b="1" dirty="0">
                <a:effectLst>
                  <a:outerShdw blurRad="38100" dist="38100" dir="2700000" algn="tl">
                    <a:srgbClr val="000000">
                      <a:alpha val="43137"/>
                    </a:srgbClr>
                  </a:outerShdw>
                </a:effectLst>
              </a:rPr>
              <a:t>The remedy is </a:t>
            </a:r>
            <a:r>
              <a:rPr lang="en-US" sz="3600" b="1" i="1" u="sng" dirty="0">
                <a:effectLst>
                  <a:outerShdw blurRad="38100" dist="38100" dir="2700000" algn="tl">
                    <a:srgbClr val="000000">
                      <a:alpha val="43137"/>
                    </a:srgbClr>
                  </a:outerShdw>
                </a:effectLst>
              </a:rPr>
              <a:t>not</a:t>
            </a:r>
            <a:r>
              <a:rPr lang="en-US" sz="3600" b="1" dirty="0">
                <a:effectLst>
                  <a:outerShdw blurRad="38100" dist="38100" dir="2700000" algn="tl">
                    <a:srgbClr val="000000">
                      <a:alpha val="43137"/>
                    </a:srgbClr>
                  </a:outerShdw>
                </a:effectLst>
              </a:rPr>
              <a:t> to separate…but to be faithful</a:t>
            </a:r>
          </a:p>
        </p:txBody>
      </p:sp>
    </p:spTree>
    <p:extLst>
      <p:ext uri="{BB962C8B-B14F-4D97-AF65-F5344CB8AC3E}">
        <p14:creationId xmlns:p14="http://schemas.microsoft.com/office/powerpoint/2010/main" val="27945423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fade">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lnSpcReduction="10000"/>
          </a:bodyPr>
          <a:lstStyle/>
          <a:p>
            <a:r>
              <a:rPr lang="en-US" sz="3600" b="1" dirty="0">
                <a:effectLst>
                  <a:outerShdw blurRad="38100" dist="38100" dir="2700000" algn="tl">
                    <a:srgbClr val="000000">
                      <a:alpha val="43137"/>
                    </a:srgbClr>
                  </a:outerShdw>
                </a:effectLst>
              </a:rPr>
              <a:t>Value in the Design (6)</a:t>
            </a:r>
          </a:p>
          <a:p>
            <a:pPr lvl="1"/>
            <a:r>
              <a:rPr lang="en-US" sz="3600" b="1" dirty="0">
                <a:effectLst>
                  <a:outerShdw blurRad="38100" dist="38100" dir="2700000" algn="tl">
                    <a:srgbClr val="000000">
                      <a:alpha val="43137"/>
                    </a:srgbClr>
                  </a:outerShdw>
                </a:effectLst>
              </a:rPr>
              <a:t>Consider the people to your left and right</a:t>
            </a:r>
          </a:p>
          <a:p>
            <a:pPr lvl="1"/>
            <a:r>
              <a:rPr lang="en-US" sz="3600" b="1" dirty="0">
                <a:effectLst>
                  <a:outerShdw blurRad="38100" dist="38100" dir="2700000" algn="tl">
                    <a:srgbClr val="000000">
                      <a:alpha val="43137"/>
                    </a:srgbClr>
                  </a:outerShdw>
                </a:effectLst>
              </a:rPr>
              <a:t>It isn’t </a:t>
            </a:r>
            <a:r>
              <a:rPr lang="en-US" sz="3600" b="1" i="1" u="sng" dirty="0">
                <a:effectLst>
                  <a:outerShdw blurRad="38100" dist="38100" dir="2700000" algn="tl">
                    <a:srgbClr val="000000">
                      <a:alpha val="43137"/>
                    </a:srgbClr>
                  </a:outerShdw>
                </a:effectLst>
              </a:rPr>
              <a:t>just</a:t>
            </a:r>
            <a:r>
              <a:rPr lang="en-US" sz="3600" b="1" dirty="0">
                <a:effectLst>
                  <a:outerShdw blurRad="38100" dist="38100" dir="2700000" algn="tl">
                    <a:srgbClr val="000000">
                      <a:alpha val="43137"/>
                    </a:srgbClr>
                  </a:outerShdw>
                </a:effectLst>
              </a:rPr>
              <a:t> that you were called to serve them</a:t>
            </a:r>
          </a:p>
          <a:p>
            <a:pPr lvl="1"/>
            <a:r>
              <a:rPr lang="en-US" sz="3600" b="1" dirty="0">
                <a:effectLst>
                  <a:outerShdw blurRad="38100" dist="38100" dir="2700000" algn="tl">
                    <a:srgbClr val="000000">
                      <a:alpha val="43137"/>
                    </a:srgbClr>
                  </a:outerShdw>
                </a:effectLst>
              </a:rPr>
              <a:t>You are called to be served by them</a:t>
            </a:r>
          </a:p>
          <a:p>
            <a:pPr lvl="1"/>
            <a:r>
              <a:rPr lang="en-US" sz="3600" b="1" dirty="0">
                <a:effectLst>
                  <a:outerShdw blurRad="38100" dist="38100" dir="2700000" algn="tl">
                    <a:srgbClr val="000000">
                      <a:alpha val="43137"/>
                    </a:srgbClr>
                  </a:outerShdw>
                </a:effectLst>
              </a:rPr>
              <a:t>They aren’t called just to serve you</a:t>
            </a:r>
          </a:p>
          <a:p>
            <a:pPr lvl="1"/>
            <a:r>
              <a:rPr lang="en-US" sz="3600" b="1" dirty="0">
                <a:effectLst>
                  <a:outerShdw blurRad="38100" dist="38100" dir="2700000" algn="tl">
                    <a:srgbClr val="000000">
                      <a:alpha val="43137"/>
                    </a:srgbClr>
                  </a:outerShdw>
                </a:effectLst>
              </a:rPr>
              <a:t>They are called to be served by you</a:t>
            </a:r>
          </a:p>
          <a:p>
            <a:pPr lvl="1"/>
            <a:r>
              <a:rPr lang="en-US" sz="3600" b="1" dirty="0">
                <a:effectLst>
                  <a:outerShdw blurRad="38100" dist="38100" dir="2700000" algn="tl">
                    <a:srgbClr val="000000">
                      <a:alpha val="43137"/>
                    </a:srgbClr>
                  </a:outerShdw>
                </a:effectLst>
              </a:rPr>
              <a:t>We are called to be served by the different gifts of each individual</a:t>
            </a:r>
          </a:p>
          <a:p>
            <a:pPr lvl="1"/>
            <a:r>
              <a:rPr lang="en-US" sz="3600" b="1" dirty="0">
                <a:effectLst>
                  <a:outerShdw blurRad="38100" dist="38100" dir="2700000" algn="tl">
                    <a:srgbClr val="000000">
                      <a:alpha val="43137"/>
                    </a:srgbClr>
                  </a:outerShdw>
                </a:effectLst>
              </a:rPr>
              <a:t>By design we need each other</a:t>
            </a:r>
          </a:p>
          <a:p>
            <a:pPr lvl="1"/>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84307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10000"/>
          </a:bodyPr>
          <a:lstStyle/>
          <a:p>
            <a:r>
              <a:rPr lang="en-US" sz="3600" b="1" dirty="0">
                <a:effectLst>
                  <a:outerShdw blurRad="38100" dist="38100" dir="2700000" algn="tl">
                    <a:srgbClr val="000000">
                      <a:alpha val="43137"/>
                    </a:srgbClr>
                  </a:outerShdw>
                </a:effectLst>
              </a:rPr>
              <a:t>Value in the Design (7)</a:t>
            </a:r>
          </a:p>
          <a:p>
            <a:pPr lvl="1"/>
            <a:r>
              <a:rPr lang="en-US" sz="3600" b="1" dirty="0">
                <a:effectLst>
                  <a:outerShdw blurRad="38100" dist="38100" dir="2700000" algn="tl">
                    <a:srgbClr val="000000">
                      <a:alpha val="43137"/>
                    </a:srgbClr>
                  </a:outerShdw>
                </a:effectLst>
              </a:rPr>
              <a:t>The third is that the ultimate purpose is our ultimate happiness</a:t>
            </a:r>
          </a:p>
          <a:p>
            <a:pPr lvl="1"/>
            <a:r>
              <a:rPr lang="en-US" sz="3600" b="1" dirty="0">
                <a:effectLst>
                  <a:outerShdw blurRad="38100" dist="38100" dir="2700000" algn="tl">
                    <a:srgbClr val="000000">
                      <a:alpha val="43137"/>
                    </a:srgbClr>
                  </a:outerShdw>
                </a:effectLst>
              </a:rPr>
              <a:t>It is able to say you can achieve anything you want</a:t>
            </a:r>
          </a:p>
          <a:p>
            <a:pPr lvl="1"/>
            <a:r>
              <a:rPr lang="en-US" sz="3600" b="1" dirty="0">
                <a:effectLst>
                  <a:outerShdw blurRad="38100" dist="38100" dir="2700000" algn="tl">
                    <a:srgbClr val="000000">
                      <a:alpha val="43137"/>
                    </a:srgbClr>
                  </a:outerShdw>
                </a:effectLst>
              </a:rPr>
              <a:t>Is this reality?</a:t>
            </a:r>
          </a:p>
          <a:p>
            <a:pPr lvl="1"/>
            <a:r>
              <a:rPr lang="en-US" sz="3600" b="1" dirty="0">
                <a:effectLst>
                  <a:outerShdw blurRad="38100" dist="38100" dir="2700000" algn="tl">
                    <a:srgbClr val="000000">
                      <a:alpha val="43137"/>
                    </a:srgbClr>
                  </a:outerShdw>
                </a:effectLst>
              </a:rPr>
              <a:t>There are things I cannot be</a:t>
            </a:r>
          </a:p>
          <a:p>
            <a:pPr lvl="1"/>
            <a:r>
              <a:rPr lang="en-US" sz="3600" b="1" dirty="0">
                <a:effectLst>
                  <a:outerShdw blurRad="38100" dist="38100" dir="2700000" algn="tl">
                    <a:srgbClr val="000000">
                      <a:alpha val="43137"/>
                    </a:srgbClr>
                  </a:outerShdw>
                </a:effectLst>
              </a:rPr>
              <a:t>I am who I am based upon the design set for me by God</a:t>
            </a:r>
          </a:p>
          <a:p>
            <a:pPr lvl="1"/>
            <a:r>
              <a:rPr lang="en-US" sz="3600" b="1" dirty="0">
                <a:effectLst>
                  <a:outerShdw blurRad="38100" dist="38100" dir="2700000" algn="tl">
                    <a:srgbClr val="000000">
                      <a:alpha val="43137"/>
                    </a:srgbClr>
                  </a:outerShdw>
                </a:effectLst>
              </a:rPr>
              <a:t>My greatest amount of happiness I can achieve…is found in how faithful I can be to my calling</a:t>
            </a:r>
          </a:p>
          <a:p>
            <a:pPr lvl="1"/>
            <a:r>
              <a:rPr lang="en-US" sz="3600" b="1" dirty="0">
                <a:effectLst>
                  <a:outerShdw blurRad="38100" dist="38100" dir="2700000" algn="tl">
                    <a:srgbClr val="000000">
                      <a:alpha val="43137"/>
                    </a:srgbClr>
                  </a:outerShdw>
                </a:effectLst>
              </a:rPr>
              <a:t>Happiness and peace wont be found in being able to do it all, but in doing what I am called to do well</a:t>
            </a:r>
          </a:p>
          <a:p>
            <a:pPr lvl="1"/>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52306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600" b="1" dirty="0">
                <a:effectLst>
                  <a:outerShdw blurRad="38100" dist="38100" dir="2700000" algn="tl">
                    <a:srgbClr val="000000">
                      <a:alpha val="43137"/>
                    </a:srgbClr>
                  </a:outerShdw>
                </a:effectLst>
              </a:rPr>
              <a:t>Value in the Design (8)</a:t>
            </a:r>
          </a:p>
          <a:p>
            <a:pPr lvl="1"/>
            <a:r>
              <a:rPr lang="en-US" sz="3600" b="1" dirty="0">
                <a:effectLst>
                  <a:outerShdw blurRad="38100" dist="38100" dir="2700000" algn="tl">
                    <a:srgbClr val="000000">
                      <a:alpha val="43137"/>
                    </a:srgbClr>
                  </a:outerShdw>
                </a:effectLst>
              </a:rPr>
              <a:t>When we are in tune with the Designer we will find our greatest amount of peace and happiness</a:t>
            </a:r>
          </a:p>
          <a:p>
            <a:pPr lvl="1"/>
            <a:r>
              <a:rPr lang="en-US" sz="3600" b="1" dirty="0">
                <a:effectLst>
                  <a:outerShdw blurRad="38100" dist="38100" dir="2700000" algn="tl">
                    <a:srgbClr val="000000">
                      <a:alpha val="43137"/>
                    </a:srgbClr>
                  </a:outerShdw>
                </a:effectLst>
              </a:rPr>
              <a:t>It will be by accepting the will of the Designer and living according to His purpose</a:t>
            </a:r>
          </a:p>
          <a:p>
            <a:pPr lvl="1"/>
            <a:r>
              <a:rPr lang="en-US" sz="3600" b="1" dirty="0">
                <a:effectLst>
                  <a:outerShdw blurRad="38100" dist="38100" dir="2700000" algn="tl">
                    <a:srgbClr val="000000">
                      <a:alpha val="43137"/>
                    </a:srgbClr>
                  </a:outerShdw>
                </a:effectLst>
              </a:rPr>
              <a:t>All of what are seeing in today’s text is a reminder</a:t>
            </a:r>
          </a:p>
          <a:p>
            <a:pPr lvl="1"/>
            <a:r>
              <a:rPr lang="en-US" sz="3600" b="1" dirty="0">
                <a:effectLst>
                  <a:outerShdw blurRad="38100" dist="38100" dir="2700000" algn="tl">
                    <a:srgbClr val="000000">
                      <a:alpha val="43137"/>
                    </a:srgbClr>
                  </a:outerShdw>
                </a:effectLst>
              </a:rPr>
              <a:t>We can assume we do not need others in one of two ways</a:t>
            </a:r>
          </a:p>
          <a:p>
            <a:pPr lvl="1"/>
            <a:r>
              <a:rPr lang="en-US" sz="3600" b="1" dirty="0">
                <a:effectLst>
                  <a:outerShdw blurRad="38100" dist="38100" dir="2700000" algn="tl">
                    <a:srgbClr val="000000">
                      <a:alpha val="43137"/>
                    </a:srgbClr>
                  </a:outerShdw>
                </a:effectLst>
              </a:rPr>
              <a:t>The first is that our relationship with the Lord is enough…the second is that our particular gifts are of greater value than others</a:t>
            </a:r>
          </a:p>
          <a:p>
            <a:pPr lvl="1"/>
            <a:r>
              <a:rPr lang="en-US" sz="3600" b="1" dirty="0">
                <a:effectLst>
                  <a:outerShdw blurRad="38100" dist="38100" dir="2700000" algn="tl">
                    <a:srgbClr val="000000">
                      <a:alpha val="43137"/>
                    </a:srgbClr>
                  </a:outerShdw>
                </a:effectLst>
              </a:rPr>
              <a:t>We need to recognize the great value in each other, and to walk humbly before God</a:t>
            </a:r>
          </a:p>
          <a:p>
            <a:pPr lvl="1"/>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500079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600" b="1" dirty="0">
                <a:effectLst>
                  <a:outerShdw blurRad="38100" dist="38100" dir="2700000" algn="tl">
                    <a:srgbClr val="000000">
                      <a:alpha val="43137"/>
                    </a:srgbClr>
                  </a:outerShdw>
                </a:effectLst>
              </a:rPr>
              <a:t>Value in the Design (9)</a:t>
            </a:r>
          </a:p>
          <a:p>
            <a:pPr lvl="1"/>
            <a:r>
              <a:rPr lang="en-US" sz="3600" b="1" dirty="0">
                <a:effectLst>
                  <a:outerShdw blurRad="38100" dist="38100" dir="2700000" algn="tl">
                    <a:srgbClr val="000000">
                      <a:alpha val="43137"/>
                    </a:srgbClr>
                  </a:outerShdw>
                </a:effectLst>
              </a:rPr>
              <a:t>Humility to walk along side one another in love</a:t>
            </a:r>
          </a:p>
          <a:p>
            <a:pPr lvl="1"/>
            <a:r>
              <a:rPr lang="en-US" sz="3600" b="1" dirty="0">
                <a:effectLst>
                  <a:outerShdw blurRad="38100" dist="38100" dir="2700000" algn="tl">
                    <a:srgbClr val="000000">
                      <a:alpha val="43137"/>
                    </a:srgbClr>
                  </a:outerShdw>
                </a:effectLst>
              </a:rPr>
              <a:t>To rejoice with each other in love</a:t>
            </a:r>
          </a:p>
          <a:p>
            <a:pPr lvl="1"/>
            <a:r>
              <a:rPr lang="en-US" sz="3600" b="1" dirty="0">
                <a:effectLst>
                  <a:outerShdw blurRad="38100" dist="38100" dir="2700000" algn="tl">
                    <a:srgbClr val="000000">
                      <a:alpha val="43137"/>
                    </a:srgbClr>
                  </a:outerShdw>
                </a:effectLst>
              </a:rPr>
              <a:t>To serve one another in love</a:t>
            </a:r>
          </a:p>
          <a:p>
            <a:pPr lvl="1"/>
            <a:r>
              <a:rPr lang="en-US" sz="3600" b="1" dirty="0">
                <a:effectLst>
                  <a:outerShdw blurRad="38100" dist="38100" dir="2700000" algn="tl">
                    <a:srgbClr val="000000">
                      <a:alpha val="43137"/>
                    </a:srgbClr>
                  </a:outerShdw>
                </a:effectLst>
              </a:rPr>
              <a:t>To be served in love</a:t>
            </a:r>
          </a:p>
          <a:p>
            <a:pPr lvl="1"/>
            <a:r>
              <a:rPr lang="en-US" sz="3600" b="1" dirty="0">
                <a:effectLst>
                  <a:outerShdw blurRad="38100" dist="38100" dir="2700000" algn="tl">
                    <a:srgbClr val="000000">
                      <a:alpha val="43137"/>
                    </a:srgbClr>
                  </a:outerShdw>
                </a:effectLst>
              </a:rPr>
              <a:t>Be encouraged today to not be discouraged by the failings of others</a:t>
            </a:r>
          </a:p>
          <a:p>
            <a:pPr lvl="1"/>
            <a:r>
              <a:rPr lang="en-US" sz="3600" b="1" dirty="0">
                <a:effectLst>
                  <a:outerShdw blurRad="38100" dist="38100" dir="2700000" algn="tl">
                    <a:srgbClr val="000000">
                      <a:alpha val="43137"/>
                    </a:srgbClr>
                  </a:outerShdw>
                </a:effectLst>
              </a:rPr>
              <a:t>There are those who have betrayed the intentions God has made</a:t>
            </a:r>
          </a:p>
          <a:p>
            <a:pPr lvl="1"/>
            <a:r>
              <a:rPr lang="en-US" sz="3600" b="1" dirty="0">
                <a:effectLst>
                  <a:outerShdw blurRad="38100" dist="38100" dir="2700000" algn="tl">
                    <a:srgbClr val="000000">
                      <a:alpha val="43137"/>
                    </a:srgbClr>
                  </a:outerShdw>
                </a:effectLst>
              </a:rPr>
              <a:t>This can lead anyone to believe it is better to not be involved</a:t>
            </a:r>
          </a:p>
          <a:p>
            <a:pPr lvl="1"/>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852141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600" b="1" dirty="0">
                <a:effectLst>
                  <a:outerShdw blurRad="38100" dist="38100" dir="2700000" algn="tl">
                    <a:srgbClr val="000000">
                      <a:alpha val="43137"/>
                    </a:srgbClr>
                  </a:outerShdw>
                </a:effectLst>
              </a:rPr>
              <a:t>Value in the Design (10)</a:t>
            </a:r>
          </a:p>
          <a:p>
            <a:pPr lvl="1"/>
            <a:r>
              <a:rPr lang="en-US" sz="3600" b="1" dirty="0">
                <a:effectLst>
                  <a:outerShdw blurRad="38100" dist="38100" dir="2700000" algn="tl">
                    <a:srgbClr val="000000">
                      <a:alpha val="43137"/>
                    </a:srgbClr>
                  </a:outerShdw>
                </a:effectLst>
              </a:rPr>
              <a:t>Do </a:t>
            </a:r>
            <a:r>
              <a:rPr lang="en-US" sz="3600" b="1" i="1" u="sng" dirty="0">
                <a:effectLst>
                  <a:outerShdw blurRad="38100" dist="38100" dir="2700000" algn="tl">
                    <a:srgbClr val="000000">
                      <a:alpha val="43137"/>
                    </a:srgbClr>
                  </a:outerShdw>
                </a:effectLst>
              </a:rPr>
              <a:t>not</a:t>
            </a:r>
            <a:r>
              <a:rPr lang="en-US" sz="3600" b="1" dirty="0">
                <a:effectLst>
                  <a:outerShdw blurRad="38100" dist="38100" dir="2700000" algn="tl">
                    <a:srgbClr val="000000">
                      <a:alpha val="43137"/>
                    </a:srgbClr>
                  </a:outerShdw>
                </a:effectLst>
              </a:rPr>
              <a:t> let the failings of so many dictate who you are called to be!</a:t>
            </a:r>
          </a:p>
          <a:p>
            <a:pPr lvl="1"/>
            <a:r>
              <a:rPr lang="en-US" sz="3600" b="1" dirty="0">
                <a:effectLst>
                  <a:outerShdw blurRad="38100" dist="38100" dir="2700000" algn="tl">
                    <a:srgbClr val="000000">
                      <a:alpha val="43137"/>
                    </a:srgbClr>
                  </a:outerShdw>
                </a:effectLst>
              </a:rPr>
              <a:t>Do not let the failings of others ruin your call to be part of the congregation, part of the body</a:t>
            </a:r>
          </a:p>
          <a:p>
            <a:pPr lvl="1"/>
            <a:r>
              <a:rPr lang="en-US" sz="3600" b="1" dirty="0">
                <a:effectLst>
                  <a:outerShdw blurRad="38100" dist="38100" dir="2700000" algn="tl">
                    <a:srgbClr val="000000">
                      <a:alpha val="43137"/>
                    </a:srgbClr>
                  </a:outerShdw>
                </a:effectLst>
              </a:rPr>
              <a:t>Do not let pride lead to more pride!</a:t>
            </a:r>
          </a:p>
          <a:p>
            <a:pPr lvl="1"/>
            <a:r>
              <a:rPr lang="en-US" sz="3600" b="1" dirty="0">
                <a:effectLst>
                  <a:outerShdw blurRad="38100" dist="38100" dir="2700000" algn="tl">
                    <a:srgbClr val="000000">
                      <a:alpha val="43137"/>
                    </a:srgbClr>
                  </a:outerShdw>
                </a:effectLst>
              </a:rPr>
              <a:t>Be encouraged to cherish each other</a:t>
            </a:r>
          </a:p>
          <a:p>
            <a:pPr lvl="1"/>
            <a:r>
              <a:rPr lang="en-US" sz="3600" b="1" dirty="0">
                <a:effectLst>
                  <a:outerShdw blurRad="38100" dist="38100" dir="2700000" algn="tl">
                    <a:srgbClr val="000000">
                      <a:alpha val="43137"/>
                    </a:srgbClr>
                  </a:outerShdw>
                </a:effectLst>
              </a:rPr>
              <a:t>Each of us fulfills a function and a need that the other cannot fulfill</a:t>
            </a:r>
          </a:p>
          <a:p>
            <a:pPr lvl="1"/>
            <a:r>
              <a:rPr lang="en-US" sz="3600" b="1" dirty="0">
                <a:effectLst>
                  <a:outerShdw blurRad="38100" dist="38100" dir="2700000" algn="tl">
                    <a:srgbClr val="000000">
                      <a:alpha val="43137"/>
                    </a:srgbClr>
                  </a:outerShdw>
                </a:effectLst>
              </a:rPr>
              <a:t>Rejoice in this Designer who has created such a design!</a:t>
            </a:r>
          </a:p>
          <a:p>
            <a:pPr lvl="1"/>
            <a:r>
              <a:rPr lang="en-US" sz="3600" b="1" dirty="0">
                <a:effectLst>
                  <a:outerShdw blurRad="38100" dist="38100" dir="2700000" algn="tl">
                    <a:srgbClr val="000000">
                      <a:alpha val="43137"/>
                    </a:srgbClr>
                  </a:outerShdw>
                </a:effectLst>
              </a:rPr>
              <a:t>Encourage one another into faithfulness to the Designer, seeking value in the design He has created</a:t>
            </a:r>
          </a:p>
          <a:p>
            <a:pPr lvl="1"/>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76340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i="1" u="sng"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2659</TotalTime>
  <Words>1412</Words>
  <Application>Microsoft Office PowerPoint</Application>
  <PresentationFormat>Widescreen</PresentationFormat>
  <Paragraphs>116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Segoe Print</vt:lpstr>
      <vt:lpstr>Times New Roman</vt:lpstr>
      <vt:lpstr>Nature Illustration 16x9</vt:lpstr>
      <vt:lpstr>I Corinthians 12:15-26</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Application Points</vt:lpstr>
      <vt:lpstr>Application Points</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65</cp:revision>
  <dcterms:created xsi:type="dcterms:W3CDTF">2021-03-19T19:48:33Z</dcterms:created>
  <dcterms:modified xsi:type="dcterms:W3CDTF">2023-05-18T22:32:54Z</dcterms:modified>
</cp:coreProperties>
</file>