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7" r:id="rId2"/>
    <p:sldId id="387" r:id="rId3"/>
    <p:sldId id="389" r:id="rId4"/>
    <p:sldId id="390" r:id="rId5"/>
    <p:sldId id="391" r:id="rId6"/>
    <p:sldId id="263" r:id="rId7"/>
    <p:sldId id="489" r:id="rId8"/>
    <p:sldId id="490" r:id="rId9"/>
    <p:sldId id="258" r:id="rId10"/>
    <p:sldId id="491" r:id="rId11"/>
    <p:sldId id="265" r:id="rId12"/>
    <p:sldId id="492" r:id="rId13"/>
    <p:sldId id="493" r:id="rId14"/>
    <p:sldId id="494" r:id="rId15"/>
    <p:sldId id="484" r:id="rId16"/>
    <p:sldId id="495" r:id="rId17"/>
    <p:sldId id="497" r:id="rId18"/>
    <p:sldId id="496" r:id="rId19"/>
    <p:sldId id="498" r:id="rId20"/>
    <p:sldId id="499" r:id="rId21"/>
    <p:sldId id="501" r:id="rId22"/>
    <p:sldId id="500" r:id="rId23"/>
    <p:sldId id="502" r:id="rId24"/>
    <p:sldId id="503" r:id="rId25"/>
    <p:sldId id="504" r:id="rId26"/>
    <p:sldId id="505" r:id="rId27"/>
    <p:sldId id="27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0" autoAdjust="0"/>
    <p:restoredTop sz="94660"/>
  </p:normalViewPr>
  <p:slideViewPr>
    <p:cSldViewPr snapToGrid="0">
      <p:cViewPr varScale="1">
        <p:scale>
          <a:sx n="59" d="100"/>
          <a:sy n="59" d="100"/>
        </p:scale>
        <p:origin x="108" y="660"/>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4/14/2023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4/14/2023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4/14/2023</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4/14/2023</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4/14/2023</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4/14/2023</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4/14/2023</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4/14/2023</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4/14/2023</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4/14/2023</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4/14/2023</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4/14/2023</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4/14/2023</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4/14/2023</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700"/>
              </a:lnSpc>
              <a:defRPr sz="4500">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2206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4/14/2023</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b="1" dirty="0">
                <a:effectLst>
                  <a:outerShdw blurRad="38100" dist="38100" dir="2700000" algn="tl">
                    <a:srgbClr val="000000">
                      <a:alpha val="43137"/>
                    </a:srgbClr>
                  </a:outerShdw>
                </a:effectLst>
              </a:rPr>
              <a:t>I Corinthians 11:23-34</a:t>
            </a:r>
          </a:p>
        </p:txBody>
      </p:sp>
      <p:sp>
        <p:nvSpPr>
          <p:cNvPr id="3" name="Subtitle 2"/>
          <p:cNvSpPr>
            <a:spLocks noGrp="1"/>
          </p:cNvSpPr>
          <p:nvPr>
            <p:ph type="subTitle" idx="1"/>
          </p:nvPr>
        </p:nvSpPr>
        <p:spPr/>
        <p:txBody>
          <a:bodyPr>
            <a:normAutofit fontScale="92500"/>
          </a:bodyPr>
          <a:lstStyle/>
          <a:p>
            <a:r>
              <a:rPr lang="en-US" sz="4400" b="1" dirty="0">
                <a:effectLst>
                  <a:outerShdw blurRad="38100" dist="38100" dir="2700000" algn="tl">
                    <a:srgbClr val="000000">
                      <a:alpha val="43137"/>
                    </a:srgbClr>
                  </a:outerShdw>
                </a:effectLst>
              </a:rPr>
              <a:t>Concerning Communion</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8150" y="780451"/>
            <a:ext cx="9995703" cy="6076656"/>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5029" y="894"/>
            <a:ext cx="7230190" cy="769241"/>
          </a:xfrm>
          <a:prstGeom prst="rect">
            <a:avLst/>
          </a:prstGeom>
          <a:noFill/>
        </p:spPr>
        <p:txBody>
          <a:bodyPr wrap="square" rtlCol="0">
            <a:spAutoFit/>
          </a:bodyPr>
          <a:lstStyle/>
          <a:p>
            <a:pPr algn="ctr"/>
            <a:r>
              <a:rPr lang="en-US" sz="4399" dirty="0">
                <a:solidFill>
                  <a:schemeClr val="bg1"/>
                </a:solidFill>
              </a:rPr>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3571" y="780451"/>
            <a:ext cx="9684861" cy="6076656"/>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6785" y="780451"/>
            <a:ext cx="8758430" cy="6076656"/>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2223" y="780451"/>
            <a:ext cx="9087557" cy="6076656"/>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92500"/>
          </a:bodyPr>
          <a:lstStyle/>
          <a:p>
            <a:pPr algn="ctr"/>
            <a:r>
              <a:rPr lang="en-US" sz="4000" b="1" dirty="0">
                <a:effectLst>
                  <a:outerShdw blurRad="38100" dist="38100" dir="2700000" algn="tl">
                    <a:srgbClr val="000000">
                      <a:alpha val="43137"/>
                    </a:srgbClr>
                  </a:outerShdw>
                </a:effectLst>
              </a:rPr>
              <a:t>23 For I received from the Lord what I also delivered to you, that the Lord Jesus on the night when he was betrayed took bread, 24 and when he had given thanks, he broke it, and said, “This is my body, which is for you. Do this in remembrance of me.” 25 In the same way also he took the cup, after supper, saying, “This cup is the new covenant in my blood. Do this, as often as you drink it, in remembrance of me.” 26 For as often as you eat this bread and drink the cup, you proclaim the Lord’s death until he comes.</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(I Corinthians 11:23-26, ESV)</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92500" lnSpcReduction="10000"/>
          </a:bodyPr>
          <a:lstStyle/>
          <a:p>
            <a:pPr algn="ctr"/>
            <a:r>
              <a:rPr lang="en-US" sz="4000" b="1" dirty="0">
                <a:effectLst>
                  <a:outerShdw blurRad="38100" dist="38100" dir="2700000" algn="tl">
                    <a:srgbClr val="000000">
                      <a:alpha val="43137"/>
                    </a:srgbClr>
                  </a:outerShdw>
                </a:effectLst>
              </a:rPr>
              <a:t>27 Whoever, therefore, eats the bread or drinks the cup of the Lord in an unworthy manner will be guilty concerning the body and blood of the Lord. 28 Let a person examine himself, then, and so eat of the bread and drink of the cup. 29 For anyone who eats and drinks without discerning the body eats and drinks judgment on himself. 30 That is why many of you are weak and ill, and some have died. 31 But if we judged ourselves truly, we would not be judged. 32 But when we are judged by the Lord, we are disciplined so that we may not be condemned along with the world.</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(I Corinthians 11:27-32, ESV)</a:t>
            </a:r>
          </a:p>
        </p:txBody>
      </p:sp>
    </p:spTree>
    <p:extLst>
      <p:ext uri="{BB962C8B-B14F-4D97-AF65-F5344CB8AC3E}">
        <p14:creationId xmlns:p14="http://schemas.microsoft.com/office/powerpoint/2010/main" val="12527301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lnSpcReduction="10000"/>
          </a:bodyPr>
          <a:lstStyle/>
          <a:p>
            <a:pPr algn="ctr"/>
            <a:r>
              <a:rPr lang="en-US" sz="5400" b="1" dirty="0">
                <a:effectLst>
                  <a:outerShdw blurRad="38100" dist="38100" dir="2700000" algn="tl">
                    <a:srgbClr val="000000">
                      <a:alpha val="43137"/>
                    </a:srgbClr>
                  </a:outerShdw>
                </a:effectLst>
              </a:rPr>
              <a:t>33 So then, my brothers, when you come together to eat, wait for one another— 34 if anyone is hungry, let him eat at home—so that when you come together it will not be for judgment. About the other things I will give directions when I come.</a:t>
            </a: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(I Corinthians 11:33-34, ESV)</a:t>
            </a:r>
          </a:p>
        </p:txBody>
      </p:sp>
    </p:spTree>
    <p:extLst>
      <p:ext uri="{BB962C8B-B14F-4D97-AF65-F5344CB8AC3E}">
        <p14:creationId xmlns:p14="http://schemas.microsoft.com/office/powerpoint/2010/main" val="269418635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Main Point</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fontScale="70000" lnSpcReduction="20000"/>
          </a:bodyPr>
          <a:lstStyle/>
          <a:p>
            <a:r>
              <a:rPr lang="en-US" sz="6600" b="1" dirty="0">
                <a:effectLst>
                  <a:outerShdw blurRad="38100" dist="38100" dir="2700000" algn="tl">
                    <a:srgbClr val="000000">
                      <a:alpha val="43137"/>
                    </a:srgbClr>
                  </a:outerShdw>
                </a:effectLst>
              </a:rPr>
              <a:t>These verses bring the Corinthians back to the purpose of the Lord’s Supper which is Christ</a:t>
            </a:r>
          </a:p>
          <a:p>
            <a:r>
              <a:rPr lang="en-US" sz="6600" b="1" dirty="0">
                <a:effectLst>
                  <a:outerShdw blurRad="38100" dist="38100" dir="2700000" algn="tl">
                    <a:srgbClr val="000000">
                      <a:alpha val="43137"/>
                    </a:srgbClr>
                  </a:outerShdw>
                </a:effectLst>
              </a:rPr>
              <a:t> They have a responsibility to remember Jesus through active obedience</a:t>
            </a:r>
          </a:p>
          <a:p>
            <a:r>
              <a:rPr lang="en-US" sz="6600" b="1" dirty="0">
                <a:effectLst>
                  <a:outerShdw blurRad="38100" dist="38100" dir="2700000" algn="tl">
                    <a:srgbClr val="000000">
                      <a:alpha val="43137"/>
                    </a:srgbClr>
                  </a:outerShdw>
                </a:effectLst>
              </a:rPr>
              <a:t> By being disobedient they have experience judgment from God because of their abuse of the Eucharist</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Quick Guide</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fontScale="92500" lnSpcReduction="20000"/>
          </a:bodyPr>
          <a:lstStyle/>
          <a:p>
            <a:r>
              <a:rPr lang="en-US" sz="6600" b="1" dirty="0">
                <a:effectLst>
                  <a:outerShdw blurRad="38100" dist="38100" dir="2700000" algn="tl">
                    <a:srgbClr val="000000">
                      <a:alpha val="43137"/>
                    </a:srgbClr>
                  </a:outerShdw>
                </a:effectLst>
              </a:rPr>
              <a:t> Lord’s Supper</a:t>
            </a:r>
          </a:p>
          <a:p>
            <a:r>
              <a:rPr lang="en-US" sz="6600" b="1" dirty="0">
                <a:effectLst>
                  <a:outerShdw blurRad="38100" dist="38100" dir="2700000" algn="tl">
                    <a:srgbClr val="000000">
                      <a:alpha val="43137"/>
                    </a:srgbClr>
                  </a:outerShdw>
                </a:effectLst>
              </a:rPr>
              <a:t> Eucharist</a:t>
            </a:r>
          </a:p>
          <a:p>
            <a:r>
              <a:rPr lang="en-US" sz="6600" b="1" dirty="0">
                <a:effectLst>
                  <a:outerShdw blurRad="38100" dist="38100" dir="2700000" algn="tl">
                    <a:srgbClr val="000000">
                      <a:alpha val="43137"/>
                    </a:srgbClr>
                  </a:outerShdw>
                </a:effectLst>
              </a:rPr>
              <a:t> Communion</a:t>
            </a:r>
          </a:p>
          <a:p>
            <a:r>
              <a:rPr lang="en-US" sz="6600" b="1" dirty="0">
                <a:effectLst>
                  <a:outerShdw blurRad="38100" dist="38100" dir="2700000" algn="tl">
                    <a:srgbClr val="000000">
                      <a:alpha val="43137"/>
                    </a:srgbClr>
                  </a:outerShdw>
                </a:effectLst>
              </a:rPr>
              <a:t> All the same!</a:t>
            </a:r>
          </a:p>
          <a:p>
            <a:r>
              <a:rPr lang="en-US" sz="6600" b="1" dirty="0">
                <a:effectLst>
                  <a:outerShdw blurRad="38100" dist="38100" dir="2700000" algn="tl">
                    <a:srgbClr val="000000">
                      <a:alpha val="43137"/>
                    </a:srgbClr>
                  </a:outerShdw>
                </a:effectLst>
              </a:rPr>
              <a:t> Bread and Cup (Elements)</a:t>
            </a:r>
          </a:p>
          <a:p>
            <a:r>
              <a:rPr lang="en-US" sz="6600" b="1" dirty="0">
                <a:effectLst>
                  <a:outerShdw blurRad="38100" dist="38100" dir="2700000" algn="tl">
                    <a:srgbClr val="000000">
                      <a:alpha val="43137"/>
                    </a:srgbClr>
                  </a:outerShdw>
                </a:effectLst>
              </a:rPr>
              <a:t> Body and Blood (Jesus)</a:t>
            </a:r>
          </a:p>
        </p:txBody>
      </p:sp>
    </p:spTree>
    <p:extLst>
      <p:ext uri="{BB962C8B-B14F-4D97-AF65-F5344CB8AC3E}">
        <p14:creationId xmlns:p14="http://schemas.microsoft.com/office/powerpoint/2010/main" val="7905153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200" b="1" dirty="0">
                <a:effectLst>
                  <a:outerShdw blurRad="38100" dist="38100" dir="2700000" algn="tl">
                    <a:srgbClr val="000000">
                      <a:alpha val="43137"/>
                    </a:srgbClr>
                  </a:outerShdw>
                </a:effectLst>
              </a:rPr>
              <a:t>Concerning Communion</a:t>
            </a:r>
          </a:p>
          <a:p>
            <a:pPr lvl="1"/>
            <a:r>
              <a:rPr lang="en-US" sz="3200" b="1" dirty="0">
                <a:effectLst>
                  <a:outerShdw blurRad="38100" dist="38100" dir="2700000" algn="tl">
                    <a:srgbClr val="000000">
                      <a:alpha val="43137"/>
                    </a:srgbClr>
                  </a:outerShdw>
                </a:effectLst>
              </a:rPr>
              <a:t>The reason for so many names reflects the differences of doctrine within the Church</a:t>
            </a:r>
          </a:p>
          <a:p>
            <a:pPr lvl="1"/>
            <a:r>
              <a:rPr lang="en-US" sz="3200" b="1" dirty="0">
                <a:effectLst>
                  <a:outerShdw blurRad="38100" dist="38100" dir="2700000" algn="tl">
                    <a:srgbClr val="000000">
                      <a:alpha val="43137"/>
                    </a:srgbClr>
                  </a:outerShdw>
                </a:effectLst>
              </a:rPr>
              <a:t>None…has caused as great a divide among the faithful than the understanding of this teaching</a:t>
            </a:r>
          </a:p>
          <a:p>
            <a:pPr lvl="1"/>
            <a:r>
              <a:rPr lang="en-US" sz="3200" b="1" dirty="0">
                <a:effectLst>
                  <a:outerShdw blurRad="38100" dist="38100" dir="2700000" algn="tl">
                    <a:srgbClr val="000000">
                      <a:alpha val="43137"/>
                    </a:srgbClr>
                  </a:outerShdw>
                </a:effectLst>
              </a:rPr>
              <a:t> So we will detail the four main views</a:t>
            </a:r>
          </a:p>
          <a:p>
            <a:pPr lvl="1"/>
            <a:r>
              <a:rPr lang="en-US" sz="3200" b="1" dirty="0">
                <a:effectLst>
                  <a:outerShdw blurRad="38100" dist="38100" dir="2700000" algn="tl">
                    <a:srgbClr val="000000">
                      <a:alpha val="43137"/>
                    </a:srgbClr>
                  </a:outerShdw>
                </a:effectLst>
              </a:rPr>
              <a:t>The first is the Roman Catholic view which is Transubstantiation</a:t>
            </a:r>
          </a:p>
          <a:p>
            <a:pPr lvl="1"/>
            <a:r>
              <a:rPr lang="en-US" sz="3200" b="1" dirty="0">
                <a:effectLst>
                  <a:outerShdw blurRad="38100" dist="38100" dir="2700000" algn="tl">
                    <a:srgbClr val="000000">
                      <a:alpha val="43137"/>
                    </a:srgbClr>
                  </a:outerShdw>
                </a:effectLst>
              </a:rPr>
              <a:t>St. </a:t>
            </a:r>
            <a:r>
              <a:rPr lang="en-US" sz="3200" b="1" dirty="0" err="1">
                <a:effectLst>
                  <a:outerShdw blurRad="38100" dist="38100" dir="2700000" algn="tl">
                    <a:srgbClr val="000000">
                      <a:alpha val="43137"/>
                    </a:srgbClr>
                  </a:outerShdw>
                </a:effectLst>
              </a:rPr>
              <a:t>Radbertus</a:t>
            </a:r>
            <a:r>
              <a:rPr lang="en-US" sz="3200" b="1" dirty="0">
                <a:effectLst>
                  <a:outerShdw blurRad="38100" dist="38100" dir="2700000" algn="tl">
                    <a:srgbClr val="000000">
                      <a:alpha val="43137"/>
                    </a:srgbClr>
                  </a:outerShdw>
                </a:effectLst>
              </a:rPr>
              <a:t> (786-860) was the first to really spell out the doctrine of Transubstantiation</a:t>
            </a:r>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95308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book&#10;&#10;Description automatically generated">
            <a:extLst>
              <a:ext uri="{FF2B5EF4-FFF2-40B4-BE49-F238E27FC236}">
                <a16:creationId xmlns:a16="http://schemas.microsoft.com/office/drawing/2014/main" id="{11B0C2CD-7D63-28DC-4139-FC654E34F7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44306" y="68263"/>
            <a:ext cx="4503388" cy="6721475"/>
          </a:xfrm>
          <a:noFill/>
        </p:spPr>
      </p:pic>
    </p:spTree>
    <p:extLst>
      <p:ext uri="{BB962C8B-B14F-4D97-AF65-F5344CB8AC3E}">
        <p14:creationId xmlns:p14="http://schemas.microsoft.com/office/powerpoint/2010/main" val="25532432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200" b="1" dirty="0">
                <a:effectLst>
                  <a:outerShdw blurRad="38100" dist="38100" dir="2700000" algn="tl">
                    <a:srgbClr val="000000">
                      <a:alpha val="43137"/>
                    </a:srgbClr>
                  </a:outerShdw>
                </a:effectLst>
              </a:rPr>
              <a:t>Concerning Communion (2)</a:t>
            </a:r>
          </a:p>
          <a:p>
            <a:pPr lvl="1"/>
            <a:r>
              <a:rPr lang="en-US" sz="3200" b="1" dirty="0">
                <a:effectLst>
                  <a:outerShdw blurRad="38100" dist="38100" dir="2700000" algn="tl">
                    <a:srgbClr val="000000">
                      <a:alpha val="43137"/>
                    </a:srgbClr>
                  </a:outerShdw>
                </a:effectLst>
              </a:rPr>
              <a:t>The main tenant is that the elements, the bread and cup, </a:t>
            </a:r>
            <a:r>
              <a:rPr lang="en-US" sz="3200" b="1" i="1" u="sng" dirty="0">
                <a:effectLst>
                  <a:outerShdw blurRad="38100" dist="38100" dir="2700000" algn="tl">
                    <a:srgbClr val="000000">
                      <a:alpha val="43137"/>
                    </a:srgbClr>
                  </a:outerShdw>
                </a:effectLst>
              </a:rPr>
              <a:t>physically</a:t>
            </a:r>
            <a:r>
              <a:rPr lang="en-US" sz="3200" b="1" dirty="0">
                <a:effectLst>
                  <a:outerShdw blurRad="38100" dist="38100" dir="2700000" algn="tl">
                    <a:srgbClr val="000000">
                      <a:alpha val="43137"/>
                    </a:srgbClr>
                  </a:outerShdw>
                </a:effectLst>
              </a:rPr>
              <a:t> become the body and blood of Christ</a:t>
            </a:r>
          </a:p>
          <a:p>
            <a:pPr lvl="1"/>
            <a:r>
              <a:rPr lang="en-US" sz="3200" b="1" dirty="0">
                <a:effectLst>
                  <a:outerShdw blurRad="38100" dist="38100" dir="2700000" algn="tl">
                    <a:srgbClr val="000000">
                      <a:alpha val="43137"/>
                    </a:srgbClr>
                  </a:outerShdw>
                </a:effectLst>
              </a:rPr>
              <a:t>Trans=change Substantiation=Substance</a:t>
            </a:r>
          </a:p>
          <a:p>
            <a:pPr lvl="1"/>
            <a:r>
              <a:rPr lang="en-US" sz="3200" b="1" dirty="0">
                <a:effectLst>
                  <a:outerShdw blurRad="38100" dist="38100" dir="2700000" algn="tl">
                    <a:srgbClr val="000000">
                      <a:alpha val="43137"/>
                    </a:srgbClr>
                  </a:outerShdw>
                </a:effectLst>
              </a:rPr>
              <a:t> “This </a:t>
            </a:r>
            <a:r>
              <a:rPr lang="en-US" sz="3200" b="1" i="1" u="sng" dirty="0">
                <a:effectLst>
                  <a:outerShdw blurRad="38100" dist="38100" dir="2700000" algn="tl">
                    <a:srgbClr val="000000">
                      <a:alpha val="43137"/>
                    </a:srgbClr>
                  </a:outerShdw>
                </a:effectLst>
              </a:rPr>
              <a:t>is</a:t>
            </a:r>
            <a:r>
              <a:rPr lang="en-US" sz="3200" b="1" dirty="0">
                <a:effectLst>
                  <a:outerShdw blurRad="38100" dist="38100" dir="2700000" algn="tl">
                    <a:srgbClr val="000000">
                      <a:alpha val="43137"/>
                    </a:srgbClr>
                  </a:outerShdw>
                </a:effectLst>
              </a:rPr>
              <a:t> my body” “This </a:t>
            </a:r>
            <a:r>
              <a:rPr lang="en-US" sz="3200" b="1" i="1" u="sng" dirty="0">
                <a:effectLst>
                  <a:outerShdw blurRad="38100" dist="38100" dir="2700000" algn="tl">
                    <a:srgbClr val="000000">
                      <a:alpha val="43137"/>
                    </a:srgbClr>
                  </a:outerShdw>
                </a:effectLst>
              </a:rPr>
              <a:t>is</a:t>
            </a:r>
            <a:r>
              <a:rPr lang="en-US" sz="3200" b="1" dirty="0">
                <a:effectLst>
                  <a:outerShdw blurRad="38100" dist="38100" dir="2700000" algn="tl">
                    <a:srgbClr val="000000">
                      <a:alpha val="43137"/>
                    </a:srgbClr>
                  </a:outerShdw>
                </a:effectLst>
              </a:rPr>
              <a:t> my blood”</a:t>
            </a:r>
          </a:p>
          <a:p>
            <a:pPr lvl="1"/>
            <a:r>
              <a:rPr lang="en-US" sz="3200" b="1" dirty="0">
                <a:effectLst>
                  <a:outerShdw blurRad="38100" dist="38100" dir="2700000" algn="tl">
                    <a:srgbClr val="000000">
                      <a:alpha val="43137"/>
                    </a:srgbClr>
                  </a:outerShdw>
                </a:effectLst>
              </a:rPr>
              <a:t> This is why in Roman Catholic understanding such a great emphasis is placed on the Eucharist</a:t>
            </a:r>
          </a:p>
          <a:p>
            <a:pPr lvl="1"/>
            <a:r>
              <a:rPr lang="en-US" sz="3200" b="1" dirty="0">
                <a:effectLst>
                  <a:outerShdw blurRad="38100" dist="38100" dir="2700000" algn="tl">
                    <a:srgbClr val="000000">
                      <a:alpha val="43137"/>
                    </a:srgbClr>
                  </a:outerShdw>
                </a:effectLst>
              </a:rPr>
              <a:t> This view of what happens during Communion took root and became the official teaching of the Roman Catholic Church</a:t>
            </a:r>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885449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erson wearing a hat&#10;&#10;Description automatically generated with medium confidence">
            <a:extLst>
              <a:ext uri="{FF2B5EF4-FFF2-40B4-BE49-F238E27FC236}">
                <a16:creationId xmlns:a16="http://schemas.microsoft.com/office/drawing/2014/main" id="{F92F763A-A13E-1FB3-08E6-9248571CE41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267" r="1" b="1"/>
          <a:stretch/>
        </p:blipFill>
        <p:spPr>
          <a:xfrm>
            <a:off x="120650" y="68263"/>
            <a:ext cx="11950700" cy="6721475"/>
          </a:xfrm>
          <a:noFill/>
        </p:spPr>
      </p:pic>
    </p:spTree>
    <p:extLst>
      <p:ext uri="{BB962C8B-B14F-4D97-AF65-F5344CB8AC3E}">
        <p14:creationId xmlns:p14="http://schemas.microsoft.com/office/powerpoint/2010/main" val="22410351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200" b="1" dirty="0">
                <a:effectLst>
                  <a:outerShdw blurRad="38100" dist="38100" dir="2700000" algn="tl">
                    <a:srgbClr val="000000">
                      <a:alpha val="43137"/>
                    </a:srgbClr>
                  </a:outerShdw>
                </a:effectLst>
              </a:rPr>
              <a:t>Concerning Communion (3)</a:t>
            </a:r>
          </a:p>
          <a:p>
            <a:pPr lvl="1"/>
            <a:r>
              <a:rPr lang="en-US" sz="3200" b="1" dirty="0">
                <a:effectLst>
                  <a:outerShdw blurRad="38100" dist="38100" dir="2700000" algn="tl">
                    <a:srgbClr val="000000">
                      <a:alpha val="43137"/>
                    </a:srgbClr>
                  </a:outerShdw>
                </a:effectLst>
              </a:rPr>
              <a:t>The 95 Theses were primarily against Johann Tetzel and the selling of indulgences</a:t>
            </a:r>
          </a:p>
          <a:p>
            <a:pPr lvl="1"/>
            <a:r>
              <a:rPr lang="en-US" sz="3200" b="1" dirty="0">
                <a:effectLst>
                  <a:outerShdw blurRad="38100" dist="38100" dir="2700000" algn="tl">
                    <a:srgbClr val="000000">
                      <a:alpha val="43137"/>
                    </a:srgbClr>
                  </a:outerShdw>
                </a:effectLst>
              </a:rPr>
              <a:t> From this came a long back and forth between Rome and Luther</a:t>
            </a:r>
          </a:p>
          <a:p>
            <a:pPr lvl="1"/>
            <a:r>
              <a:rPr lang="en-US" sz="3200" b="1" dirty="0">
                <a:effectLst>
                  <a:outerShdw blurRad="38100" dist="38100" dir="2700000" algn="tl">
                    <a:srgbClr val="000000">
                      <a:alpha val="43137"/>
                    </a:srgbClr>
                  </a:outerShdw>
                </a:effectLst>
              </a:rPr>
              <a:t> Luther did not intend to do this from the outset</a:t>
            </a:r>
          </a:p>
          <a:p>
            <a:pPr lvl="1"/>
            <a:r>
              <a:rPr lang="en-US" sz="3200" b="1" dirty="0">
                <a:effectLst>
                  <a:outerShdw blurRad="38100" dist="38100" dir="2700000" algn="tl">
                    <a:srgbClr val="000000">
                      <a:alpha val="43137"/>
                    </a:srgbClr>
                  </a:outerShdw>
                </a:effectLst>
              </a:rPr>
              <a:t> The Papacy and other leadership within the Roman Catholic Church rejected any such changes</a:t>
            </a:r>
          </a:p>
          <a:p>
            <a:pPr lvl="1"/>
            <a:r>
              <a:rPr lang="en-US" sz="3200" b="1" dirty="0">
                <a:effectLst>
                  <a:outerShdw blurRad="38100" dist="38100" dir="2700000" algn="tl">
                    <a:srgbClr val="000000">
                      <a:alpha val="43137"/>
                    </a:srgbClr>
                  </a:outerShdw>
                </a:effectLst>
              </a:rPr>
              <a:t> Luther taught many doctrine which did not align with the Roman Catholic Church</a:t>
            </a:r>
          </a:p>
          <a:p>
            <a:pPr lvl="1"/>
            <a:r>
              <a:rPr lang="en-US" sz="3200" b="1" dirty="0">
                <a:effectLst>
                  <a:outerShdw blurRad="38100" dist="38100" dir="2700000" algn="tl">
                    <a:srgbClr val="000000">
                      <a:alpha val="43137"/>
                    </a:srgbClr>
                  </a:outerShdw>
                </a:effectLst>
              </a:rPr>
              <a:t> Luther argued against Transubstantiation with his own understanding which was Consubstantiation</a:t>
            </a:r>
          </a:p>
          <a:p>
            <a:pPr lvl="1"/>
            <a:r>
              <a:rPr lang="en-US" sz="3200" b="1" dirty="0">
                <a:effectLst>
                  <a:outerShdw blurRad="38100" dist="38100" dir="2700000" algn="tl">
                    <a:srgbClr val="000000">
                      <a:alpha val="43137"/>
                    </a:srgbClr>
                  </a:outerShdw>
                </a:effectLst>
              </a:rPr>
              <a:t> Con=With Substantiation= Substance</a:t>
            </a:r>
          </a:p>
          <a:p>
            <a:pPr lvl="1"/>
            <a:r>
              <a:rPr lang="en-US" sz="3200" b="1" dirty="0">
                <a:effectLst>
                  <a:outerShdw blurRad="38100" dist="38100" dir="2700000" algn="tl">
                    <a:srgbClr val="000000">
                      <a:alpha val="43137"/>
                    </a:srgbClr>
                  </a:outerShdw>
                </a:effectLst>
              </a:rPr>
              <a:t> Unlike the Roman Catholics who believed the elements were completely altered, Luther argued the bread and cup remained </a:t>
            </a:r>
          </a:p>
        </p:txBody>
      </p:sp>
    </p:spTree>
    <p:extLst>
      <p:ext uri="{BB962C8B-B14F-4D97-AF65-F5344CB8AC3E}">
        <p14:creationId xmlns:p14="http://schemas.microsoft.com/office/powerpoint/2010/main" val="186660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nature, fire&#10;&#10;Description automatically generated">
            <a:extLst>
              <a:ext uri="{FF2B5EF4-FFF2-40B4-BE49-F238E27FC236}">
                <a16:creationId xmlns:a16="http://schemas.microsoft.com/office/drawing/2014/main" id="{F7E3C64E-ACC7-D21E-864D-4CFA15A7517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8527" b="7203"/>
          <a:stretch/>
        </p:blipFill>
        <p:spPr>
          <a:xfrm>
            <a:off x="20" y="10"/>
            <a:ext cx="12191980" cy="6857990"/>
          </a:xfrm>
          <a:noFill/>
        </p:spPr>
      </p:pic>
    </p:spTree>
    <p:extLst>
      <p:ext uri="{BB962C8B-B14F-4D97-AF65-F5344CB8AC3E}">
        <p14:creationId xmlns:p14="http://schemas.microsoft.com/office/powerpoint/2010/main" val="39449671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erson playing a music instrument&#10;&#10;Description automatically generated with low confidence">
            <a:extLst>
              <a:ext uri="{FF2B5EF4-FFF2-40B4-BE49-F238E27FC236}">
                <a16:creationId xmlns:a16="http://schemas.microsoft.com/office/drawing/2014/main" id="{B46C1833-2A8E-6A19-A991-E3EC5C314D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86315" y="68263"/>
            <a:ext cx="4419369" cy="6721475"/>
          </a:xfrm>
          <a:noFill/>
        </p:spPr>
      </p:pic>
    </p:spTree>
    <p:extLst>
      <p:ext uri="{BB962C8B-B14F-4D97-AF65-F5344CB8AC3E}">
        <p14:creationId xmlns:p14="http://schemas.microsoft.com/office/powerpoint/2010/main" val="3610676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200" b="1" dirty="0">
                <a:effectLst>
                  <a:outerShdw blurRad="38100" dist="38100" dir="2700000" algn="tl">
                    <a:srgbClr val="000000">
                      <a:alpha val="43137"/>
                    </a:srgbClr>
                  </a:outerShdw>
                </a:effectLst>
              </a:rPr>
              <a:t>Concerning Communion (4)</a:t>
            </a:r>
          </a:p>
          <a:p>
            <a:pPr lvl="1"/>
            <a:r>
              <a:rPr lang="en-US" sz="3200" b="1" dirty="0">
                <a:effectLst>
                  <a:outerShdw blurRad="38100" dist="38100" dir="2700000" algn="tl">
                    <a:srgbClr val="000000">
                      <a:alpha val="43137"/>
                    </a:srgbClr>
                  </a:outerShdw>
                </a:effectLst>
              </a:rPr>
              <a:t>Zwingli may not be as well known, but his works are just as significant</a:t>
            </a:r>
          </a:p>
          <a:p>
            <a:pPr lvl="1"/>
            <a:r>
              <a:rPr lang="en-US" sz="3200" b="1" dirty="0">
                <a:effectLst>
                  <a:outerShdw blurRad="38100" dist="38100" dir="2700000" algn="tl">
                    <a:srgbClr val="000000">
                      <a:alpha val="43137"/>
                    </a:srgbClr>
                  </a:outerShdw>
                </a:effectLst>
              </a:rPr>
              <a:t>Zwingli started preaching verse by verse through the Bible in 1519</a:t>
            </a:r>
          </a:p>
          <a:p>
            <a:pPr lvl="1"/>
            <a:r>
              <a:rPr lang="en-US" sz="3200" b="1" dirty="0">
                <a:effectLst>
                  <a:outerShdw blurRad="38100" dist="38100" dir="2700000" algn="tl">
                    <a:srgbClr val="000000">
                      <a:alpha val="43137"/>
                    </a:srgbClr>
                  </a:outerShdw>
                </a:effectLst>
              </a:rPr>
              <a:t>His dedication to the Scriptures over the authority of the Roman Catholic tradition won out</a:t>
            </a:r>
          </a:p>
          <a:p>
            <a:pPr lvl="1"/>
            <a:r>
              <a:rPr lang="en-US" sz="3200" b="1" dirty="0">
                <a:effectLst>
                  <a:outerShdw blurRad="38100" dist="38100" dir="2700000" algn="tl">
                    <a:srgbClr val="000000">
                      <a:alpha val="43137"/>
                    </a:srgbClr>
                  </a:outerShdw>
                </a:effectLst>
              </a:rPr>
              <a:t> In contrast to “Lutheranism” Zwingli taught “Reformed Theology”</a:t>
            </a:r>
          </a:p>
          <a:p>
            <a:pPr lvl="1"/>
            <a:r>
              <a:rPr lang="en-US" sz="3200" b="1" dirty="0">
                <a:effectLst>
                  <a:outerShdw blurRad="38100" dist="38100" dir="2700000" algn="tl">
                    <a:srgbClr val="000000">
                      <a:alpha val="43137"/>
                    </a:srgbClr>
                  </a:outerShdw>
                </a:effectLst>
              </a:rPr>
              <a:t> The Reformation was like little wildfires across Europe which the Roman Catholic Papacy could not extinguish</a:t>
            </a:r>
          </a:p>
          <a:p>
            <a:pPr lvl="1"/>
            <a:r>
              <a:rPr lang="en-US" sz="3200" b="1" dirty="0">
                <a:effectLst>
                  <a:outerShdw blurRad="38100" dist="38100" dir="2700000" algn="tl">
                    <a:srgbClr val="000000">
                      <a:alpha val="43137"/>
                    </a:srgbClr>
                  </a:outerShdw>
                </a:effectLst>
              </a:rPr>
              <a:t> Why didn’t the Reformation ever coalesce?</a:t>
            </a:r>
          </a:p>
          <a:p>
            <a:pPr lvl="1"/>
            <a:r>
              <a:rPr lang="en-US" sz="3200" b="1" dirty="0">
                <a:effectLst>
                  <a:outerShdw blurRad="38100" dist="38100" dir="2700000" algn="tl">
                    <a:srgbClr val="000000">
                      <a:alpha val="43137"/>
                    </a:srgbClr>
                  </a:outerShdw>
                </a:effectLst>
              </a:rPr>
              <a:t> Communion!</a:t>
            </a:r>
          </a:p>
        </p:txBody>
      </p:sp>
    </p:spTree>
    <p:extLst>
      <p:ext uri="{BB962C8B-B14F-4D97-AF65-F5344CB8AC3E}">
        <p14:creationId xmlns:p14="http://schemas.microsoft.com/office/powerpoint/2010/main" val="15165564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20000"/>
          </a:bodyPr>
          <a:lstStyle/>
          <a:p>
            <a:r>
              <a:rPr lang="en-US" sz="3200" b="1" dirty="0">
                <a:effectLst>
                  <a:outerShdw blurRad="38100" dist="38100" dir="2700000" algn="tl">
                    <a:srgbClr val="000000">
                      <a:alpha val="43137"/>
                    </a:srgbClr>
                  </a:outerShdw>
                </a:effectLst>
              </a:rPr>
              <a:t>Concerning Communion (5)</a:t>
            </a:r>
          </a:p>
          <a:p>
            <a:pPr lvl="1"/>
            <a:r>
              <a:rPr lang="en-US" sz="3200" b="1" dirty="0">
                <a:effectLst>
                  <a:outerShdw blurRad="38100" dist="38100" dir="2700000" algn="tl">
                    <a:srgbClr val="000000">
                      <a:alpha val="43137"/>
                    </a:srgbClr>
                  </a:outerShdw>
                </a:effectLst>
              </a:rPr>
              <a:t>Zwingli had a different interpretation than Luther concerning Communion</a:t>
            </a:r>
          </a:p>
          <a:p>
            <a:pPr lvl="1"/>
            <a:r>
              <a:rPr lang="en-US" sz="3200" b="1" dirty="0">
                <a:effectLst>
                  <a:outerShdw blurRad="38100" dist="38100" dir="2700000" algn="tl">
                    <a:srgbClr val="000000">
                      <a:alpha val="43137"/>
                    </a:srgbClr>
                  </a:outerShdw>
                </a:effectLst>
              </a:rPr>
              <a:t> Zwingli sought to separate the concept of Christ being </a:t>
            </a:r>
            <a:r>
              <a:rPr lang="en-US" sz="3200" b="1" i="1" u="sng" dirty="0">
                <a:effectLst>
                  <a:outerShdw blurRad="38100" dist="38100" dir="2700000" algn="tl">
                    <a:srgbClr val="000000">
                      <a:alpha val="43137"/>
                    </a:srgbClr>
                  </a:outerShdw>
                </a:effectLst>
              </a:rPr>
              <a:t>physically</a:t>
            </a:r>
            <a:r>
              <a:rPr lang="en-US" sz="3200" b="1" dirty="0">
                <a:effectLst>
                  <a:outerShdw blurRad="38100" dist="38100" dir="2700000" algn="tl">
                    <a:srgbClr val="000000">
                      <a:alpha val="43137"/>
                    </a:srgbClr>
                  </a:outerShdw>
                </a:effectLst>
              </a:rPr>
              <a:t> present in the Eucharist</a:t>
            </a:r>
          </a:p>
          <a:p>
            <a:pPr lvl="1"/>
            <a:r>
              <a:rPr lang="en-US" sz="3200" b="1" dirty="0">
                <a:effectLst>
                  <a:outerShdw blurRad="38100" dist="38100" dir="2700000" algn="tl">
                    <a:srgbClr val="000000">
                      <a:alpha val="43137"/>
                    </a:srgbClr>
                  </a:outerShdw>
                </a:effectLst>
              </a:rPr>
              <a:t>Communion was nothing more than a memorial of the body and blood of Christ</a:t>
            </a:r>
          </a:p>
          <a:p>
            <a:pPr lvl="1"/>
            <a:r>
              <a:rPr lang="en-US" sz="3200" b="1" dirty="0">
                <a:effectLst>
                  <a:outerShdw blurRad="38100" dist="38100" dir="2700000" algn="tl">
                    <a:srgbClr val="000000">
                      <a:alpha val="43137"/>
                    </a:srgbClr>
                  </a:outerShdw>
                </a:effectLst>
              </a:rPr>
              <a:t> It is a </a:t>
            </a:r>
            <a:r>
              <a:rPr lang="en-US" sz="3200" b="1" i="1" u="sng" dirty="0">
                <a:effectLst>
                  <a:outerShdw blurRad="38100" dist="38100" dir="2700000" algn="tl">
                    <a:srgbClr val="000000">
                      <a:alpha val="43137"/>
                    </a:srgbClr>
                  </a:outerShdw>
                </a:effectLst>
              </a:rPr>
              <a:t>symbol</a:t>
            </a:r>
            <a:r>
              <a:rPr lang="en-US" sz="3200" b="1" dirty="0">
                <a:effectLst>
                  <a:outerShdw blurRad="38100" dist="38100" dir="2700000" algn="tl">
                    <a:srgbClr val="000000">
                      <a:alpha val="43137"/>
                    </a:srgbClr>
                  </a:outerShdw>
                </a:effectLst>
              </a:rPr>
              <a:t> of a significant </a:t>
            </a:r>
            <a:r>
              <a:rPr lang="en-US" sz="3200" b="1" i="1" u="sng" dirty="0">
                <a:effectLst>
                  <a:outerShdw blurRad="38100" dist="38100" dir="2700000" algn="tl">
                    <a:srgbClr val="000000">
                      <a:alpha val="43137"/>
                    </a:srgbClr>
                  </a:outerShdw>
                </a:effectLst>
              </a:rPr>
              <a:t>spiritual</a:t>
            </a:r>
            <a:r>
              <a:rPr lang="en-US" sz="3200" b="1" dirty="0">
                <a:effectLst>
                  <a:outerShdw blurRad="38100" dist="38100" dir="2700000" algn="tl">
                    <a:srgbClr val="000000">
                      <a:alpha val="43137"/>
                    </a:srgbClr>
                  </a:outerShdw>
                </a:effectLst>
              </a:rPr>
              <a:t> truth</a:t>
            </a:r>
          </a:p>
          <a:p>
            <a:pPr lvl="1"/>
            <a:r>
              <a:rPr lang="en-US" sz="3200" b="1" dirty="0">
                <a:effectLst>
                  <a:outerShdw blurRad="38100" dist="38100" dir="2700000" algn="tl">
                    <a:srgbClr val="000000">
                      <a:alpha val="43137"/>
                    </a:srgbClr>
                  </a:outerShdw>
                </a:effectLst>
              </a:rPr>
              <a:t> Christ was as far from the bread and cup as heaven from earth</a:t>
            </a:r>
          </a:p>
          <a:p>
            <a:pPr lvl="1"/>
            <a:r>
              <a:rPr lang="en-US" sz="3200" b="1" dirty="0">
                <a:effectLst>
                  <a:outerShdw blurRad="38100" dist="38100" dir="2700000" algn="tl">
                    <a:srgbClr val="000000">
                      <a:alpha val="43137"/>
                    </a:srgbClr>
                  </a:outerShdw>
                </a:effectLst>
              </a:rPr>
              <a:t> Luther and Zwingli met at the Marburg Colloquy in 1529</a:t>
            </a:r>
          </a:p>
          <a:p>
            <a:pPr lvl="1"/>
            <a:r>
              <a:rPr lang="en-US" sz="3200" b="1" dirty="0">
                <a:effectLst>
                  <a:outerShdw blurRad="38100" dist="38100" dir="2700000" algn="tl">
                    <a:srgbClr val="000000">
                      <a:alpha val="43137"/>
                    </a:srgbClr>
                  </a:outerShdw>
                </a:effectLst>
              </a:rPr>
              <a:t> Luther wrote “hoc </a:t>
            </a:r>
            <a:r>
              <a:rPr lang="en-US" sz="3200" b="1" dirty="0" err="1">
                <a:effectLst>
                  <a:outerShdw blurRad="38100" dist="38100" dir="2700000" algn="tl">
                    <a:srgbClr val="000000">
                      <a:alpha val="43137"/>
                    </a:srgbClr>
                  </a:outerShdw>
                </a:effectLst>
              </a:rPr>
              <a:t>est</a:t>
            </a:r>
            <a:r>
              <a:rPr lang="en-US" sz="3200" b="1" dirty="0">
                <a:effectLst>
                  <a:outerShdw blurRad="38100" dist="38100" dir="2700000" algn="tl">
                    <a:srgbClr val="000000">
                      <a:alpha val="43137"/>
                    </a:srgbClr>
                  </a:outerShdw>
                </a:effectLst>
              </a:rPr>
              <a:t> corpus </a:t>
            </a:r>
            <a:r>
              <a:rPr lang="en-US" sz="3200" b="1" dirty="0" err="1">
                <a:effectLst>
                  <a:outerShdw blurRad="38100" dist="38100" dir="2700000" algn="tl">
                    <a:srgbClr val="000000">
                      <a:alpha val="43137"/>
                    </a:srgbClr>
                  </a:outerShdw>
                </a:effectLst>
              </a:rPr>
              <a:t>meum</a:t>
            </a:r>
            <a:r>
              <a:rPr lang="en-US" sz="3200" b="1" dirty="0">
                <a:effectLst>
                  <a:outerShdw blurRad="38100" dist="38100" dir="2700000" algn="tl">
                    <a:srgbClr val="000000">
                      <a:alpha val="43137"/>
                    </a:srgbClr>
                  </a:outerShdw>
                </a:effectLst>
              </a:rPr>
              <a:t>” “This is my Body”</a:t>
            </a:r>
          </a:p>
          <a:p>
            <a:pPr lvl="1"/>
            <a:r>
              <a:rPr lang="en-US" sz="3200" b="1" dirty="0">
                <a:effectLst>
                  <a:outerShdw blurRad="38100" dist="38100" dir="2700000" algn="tl">
                    <a:srgbClr val="000000">
                      <a:alpha val="43137"/>
                    </a:srgbClr>
                  </a:outerShdw>
                </a:effectLst>
              </a:rPr>
              <a:t> When Zwingli argued that Luther show evidence for the belief that Jesus’ body was really present, Luther, with great flourish, lifted the table cloth “hoc </a:t>
            </a:r>
            <a:r>
              <a:rPr lang="en-US" sz="3200" b="1" dirty="0" err="1">
                <a:effectLst>
                  <a:outerShdw blurRad="38100" dist="38100" dir="2700000" algn="tl">
                    <a:srgbClr val="000000">
                      <a:alpha val="43137"/>
                    </a:srgbClr>
                  </a:outerShdw>
                </a:effectLst>
              </a:rPr>
              <a:t>est</a:t>
            </a:r>
            <a:r>
              <a:rPr lang="en-US" sz="3200" b="1" dirty="0">
                <a:effectLst>
                  <a:outerShdw blurRad="38100" dist="38100" dir="2700000" algn="tl">
                    <a:srgbClr val="000000">
                      <a:alpha val="43137"/>
                    </a:srgbClr>
                  </a:outerShdw>
                </a:effectLst>
              </a:rPr>
              <a:t> corpus </a:t>
            </a:r>
            <a:r>
              <a:rPr lang="en-US" sz="3200" b="1" dirty="0" err="1">
                <a:effectLst>
                  <a:outerShdw blurRad="38100" dist="38100" dir="2700000" algn="tl">
                    <a:srgbClr val="000000">
                      <a:alpha val="43137"/>
                    </a:srgbClr>
                  </a:outerShdw>
                </a:effectLst>
              </a:rPr>
              <a:t>meum</a:t>
            </a:r>
            <a:r>
              <a:rPr lang="en-US" sz="32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23505745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200" b="1" dirty="0">
                <a:effectLst>
                  <a:outerShdw blurRad="38100" dist="38100" dir="2700000" algn="tl">
                    <a:srgbClr val="000000">
                      <a:alpha val="43137"/>
                    </a:srgbClr>
                  </a:outerShdw>
                </a:effectLst>
              </a:rPr>
              <a:t>Concerning Communion (6)</a:t>
            </a:r>
          </a:p>
          <a:p>
            <a:pPr lvl="1"/>
            <a:r>
              <a:rPr lang="en-US" sz="3200" b="1" dirty="0">
                <a:effectLst>
                  <a:outerShdw blurRad="38100" dist="38100" dir="2700000" algn="tl">
                    <a:srgbClr val="000000">
                      <a:alpha val="43137"/>
                    </a:srgbClr>
                  </a:outerShdw>
                </a:effectLst>
              </a:rPr>
              <a:t>Luther wrote a confession with agreements on 14 points</a:t>
            </a:r>
          </a:p>
          <a:p>
            <a:pPr lvl="1"/>
            <a:r>
              <a:rPr lang="en-US" sz="3200" b="1" dirty="0">
                <a:effectLst>
                  <a:outerShdw blurRad="38100" dist="38100" dir="2700000" algn="tl">
                    <a:srgbClr val="000000">
                      <a:alpha val="43137"/>
                    </a:srgbClr>
                  </a:outerShdw>
                </a:effectLst>
              </a:rPr>
              <a:t>The 15</a:t>
            </a:r>
            <a:r>
              <a:rPr lang="en-US" sz="3200" b="1" baseline="30000" dirty="0">
                <a:effectLst>
                  <a:outerShdw blurRad="38100" dist="38100" dir="2700000" algn="tl">
                    <a:srgbClr val="000000">
                      <a:alpha val="43137"/>
                    </a:srgbClr>
                  </a:outerShdw>
                </a:effectLst>
              </a:rPr>
              <a:t>th</a:t>
            </a:r>
            <a:r>
              <a:rPr lang="en-US" sz="3200" b="1" dirty="0">
                <a:effectLst>
                  <a:outerShdw blurRad="38100" dist="38100" dir="2700000" algn="tl">
                    <a:srgbClr val="000000">
                      <a:alpha val="43137"/>
                    </a:srgbClr>
                  </a:outerShdw>
                </a:effectLst>
              </a:rPr>
              <a:t>, however, was communion and they could not completely agree</a:t>
            </a:r>
          </a:p>
          <a:p>
            <a:pPr lvl="1"/>
            <a:r>
              <a:rPr lang="en-US" sz="3200" b="1" dirty="0">
                <a:effectLst>
                  <a:outerShdw blurRad="38100" dist="38100" dir="2700000" algn="tl">
                    <a:srgbClr val="000000">
                      <a:alpha val="43137"/>
                    </a:srgbClr>
                  </a:outerShdw>
                </a:effectLst>
              </a:rPr>
              <a:t>We can understand both sides</a:t>
            </a:r>
          </a:p>
          <a:p>
            <a:pPr lvl="1"/>
            <a:r>
              <a:rPr lang="en-US" sz="3200" b="1" dirty="0">
                <a:effectLst>
                  <a:outerShdw blurRad="38100" dist="38100" dir="2700000" algn="tl">
                    <a:srgbClr val="000000">
                      <a:alpha val="43137"/>
                    </a:srgbClr>
                  </a:outerShdw>
                </a:effectLst>
              </a:rPr>
              <a:t> Zwingli was based on reason</a:t>
            </a:r>
          </a:p>
          <a:p>
            <a:pPr lvl="1"/>
            <a:r>
              <a:rPr lang="en-US" sz="3200" b="1" dirty="0">
                <a:effectLst>
                  <a:outerShdw blurRad="38100" dist="38100" dir="2700000" algn="tl">
                    <a:srgbClr val="000000">
                      <a:alpha val="43137"/>
                    </a:srgbClr>
                  </a:outerShdw>
                </a:effectLst>
              </a:rPr>
              <a:t>Jesus is, physically, at the right hand of the Father</a:t>
            </a:r>
          </a:p>
          <a:p>
            <a:pPr lvl="1"/>
            <a:r>
              <a:rPr lang="en-US" sz="3200" b="1" dirty="0">
                <a:effectLst>
                  <a:outerShdw blurRad="38100" dist="38100" dir="2700000" algn="tl">
                    <a:srgbClr val="000000">
                      <a:alpha val="43137"/>
                    </a:srgbClr>
                  </a:outerShdw>
                </a:effectLst>
              </a:rPr>
              <a:t> It doesn’t make sense that we should be eating the actual flesh and blood of Jesus</a:t>
            </a:r>
          </a:p>
          <a:p>
            <a:pPr lvl="1"/>
            <a:r>
              <a:rPr lang="en-US" sz="3200" b="1" dirty="0">
                <a:effectLst>
                  <a:outerShdw blurRad="38100" dist="38100" dir="2700000" algn="tl">
                    <a:srgbClr val="000000">
                      <a:alpha val="43137"/>
                    </a:srgbClr>
                  </a:outerShdw>
                </a:effectLst>
              </a:rPr>
              <a:t>Luther was seeking to be as faithful to the Scriptures as possible</a:t>
            </a:r>
          </a:p>
          <a:p>
            <a:pPr lvl="1"/>
            <a:r>
              <a:rPr lang="en-US" sz="3200" b="1" dirty="0">
                <a:effectLst>
                  <a:outerShdw blurRad="38100" dist="38100" dir="2700000" algn="tl">
                    <a:srgbClr val="000000">
                      <a:alpha val="43137"/>
                    </a:srgbClr>
                  </a:outerShdw>
                </a:effectLst>
              </a:rPr>
              <a:t>Likewise, for Luther, they were </a:t>
            </a:r>
            <a:r>
              <a:rPr lang="en-US" sz="3200" b="1" i="1" u="sng" dirty="0">
                <a:effectLst>
                  <a:outerShdw blurRad="38100" dist="38100" dir="2700000" algn="tl">
                    <a:srgbClr val="000000">
                      <a:alpha val="43137"/>
                    </a:srgbClr>
                  </a:outerShdw>
                </a:effectLst>
              </a:rPr>
              <a:t>literally</a:t>
            </a:r>
            <a:r>
              <a:rPr lang="en-US" sz="3200" b="1" dirty="0">
                <a:effectLst>
                  <a:outerShdw blurRad="38100" dist="38100" dir="2700000" algn="tl">
                    <a:srgbClr val="000000">
                      <a:alpha val="43137"/>
                    </a:srgbClr>
                  </a:outerShdw>
                </a:effectLst>
              </a:rPr>
              <a:t> losing Christ</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392303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ith a long beard and a hat&#10;&#10;Description automatically generated with low confidence">
            <a:extLst>
              <a:ext uri="{FF2B5EF4-FFF2-40B4-BE49-F238E27FC236}">
                <a16:creationId xmlns:a16="http://schemas.microsoft.com/office/drawing/2014/main" id="{40E48892-AEBF-7F3D-8350-141E12FA43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0925" y="68263"/>
            <a:ext cx="6150149" cy="6721475"/>
          </a:xfrm>
          <a:noFill/>
        </p:spPr>
      </p:pic>
    </p:spTree>
    <p:extLst>
      <p:ext uri="{BB962C8B-B14F-4D97-AF65-F5344CB8AC3E}">
        <p14:creationId xmlns:p14="http://schemas.microsoft.com/office/powerpoint/2010/main" val="20648947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200" b="1" dirty="0">
                <a:effectLst>
                  <a:outerShdw blurRad="38100" dist="38100" dir="2700000" algn="tl">
                    <a:srgbClr val="000000">
                      <a:alpha val="43137"/>
                    </a:srgbClr>
                  </a:outerShdw>
                </a:effectLst>
              </a:rPr>
              <a:t>Concerning Communion (7)</a:t>
            </a:r>
          </a:p>
          <a:p>
            <a:pPr lvl="1"/>
            <a:r>
              <a:rPr lang="en-US" sz="3200" b="1" dirty="0">
                <a:effectLst>
                  <a:outerShdw blurRad="38100" dist="38100" dir="2700000" algn="tl">
                    <a:srgbClr val="000000">
                      <a:alpha val="43137"/>
                    </a:srgbClr>
                  </a:outerShdw>
                </a:effectLst>
              </a:rPr>
              <a:t>Calvin had fled to Geneva because the King of France was not fond of the Reformation</a:t>
            </a:r>
          </a:p>
          <a:p>
            <a:pPr lvl="1"/>
            <a:r>
              <a:rPr lang="en-US" sz="3200" b="1" dirty="0">
                <a:effectLst>
                  <a:outerShdw blurRad="38100" dist="38100" dir="2700000" algn="tl">
                    <a:srgbClr val="000000">
                      <a:alpha val="43137"/>
                    </a:srgbClr>
                  </a:outerShdw>
                </a:effectLst>
              </a:rPr>
              <a:t> Willem </a:t>
            </a:r>
            <a:r>
              <a:rPr lang="en-US" sz="3200" b="1" dirty="0" err="1">
                <a:effectLst>
                  <a:outerShdw blurRad="38100" dist="38100" dir="2700000" algn="tl">
                    <a:srgbClr val="000000">
                      <a:alpha val="43137"/>
                    </a:srgbClr>
                  </a:outerShdw>
                </a:effectLst>
              </a:rPr>
              <a:t>Farel</a:t>
            </a:r>
            <a:r>
              <a:rPr lang="en-US" sz="3200" b="1" dirty="0">
                <a:effectLst>
                  <a:outerShdw blurRad="38100" dist="38100" dir="2700000" algn="tl">
                    <a:srgbClr val="000000">
                      <a:alpha val="43137"/>
                    </a:srgbClr>
                  </a:outerShdw>
                </a:effectLst>
              </a:rPr>
              <a:t> put so much fear of God into Calvin that he stayed as pastor of Geneva</a:t>
            </a:r>
          </a:p>
          <a:p>
            <a:pPr lvl="1"/>
            <a:r>
              <a:rPr lang="en-US" sz="3200" b="1" dirty="0">
                <a:effectLst>
                  <a:outerShdw blurRad="38100" dist="38100" dir="2700000" algn="tl">
                    <a:srgbClr val="000000">
                      <a:alpha val="43137"/>
                    </a:srgbClr>
                  </a:outerShdw>
                </a:effectLst>
              </a:rPr>
              <a:t> “This man, undoubtedly the greatest of Protestant divines, and perhaps, after St. Augustine, the most perseveringly followed by his disciples of any Western writer on theology…” (New Advent article on John Calvin)</a:t>
            </a:r>
          </a:p>
          <a:p>
            <a:pPr lvl="1"/>
            <a:r>
              <a:rPr lang="en-US" sz="3200" b="1" dirty="0">
                <a:effectLst>
                  <a:outerShdw blurRad="38100" dist="38100" dir="2700000" algn="tl">
                    <a:srgbClr val="000000">
                      <a:alpha val="43137"/>
                    </a:srgbClr>
                  </a:outerShdw>
                </a:effectLst>
              </a:rPr>
              <a:t> He agreed with Zwingli that the physical body of Christ was </a:t>
            </a:r>
            <a:r>
              <a:rPr lang="en-US" sz="3200" b="1" i="1" u="sng" dirty="0">
                <a:effectLst>
                  <a:outerShdw blurRad="38100" dist="38100" dir="2700000" algn="tl">
                    <a:srgbClr val="000000">
                      <a:alpha val="43137"/>
                    </a:srgbClr>
                  </a:outerShdw>
                </a:effectLst>
              </a:rPr>
              <a:t>absent</a:t>
            </a:r>
            <a:r>
              <a:rPr lang="en-US" sz="3200" b="1" dirty="0">
                <a:effectLst>
                  <a:outerShdw blurRad="38100" dist="38100" dir="2700000" algn="tl">
                    <a:srgbClr val="000000">
                      <a:alpha val="43137"/>
                    </a:srgbClr>
                  </a:outerShdw>
                </a:effectLst>
              </a:rPr>
              <a:t> from the Eucharist</a:t>
            </a:r>
          </a:p>
          <a:p>
            <a:pPr lvl="1"/>
            <a:r>
              <a:rPr lang="en-US" sz="3200" b="1" dirty="0">
                <a:effectLst>
                  <a:outerShdw blurRad="38100" dist="38100" dir="2700000" algn="tl">
                    <a:srgbClr val="000000">
                      <a:alpha val="43137"/>
                    </a:srgbClr>
                  </a:outerShdw>
                </a:effectLst>
              </a:rPr>
              <a:t>He </a:t>
            </a:r>
            <a:r>
              <a:rPr lang="en-US" sz="3200" b="1" i="1" u="sng" dirty="0">
                <a:effectLst>
                  <a:outerShdw blurRad="38100" dist="38100" dir="2700000" algn="tl">
                    <a:srgbClr val="000000">
                      <a:alpha val="43137"/>
                    </a:srgbClr>
                  </a:outerShdw>
                </a:effectLst>
              </a:rPr>
              <a:t>disagreed</a:t>
            </a:r>
            <a:r>
              <a:rPr lang="en-US" sz="3200" b="1" dirty="0">
                <a:effectLst>
                  <a:outerShdw blurRad="38100" dist="38100" dir="2700000" algn="tl">
                    <a:srgbClr val="000000">
                      <a:alpha val="43137"/>
                    </a:srgbClr>
                  </a:outerShdw>
                </a:effectLst>
              </a:rPr>
              <a:t> with Zwingli in that it was </a:t>
            </a:r>
            <a:r>
              <a:rPr lang="en-US" sz="3200" b="1" i="1" u="sng" dirty="0">
                <a:effectLst>
                  <a:outerShdw blurRad="38100" dist="38100" dir="2700000" algn="tl">
                    <a:srgbClr val="000000">
                      <a:alpha val="43137"/>
                    </a:srgbClr>
                  </a:outerShdw>
                </a:effectLst>
              </a:rPr>
              <a:t>only</a:t>
            </a:r>
            <a:r>
              <a:rPr lang="en-US" sz="3200" b="1" dirty="0">
                <a:effectLst>
                  <a:outerShdw blurRad="38100" dist="38100" dir="2700000" algn="tl">
                    <a:srgbClr val="000000">
                      <a:alpha val="43137"/>
                    </a:srgbClr>
                  </a:outerShdw>
                </a:effectLst>
              </a:rPr>
              <a:t> a memorial</a:t>
            </a:r>
          </a:p>
          <a:p>
            <a:pPr lvl="1"/>
            <a:r>
              <a:rPr lang="en-US" sz="3200" b="1" dirty="0">
                <a:effectLst>
                  <a:outerShdw blurRad="38100" dist="38100" dir="2700000" algn="tl">
                    <a:srgbClr val="000000">
                      <a:alpha val="43137"/>
                    </a:srgbClr>
                  </a:outerShdw>
                </a:effectLst>
              </a:rPr>
              <a:t>The Spiritual presence of Christ is truly present in Communion</a:t>
            </a:r>
          </a:p>
          <a:p>
            <a:pPr lvl="1"/>
            <a:r>
              <a:rPr lang="en-US" sz="3200" b="1" dirty="0">
                <a:effectLst>
                  <a:outerShdw blurRad="38100" dist="38100" dir="2700000" algn="tl">
                    <a:srgbClr val="000000">
                      <a:alpha val="43137"/>
                    </a:srgbClr>
                  </a:outerShdw>
                </a:effectLst>
              </a:rPr>
              <a:t>That we are lifted up to Christ through Communion</a:t>
            </a:r>
          </a:p>
          <a:p>
            <a:pPr lvl="1"/>
            <a:r>
              <a:rPr lang="en-US" sz="3200" b="1" dirty="0">
                <a:effectLst>
                  <a:outerShdw blurRad="38100" dist="38100" dir="2700000" algn="tl">
                    <a:srgbClr val="000000">
                      <a:alpha val="43137"/>
                    </a:srgbClr>
                  </a:outerShdw>
                </a:effectLst>
              </a:rPr>
              <a:t>He goes farther than Zwingli, but not as far as the others</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761745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200" b="1" dirty="0">
                <a:effectLst>
                  <a:outerShdw blurRad="38100" dist="38100" dir="2700000" algn="tl">
                    <a:srgbClr val="000000">
                      <a:alpha val="43137"/>
                    </a:srgbClr>
                  </a:outerShdw>
                </a:effectLst>
              </a:rPr>
              <a:t>Concerning Communion (8)</a:t>
            </a:r>
          </a:p>
          <a:p>
            <a:pPr lvl="1"/>
            <a:r>
              <a:rPr lang="en-US" sz="3200" b="1" dirty="0">
                <a:effectLst>
                  <a:outerShdw blurRad="38100" dist="38100" dir="2700000" algn="tl">
                    <a:srgbClr val="000000">
                      <a:alpha val="43137"/>
                    </a:srgbClr>
                  </a:outerShdw>
                </a:effectLst>
              </a:rPr>
              <a:t>Which view makes the most sense Biblically?</a:t>
            </a:r>
          </a:p>
          <a:p>
            <a:pPr lvl="1"/>
            <a:r>
              <a:rPr lang="en-US" sz="3200" b="1" dirty="0">
                <a:effectLst>
                  <a:outerShdw blurRad="38100" dist="38100" dir="2700000" algn="tl">
                    <a:srgbClr val="000000">
                      <a:alpha val="43137"/>
                    </a:srgbClr>
                  </a:outerShdw>
                </a:effectLst>
              </a:rPr>
              <a:t>Which view accurately depicts Christ now?</a:t>
            </a:r>
          </a:p>
          <a:p>
            <a:pPr lvl="1"/>
            <a:r>
              <a:rPr lang="en-US" sz="3200" b="1" dirty="0">
                <a:effectLst>
                  <a:outerShdw blurRad="38100" dist="38100" dir="2700000" algn="tl">
                    <a:srgbClr val="000000">
                      <a:alpha val="43137"/>
                    </a:srgbClr>
                  </a:outerShdw>
                </a:effectLst>
              </a:rPr>
              <a:t>Which view still gives weight to I Corinthians?</a:t>
            </a:r>
          </a:p>
          <a:p>
            <a:pPr lvl="1"/>
            <a:r>
              <a:rPr lang="en-US" sz="3200" b="1" dirty="0">
                <a:effectLst>
                  <a:outerShdw blurRad="38100" dist="38100" dir="2700000" algn="tl">
                    <a:srgbClr val="000000">
                      <a:alpha val="43137"/>
                    </a:srgbClr>
                  </a:outerShdw>
                </a:effectLst>
              </a:rPr>
              <a:t>We know Christ is physically seated at the right hand of the Father</a:t>
            </a:r>
          </a:p>
          <a:p>
            <a:pPr lvl="1"/>
            <a:r>
              <a:rPr lang="en-US" sz="3200" b="1" dirty="0">
                <a:effectLst>
                  <a:outerShdw blurRad="38100" dist="38100" dir="2700000" algn="tl">
                    <a:srgbClr val="000000">
                      <a:alpha val="43137"/>
                    </a:srgbClr>
                  </a:outerShdw>
                </a:effectLst>
              </a:rPr>
              <a:t>As Paul says, “We proclaim the Lord’s death </a:t>
            </a:r>
            <a:r>
              <a:rPr lang="en-US" sz="3200" b="1" i="1" u="sng" dirty="0">
                <a:effectLst>
                  <a:outerShdw blurRad="38100" dist="38100" dir="2700000" algn="tl">
                    <a:srgbClr val="000000">
                      <a:alpha val="43137"/>
                    </a:srgbClr>
                  </a:outerShdw>
                </a:effectLst>
              </a:rPr>
              <a:t>until he comes”</a:t>
            </a:r>
            <a:endParaRPr lang="en-US" sz="3200" b="1" dirty="0">
              <a:effectLst>
                <a:outerShdw blurRad="38100" dist="38100" dir="2700000" algn="tl">
                  <a:srgbClr val="000000">
                    <a:alpha val="43137"/>
                  </a:srgbClr>
                </a:outerShdw>
              </a:effectLst>
            </a:endParaRPr>
          </a:p>
          <a:p>
            <a:pPr lvl="1"/>
            <a:r>
              <a:rPr lang="en-US" sz="3200" b="1" dirty="0">
                <a:effectLst>
                  <a:outerShdw blurRad="38100" dist="38100" dir="2700000" algn="tl">
                    <a:srgbClr val="000000">
                      <a:alpha val="43137"/>
                    </a:srgbClr>
                  </a:outerShdw>
                </a:effectLst>
              </a:rPr>
              <a:t>I find all the arguments about demeaning the body and blood of Christ by physically eating and drinking a strong case against the literal physicalist view</a:t>
            </a:r>
          </a:p>
          <a:p>
            <a:pPr lvl="1"/>
            <a:r>
              <a:rPr lang="en-US" sz="3200" b="1" dirty="0">
                <a:effectLst>
                  <a:outerShdw blurRad="38100" dist="38100" dir="2700000" algn="tl">
                    <a:srgbClr val="000000">
                      <a:alpha val="43137"/>
                    </a:srgbClr>
                  </a:outerShdw>
                </a:effectLst>
              </a:rPr>
              <a:t> Many hold to Zwingli’s view that it is nothing more than a memorial</a:t>
            </a:r>
          </a:p>
          <a:p>
            <a:pPr lvl="1"/>
            <a:r>
              <a:rPr lang="en-US" sz="3200" b="1" dirty="0">
                <a:effectLst>
                  <a:outerShdw blurRad="38100" dist="38100" dir="2700000" algn="tl">
                    <a:srgbClr val="000000">
                      <a:alpha val="43137"/>
                    </a:srgbClr>
                  </a:outerShdw>
                </a:effectLst>
              </a:rPr>
              <a:t> How could the people be getting physically ill and dying over a memorial?</a:t>
            </a:r>
          </a:p>
          <a:p>
            <a:pPr lvl="1"/>
            <a:r>
              <a:rPr lang="en-US" sz="3200" b="1" dirty="0">
                <a:effectLst>
                  <a:outerShdw blurRad="38100" dist="38100" dir="2700000" algn="tl">
                    <a:srgbClr val="000000">
                      <a:alpha val="43137"/>
                    </a:srgbClr>
                  </a:outerShdw>
                </a:effectLst>
              </a:rPr>
              <a:t> </a:t>
            </a:r>
            <a:r>
              <a:rPr lang="en-US" sz="3200" b="1" i="1" u="sng" dirty="0">
                <a:effectLst>
                  <a:outerShdw blurRad="38100" dist="38100" dir="2700000" algn="tl">
                    <a:srgbClr val="000000">
                      <a:alpha val="43137"/>
                    </a:srgbClr>
                  </a:outerShdw>
                </a:effectLst>
              </a:rPr>
              <a:t>Something</a:t>
            </a:r>
            <a:r>
              <a:rPr lang="en-US" sz="3200" b="1" dirty="0">
                <a:effectLst>
                  <a:outerShdw blurRad="38100" dist="38100" dir="2700000" algn="tl">
                    <a:srgbClr val="000000">
                      <a:alpha val="43137"/>
                    </a:srgbClr>
                  </a:outerShdw>
                </a:effectLst>
              </a:rPr>
              <a:t> happens during Communion in which case God is present</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42013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lnSpcReduction="10000"/>
          </a:bodyPr>
          <a:lstStyle/>
          <a:p>
            <a:r>
              <a:rPr lang="en-US" sz="3200" b="1" dirty="0">
                <a:effectLst>
                  <a:outerShdw blurRad="38100" dist="38100" dir="2700000" algn="tl">
                    <a:srgbClr val="000000">
                      <a:alpha val="43137"/>
                    </a:srgbClr>
                  </a:outerShdw>
                </a:effectLst>
              </a:rPr>
              <a:t>Concerning Communion (9)</a:t>
            </a:r>
          </a:p>
          <a:p>
            <a:pPr lvl="1"/>
            <a:r>
              <a:rPr lang="en-US" sz="3200" b="1" dirty="0">
                <a:effectLst>
                  <a:outerShdw blurRad="38100" dist="38100" dir="2700000" algn="tl">
                    <a:srgbClr val="000000">
                      <a:alpha val="43137"/>
                    </a:srgbClr>
                  </a:outerShdw>
                </a:effectLst>
              </a:rPr>
              <a:t>To me Calvin’s Spiritual view holds the greatest amount of weight Biblically</a:t>
            </a:r>
          </a:p>
          <a:p>
            <a:pPr lvl="1"/>
            <a:r>
              <a:rPr lang="en-US" sz="3200" b="1" dirty="0">
                <a:effectLst>
                  <a:outerShdw blurRad="38100" dist="38100" dir="2700000" algn="tl">
                    <a:srgbClr val="000000">
                      <a:alpha val="43137"/>
                    </a:srgbClr>
                  </a:outerShdw>
                </a:effectLst>
              </a:rPr>
              <a:t>When Jesus says, “This is my body, this is my blood, do this in remembrance of me…” we can know He is present with us through the Holy Spirit</a:t>
            </a:r>
          </a:p>
          <a:p>
            <a:pPr lvl="1"/>
            <a:r>
              <a:rPr lang="en-US" sz="3200" b="1" dirty="0">
                <a:effectLst>
                  <a:outerShdw blurRad="38100" dist="38100" dir="2700000" algn="tl">
                    <a:srgbClr val="000000">
                      <a:alpha val="43137"/>
                    </a:srgbClr>
                  </a:outerShdw>
                </a:effectLst>
              </a:rPr>
              <a:t>This stronger view also allows us to take seriously Communion</a:t>
            </a:r>
          </a:p>
          <a:p>
            <a:pPr lvl="1"/>
            <a:r>
              <a:rPr lang="en-US" sz="3200" b="1" dirty="0">
                <a:effectLst>
                  <a:outerShdw blurRad="38100" dist="38100" dir="2700000" algn="tl">
                    <a:srgbClr val="000000">
                      <a:alpha val="43137"/>
                    </a:srgbClr>
                  </a:outerShdw>
                </a:effectLst>
              </a:rPr>
              <a:t>That the Holy Spirit is with us is one of the greatest evidences with the fact that Jesus accomplished what was unattainable for us</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05147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200" b="1" dirty="0">
                <a:effectLst>
                  <a:outerShdw blurRad="38100" dist="38100" dir="2700000" algn="tl">
                    <a:srgbClr val="000000">
                      <a:alpha val="43137"/>
                    </a:srgbClr>
                  </a:outerShdw>
                </a:effectLst>
              </a:rPr>
              <a:t>Concerning Communion (10)</a:t>
            </a:r>
          </a:p>
          <a:p>
            <a:pPr lvl="1"/>
            <a:r>
              <a:rPr lang="en-US" sz="3200" b="1" dirty="0">
                <a:effectLst>
                  <a:outerShdw blurRad="38100" dist="38100" dir="2700000" algn="tl">
                    <a:srgbClr val="000000">
                      <a:alpha val="43137"/>
                    </a:srgbClr>
                  </a:outerShdw>
                </a:effectLst>
              </a:rPr>
              <a:t>Since early on in the Christian tradition only those who were baptized were allowed to partake of Communion</a:t>
            </a:r>
          </a:p>
          <a:p>
            <a:pPr lvl="1"/>
            <a:r>
              <a:rPr lang="en-US" sz="3200" b="1" dirty="0">
                <a:effectLst>
                  <a:outerShdw blurRad="38100" dist="38100" dir="2700000" algn="tl">
                    <a:srgbClr val="000000">
                      <a:alpha val="43137"/>
                    </a:srgbClr>
                  </a:outerShdw>
                </a:effectLst>
              </a:rPr>
              <a:t> The early Church took seriously the sacraments, and most of Church history has done so also</a:t>
            </a:r>
          </a:p>
          <a:p>
            <a:pPr lvl="1"/>
            <a:r>
              <a:rPr lang="en-US" sz="3200" b="1" dirty="0">
                <a:effectLst>
                  <a:outerShdw blurRad="38100" dist="38100" dir="2700000" algn="tl">
                    <a:srgbClr val="000000">
                      <a:alpha val="43137"/>
                    </a:srgbClr>
                  </a:outerShdw>
                </a:effectLst>
              </a:rPr>
              <a:t>It is all meant to bring us back to Christ</a:t>
            </a:r>
          </a:p>
          <a:p>
            <a:pPr lvl="1"/>
            <a:r>
              <a:rPr lang="en-US" sz="3200" b="1" dirty="0">
                <a:effectLst>
                  <a:outerShdw blurRad="38100" dist="38100" dir="2700000" algn="tl">
                    <a:srgbClr val="000000">
                      <a:alpha val="43137"/>
                    </a:srgbClr>
                  </a:outerShdw>
                </a:effectLst>
              </a:rPr>
              <a:t>To remember, then, the Words of Jesus and partake with Jesus</a:t>
            </a:r>
          </a:p>
          <a:p>
            <a:pPr lvl="1"/>
            <a:r>
              <a:rPr lang="en-US" sz="3200" b="1" dirty="0">
                <a:effectLst>
                  <a:outerShdw blurRad="38100" dist="38100" dir="2700000" algn="tl">
                    <a:srgbClr val="000000">
                      <a:alpha val="43137"/>
                    </a:srgbClr>
                  </a:outerShdw>
                </a:effectLst>
              </a:rPr>
              <a:t>Regardless of one’s view of Communion, I would suspect this is the most important lesson learned</a:t>
            </a:r>
          </a:p>
          <a:p>
            <a:pPr lvl="1"/>
            <a:r>
              <a:rPr lang="en-US" sz="3200" b="1" dirty="0">
                <a:effectLst>
                  <a:outerShdw blurRad="38100" dist="38100" dir="2700000" algn="tl">
                    <a:srgbClr val="000000">
                      <a:alpha val="43137"/>
                    </a:srgbClr>
                  </a:outerShdw>
                </a:effectLst>
              </a:rPr>
              <a:t>Christ does not expect us to follow Him half-heartedly</a:t>
            </a:r>
          </a:p>
          <a:p>
            <a:pPr lvl="1"/>
            <a:r>
              <a:rPr lang="en-US" sz="3200" b="1" dirty="0">
                <a:effectLst>
                  <a:outerShdw blurRad="38100" dist="38100" dir="2700000" algn="tl">
                    <a:srgbClr val="000000">
                      <a:alpha val="43137"/>
                    </a:srgbClr>
                  </a:outerShdw>
                </a:effectLst>
              </a:rPr>
              <a:t> As we partake…we are being drawn to Christ</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29291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200" b="1" dirty="0">
                <a:effectLst>
                  <a:outerShdw blurRad="38100" dist="38100" dir="2700000" algn="tl">
                    <a:srgbClr val="000000">
                      <a:alpha val="43137"/>
                    </a:srgbClr>
                  </a:outerShdw>
                </a:effectLst>
              </a:rPr>
              <a:t>Concerning Communion (11)</a:t>
            </a:r>
          </a:p>
          <a:p>
            <a:pPr lvl="1"/>
            <a:r>
              <a:rPr lang="en-US" sz="3200" b="1" dirty="0">
                <a:effectLst>
                  <a:outerShdw blurRad="38100" dist="38100" dir="2700000" algn="tl">
                    <a:srgbClr val="000000">
                      <a:alpha val="43137"/>
                    </a:srgbClr>
                  </a:outerShdw>
                </a:effectLst>
              </a:rPr>
              <a:t>If we are to truly remember, we should do so fully</a:t>
            </a:r>
          </a:p>
          <a:p>
            <a:pPr lvl="1"/>
            <a:r>
              <a:rPr lang="en-US" sz="3200" b="1" dirty="0">
                <a:effectLst>
                  <a:outerShdw blurRad="38100" dist="38100" dir="2700000" algn="tl">
                    <a:srgbClr val="000000">
                      <a:alpha val="43137"/>
                    </a:srgbClr>
                  </a:outerShdw>
                </a:effectLst>
              </a:rPr>
              <a:t>If we simply partake, but do not seek to live according to Christ we show we are far from Him</a:t>
            </a:r>
          </a:p>
          <a:p>
            <a:pPr lvl="1"/>
            <a:r>
              <a:rPr lang="en-US" sz="3200" b="1" dirty="0">
                <a:effectLst>
                  <a:outerShdw blurRad="38100" dist="38100" dir="2700000" algn="tl">
                    <a:srgbClr val="000000">
                      <a:alpha val="43137"/>
                    </a:srgbClr>
                  </a:outerShdw>
                </a:effectLst>
              </a:rPr>
              <a:t> We blaspheme by ignoring Communion</a:t>
            </a:r>
          </a:p>
          <a:p>
            <a:pPr lvl="1"/>
            <a:r>
              <a:rPr lang="en-US" sz="3200" b="1" dirty="0">
                <a:effectLst>
                  <a:outerShdw blurRad="38100" dist="38100" dir="2700000" algn="tl">
                    <a:srgbClr val="000000">
                      <a:alpha val="43137"/>
                    </a:srgbClr>
                  </a:outerShdw>
                </a:effectLst>
              </a:rPr>
              <a:t>We can also blaspheme by partaking and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living for Him</a:t>
            </a:r>
          </a:p>
          <a:p>
            <a:pPr lvl="1"/>
            <a:r>
              <a:rPr lang="en-US" sz="3200" b="1" dirty="0">
                <a:effectLst>
                  <a:outerShdw blurRad="38100" dist="38100" dir="2700000" algn="tl">
                    <a:srgbClr val="000000">
                      <a:alpha val="43137"/>
                    </a:srgbClr>
                  </a:outerShdw>
                </a:effectLst>
              </a:rPr>
              <a:t>Let us be a holy people who seek to honor Christ and truly remember Him</a:t>
            </a:r>
          </a:p>
          <a:p>
            <a:pPr lvl="1"/>
            <a:r>
              <a:rPr lang="en-US" sz="3200" b="1" dirty="0">
                <a:effectLst>
                  <a:outerShdw blurRad="38100" dist="38100" dir="2700000" algn="tl">
                    <a:srgbClr val="000000">
                      <a:alpha val="43137"/>
                    </a:srgbClr>
                  </a:outerShdw>
                </a:effectLst>
              </a:rPr>
              <a:t>Let us proclaim with words and deeds</a:t>
            </a:r>
          </a:p>
          <a:p>
            <a:pPr lvl="1"/>
            <a:r>
              <a:rPr lang="en-US" sz="3200" b="1" dirty="0">
                <a:effectLst>
                  <a:outerShdw blurRad="38100" dist="38100" dir="2700000" algn="tl">
                    <a:srgbClr val="000000">
                      <a:alpha val="43137"/>
                    </a:srgbClr>
                  </a:outerShdw>
                </a:effectLst>
              </a:rPr>
              <a:t> As we join together, let us give thanks for the body and blood of Christ which is given for us for the full glory of God through His redemption</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206261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240972"/>
            <a:ext cx="12192000" cy="5617028"/>
          </a:xfrm>
        </p:spPr>
        <p:txBody>
          <a:bodyPr>
            <a:normAutofit fontScale="32500" lnSpcReduction="20000"/>
          </a:bodyPr>
          <a:lstStyle/>
          <a:p>
            <a:r>
              <a:rPr lang="en-US" sz="11200" b="1" dirty="0">
                <a:effectLst>
                  <a:outerShdw blurRad="38100" dist="38100" dir="2700000" algn="tl">
                    <a:srgbClr val="000000">
                      <a:alpha val="43137"/>
                    </a:srgbClr>
                  </a:outerShdw>
                </a:effectLst>
              </a:rPr>
              <a:t>The Gospel of Christ</a:t>
            </a:r>
          </a:p>
          <a:p>
            <a:pPr lvl="1"/>
            <a:r>
              <a:rPr lang="en-US" sz="10800" b="1" i="1" u="sng" dirty="0">
                <a:effectLst>
                  <a:outerShdw blurRad="38100" dist="38100" dir="2700000" algn="tl">
                    <a:srgbClr val="000000">
                      <a:alpha val="43137"/>
                    </a:srgbClr>
                  </a:outerShdw>
                </a:effectLst>
              </a:rPr>
              <a:t>Origins</a:t>
            </a:r>
          </a:p>
          <a:p>
            <a:pPr lvl="2"/>
            <a:r>
              <a:rPr lang="en-US" sz="10600" b="1" dirty="0">
                <a:effectLst>
                  <a:outerShdw blurRad="38100" dist="38100" dir="2700000" algn="tl">
                    <a:srgbClr val="000000">
                      <a:alpha val="43137"/>
                    </a:srgbClr>
                  </a:outerShdw>
                </a:effectLst>
              </a:rPr>
              <a:t>Where it begins</a:t>
            </a:r>
          </a:p>
          <a:p>
            <a:pPr lvl="1"/>
            <a:r>
              <a:rPr lang="en-US" sz="10800" b="1" i="1" u="sng" dirty="0">
                <a:effectLst>
                  <a:outerShdw blurRad="38100" dist="38100" dir="2700000" algn="tl">
                    <a:srgbClr val="000000">
                      <a:alpha val="43137"/>
                    </a:srgbClr>
                  </a:outerShdw>
                </a:effectLst>
              </a:rPr>
              <a:t>Fall</a:t>
            </a:r>
          </a:p>
          <a:p>
            <a:pPr lvl="2"/>
            <a:r>
              <a:rPr lang="en-US" sz="10600" b="1" dirty="0">
                <a:effectLst>
                  <a:outerShdw blurRad="38100" dist="38100" dir="2700000" algn="tl">
                    <a:srgbClr val="000000">
                      <a:alpha val="43137"/>
                    </a:srgbClr>
                  </a:outerShdw>
                </a:effectLst>
              </a:rPr>
              <a:t>What went wrong</a:t>
            </a:r>
          </a:p>
          <a:p>
            <a:pPr lvl="1"/>
            <a:r>
              <a:rPr lang="en-US" sz="10800" b="1" i="1" u="sng" dirty="0">
                <a:effectLst>
                  <a:outerShdw blurRad="38100" dist="38100" dir="2700000" algn="tl">
                    <a:srgbClr val="000000">
                      <a:alpha val="43137"/>
                    </a:srgbClr>
                  </a:outerShdw>
                </a:effectLst>
              </a:rPr>
              <a:t>Redemption</a:t>
            </a:r>
          </a:p>
          <a:p>
            <a:pPr lvl="2"/>
            <a:r>
              <a:rPr lang="en-US" sz="10600" b="1" dirty="0">
                <a:effectLst>
                  <a:outerShdw blurRad="38100" dist="38100" dir="2700000" algn="tl">
                    <a:srgbClr val="000000">
                      <a:alpha val="43137"/>
                    </a:srgbClr>
                  </a:outerShdw>
                </a:effectLst>
              </a:rPr>
              <a:t>How it is fixed</a:t>
            </a:r>
          </a:p>
          <a:p>
            <a:pPr lvl="1"/>
            <a:r>
              <a:rPr lang="en-US" sz="10800" b="1" i="1" u="sng" dirty="0">
                <a:effectLst>
                  <a:outerShdw blurRad="38100" dist="38100" dir="2700000" algn="tl">
                    <a:srgbClr val="000000">
                      <a:alpha val="43137"/>
                    </a:srgbClr>
                  </a:outerShdw>
                </a:effectLst>
              </a:rPr>
              <a:t>Glorification</a:t>
            </a:r>
          </a:p>
          <a:p>
            <a:pPr lvl="2"/>
            <a:r>
              <a:rPr lang="en-US" sz="10600" b="1" dirty="0">
                <a:effectLst>
                  <a:outerShdw blurRad="38100" dist="38100" dir="2700000" algn="tl">
                    <a:srgbClr val="000000">
                      <a:alpha val="43137"/>
                    </a:srgbClr>
                  </a:outerShdw>
                </a:effectLst>
              </a:rPr>
              <a:t>Where it at leads</a:t>
            </a:r>
            <a:endParaRPr lang="en-US" sz="2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1637</TotalTime>
  <Words>1585</Words>
  <Application>Microsoft Office PowerPoint</Application>
  <PresentationFormat>Widescreen</PresentationFormat>
  <Paragraphs>128</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Segoe Print</vt:lpstr>
      <vt:lpstr>Times New Roman</vt:lpstr>
      <vt:lpstr>Nature Illustration 16x9</vt:lpstr>
      <vt:lpstr>I Corinthians 11:23-34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Quick Guide</vt:lpstr>
      <vt:lpstr>Application Points</vt:lpstr>
      <vt:lpstr>PowerPoint Presentation</vt:lpstr>
      <vt:lpstr>Application Points</vt:lpstr>
      <vt:lpstr>PowerPoint Presentation</vt:lpstr>
      <vt:lpstr>Application Points</vt:lpstr>
      <vt:lpstr>PowerPoint Presentation</vt:lpstr>
      <vt:lpstr>PowerPoint Presentation</vt:lpstr>
      <vt:lpstr>Application Points</vt:lpstr>
      <vt:lpstr>Application Points</vt:lpstr>
      <vt:lpstr>Application Points</vt:lpstr>
      <vt:lpstr>PowerPoint Presentation</vt:lpstr>
      <vt:lpstr>Application Points</vt:lpstr>
      <vt:lpstr>Application Points</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Sean Grossman</dc:creator>
  <cp:lastModifiedBy>Sean Grossman</cp:lastModifiedBy>
  <cp:revision>58</cp:revision>
  <dcterms:created xsi:type="dcterms:W3CDTF">2021-03-19T19:48:33Z</dcterms:created>
  <dcterms:modified xsi:type="dcterms:W3CDTF">2023-04-14T15:32:17Z</dcterms:modified>
</cp:coreProperties>
</file>