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25"/>
  </p:notesMasterIdLst>
  <p:handoutMasterIdLst>
    <p:handoutMasterId r:id="rId26"/>
  </p:handoutMasterIdLst>
  <p:sldIdLst>
    <p:sldId id="286" r:id="rId5"/>
    <p:sldId id="387" r:id="rId6"/>
    <p:sldId id="389" r:id="rId7"/>
    <p:sldId id="390" r:id="rId8"/>
    <p:sldId id="391" r:id="rId9"/>
    <p:sldId id="266" r:id="rId10"/>
    <p:sldId id="428" r:id="rId11"/>
    <p:sldId id="429" r:id="rId12"/>
    <p:sldId id="261" r:id="rId13"/>
    <p:sldId id="263" r:id="rId14"/>
    <p:sldId id="430" r:id="rId15"/>
    <p:sldId id="432" r:id="rId16"/>
    <p:sldId id="433" r:id="rId17"/>
    <p:sldId id="431" r:id="rId18"/>
    <p:sldId id="434" r:id="rId19"/>
    <p:sldId id="435" r:id="rId20"/>
    <p:sldId id="436" r:id="rId21"/>
    <p:sldId id="437" r:id="rId22"/>
    <p:sldId id="438" r:id="rId23"/>
    <p:sldId id="314" r:id="rId2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56" autoAdjust="0"/>
  </p:normalViewPr>
  <p:slideViewPr>
    <p:cSldViewPr showGuides="1">
      <p:cViewPr varScale="1">
        <p:scale>
          <a:sx n="45" d="100"/>
          <a:sy n="45" d="100"/>
        </p:scale>
        <p:origin x="42" y="642"/>
      </p:cViewPr>
      <p:guideLst>
        <p:guide orient="horz" pos="2160"/>
        <p:guide orient="horz" pos="1008"/>
        <p:guide orient="horz" pos="3888"/>
        <p:guide orient="horz" pos="321"/>
        <p:guide pos="3839"/>
        <p:guide pos="1007"/>
        <p:guide pos="7173"/>
      </p:guideLst>
    </p:cSldViewPr>
  </p:slideViewPr>
  <p:outlineViewPr>
    <p:cViewPr>
      <p:scale>
        <a:sx n="33" d="100"/>
        <a:sy n="33" d="100"/>
      </p:scale>
      <p:origin x="0" y="-30739"/>
    </p:cViewPr>
  </p:outlin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2/10/2023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2/10/2023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3357212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2/10/2023</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2/10/2023</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2/10/2023</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2/10/2023</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2/10/2023</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2/10/2023</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2/10/2023</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2/10/2023</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2/10/2023</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2/10/2023</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2/10/2023</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3"/>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8"/>
              </a:lnSpc>
              <a:defRPr sz="4498">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8" y="4623215"/>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8">
                <a:solidFill>
                  <a:schemeClr val="tx1">
                    <a:lumMod val="75000"/>
                    <a:lumOff val="25000"/>
                  </a:schemeClr>
                </a:solidFill>
              </a:defRPr>
            </a:lvl1pPr>
            <a:lvl2pPr marL="456926" indent="0" algn="ctr">
              <a:buNone/>
              <a:defRPr sz="1998"/>
            </a:lvl2pPr>
            <a:lvl3pPr marL="913852" indent="0" algn="ctr">
              <a:buNone/>
              <a:defRPr sz="1798"/>
            </a:lvl3pPr>
            <a:lvl4pPr marL="1370778" indent="0" algn="ctr">
              <a:buNone/>
              <a:defRPr sz="1600"/>
            </a:lvl4pPr>
            <a:lvl5pPr marL="1827703" indent="0" algn="ctr">
              <a:buNone/>
              <a:defRPr sz="1600"/>
            </a:lvl5pPr>
            <a:lvl6pPr marL="2284628" indent="0" algn="ctr">
              <a:buNone/>
              <a:defRPr sz="1600"/>
            </a:lvl6pPr>
            <a:lvl7pPr marL="2741554" indent="0" algn="ctr">
              <a:buNone/>
              <a:defRPr sz="1600"/>
            </a:lvl7pPr>
            <a:lvl8pPr marL="3198480" indent="0" algn="ctr">
              <a:buNone/>
              <a:defRPr sz="1600"/>
            </a:lvl8pPr>
            <a:lvl9pPr marL="3655406"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44761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2/10/2023</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 Corinthians 9:1-12</a:t>
            </a:r>
          </a:p>
        </p:txBody>
      </p:sp>
      <p:sp>
        <p:nvSpPr>
          <p:cNvPr id="3" name="Subtitle 2"/>
          <p:cNvSpPr>
            <a:spLocks noGrp="1"/>
          </p:cNvSpPr>
          <p:nvPr>
            <p:ph type="subTitle" idx="1"/>
          </p:nvPr>
        </p:nvSpPr>
        <p:spPr/>
        <p:txBody>
          <a:bodyPr/>
          <a:lstStyle/>
          <a:p>
            <a:r>
              <a:rPr lang="en-US" b="1" dirty="0">
                <a:effectLst>
                  <a:outerShdw blurRad="38100" dist="38100" dir="2700000" algn="tl">
                    <a:srgbClr val="000000">
                      <a:alpha val="43137"/>
                    </a:srgbClr>
                  </a:outerShdw>
                </a:effectLst>
              </a:rPr>
              <a:t>A Different Perspective</a:t>
            </a:r>
          </a:p>
        </p:txBody>
      </p:sp>
    </p:spTree>
    <p:extLst>
      <p:ext uri="{BB962C8B-B14F-4D97-AF65-F5344CB8AC3E}">
        <p14:creationId xmlns:p14="http://schemas.microsoft.com/office/powerpoint/2010/main" val="3681125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6561" y="780451"/>
            <a:ext cx="9995703" cy="6076656"/>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3441" y="893"/>
            <a:ext cx="7230190" cy="769241"/>
          </a:xfrm>
          <a:prstGeom prst="rect">
            <a:avLst/>
          </a:prstGeom>
          <a:noFill/>
        </p:spPr>
        <p:txBody>
          <a:bodyPr wrap="square" rtlCol="0">
            <a:spAutoFit/>
          </a:bodyPr>
          <a:lstStyle/>
          <a:p>
            <a:pPr algn="ctr"/>
            <a:r>
              <a:rPr lang="en-US" sz="4399" dirty="0">
                <a:solidFill>
                  <a:schemeClr val="bg1"/>
                </a:solidFill>
              </a:rPr>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1982" y="780451"/>
            <a:ext cx="9684861" cy="6076656"/>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4657" y="893"/>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5197" y="780451"/>
            <a:ext cx="8758430" cy="6076656"/>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4657" y="893"/>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0634" y="780451"/>
            <a:ext cx="9087557" cy="6076656"/>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4657" y="893"/>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7500" lnSpcReduction="20000"/>
          </a:bodyPr>
          <a:lstStyle/>
          <a:p>
            <a:pPr marL="0" indent="0" algn="ctr">
              <a:buNone/>
            </a:pPr>
            <a:r>
              <a:rPr lang="en-US" sz="7300" b="1" dirty="0">
                <a:effectLst>
                  <a:outerShdw blurRad="38100" dist="38100" dir="2700000" algn="tl">
                    <a:srgbClr val="000000">
                      <a:alpha val="43137"/>
                    </a:srgbClr>
                  </a:outerShdw>
                </a:effectLst>
              </a:rPr>
              <a:t>1 Am I not free? Am I not an apostle? Have I not seen Jesus our Lord? Are not you my workmanship in the Lord? 2 If to others I am not an apostle, at least I am to you, for you are the seal of my apostleship in the Lord. 3 This is my defense to those who would examine me.</a:t>
            </a:r>
          </a:p>
          <a:p>
            <a:pPr marL="0" indent="0" algn="ctr">
              <a:buNone/>
            </a:pPr>
            <a:r>
              <a:rPr lang="en-US" sz="7300" b="1" dirty="0">
                <a:effectLst>
                  <a:outerShdw blurRad="38100" dist="38100" dir="2700000" algn="tl">
                    <a:srgbClr val="000000">
                      <a:alpha val="43137"/>
                    </a:srgbClr>
                  </a:outerShdw>
                </a:effectLst>
              </a:rPr>
              <a:t>(I Corinthians 9:1-3, ESV)</a:t>
            </a:r>
            <a:endParaRPr lang="en-US" sz="3300"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2655232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62500" lnSpcReduction="20000"/>
          </a:bodyPr>
          <a:lstStyle/>
          <a:p>
            <a:pPr marL="0" indent="0" algn="ctr">
              <a:buNone/>
            </a:pPr>
            <a:r>
              <a:rPr lang="en-US" sz="7700" b="1" dirty="0">
                <a:effectLst>
                  <a:outerShdw blurRad="38100" dist="38100" dir="2700000" algn="tl">
                    <a:srgbClr val="000000">
                      <a:alpha val="43137"/>
                    </a:srgbClr>
                  </a:outerShdw>
                </a:effectLst>
              </a:rPr>
              <a:t>4 Do we not have the right to eat and drink? 5 Do we not have the right to take along a believing wife, as do the other apostles and the brothers of the Lord and Cephas? 6 Or is it only Barnabas and I who have no right to refrain from working for a living? 7 Who serves as a soldier at his own expense? Who plants a vineyard without eating any of its fruit? Or who tends a flock without getting some of the milk?</a:t>
            </a:r>
          </a:p>
          <a:p>
            <a:pPr marL="0" indent="0" algn="ctr">
              <a:buNone/>
            </a:pPr>
            <a:r>
              <a:rPr lang="en-US" sz="7700" b="1" dirty="0">
                <a:effectLst>
                  <a:outerShdw blurRad="38100" dist="38100" dir="2700000" algn="tl">
                    <a:srgbClr val="000000">
                      <a:alpha val="43137"/>
                    </a:srgbClr>
                  </a:outerShdw>
                </a:effectLst>
              </a:rPr>
              <a:t>(I Corinthians 9:4-7, ESV)</a:t>
            </a:r>
            <a:endParaRPr lang="en-US" sz="3800"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28770386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47500" lnSpcReduction="20000"/>
          </a:bodyPr>
          <a:lstStyle/>
          <a:p>
            <a:pPr marL="0" indent="0" algn="ctr">
              <a:buNone/>
            </a:pPr>
            <a:r>
              <a:rPr lang="en-US" sz="9000" b="1" dirty="0">
                <a:effectLst>
                  <a:outerShdw blurRad="38100" dist="38100" dir="2700000" algn="tl">
                    <a:srgbClr val="000000">
                      <a:alpha val="43137"/>
                    </a:srgbClr>
                  </a:outerShdw>
                </a:effectLst>
              </a:rPr>
              <a:t>8 Do I say these things on human authority? Does not the Law say the same? 9 For it is written in the Law of Moses, “You shall not muzzle an ox when it treads out the grain.” Is it for oxen that God is concerned? 10 Does he not certainly speak for our sake? It was written for our sake, because the plowman should plow in hope and the thresher thresh in hope of sharing in the crop. 11 If we have sown spiritual things among you, is it too much if we reap material things from you? 12 If others share this rightful claim on you, do not we even more?</a:t>
            </a:r>
          </a:p>
          <a:p>
            <a:pPr marL="0" indent="0" algn="ctr">
              <a:buNone/>
            </a:pPr>
            <a:r>
              <a:rPr lang="en-US" sz="9000" b="1" dirty="0">
                <a:effectLst>
                  <a:outerShdw blurRad="38100" dist="38100" dir="2700000" algn="tl">
                    <a:srgbClr val="000000">
                      <a:alpha val="43137"/>
                    </a:srgbClr>
                  </a:outerShdw>
                </a:effectLst>
              </a:rPr>
              <a:t>(I Corinthians 9:8-12, ESV)</a:t>
            </a:r>
            <a:endParaRPr lang="en-US" sz="4000"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9451851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731837"/>
          </a:xfrm>
        </p:spPr>
        <p:txBody>
          <a:bodyPr>
            <a:normAutofit/>
          </a:bodyPr>
          <a:lstStyle/>
          <a:p>
            <a:pPr algn="ctr"/>
            <a:r>
              <a:rPr lang="en-US" sz="44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731837"/>
            <a:ext cx="12188825" cy="6126163"/>
          </a:xfrm>
        </p:spPr>
        <p:txBody>
          <a:bodyPr>
            <a:normAutofit fontScale="92500" lnSpcReduction="20000"/>
          </a:bodyPr>
          <a:lstStyle/>
          <a:p>
            <a:pPr lvl="0"/>
            <a:r>
              <a:rPr lang="en-US" sz="4400" b="1" dirty="0">
                <a:effectLst>
                  <a:outerShdw blurRad="38100" dist="38100" dir="2700000" algn="tl">
                    <a:srgbClr val="000000">
                      <a:alpha val="43137"/>
                    </a:srgbClr>
                  </a:outerShdw>
                </a:effectLst>
              </a:rPr>
              <a:t> Paul has labored through teaching the Corinthians, being faithful in Word and deed to the Gospel</a:t>
            </a:r>
          </a:p>
          <a:p>
            <a:pPr lvl="0"/>
            <a:r>
              <a:rPr lang="en-US" sz="4400" b="1" dirty="0">
                <a:effectLst>
                  <a:outerShdw blurRad="38100" dist="38100" dir="2700000" algn="tl">
                    <a:srgbClr val="000000">
                      <a:alpha val="43137"/>
                    </a:srgbClr>
                  </a:outerShdw>
                </a:effectLst>
              </a:rPr>
              <a:t> He should have received some renumeration for his work</a:t>
            </a:r>
          </a:p>
          <a:p>
            <a:pPr lvl="0"/>
            <a:r>
              <a:rPr lang="en-US" sz="4400" b="1" dirty="0">
                <a:effectLst>
                  <a:outerShdw blurRad="38100" dist="38100" dir="2700000" algn="tl">
                    <a:srgbClr val="000000">
                      <a:alpha val="43137"/>
                    </a:srgbClr>
                  </a:outerShdw>
                </a:effectLst>
              </a:rPr>
              <a:t> He opted to not receive compensation in order to not be a burden to anyone</a:t>
            </a:r>
          </a:p>
          <a:p>
            <a:pPr lvl="0"/>
            <a:r>
              <a:rPr lang="en-US" sz="4400" b="1" dirty="0">
                <a:effectLst>
                  <a:outerShdw blurRad="38100" dist="38100" dir="2700000" algn="tl">
                    <a:srgbClr val="000000">
                      <a:alpha val="43137"/>
                    </a:srgbClr>
                  </a:outerShdw>
                </a:effectLst>
              </a:rPr>
              <a:t> The Corinthians believed they have a right to eat food in the pagan temples</a:t>
            </a:r>
          </a:p>
          <a:p>
            <a:pPr lvl="0"/>
            <a:r>
              <a:rPr lang="en-US" sz="4400" b="1" dirty="0">
                <a:effectLst>
                  <a:outerShdw blurRad="38100" dist="38100" dir="2700000" algn="tl">
                    <a:srgbClr val="000000">
                      <a:alpha val="43137"/>
                    </a:srgbClr>
                  </a:outerShdw>
                </a:effectLst>
              </a:rPr>
              <a:t> Paul shows one can forego these rights for the sake of others</a:t>
            </a:r>
            <a:endParaRPr lang="en-US" sz="3600"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2210661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10000"/>
          </a:bodyPr>
          <a:lstStyle/>
          <a:p>
            <a:pPr lvl="0"/>
            <a:r>
              <a:rPr lang="en-US" sz="3600" b="1" dirty="0">
                <a:effectLst>
                  <a:outerShdw blurRad="38100" dist="38100" dir="2700000" algn="tl">
                    <a:srgbClr val="000000">
                      <a:alpha val="43137"/>
                    </a:srgbClr>
                  </a:outerShdw>
                </a:effectLst>
              </a:rPr>
              <a:t>A Different Perspective</a:t>
            </a:r>
          </a:p>
          <a:p>
            <a:pPr lvl="1"/>
            <a:r>
              <a:rPr lang="en-US" sz="3200" b="1" dirty="0">
                <a:effectLst>
                  <a:outerShdw blurRad="38100" dist="38100" dir="2700000" algn="tl">
                    <a:srgbClr val="000000">
                      <a:alpha val="43137"/>
                    </a:srgbClr>
                  </a:outerShdw>
                </a:effectLst>
              </a:rPr>
              <a:t> What we discuss today is another topic</a:t>
            </a:r>
          </a:p>
          <a:p>
            <a:pPr lvl="1"/>
            <a:r>
              <a:rPr lang="en-US" sz="3200" b="1" dirty="0">
                <a:effectLst>
                  <a:outerShdw blurRad="38100" dist="38100" dir="2700000" algn="tl">
                    <a:srgbClr val="000000">
                      <a:alpha val="43137"/>
                    </a:srgbClr>
                  </a:outerShdw>
                </a:effectLst>
              </a:rPr>
              <a:t> Ministers of the faith deserve compensation for their work</a:t>
            </a:r>
            <a:endParaRPr lang="en-US" dirty="0"/>
          </a:p>
          <a:p>
            <a:pPr lvl="1"/>
            <a:r>
              <a:rPr lang="en-US" sz="3200" b="1" dirty="0">
                <a:effectLst>
                  <a:outerShdw blurRad="38100" dist="38100" dir="2700000" algn="tl">
                    <a:srgbClr val="000000">
                      <a:alpha val="43137"/>
                    </a:srgbClr>
                  </a:outerShdw>
                </a:effectLst>
              </a:rPr>
              <a:t> We tend to hold the belief that the minister’s work is reward unto itself</a:t>
            </a:r>
          </a:p>
          <a:p>
            <a:pPr lvl="1"/>
            <a:r>
              <a:rPr lang="en-US" sz="3200" b="1" dirty="0">
                <a:effectLst>
                  <a:outerShdw blurRad="38100" dist="38100" dir="2700000" algn="tl">
                    <a:srgbClr val="000000">
                      <a:alpha val="43137"/>
                    </a:srgbClr>
                  </a:outerShdw>
                </a:effectLst>
              </a:rPr>
              <a:t> The pastor enters the ministry not to make money…but to shepherd the flock</a:t>
            </a:r>
          </a:p>
          <a:p>
            <a:pPr lvl="1"/>
            <a:r>
              <a:rPr lang="en-US" sz="3200" b="1" dirty="0">
                <a:effectLst>
                  <a:outerShdw blurRad="38100" dist="38100" dir="2700000" algn="tl">
                    <a:srgbClr val="000000">
                      <a:alpha val="43137"/>
                    </a:srgbClr>
                  </a:outerShdw>
                </a:effectLst>
              </a:rPr>
              <a:t> Isn’t the spiritual reward more important than the physical or material?</a:t>
            </a:r>
          </a:p>
          <a:p>
            <a:pPr lvl="1"/>
            <a:r>
              <a:rPr lang="en-US" sz="3200" b="1" dirty="0">
                <a:effectLst>
                  <a:outerShdw blurRad="38100" dist="38100" dir="2700000" algn="tl">
                    <a:srgbClr val="000000">
                      <a:alpha val="43137"/>
                    </a:srgbClr>
                  </a:outerShdw>
                </a:effectLst>
              </a:rPr>
              <a:t> Perhaps this is a problem we come to which has already been addressed </a:t>
            </a:r>
          </a:p>
          <a:p>
            <a:pPr lvl="1"/>
            <a:r>
              <a:rPr lang="en-US" sz="3200" b="1" dirty="0">
                <a:effectLst>
                  <a:outerShdw blurRad="38100" dist="38100" dir="2700000" algn="tl">
                    <a:srgbClr val="000000">
                      <a:alpha val="43137"/>
                    </a:srgbClr>
                  </a:outerShdw>
                </a:effectLst>
              </a:rPr>
              <a:t> We </a:t>
            </a:r>
            <a:r>
              <a:rPr lang="en-US" sz="3200" b="1" i="1" u="sng" dirty="0">
                <a:effectLst>
                  <a:outerShdw blurRad="38100" dist="38100" dir="2700000" algn="tl">
                    <a:srgbClr val="000000">
                      <a:alpha val="43137"/>
                    </a:srgbClr>
                  </a:outerShdw>
                </a:effectLst>
              </a:rPr>
              <a:t>devalue</a:t>
            </a:r>
            <a:r>
              <a:rPr lang="en-US" sz="3200" b="1" dirty="0">
                <a:effectLst>
                  <a:outerShdw blurRad="38100" dist="38100" dir="2700000" algn="tl">
                    <a:srgbClr val="000000">
                      <a:alpha val="43137"/>
                    </a:srgbClr>
                  </a:outerShdw>
                </a:effectLst>
              </a:rPr>
              <a:t> the physical and </a:t>
            </a:r>
            <a:r>
              <a:rPr lang="en-US" sz="3200" b="1" i="1" u="sng" dirty="0">
                <a:effectLst>
                  <a:outerShdw blurRad="38100" dist="38100" dir="2700000" algn="tl">
                    <a:srgbClr val="000000">
                      <a:alpha val="43137"/>
                    </a:srgbClr>
                  </a:outerShdw>
                </a:effectLst>
              </a:rPr>
              <a:t>overvalue</a:t>
            </a:r>
            <a:r>
              <a:rPr lang="en-US" sz="3200" b="1" dirty="0">
                <a:effectLst>
                  <a:outerShdw blurRad="38100" dist="38100" dir="2700000" algn="tl">
                    <a:srgbClr val="000000">
                      <a:alpha val="43137"/>
                    </a:srgbClr>
                  </a:outerShdw>
                </a:effectLst>
              </a:rPr>
              <a:t> the spiritual</a:t>
            </a:r>
          </a:p>
          <a:p>
            <a:pPr lvl="1"/>
            <a:r>
              <a:rPr lang="en-US" sz="3200" b="1" dirty="0">
                <a:effectLst>
                  <a:outerShdw blurRad="38100" dist="38100" dir="2700000" algn="tl">
                    <a:srgbClr val="000000">
                      <a:alpha val="43137"/>
                    </a:srgbClr>
                  </a:outerShdw>
                </a:effectLst>
              </a:rPr>
              <a:t> Even in the Law…there is a right for us to receive compensation for our labor</a:t>
            </a:r>
          </a:p>
        </p:txBody>
      </p:sp>
    </p:spTree>
    <p:extLst>
      <p:ext uri="{BB962C8B-B14F-4D97-AF65-F5344CB8AC3E}">
        <p14:creationId xmlns:p14="http://schemas.microsoft.com/office/powerpoint/2010/main" val="3670943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a:bodyPr>
          <a:lstStyle/>
          <a:p>
            <a:pPr lvl="0"/>
            <a:r>
              <a:rPr lang="en-US" sz="4000" b="1" dirty="0">
                <a:effectLst>
                  <a:outerShdw blurRad="38100" dist="38100" dir="2700000" algn="tl">
                    <a:srgbClr val="000000">
                      <a:alpha val="43137"/>
                    </a:srgbClr>
                  </a:outerShdw>
                </a:effectLst>
              </a:rPr>
              <a:t>A Different Perspective (2)</a:t>
            </a:r>
          </a:p>
          <a:p>
            <a:pPr lvl="1"/>
            <a:r>
              <a:rPr lang="en-US" sz="3600" b="1" dirty="0">
                <a:effectLst>
                  <a:outerShdw blurRad="38100" dist="38100" dir="2700000" algn="tl">
                    <a:srgbClr val="000000">
                      <a:alpha val="43137"/>
                    </a:srgbClr>
                  </a:outerShdw>
                </a:effectLst>
              </a:rPr>
              <a:t> It is one thing to consider the police officer, or the medic, the firefighter</a:t>
            </a:r>
          </a:p>
          <a:p>
            <a:pPr lvl="1"/>
            <a:r>
              <a:rPr lang="en-US" sz="3600" b="1" dirty="0">
                <a:effectLst>
                  <a:outerShdw blurRad="38100" dist="38100" dir="2700000" algn="tl">
                    <a:srgbClr val="000000">
                      <a:alpha val="43137"/>
                    </a:srgbClr>
                  </a:outerShdw>
                </a:effectLst>
              </a:rPr>
              <a:t> The way to examine what one should earn is to consider the requirements for the position</a:t>
            </a:r>
          </a:p>
          <a:p>
            <a:pPr lvl="1"/>
            <a:r>
              <a:rPr lang="en-US" sz="3600" b="1" dirty="0">
                <a:effectLst>
                  <a:outerShdw blurRad="38100" dist="38100" dir="2700000" algn="tl">
                    <a:srgbClr val="000000">
                      <a:alpha val="43137"/>
                    </a:srgbClr>
                  </a:outerShdw>
                </a:effectLst>
              </a:rPr>
              <a:t> Some will hear of the pastor’s duties and believe that it is easy</a:t>
            </a:r>
          </a:p>
          <a:p>
            <a:pPr lvl="1"/>
            <a:r>
              <a:rPr lang="en-US" sz="3600" b="1" dirty="0">
                <a:effectLst>
                  <a:outerShdw blurRad="38100" dist="38100" dir="2700000" algn="tl">
                    <a:srgbClr val="000000">
                      <a:alpha val="43137"/>
                    </a:srgbClr>
                  </a:outerShdw>
                </a:effectLst>
              </a:rPr>
              <a:t> What are the qualifications for being a pastor, anyway?</a:t>
            </a:r>
          </a:p>
          <a:p>
            <a:pPr lvl="1"/>
            <a:r>
              <a:rPr lang="en-US" sz="3600" b="1" dirty="0">
                <a:effectLst>
                  <a:outerShdw blurRad="38100" dist="38100" dir="2700000" algn="tl">
                    <a:srgbClr val="000000">
                      <a:alpha val="43137"/>
                    </a:srgbClr>
                  </a:outerShdw>
                </a:effectLst>
              </a:rPr>
              <a:t> We have qualifications listed in I Timothy 3 and Titus</a:t>
            </a:r>
          </a:p>
        </p:txBody>
      </p:sp>
    </p:spTree>
    <p:extLst>
      <p:ext uri="{BB962C8B-B14F-4D97-AF65-F5344CB8AC3E}">
        <p14:creationId xmlns:p14="http://schemas.microsoft.com/office/powerpoint/2010/main" val="21877286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lvl="0" indent="0" algn="ctr">
              <a:buNone/>
            </a:pPr>
            <a:r>
              <a:rPr lang="en-US" sz="3600" b="1" dirty="0">
                <a:effectLst>
                  <a:outerShdw blurRad="38100" dist="38100" dir="2700000" algn="tl">
                    <a:srgbClr val="000000">
                      <a:alpha val="43137"/>
                    </a:srgbClr>
                  </a:outerShdw>
                </a:effectLst>
              </a:rPr>
              <a:t>“The saying is trustworthy: If anyone aspires to the office of overseer, he desires a noble task. 2 Therefore an overseer must be above reproach, the husband of one wife, sober-minded, self-controlled, respectable, hospitable, able to teach, 3 not a drunkard, not violent but gentle, not quarrelsome, not a lover of money. 4 He must manage his own household well, with all dignity keeping his children submissive, 5 for if someone does not know how to manage his own household, how will he care for God’s church? 6 He must not be a recent convert, or he may become puffed up with conceit and fall into the condemnation of the devil. 7 Moreover, he must be well thought of by outsiders, so that he may not fall into disgrace, into a snare of the devil.” </a:t>
            </a:r>
          </a:p>
          <a:p>
            <a:pPr marL="0" lvl="0" indent="0" algn="ctr">
              <a:buNone/>
            </a:pPr>
            <a:r>
              <a:rPr lang="en-US" sz="3600" b="1" dirty="0">
                <a:effectLst>
                  <a:outerShdw blurRad="38100" dist="38100" dir="2700000" algn="tl">
                    <a:srgbClr val="000000">
                      <a:alpha val="43137"/>
                    </a:srgbClr>
                  </a:outerShdw>
                </a:effectLst>
              </a:rPr>
              <a:t>(I Timothy 3:1-7, ESV)</a:t>
            </a:r>
          </a:p>
        </p:txBody>
      </p:sp>
    </p:spTree>
    <p:extLst>
      <p:ext uri="{BB962C8B-B14F-4D97-AF65-F5344CB8AC3E}">
        <p14:creationId xmlns:p14="http://schemas.microsoft.com/office/powerpoint/2010/main" val="19432749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Autofit/>
          </a:bodyPr>
          <a:lstStyle/>
          <a:p>
            <a:pPr marL="0" lvl="0" indent="0" algn="ctr">
              <a:buNone/>
            </a:pPr>
            <a:r>
              <a:rPr lang="en-US" sz="4400" b="1" dirty="0">
                <a:effectLst>
                  <a:outerShdw blurRad="38100" dist="38100" dir="2700000" algn="tl">
                    <a:srgbClr val="000000">
                      <a:alpha val="43137"/>
                    </a:srgbClr>
                  </a:outerShdw>
                </a:effectLst>
              </a:rPr>
              <a:t>7 For an overseer, as God’s steward, must be above reproach. He must not be arrogant or quick-tempered or a drunkard or violent or greedy for gain, 8 but hospitable, a lover of good, self-controlled, upright, holy, and disciplined. 9 He must hold firm to the trustworthy word as taught, so that he may be able to give instruction in sound doctrine and also to rebuke those who contradict it. </a:t>
            </a:r>
          </a:p>
          <a:p>
            <a:pPr marL="0" lvl="0" indent="0" algn="ctr">
              <a:buNone/>
            </a:pPr>
            <a:r>
              <a:rPr lang="en-US" sz="4400" b="1" dirty="0">
                <a:effectLst>
                  <a:outerShdw blurRad="38100" dist="38100" dir="2700000" algn="tl">
                    <a:srgbClr val="000000">
                      <a:alpha val="43137"/>
                    </a:srgbClr>
                  </a:outerShdw>
                </a:effectLst>
              </a:rPr>
              <a:t>(Titus 1:7-9, ESV)</a:t>
            </a:r>
          </a:p>
        </p:txBody>
      </p:sp>
    </p:spTree>
    <p:extLst>
      <p:ext uri="{BB962C8B-B14F-4D97-AF65-F5344CB8AC3E}">
        <p14:creationId xmlns:p14="http://schemas.microsoft.com/office/powerpoint/2010/main" val="11170093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20000"/>
          </a:bodyPr>
          <a:lstStyle/>
          <a:p>
            <a:pPr lvl="0"/>
            <a:r>
              <a:rPr lang="en-US" sz="4000" b="1" dirty="0">
                <a:effectLst>
                  <a:outerShdw blurRad="38100" dist="38100" dir="2700000" algn="tl">
                    <a:srgbClr val="000000">
                      <a:alpha val="43137"/>
                    </a:srgbClr>
                  </a:outerShdw>
                </a:effectLst>
              </a:rPr>
              <a:t>A Different Perspective (3)</a:t>
            </a:r>
          </a:p>
          <a:p>
            <a:pPr lvl="1"/>
            <a:r>
              <a:rPr lang="en-US" sz="3600" b="1" dirty="0">
                <a:effectLst>
                  <a:outerShdw blurRad="38100" dist="38100" dir="2700000" algn="tl">
                    <a:srgbClr val="000000">
                      <a:alpha val="43137"/>
                    </a:srgbClr>
                  </a:outerShdw>
                </a:effectLst>
              </a:rPr>
              <a:t> Imagine a position where these are the necessary qualifications</a:t>
            </a:r>
          </a:p>
          <a:p>
            <a:pPr lvl="1"/>
            <a:r>
              <a:rPr lang="en-US" sz="3600" b="1" dirty="0">
                <a:effectLst>
                  <a:outerShdw blurRad="38100" dist="38100" dir="2700000" algn="tl">
                    <a:srgbClr val="000000">
                      <a:alpha val="43137"/>
                    </a:srgbClr>
                  </a:outerShdw>
                </a:effectLst>
              </a:rPr>
              <a:t> Not just on Sunday the pastor must be disciplined…but always</a:t>
            </a:r>
          </a:p>
          <a:p>
            <a:pPr lvl="1"/>
            <a:r>
              <a:rPr lang="en-US" sz="3600" b="1" dirty="0">
                <a:effectLst>
                  <a:outerShdw blurRad="38100" dist="38100" dir="2700000" algn="tl">
                    <a:srgbClr val="000000">
                      <a:alpha val="43137"/>
                    </a:srgbClr>
                  </a:outerShdw>
                </a:effectLst>
              </a:rPr>
              <a:t> We should all be seeking to live this lifestyle</a:t>
            </a:r>
          </a:p>
          <a:p>
            <a:pPr lvl="1"/>
            <a:r>
              <a:rPr lang="en-US" sz="3600" b="1" dirty="0">
                <a:effectLst>
                  <a:outerShdw blurRad="38100" dist="38100" dir="2700000" algn="tl">
                    <a:srgbClr val="000000">
                      <a:alpha val="43137"/>
                    </a:srgbClr>
                  </a:outerShdw>
                </a:effectLst>
              </a:rPr>
              <a:t> The expectation for the pastor is that they are to be the example for others</a:t>
            </a:r>
          </a:p>
          <a:p>
            <a:pPr lvl="1"/>
            <a:r>
              <a:rPr lang="en-US" sz="3600" b="1" dirty="0">
                <a:effectLst>
                  <a:outerShdw blurRad="38100" dist="38100" dir="2700000" algn="tl">
                    <a:srgbClr val="000000">
                      <a:alpha val="43137"/>
                    </a:srgbClr>
                  </a:outerShdw>
                </a:effectLst>
              </a:rPr>
              <a:t> What does it look like to be…the pastor should come to mind</a:t>
            </a:r>
          </a:p>
          <a:p>
            <a:pPr lvl="1"/>
            <a:r>
              <a:rPr lang="en-US" sz="3600" b="1" dirty="0">
                <a:effectLst>
                  <a:outerShdw blurRad="38100" dist="38100" dir="2700000" algn="tl">
                    <a:srgbClr val="000000">
                      <a:alpha val="43137"/>
                    </a:srgbClr>
                  </a:outerShdw>
                </a:effectLst>
              </a:rPr>
              <a:t> What is the price for having a pastor who fits all these character qualifications?</a:t>
            </a:r>
          </a:p>
          <a:p>
            <a:pPr lvl="1"/>
            <a:r>
              <a:rPr lang="en-US" sz="3600" b="1" dirty="0">
                <a:effectLst>
                  <a:outerShdw blurRad="38100" dist="38100" dir="2700000" algn="tl">
                    <a:srgbClr val="000000">
                      <a:alpha val="43137"/>
                    </a:srgbClr>
                  </a:outerShdw>
                </a:effectLst>
              </a:rPr>
              <a:t> How important is it to you to have a good example of what it means to love God?</a:t>
            </a:r>
          </a:p>
          <a:p>
            <a:pPr lvl="1"/>
            <a:r>
              <a:rPr lang="en-US" sz="3600" b="1" dirty="0">
                <a:effectLst>
                  <a:outerShdw blurRad="38100" dist="38100" dir="2700000" algn="tl">
                    <a:srgbClr val="000000">
                      <a:alpha val="43137"/>
                    </a:srgbClr>
                  </a:outerShdw>
                </a:effectLst>
              </a:rPr>
              <a:t> How much would that be worth to have in your life?</a:t>
            </a:r>
          </a:p>
        </p:txBody>
      </p:sp>
    </p:spTree>
    <p:extLst>
      <p:ext uri="{BB962C8B-B14F-4D97-AF65-F5344CB8AC3E}">
        <p14:creationId xmlns:p14="http://schemas.microsoft.com/office/powerpoint/2010/main" val="9316662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85000" lnSpcReduction="20000"/>
          </a:bodyPr>
          <a:lstStyle/>
          <a:p>
            <a:pPr lvl="0"/>
            <a:r>
              <a:rPr lang="en-US" sz="4000" b="1" dirty="0">
                <a:effectLst>
                  <a:outerShdw blurRad="38100" dist="38100" dir="2700000" algn="tl">
                    <a:srgbClr val="000000">
                      <a:alpha val="43137"/>
                    </a:srgbClr>
                  </a:outerShdw>
                </a:effectLst>
              </a:rPr>
              <a:t>A Different Perspective (4)</a:t>
            </a:r>
          </a:p>
          <a:p>
            <a:pPr lvl="1"/>
            <a:r>
              <a:rPr lang="en-US" sz="3600" b="1" dirty="0">
                <a:effectLst>
                  <a:outerShdw blurRad="38100" dist="38100" dir="2700000" algn="tl">
                    <a:srgbClr val="000000">
                      <a:alpha val="43137"/>
                    </a:srgbClr>
                  </a:outerShdw>
                </a:effectLst>
              </a:rPr>
              <a:t> Notice too, we have only discussed personal characteristics</a:t>
            </a:r>
          </a:p>
          <a:p>
            <a:pPr lvl="1"/>
            <a:r>
              <a:rPr lang="en-US" sz="3600" b="1" dirty="0">
                <a:effectLst>
                  <a:outerShdw blurRad="38100" dist="38100" dir="2700000" algn="tl">
                    <a:srgbClr val="000000">
                      <a:alpha val="43137"/>
                    </a:srgbClr>
                  </a:outerShdw>
                </a:effectLst>
              </a:rPr>
              <a:t> Do you think it is any easier to do as a pastor?</a:t>
            </a:r>
          </a:p>
          <a:p>
            <a:pPr lvl="1"/>
            <a:r>
              <a:rPr lang="en-US" sz="3600" b="1" dirty="0">
                <a:effectLst>
                  <a:outerShdw blurRad="38100" dist="38100" dir="2700000" algn="tl">
                    <a:srgbClr val="000000">
                      <a:alpha val="43137"/>
                    </a:srgbClr>
                  </a:outerShdw>
                </a:effectLst>
              </a:rPr>
              <a:t> Let’s add the scariest of all which is teaching and preaching</a:t>
            </a:r>
          </a:p>
          <a:p>
            <a:pPr lvl="1"/>
            <a:r>
              <a:rPr lang="en-US" sz="3600" b="1" dirty="0">
                <a:effectLst>
                  <a:outerShdw blurRad="38100" dist="38100" dir="2700000" algn="tl">
                    <a:srgbClr val="000000">
                      <a:alpha val="43137"/>
                    </a:srgbClr>
                  </a:outerShdw>
                </a:effectLst>
              </a:rPr>
              <a:t> The time preaching and teaching often feels equivalent to working a few days at the factory</a:t>
            </a:r>
          </a:p>
          <a:p>
            <a:pPr lvl="1"/>
            <a:r>
              <a:rPr lang="en-US" sz="3600" b="1" dirty="0">
                <a:effectLst>
                  <a:outerShdw blurRad="38100" dist="38100" dir="2700000" algn="tl">
                    <a:srgbClr val="000000">
                      <a:alpha val="43137"/>
                    </a:srgbClr>
                  </a:outerShdw>
                </a:effectLst>
              </a:rPr>
              <a:t> Every week, for almost 10 years, I continue to dive into scholarship in hope of understanding the context</a:t>
            </a:r>
          </a:p>
          <a:p>
            <a:pPr lvl="1"/>
            <a:r>
              <a:rPr lang="en-US" sz="3600" b="1" dirty="0">
                <a:effectLst>
                  <a:outerShdw blurRad="38100" dist="38100" dir="2700000" algn="tl">
                    <a:srgbClr val="000000">
                      <a:alpha val="43137"/>
                    </a:srgbClr>
                  </a:outerShdw>
                </a:effectLst>
              </a:rPr>
              <a:t> Is it just so I can boast in my own abilities?</a:t>
            </a:r>
          </a:p>
          <a:p>
            <a:pPr lvl="1"/>
            <a:r>
              <a:rPr lang="en-US" sz="3600" b="1" dirty="0">
                <a:effectLst>
                  <a:outerShdw blurRad="38100" dist="38100" dir="2700000" algn="tl">
                    <a:srgbClr val="000000">
                      <a:alpha val="43137"/>
                    </a:srgbClr>
                  </a:outerShdw>
                </a:effectLst>
              </a:rPr>
              <a:t> It is exhausting to read and write every week</a:t>
            </a:r>
          </a:p>
          <a:p>
            <a:pPr lvl="1"/>
            <a:r>
              <a:rPr lang="en-US" sz="3600" b="1" dirty="0">
                <a:effectLst>
                  <a:outerShdw blurRad="38100" dist="38100" dir="2700000" algn="tl">
                    <a:srgbClr val="000000">
                      <a:alpha val="43137"/>
                    </a:srgbClr>
                  </a:outerShdw>
                </a:effectLst>
              </a:rPr>
              <a:t> Do I get satisfaction from the seemingly endless cycle of learning and relearning?</a:t>
            </a:r>
          </a:p>
          <a:p>
            <a:pPr lvl="1"/>
            <a:r>
              <a:rPr lang="en-US" sz="3600" b="1" dirty="0">
                <a:effectLst>
                  <a:outerShdw blurRad="38100" dist="38100" dir="2700000" algn="tl">
                    <a:srgbClr val="000000">
                      <a:alpha val="43137"/>
                    </a:srgbClr>
                  </a:outerShdw>
                </a:effectLst>
              </a:rPr>
              <a:t> I get more enjoyment from being distracted</a:t>
            </a:r>
          </a:p>
        </p:txBody>
      </p:sp>
    </p:spTree>
    <p:extLst>
      <p:ext uri="{BB962C8B-B14F-4D97-AF65-F5344CB8AC3E}">
        <p14:creationId xmlns:p14="http://schemas.microsoft.com/office/powerpoint/2010/main" val="27452939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a:bodyPr>
          <a:lstStyle/>
          <a:p>
            <a:pPr lvl="0"/>
            <a:r>
              <a:rPr lang="en-US" sz="4000" b="1" dirty="0">
                <a:effectLst>
                  <a:outerShdw blurRad="38100" dist="38100" dir="2700000" algn="tl">
                    <a:srgbClr val="000000">
                      <a:alpha val="43137"/>
                    </a:srgbClr>
                  </a:outerShdw>
                </a:effectLst>
              </a:rPr>
              <a:t>A Different Perspective (5)</a:t>
            </a:r>
          </a:p>
          <a:p>
            <a:pPr lvl="1"/>
            <a:r>
              <a:rPr lang="en-US" sz="3600" b="1" dirty="0">
                <a:effectLst>
                  <a:outerShdw blurRad="38100" dist="38100" dir="2700000" algn="tl">
                    <a:srgbClr val="000000">
                      <a:alpha val="43137"/>
                    </a:srgbClr>
                  </a:outerShdw>
                </a:effectLst>
              </a:rPr>
              <a:t> If not for ability, or enjoyment, then why do it?</a:t>
            </a:r>
          </a:p>
          <a:p>
            <a:pPr lvl="1"/>
            <a:r>
              <a:rPr lang="en-US" sz="3600" b="1" dirty="0">
                <a:effectLst>
                  <a:outerShdw blurRad="38100" dist="38100" dir="2700000" algn="tl">
                    <a:srgbClr val="000000">
                      <a:alpha val="43137"/>
                    </a:srgbClr>
                  </a:outerShdw>
                </a:effectLst>
              </a:rPr>
              <a:t> To accurately give sound instruction and rebuke bad teaching</a:t>
            </a:r>
          </a:p>
          <a:p>
            <a:pPr lvl="1"/>
            <a:r>
              <a:rPr lang="en-US" sz="3600" b="1" dirty="0">
                <a:effectLst>
                  <a:outerShdw blurRad="38100" dist="38100" dir="2700000" algn="tl">
                    <a:srgbClr val="000000">
                      <a:alpha val="43137"/>
                    </a:srgbClr>
                  </a:outerShdw>
                </a:effectLst>
              </a:rPr>
              <a:t> To be on guard against wolves</a:t>
            </a:r>
          </a:p>
          <a:p>
            <a:pPr lvl="1"/>
            <a:r>
              <a:rPr lang="en-US" sz="3600" b="1" dirty="0">
                <a:effectLst>
                  <a:outerShdw blurRad="38100" dist="38100" dir="2700000" algn="tl">
                    <a:srgbClr val="000000">
                      <a:alpha val="43137"/>
                    </a:srgbClr>
                  </a:outerShdw>
                </a:effectLst>
              </a:rPr>
              <a:t> Teaching and preaching have fallen far short of the standard they once held</a:t>
            </a:r>
          </a:p>
          <a:p>
            <a:pPr lvl="1"/>
            <a:r>
              <a:rPr lang="en-US" sz="3600" b="1" dirty="0">
                <a:effectLst>
                  <a:outerShdw blurRad="38100" dist="38100" dir="2700000" algn="tl">
                    <a:srgbClr val="000000">
                      <a:alpha val="43137"/>
                    </a:srgbClr>
                  </a:outerShdw>
                </a:effectLst>
              </a:rPr>
              <a:t> The responsibility of the pastor is…</a:t>
            </a:r>
          </a:p>
          <a:p>
            <a:pPr lvl="1"/>
            <a:r>
              <a:rPr lang="en-US" sz="3600" b="1" dirty="0">
                <a:effectLst>
                  <a:outerShdw blurRad="38100" dist="38100" dir="2700000" algn="tl">
                    <a:srgbClr val="000000">
                      <a:alpha val="43137"/>
                    </a:srgbClr>
                  </a:outerShdw>
                </a:effectLst>
              </a:rPr>
              <a:t> A). Be an example</a:t>
            </a:r>
          </a:p>
          <a:p>
            <a:pPr lvl="1"/>
            <a:r>
              <a:rPr lang="en-US" sz="3600" b="1" dirty="0">
                <a:effectLst>
                  <a:outerShdw blurRad="38100" dist="38100" dir="2700000" algn="tl">
                    <a:srgbClr val="000000">
                      <a:alpha val="43137"/>
                    </a:srgbClr>
                  </a:outerShdw>
                </a:effectLst>
              </a:rPr>
              <a:t> B). Be able to teach</a:t>
            </a:r>
          </a:p>
        </p:txBody>
      </p:sp>
    </p:spTree>
    <p:extLst>
      <p:ext uri="{BB962C8B-B14F-4D97-AF65-F5344CB8AC3E}">
        <p14:creationId xmlns:p14="http://schemas.microsoft.com/office/powerpoint/2010/main" val="8053146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77500" lnSpcReduction="20000"/>
          </a:bodyPr>
          <a:lstStyle/>
          <a:p>
            <a:pPr lvl="0"/>
            <a:r>
              <a:rPr lang="en-US" sz="4000" b="1" dirty="0">
                <a:effectLst>
                  <a:outerShdw blurRad="38100" dist="38100" dir="2700000" algn="tl">
                    <a:srgbClr val="000000">
                      <a:alpha val="43137"/>
                    </a:srgbClr>
                  </a:outerShdw>
                </a:effectLst>
              </a:rPr>
              <a:t>A Different Perspective (6)</a:t>
            </a:r>
          </a:p>
          <a:p>
            <a:pPr lvl="1"/>
            <a:r>
              <a:rPr lang="en-US" sz="3600" b="1" dirty="0">
                <a:effectLst>
                  <a:outerShdw blurRad="38100" dist="38100" dir="2700000" algn="tl">
                    <a:srgbClr val="000000">
                      <a:alpha val="43137"/>
                    </a:srgbClr>
                  </a:outerShdw>
                </a:effectLst>
              </a:rPr>
              <a:t> How much is it worth?</a:t>
            </a:r>
          </a:p>
          <a:p>
            <a:pPr lvl="1"/>
            <a:r>
              <a:rPr lang="en-US" sz="3600" b="1" dirty="0">
                <a:effectLst>
                  <a:outerShdw blurRad="38100" dist="38100" dir="2700000" algn="tl">
                    <a:srgbClr val="000000">
                      <a:alpha val="43137"/>
                    </a:srgbClr>
                  </a:outerShdw>
                </a:effectLst>
              </a:rPr>
              <a:t> Let’s put a price tag on it</a:t>
            </a:r>
          </a:p>
          <a:p>
            <a:pPr lvl="1"/>
            <a:r>
              <a:rPr lang="en-US" sz="3600" b="1" dirty="0">
                <a:effectLst>
                  <a:outerShdw blurRad="38100" dist="38100" dir="2700000" algn="tl">
                    <a:srgbClr val="000000">
                      <a:alpha val="43137"/>
                    </a:srgbClr>
                  </a:outerShdw>
                </a:effectLst>
              </a:rPr>
              <a:t> It seems that pastoral responsibility is harder than it looks on the outside</a:t>
            </a:r>
          </a:p>
          <a:p>
            <a:pPr lvl="1"/>
            <a:r>
              <a:rPr lang="en-US" sz="3600" b="1" dirty="0">
                <a:effectLst>
                  <a:outerShdw blurRad="38100" dist="38100" dir="2700000" algn="tl">
                    <a:srgbClr val="000000">
                      <a:alpha val="43137"/>
                    </a:srgbClr>
                  </a:outerShdw>
                </a:effectLst>
              </a:rPr>
              <a:t> Is it a pastors right to request more?</a:t>
            </a:r>
          </a:p>
          <a:p>
            <a:pPr lvl="1"/>
            <a:r>
              <a:rPr lang="en-US" sz="3600" b="1" dirty="0">
                <a:effectLst>
                  <a:outerShdw blurRad="38100" dist="38100" dir="2700000" algn="tl">
                    <a:srgbClr val="000000">
                      <a:alpha val="43137"/>
                    </a:srgbClr>
                  </a:outerShdw>
                </a:effectLst>
              </a:rPr>
              <a:t> Does the pastor (do I) have a right to ask for more compensation?</a:t>
            </a:r>
          </a:p>
          <a:p>
            <a:pPr lvl="1"/>
            <a:r>
              <a:rPr lang="en-US" sz="3600" b="1" dirty="0">
                <a:effectLst>
                  <a:outerShdw blurRad="38100" dist="38100" dir="2700000" algn="tl">
                    <a:srgbClr val="000000">
                      <a:alpha val="43137"/>
                    </a:srgbClr>
                  </a:outerShdw>
                </a:effectLst>
              </a:rPr>
              <a:t> Have I ever done this?</a:t>
            </a:r>
          </a:p>
          <a:p>
            <a:pPr lvl="1"/>
            <a:r>
              <a:rPr lang="en-US" sz="3600" b="1" dirty="0">
                <a:effectLst>
                  <a:outerShdw blurRad="38100" dist="38100" dir="2700000" algn="tl">
                    <a:srgbClr val="000000">
                      <a:alpha val="43137"/>
                    </a:srgbClr>
                  </a:outerShdw>
                </a:effectLst>
              </a:rPr>
              <a:t> I have foregone this right for the same reason Paul did in Corinth</a:t>
            </a:r>
          </a:p>
          <a:p>
            <a:pPr lvl="1"/>
            <a:r>
              <a:rPr lang="en-US" sz="3600" b="1" dirty="0">
                <a:effectLst>
                  <a:outerShdw blurRad="38100" dist="38100" dir="2700000" algn="tl">
                    <a:srgbClr val="000000">
                      <a:alpha val="43137"/>
                    </a:srgbClr>
                  </a:outerShdw>
                </a:effectLst>
              </a:rPr>
              <a:t> Our congregation is a poor rural Church in the middle of nowhere</a:t>
            </a:r>
          </a:p>
          <a:p>
            <a:pPr lvl="1"/>
            <a:r>
              <a:rPr lang="en-US" sz="3600" b="1" dirty="0">
                <a:effectLst>
                  <a:outerShdw blurRad="38100" dist="38100" dir="2700000" algn="tl">
                    <a:srgbClr val="000000">
                      <a:alpha val="43137"/>
                    </a:srgbClr>
                  </a:outerShdw>
                </a:effectLst>
              </a:rPr>
              <a:t> If the people I love sacrifice what they have so will I</a:t>
            </a:r>
          </a:p>
          <a:p>
            <a:pPr lvl="1"/>
            <a:r>
              <a:rPr lang="en-US" sz="3600" b="1" dirty="0">
                <a:effectLst>
                  <a:outerShdw blurRad="38100" dist="38100" dir="2700000" algn="tl">
                    <a:srgbClr val="000000">
                      <a:alpha val="43137"/>
                    </a:srgbClr>
                  </a:outerShdw>
                </a:effectLst>
              </a:rPr>
              <a:t> To be scorned and looked down upon than burden the people I love</a:t>
            </a:r>
          </a:p>
          <a:p>
            <a:pPr lvl="1"/>
            <a:r>
              <a:rPr lang="en-US" sz="3600" b="1" dirty="0">
                <a:effectLst>
                  <a:outerShdw blurRad="38100" dist="38100" dir="2700000" algn="tl">
                    <a:srgbClr val="000000">
                      <a:alpha val="43137"/>
                    </a:srgbClr>
                  </a:outerShdw>
                </a:effectLst>
              </a:rPr>
              <a:t> I have been mocked and ridiculed for everything I believe</a:t>
            </a:r>
          </a:p>
        </p:txBody>
      </p:sp>
    </p:spTree>
    <p:extLst>
      <p:ext uri="{BB962C8B-B14F-4D97-AF65-F5344CB8AC3E}">
        <p14:creationId xmlns:p14="http://schemas.microsoft.com/office/powerpoint/2010/main" val="34521444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xEl>
                                              <p:pRg st="10" end="10"/>
                                            </p:txEl>
                                          </p:spTgt>
                                        </p:tgtEl>
                                        <p:attrNameLst>
                                          <p:attrName>style.visibility</p:attrName>
                                        </p:attrNameLst>
                                      </p:cBhvr>
                                      <p:to>
                                        <p:strVal val="visible"/>
                                      </p:to>
                                    </p:set>
                                    <p:animEffect transition="in" filter="fade">
                                      <p:cBhvr>
                                        <p:cTn id="57" dur="500"/>
                                        <p:tgtEl>
                                          <p:spTgt spid="1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4">
                                            <p:txEl>
                                              <p:pRg st="11" end="11"/>
                                            </p:txEl>
                                          </p:spTgt>
                                        </p:tgtEl>
                                        <p:attrNameLst>
                                          <p:attrName>style.visibility</p:attrName>
                                        </p:attrNameLst>
                                      </p:cBhvr>
                                      <p:to>
                                        <p:strVal val="visible"/>
                                      </p:to>
                                    </p:set>
                                    <p:animEffect transition="in" filter="fade">
                                      <p:cBhvr>
                                        <p:cTn id="6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10000"/>
          </a:bodyPr>
          <a:lstStyle/>
          <a:p>
            <a:pPr lvl="0"/>
            <a:r>
              <a:rPr lang="en-US" sz="4000" b="1" dirty="0">
                <a:effectLst>
                  <a:outerShdw blurRad="38100" dist="38100" dir="2700000" algn="tl">
                    <a:srgbClr val="000000">
                      <a:alpha val="43137"/>
                    </a:srgbClr>
                  </a:outerShdw>
                </a:effectLst>
              </a:rPr>
              <a:t>A Different Perspective (7)</a:t>
            </a:r>
          </a:p>
          <a:p>
            <a:pPr lvl="1"/>
            <a:r>
              <a:rPr lang="en-US" sz="3600" b="1" dirty="0">
                <a:effectLst>
                  <a:outerShdw blurRad="38100" dist="38100" dir="2700000" algn="tl">
                    <a:srgbClr val="000000">
                      <a:alpha val="43137"/>
                    </a:srgbClr>
                  </a:outerShdw>
                </a:effectLst>
              </a:rPr>
              <a:t> There is also the anxiety of the congregation to bear (See Paul in II Corinthians 11:28)</a:t>
            </a:r>
          </a:p>
          <a:p>
            <a:pPr lvl="1"/>
            <a:r>
              <a:rPr lang="en-US" sz="3600" b="1" dirty="0">
                <a:effectLst>
                  <a:outerShdw blurRad="38100" dist="38100" dir="2700000" algn="tl">
                    <a:srgbClr val="000000">
                      <a:alpha val="43137"/>
                    </a:srgbClr>
                  </a:outerShdw>
                </a:effectLst>
              </a:rPr>
              <a:t> Feeling the weight of seeking the truth and making sure I am in the truth and not leading astray</a:t>
            </a:r>
          </a:p>
          <a:p>
            <a:pPr lvl="1"/>
            <a:r>
              <a:rPr lang="en-US" sz="3600" b="1" dirty="0">
                <a:effectLst>
                  <a:outerShdw blurRad="38100" dist="38100" dir="2700000" algn="tl">
                    <a:srgbClr val="000000">
                      <a:alpha val="43137"/>
                    </a:srgbClr>
                  </a:outerShdw>
                </a:effectLst>
              </a:rPr>
              <a:t> The demonic voices that say, “You’re not good enough.”</a:t>
            </a:r>
          </a:p>
          <a:p>
            <a:pPr lvl="1"/>
            <a:r>
              <a:rPr lang="en-US" sz="3600" b="1" dirty="0">
                <a:effectLst>
                  <a:outerShdw blurRad="38100" dist="38100" dir="2700000" algn="tl">
                    <a:srgbClr val="000000">
                      <a:alpha val="43137"/>
                    </a:srgbClr>
                  </a:outerShdw>
                </a:effectLst>
              </a:rPr>
              <a:t> Has it been worth it?</a:t>
            </a:r>
          </a:p>
          <a:p>
            <a:pPr lvl="1"/>
            <a:r>
              <a:rPr lang="en-US" sz="3600" b="1" dirty="0">
                <a:effectLst>
                  <a:outerShdw blurRad="38100" dist="38100" dir="2700000" algn="tl">
                    <a:srgbClr val="000000">
                      <a:alpha val="43137"/>
                    </a:srgbClr>
                  </a:outerShdw>
                </a:effectLst>
              </a:rPr>
              <a:t> For my part, I do believe it has been worth it</a:t>
            </a:r>
          </a:p>
          <a:p>
            <a:pPr lvl="1"/>
            <a:r>
              <a:rPr lang="en-US" sz="3600" b="1" dirty="0">
                <a:effectLst>
                  <a:outerShdw blurRad="38100" dist="38100" dir="2700000" algn="tl">
                    <a:srgbClr val="000000">
                      <a:alpha val="43137"/>
                    </a:srgbClr>
                  </a:outerShdw>
                </a:effectLst>
              </a:rPr>
              <a:t> The love we share is great, the hope we have is strong, the encouragement to faithfulness is always present</a:t>
            </a:r>
          </a:p>
          <a:p>
            <a:pPr lvl="1"/>
            <a:r>
              <a:rPr lang="en-US" sz="3600" b="1" dirty="0">
                <a:effectLst>
                  <a:outerShdw blurRad="38100" dist="38100" dir="2700000" algn="tl">
                    <a:srgbClr val="000000">
                      <a:alpha val="43137"/>
                    </a:srgbClr>
                  </a:outerShdw>
                </a:effectLst>
              </a:rPr>
              <a:t> People I would never have met if I didn’t also work outside the ministry</a:t>
            </a:r>
          </a:p>
        </p:txBody>
      </p:sp>
    </p:spTree>
    <p:extLst>
      <p:ext uri="{BB962C8B-B14F-4D97-AF65-F5344CB8AC3E}">
        <p14:creationId xmlns:p14="http://schemas.microsoft.com/office/powerpoint/2010/main" val="252600353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20000"/>
          </a:bodyPr>
          <a:lstStyle/>
          <a:p>
            <a:pPr lvl="0"/>
            <a:r>
              <a:rPr lang="en-US" sz="4000" b="1" dirty="0">
                <a:effectLst>
                  <a:outerShdw blurRad="38100" dist="38100" dir="2700000" algn="tl">
                    <a:srgbClr val="000000">
                      <a:alpha val="43137"/>
                    </a:srgbClr>
                  </a:outerShdw>
                </a:effectLst>
              </a:rPr>
              <a:t>A Different Perspective (8)</a:t>
            </a:r>
          </a:p>
          <a:p>
            <a:pPr lvl="1"/>
            <a:r>
              <a:rPr lang="en-US" sz="3600" b="1" dirty="0">
                <a:effectLst>
                  <a:outerShdw blurRad="38100" dist="38100" dir="2700000" algn="tl">
                    <a:srgbClr val="000000">
                      <a:alpha val="43137"/>
                    </a:srgbClr>
                  </a:outerShdw>
                </a:effectLst>
              </a:rPr>
              <a:t> Yes we know that pastors deserve greater compensation</a:t>
            </a:r>
          </a:p>
          <a:p>
            <a:pPr lvl="1"/>
            <a:r>
              <a:rPr lang="en-US" sz="3600" b="1" dirty="0">
                <a:effectLst>
                  <a:outerShdw blurRad="38100" dist="38100" dir="2700000" algn="tl">
                    <a:srgbClr val="000000">
                      <a:alpha val="43137"/>
                    </a:srgbClr>
                  </a:outerShdw>
                </a:effectLst>
              </a:rPr>
              <a:t> Yes we can rightly be called labor everything that comes with it</a:t>
            </a:r>
          </a:p>
          <a:p>
            <a:pPr lvl="1"/>
            <a:r>
              <a:rPr lang="en-US" sz="3600" b="1" dirty="0">
                <a:effectLst>
                  <a:outerShdw blurRad="38100" dist="38100" dir="2700000" algn="tl">
                    <a:srgbClr val="000000">
                      <a:alpha val="43137"/>
                    </a:srgbClr>
                  </a:outerShdw>
                </a:effectLst>
              </a:rPr>
              <a:t> That God calls us each according to His will to work in His own way</a:t>
            </a:r>
          </a:p>
          <a:p>
            <a:pPr lvl="1"/>
            <a:r>
              <a:rPr lang="en-US" sz="3600" b="1" dirty="0">
                <a:effectLst>
                  <a:outerShdw blurRad="38100" dist="38100" dir="2700000" algn="tl">
                    <a:srgbClr val="000000">
                      <a:alpha val="43137"/>
                    </a:srgbClr>
                  </a:outerShdw>
                </a:effectLst>
              </a:rPr>
              <a:t> That we have the right, but we also have the right to choose a different path</a:t>
            </a:r>
          </a:p>
          <a:p>
            <a:pPr lvl="1"/>
            <a:r>
              <a:rPr lang="en-US" sz="3600" b="1" dirty="0">
                <a:effectLst>
                  <a:outerShdw blurRad="38100" dist="38100" dir="2700000" algn="tl">
                    <a:srgbClr val="000000">
                      <a:alpha val="43137"/>
                    </a:srgbClr>
                  </a:outerShdw>
                </a:effectLst>
              </a:rPr>
              <a:t> God be praised for raising up individuals who can lead by example and teach the truth</a:t>
            </a:r>
          </a:p>
          <a:p>
            <a:pPr lvl="1"/>
            <a:r>
              <a:rPr lang="en-US" sz="3600" b="1" dirty="0">
                <a:effectLst>
                  <a:outerShdw blurRad="38100" dist="38100" dir="2700000" algn="tl">
                    <a:srgbClr val="000000">
                      <a:alpha val="43137"/>
                    </a:srgbClr>
                  </a:outerShdw>
                </a:effectLst>
              </a:rPr>
              <a:t> Keep the leadership in prayer that they would be faithful</a:t>
            </a:r>
          </a:p>
          <a:p>
            <a:pPr lvl="1"/>
            <a:r>
              <a:rPr lang="en-US" sz="3600" b="1" dirty="0">
                <a:effectLst>
                  <a:outerShdw blurRad="38100" dist="38100" dir="2700000" algn="tl">
                    <a:srgbClr val="000000">
                      <a:alpha val="43137"/>
                    </a:srgbClr>
                  </a:outerShdw>
                </a:effectLst>
              </a:rPr>
              <a:t> That God would be most glorified through them</a:t>
            </a:r>
          </a:p>
          <a:p>
            <a:pPr marL="365760" lvl="1" indent="0">
              <a:buNone/>
            </a:pPr>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083510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46037"/>
            <a:ext cx="9782801" cy="731837"/>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914400"/>
            <a:ext cx="12188825" cy="5943600"/>
          </a:xfrm>
        </p:spPr>
        <p:txBody>
          <a:bodyPr>
            <a:normAutofit fontScale="70000" lnSpcReduction="20000"/>
          </a:bodyPr>
          <a:lstStyle/>
          <a:p>
            <a:pPr lvl="0"/>
            <a:r>
              <a:rPr lang="en-US" sz="12800" b="1" dirty="0">
                <a:effectLst>
                  <a:outerShdw blurRad="38100" dist="38100" dir="2700000" algn="tl">
                    <a:srgbClr val="000000">
                      <a:alpha val="43137"/>
                    </a:srgbClr>
                  </a:outerShdw>
                </a:effectLst>
              </a:rPr>
              <a:t> The Gospel of Christ</a:t>
            </a:r>
          </a:p>
          <a:p>
            <a:pPr lvl="1"/>
            <a:r>
              <a:rPr lang="en-US" sz="12400" b="1" dirty="0">
                <a:effectLst>
                  <a:outerShdw blurRad="38100" dist="38100" dir="2700000" algn="tl">
                    <a:srgbClr val="000000">
                      <a:alpha val="43137"/>
                    </a:srgbClr>
                  </a:outerShdw>
                </a:effectLst>
              </a:rPr>
              <a:t> Origins</a:t>
            </a:r>
          </a:p>
          <a:p>
            <a:pPr lvl="1"/>
            <a:r>
              <a:rPr lang="en-US" sz="12400" b="1" dirty="0">
                <a:effectLst>
                  <a:outerShdw blurRad="38100" dist="38100" dir="2700000" algn="tl">
                    <a:srgbClr val="000000">
                      <a:alpha val="43137"/>
                    </a:srgbClr>
                  </a:outerShdw>
                </a:effectLst>
              </a:rPr>
              <a:t> Fall</a:t>
            </a:r>
          </a:p>
          <a:p>
            <a:pPr lvl="1"/>
            <a:r>
              <a:rPr lang="en-US" sz="12400" b="1" dirty="0">
                <a:effectLst>
                  <a:outerShdw blurRad="38100" dist="38100" dir="2700000" algn="tl">
                    <a:srgbClr val="000000">
                      <a:alpha val="43137"/>
                    </a:srgbClr>
                  </a:outerShdw>
                </a:effectLst>
              </a:rPr>
              <a:t> </a:t>
            </a:r>
            <a:r>
              <a:rPr lang="en-US" sz="12400" b="1" i="1" u="sng" dirty="0">
                <a:effectLst>
                  <a:outerShdw blurRad="38100" dist="38100" dir="2700000" algn="tl">
                    <a:srgbClr val="000000">
                      <a:alpha val="43137"/>
                    </a:srgbClr>
                  </a:outerShdw>
                </a:effectLst>
              </a:rPr>
              <a:t>Redemption</a:t>
            </a:r>
          </a:p>
          <a:p>
            <a:pPr lvl="1"/>
            <a:r>
              <a:rPr lang="en-US" sz="12400" b="1" dirty="0">
                <a:effectLst>
                  <a:outerShdw blurRad="38100" dist="38100" dir="2700000" algn="tl">
                    <a:srgbClr val="000000">
                      <a:alpha val="43137"/>
                    </a:srgbClr>
                  </a:outerShdw>
                </a:effectLst>
              </a:rPr>
              <a:t> Glorification</a:t>
            </a:r>
          </a:p>
          <a:p>
            <a:pPr lvl="0"/>
            <a:endParaRPr lang="en-US" sz="3600" b="1" dirty="0">
              <a:effectLst>
                <a:outerShdw blurRad="38100" dist="38100" dir="2700000" algn="tl">
                  <a:srgbClr val="000000">
                    <a:alpha val="43137"/>
                  </a:srgbClr>
                </a:outerShdw>
              </a:effectLst>
            </a:endParaRPr>
          </a:p>
          <a:p>
            <a:pPr lvl="0"/>
            <a:endParaRPr lang="en-US"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509177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15ED37-D514-41C3-9B3C-B262145D17B7}">
  <ds:schemaRefs>
    <ds:schemaRef ds:uri="http://purl.org/dc/term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40262f94-9f35-4ac3-9a90-690165a166b7"/>
    <ds:schemaRef ds:uri="a4f35948-e619-41b3-aa29-22878b09cfd2"/>
    <ds:schemaRef ds:uri="http://purl.org/dc/dcmitype/"/>
  </ds:schemaRefs>
</ds:datastoreItem>
</file>

<file path=customXml/itemProps3.xml><?xml version="1.0" encoding="utf-8"?>
<ds:datastoreItem xmlns:ds="http://schemas.openxmlformats.org/officeDocument/2006/customXml" ds:itemID="{3E783485-1103-4BBC-98A1-D39A24815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2867</TotalTime>
  <Words>1533</Words>
  <Application>Microsoft Office PowerPoint</Application>
  <PresentationFormat>Custom</PresentationFormat>
  <Paragraphs>114</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Century Gothic</vt:lpstr>
      <vt:lpstr>Euphemia</vt:lpstr>
      <vt:lpstr>Times New Roman</vt:lpstr>
      <vt:lpstr>Snowflakes design template</vt:lpstr>
      <vt:lpstr>I Corinthians 9:1-12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Application Points</vt:lpstr>
      <vt:lpstr>Application Points</vt:lpstr>
      <vt:lpstr>PowerPoint Presentation</vt:lpstr>
      <vt:lpstr>PowerPoint Presentation</vt:lpstr>
      <vt:lpstr>Application Points</vt:lpstr>
      <vt:lpstr>Application Points</vt:lpstr>
      <vt:lpstr>Application Points</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Years Sermon</dc:title>
  <dc:creator>Sean Grossman</dc:creator>
  <cp:lastModifiedBy>Sean Grossman</cp:lastModifiedBy>
  <cp:revision>83</cp:revision>
  <dcterms:created xsi:type="dcterms:W3CDTF">2017-12-29T23:11:32Z</dcterms:created>
  <dcterms:modified xsi:type="dcterms:W3CDTF">2023-02-10T20:15:45Z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