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Lst>
  <p:notesMasterIdLst>
    <p:notesMasterId r:id="rId26"/>
  </p:notesMasterIdLst>
  <p:handoutMasterIdLst>
    <p:handoutMasterId r:id="rId27"/>
  </p:handoutMasterIdLst>
  <p:sldIdLst>
    <p:sldId id="286" r:id="rId5"/>
    <p:sldId id="387" r:id="rId6"/>
    <p:sldId id="389" r:id="rId7"/>
    <p:sldId id="390" r:id="rId8"/>
    <p:sldId id="391" r:id="rId9"/>
    <p:sldId id="266" r:id="rId10"/>
    <p:sldId id="261" r:id="rId11"/>
    <p:sldId id="263" r:id="rId12"/>
    <p:sldId id="416" r:id="rId13"/>
    <p:sldId id="417" r:id="rId14"/>
    <p:sldId id="418" r:id="rId15"/>
    <p:sldId id="419" r:id="rId16"/>
    <p:sldId id="420" r:id="rId17"/>
    <p:sldId id="421" r:id="rId18"/>
    <p:sldId id="422" r:id="rId19"/>
    <p:sldId id="423" r:id="rId20"/>
    <p:sldId id="424" r:id="rId21"/>
    <p:sldId id="425" r:id="rId22"/>
    <p:sldId id="426" r:id="rId23"/>
    <p:sldId id="427" r:id="rId24"/>
    <p:sldId id="314" r:id="rId25"/>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888">
          <p15:clr>
            <a:srgbClr val="A4A3A4"/>
          </p15:clr>
        </p15:guide>
        <p15:guide id="4" orient="horz" pos="321">
          <p15:clr>
            <a:srgbClr val="A4A3A4"/>
          </p15:clr>
        </p15:guide>
        <p15:guide id="5" pos="3839">
          <p15:clr>
            <a:srgbClr val="A4A3A4"/>
          </p15:clr>
        </p15:guide>
        <p15:guide id="6" pos="1007">
          <p15:clr>
            <a:srgbClr val="A4A3A4"/>
          </p15:clr>
        </p15:guide>
        <p15:guide id="7" pos="717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456" autoAdjust="0"/>
  </p:normalViewPr>
  <p:slideViewPr>
    <p:cSldViewPr showGuides="1">
      <p:cViewPr varScale="1">
        <p:scale>
          <a:sx n="135" d="100"/>
          <a:sy n="135" d="100"/>
        </p:scale>
        <p:origin x="204" y="186"/>
      </p:cViewPr>
      <p:guideLst>
        <p:guide orient="horz" pos="2160"/>
        <p:guide orient="horz" pos="1008"/>
        <p:guide orient="horz" pos="3888"/>
        <p:guide orient="horz" pos="321"/>
        <p:guide pos="3839"/>
        <p:guide pos="1007"/>
        <p:guide pos="7173"/>
      </p:guideLst>
    </p:cSldViewPr>
  </p:slideViewPr>
  <p:outlineViewPr>
    <p:cViewPr>
      <p:scale>
        <a:sx n="33" d="100"/>
        <a:sy n="33" d="100"/>
      </p:scale>
      <p:origin x="0" y="-30739"/>
    </p:cViewPr>
  </p:outlineViewPr>
  <p:notesTextViewPr>
    <p:cViewPr>
      <p:scale>
        <a:sx n="3" d="2"/>
        <a:sy n="3" d="2"/>
      </p:scale>
      <p:origin x="0" y="0"/>
    </p:cViewPr>
  </p:notesTextViewPr>
  <p:notesViewPr>
    <p:cSldViewPr showGuides="1">
      <p:cViewPr varScale="1">
        <p:scale>
          <a:sx n="76" d="100"/>
          <a:sy n="76" d="100"/>
        </p:scale>
        <p:origin x="326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2/4/2023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2/4/2023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1221E5-7225-48EB-A4EE-420E7BFCF705}" type="slidenum">
              <a:rPr lang="en-US" smtClean="0"/>
              <a:pPr/>
              <a:t>1</a:t>
            </a:fld>
            <a:endParaRPr lang="en-US"/>
          </a:p>
        </p:txBody>
      </p:sp>
    </p:spTree>
    <p:extLst>
      <p:ext uri="{BB962C8B-B14F-4D97-AF65-F5344CB8AC3E}">
        <p14:creationId xmlns:p14="http://schemas.microsoft.com/office/powerpoint/2010/main" val="3357212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28669" y="1600200"/>
            <a:ext cx="8329031" cy="2680127"/>
          </a:xfrm>
          <a:noFill/>
          <a:effectLst>
            <a:softEdge rad="31750"/>
          </a:effectLst>
        </p:spPr>
        <p:txBody>
          <a:bodyPr anchor="b">
            <a:noAutofit/>
          </a:bodyPr>
          <a:lstStyle>
            <a:lvl1pPr>
              <a:defRPr sz="5400">
                <a:solidFill>
                  <a:schemeClr val="bg1"/>
                </a:solidFill>
              </a:defRPr>
            </a:lvl1pPr>
          </a:lstStyle>
          <a:p>
            <a:r>
              <a:rPr lang="en-US"/>
              <a:t>Click to edit Master title style</a:t>
            </a:r>
            <a:endParaRPr dirty="0"/>
          </a:p>
        </p:txBody>
      </p:sp>
      <p:sp>
        <p:nvSpPr>
          <p:cNvPr id="3" name="Subtitle 2"/>
          <p:cNvSpPr>
            <a:spLocks noGrp="1"/>
          </p:cNvSpPr>
          <p:nvPr>
            <p:ph type="subTitle" idx="1"/>
          </p:nvPr>
        </p:nvSpPr>
        <p:spPr>
          <a:xfrm>
            <a:off x="2428669" y="4344915"/>
            <a:ext cx="7516442" cy="1116085"/>
          </a:xfrm>
        </p:spPr>
        <p:txBody>
          <a:bodyPr>
            <a:normAutofit/>
          </a:bodyPr>
          <a:lstStyle>
            <a:lvl1pPr marL="0" indent="0" algn="l">
              <a:spcBef>
                <a:spcPts val="0"/>
              </a:spcBef>
              <a:buNone/>
              <a:defRPr sz="32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4699025" y="6356351"/>
            <a:ext cx="1218883" cy="365125"/>
          </a:xfrm>
        </p:spPr>
        <p:txBody>
          <a:bodyPr/>
          <a:lstStyle>
            <a:lvl1pPr>
              <a:defRPr>
                <a:solidFill>
                  <a:schemeClr val="bg1"/>
                </a:solidFill>
              </a:defRPr>
            </a:lvl1pPr>
          </a:lstStyle>
          <a:p>
            <a:fld id="{A0253C03-C60F-4FF5-BBBF-078D44B72E7D}" type="datetime1">
              <a:rPr lang="en-US" smtClean="0"/>
              <a:t>2/4/2023</a:t>
            </a:fld>
            <a:endParaRPr lang="en-US" dirty="0"/>
          </a:p>
        </p:txBody>
      </p:sp>
      <p:sp>
        <p:nvSpPr>
          <p:cNvPr id="5" name="Footer Placeholder 4"/>
          <p:cNvSpPr>
            <a:spLocks noGrp="1"/>
          </p:cNvSpPr>
          <p:nvPr>
            <p:ph type="ftr" sz="quarter" idx="11"/>
          </p:nvPr>
        </p:nvSpPr>
        <p:spPr>
          <a:xfrm>
            <a:off x="6114708" y="6356351"/>
            <a:ext cx="3974065" cy="365125"/>
          </a:xfrm>
        </p:spPr>
        <p:txBody>
          <a:bodyPr/>
          <a:lstStyle>
            <a:lvl1pPr>
              <a:defRPr>
                <a:solidFill>
                  <a:schemeClr val="bg1"/>
                </a:solidFill>
              </a:defRPr>
            </a:lvl1pPr>
          </a:lstStyle>
          <a:p>
            <a:r>
              <a:rPr lang="en-US"/>
              <a:t>Add a footer</a:t>
            </a:r>
          </a:p>
        </p:txBody>
      </p:sp>
      <p:sp>
        <p:nvSpPr>
          <p:cNvPr id="6" name="Slide Number Placeholder 5"/>
          <p:cNvSpPr>
            <a:spLocks noGrp="1"/>
          </p:cNvSpPr>
          <p:nvPr>
            <p:ph type="sldNum" sz="quarter" idx="12"/>
          </p:nvPr>
        </p:nvSpPr>
        <p:spPr>
          <a:xfrm>
            <a:off x="10285571" y="6356351"/>
            <a:ext cx="609441" cy="365125"/>
          </a:xfrm>
        </p:spPr>
        <p:txBody>
          <a:bodyPr/>
          <a:lstStyle>
            <a:lvl1pPr>
              <a:defRPr>
                <a:solidFill>
                  <a:schemeClr val="bg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1490988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4C940BF0-453F-47A9-9012-5AED3B22E7A1}" type="datetime1">
              <a:rPr lang="en-US" smtClean="0"/>
              <a:t>2/4/2023</a:t>
            </a:fld>
            <a:endParaRPr lang="en-US" dirty="0"/>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13552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98613" y="1600201"/>
            <a:ext cx="8283272" cy="2654064"/>
          </a:xfrm>
        </p:spPr>
        <p:txBody>
          <a:bodyPr anchor="b">
            <a:normAutofit/>
          </a:bodyPr>
          <a:lstStyle>
            <a:lvl1pPr algn="l">
              <a:defRPr sz="5400" b="0" cap="none" baseline="0"/>
            </a:lvl1pPr>
          </a:lstStyle>
          <a:p>
            <a:r>
              <a:rPr lang="en-US"/>
              <a:t>Click to edit Master title style</a:t>
            </a:r>
            <a:endParaRPr dirty="0"/>
          </a:p>
        </p:txBody>
      </p:sp>
      <p:sp>
        <p:nvSpPr>
          <p:cNvPr id="3" name="Text Placeholder 2"/>
          <p:cNvSpPr>
            <a:spLocks noGrp="1"/>
          </p:cNvSpPr>
          <p:nvPr>
            <p:ph type="body" idx="1"/>
          </p:nvPr>
        </p:nvSpPr>
        <p:spPr>
          <a:xfrm>
            <a:off x="1598613" y="4259996"/>
            <a:ext cx="7264623" cy="1150203"/>
          </a:xfrm>
        </p:spPr>
        <p:txBody>
          <a:bodyPr anchor="t">
            <a:normAutofit/>
          </a:bodyPr>
          <a:lstStyle>
            <a:lvl1pPr marL="0" indent="0">
              <a:spcBef>
                <a:spcPts val="0"/>
              </a:spcBef>
              <a:buNone/>
              <a:defRPr sz="32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1"/>
                </a:solidFill>
              </a:defRPr>
            </a:lvl1pPr>
          </a:lstStyle>
          <a:p>
            <a:fld id="{1F6906E3-B742-4986-90B6-990F07048832}" type="datetime1">
              <a:rPr lang="en-US" smtClean="0"/>
              <a:t>2/4/2023</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Add a footer</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2774911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A31A372C-B131-4034-B61F-BCF761990A4F}" type="datetime1">
              <a:rPr lang="en-US" smtClean="0"/>
              <a:t>2/4/2023</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78340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1239837"/>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609524" y="1499616"/>
            <a:ext cx="4818888" cy="938784"/>
          </a:xfrm>
        </p:spPr>
        <p:txBody>
          <a:bodyPr anchor="b">
            <a:noAutofit/>
          </a:bodyPr>
          <a:lstStyle>
            <a:lvl1pPr marL="0" indent="0">
              <a:spcBef>
                <a:spcPts val="0"/>
              </a:spcBef>
              <a:buNone/>
              <a:defRPr sz="24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9524"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91E70B50-D705-4567-8892-606DA8DDC082}" type="datetime1">
              <a:rPr lang="en-US" smtClean="0"/>
              <a:t>2/4/2023</a:t>
            </a:fld>
            <a:endParaRPr lang="en-US"/>
          </a:p>
        </p:txBody>
      </p:sp>
      <p:sp>
        <p:nvSpPr>
          <p:cNvPr id="8" name="Footer Placeholder 7"/>
          <p:cNvSpPr>
            <a:spLocks noGrp="1"/>
          </p:cNvSpPr>
          <p:nvPr>
            <p:ph type="ftr" sz="quarter" idx="11"/>
          </p:nvPr>
        </p:nvSpPr>
        <p:spPr/>
        <p:txBody>
          <a:bodyPr/>
          <a:lstStyle/>
          <a:p>
            <a:r>
              <a:rPr lang="en-US"/>
              <a:t>Add a footer</a:t>
            </a:r>
          </a:p>
        </p:txBody>
      </p:sp>
      <p:sp>
        <p:nvSpPr>
          <p:cNvPr id="9" name="Slide Number Placeholder 8"/>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545950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22293B8A-AC5E-448D-90F1-5F90DC8C0860}" type="datetime1">
              <a:rPr lang="en-US" smtClean="0"/>
              <a:t>2/4/2023</a:t>
            </a:fld>
            <a:endParaRPr lang="en-US"/>
          </a:p>
        </p:txBody>
      </p:sp>
      <p:sp>
        <p:nvSpPr>
          <p:cNvPr id="4" name="Footer Placeholder 3"/>
          <p:cNvSpPr>
            <a:spLocks noGrp="1"/>
          </p:cNvSpPr>
          <p:nvPr>
            <p:ph type="ftr" sz="quarter" idx="11"/>
          </p:nvPr>
        </p:nvSpPr>
        <p:spPr/>
        <p:txBody>
          <a:bodyPr/>
          <a:lstStyle/>
          <a:p>
            <a:r>
              <a:rPr lang="en-US"/>
              <a:t>Add a footer</a:t>
            </a:r>
          </a:p>
        </p:txBody>
      </p:sp>
      <p:sp>
        <p:nvSpPr>
          <p:cNvPr id="5" name="Slide Number Placeholder 4"/>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2121679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0D0D57-1DF2-4CE0-A88F-4398D994BF4C}" type="datetime1">
              <a:rPr lang="en-US" smtClean="0"/>
              <a:t>2/4/2023</a:t>
            </a:fld>
            <a:endParaRPr lang="en-US" dirty="0"/>
          </a:p>
        </p:txBody>
      </p:sp>
      <p:sp>
        <p:nvSpPr>
          <p:cNvPr id="3" name="Footer Placeholder 2"/>
          <p:cNvSpPr>
            <a:spLocks noGrp="1"/>
          </p:cNvSpPr>
          <p:nvPr>
            <p:ph type="ftr" sz="quarter" idx="11"/>
          </p:nvPr>
        </p:nvSpPr>
        <p:spPr/>
        <p:txBody>
          <a:bodyPr/>
          <a:lstStyle/>
          <a:p>
            <a:r>
              <a:rPr lang="en-US"/>
              <a:t>Add a footer</a:t>
            </a:r>
            <a:endParaRPr lang="en-US" dirty="0"/>
          </a:p>
        </p:txBody>
      </p:sp>
      <p:sp>
        <p:nvSpPr>
          <p:cNvPr id="4" name="Slide Number Placeholder 3"/>
          <p:cNvSpPr>
            <a:spLocks noGrp="1"/>
          </p:cNvSpPr>
          <p:nvPr>
            <p:ph type="sldNum" sz="quarter" idx="12"/>
          </p:nvPr>
        </p:nvSpPr>
        <p:spPr/>
        <p:txBody>
          <a:bodyPr vert="horz" lIns="91440" tIns="45720" rIns="91440" bIns="45720" rtlCol="0" anchor="ctr"/>
          <a:lstStyle>
            <a:lvl1pPr algn="r">
              <a:defRPr lang="en-US" smtClean="0"/>
            </a:lvl1pPr>
          </a:lstStyle>
          <a:p>
            <a:fld id="{7DC1BBB0-96F0-4077-A278-0F3FB5C104D3}" type="slidenum">
              <a:rPr lang="en-US" smtClean="0"/>
              <a:pPr/>
              <a:t>‹#›</a:t>
            </a:fld>
            <a:endParaRPr lang="en-US" dirty="0"/>
          </a:p>
        </p:txBody>
      </p:sp>
    </p:spTree>
    <p:extLst>
      <p:ext uri="{BB962C8B-B14F-4D97-AF65-F5344CB8AC3E}">
        <p14:creationId xmlns:p14="http://schemas.microsoft.com/office/powerpoint/2010/main" val="3566178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098"/>
            <a:ext cx="12188825" cy="6858000"/>
          </a:xfrm>
          <a:prstGeom prst="rect">
            <a:avLst/>
          </a:prstGeom>
        </p:spPr>
      </p:pic>
      <p:sp>
        <p:nvSpPr>
          <p:cNvPr id="2" name="Title 1"/>
          <p:cNvSpPr>
            <a:spLocks noGrp="1"/>
          </p:cNvSpPr>
          <p:nvPr>
            <p:ph type="title"/>
          </p:nvPr>
        </p:nvSpPr>
        <p:spPr bwMode="white">
          <a:xfrm>
            <a:off x="1598612" y="381000"/>
            <a:ext cx="3293422" cy="1371600"/>
          </a:xfrm>
        </p:spPr>
        <p:txBody>
          <a:bodyPr anchor="b">
            <a:normAutofit/>
          </a:bodyPr>
          <a:lstStyle>
            <a:lvl1pPr algn="l">
              <a:defRPr sz="2800" b="0" cap="all" baseline="0">
                <a:solidFill>
                  <a:schemeClr val="tx2"/>
                </a:solidFill>
              </a:defRPr>
            </a:lvl1pPr>
          </a:lstStyle>
          <a:p>
            <a:r>
              <a:rPr lang="en-US"/>
              <a:t>Click to edit Master title style</a:t>
            </a:r>
            <a:endParaRPr dirty="0"/>
          </a:p>
        </p:txBody>
      </p:sp>
      <p:sp>
        <p:nvSpPr>
          <p:cNvPr id="4" name="Text Placeholder 3"/>
          <p:cNvSpPr>
            <a:spLocks noGrp="1"/>
          </p:cNvSpPr>
          <p:nvPr>
            <p:ph type="body" sz="half" idx="2"/>
          </p:nvPr>
        </p:nvSpPr>
        <p:spPr bwMode="white">
          <a:xfrm>
            <a:off x="1598612"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5232426"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D1A11A79-789F-42C6-A798-E2703A37BA23}" type="datetime1">
              <a:rPr lang="en-US" smtClean="0"/>
              <a:t>2/4/2023</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111899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userDrawn="1"/>
        </p:nvSpPr>
        <p:spPr>
          <a:xfrm>
            <a:off x="5103812" y="0"/>
            <a:ext cx="6324601"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616718"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dirty="0"/>
          </a:p>
        </p:txBody>
      </p:sp>
      <p:sp>
        <p:nvSpPr>
          <p:cNvPr id="3" name="Picture Placeholder 2" descr="An empty placeholder to add an image. Click on the placeholder and select the image that you wish to add"/>
          <p:cNvSpPr>
            <a:spLocks noGrp="1"/>
          </p:cNvSpPr>
          <p:nvPr>
            <p:ph type="pic" idx="1"/>
          </p:nvPr>
        </p:nvSpPr>
        <p:spPr bwMode="auto">
          <a:xfrm>
            <a:off x="5232426" y="482600"/>
            <a:ext cx="6043586" cy="5689600"/>
          </a:xfrm>
          <a:ln w="19050">
            <a:solidFill>
              <a:schemeClr val="bg1"/>
            </a:solidFill>
          </a:ln>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616718"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074BA6-2CAA-43FD-B6CB-325C80A91D3E}" type="datetime1">
              <a:rPr lang="en-US" smtClean="0"/>
              <a:t>2/4/2023</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135703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DA056D9D-9483-42E7-8CD7-15EDE1A4DDC4}" type="datetime1">
              <a:rPr lang="en-US" smtClean="0"/>
              <a:t>2/4/2023</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666161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99FD5F10-92B8-46C7-A107-1CF6EB1C2F18}" type="datetime1">
              <a:rPr lang="en-US" smtClean="0"/>
              <a:t>2/4/2023</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1917294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3962" y="144003"/>
            <a:ext cx="119021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8897" y="804500"/>
            <a:ext cx="441543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698"/>
              </a:lnSpc>
              <a:defRPr sz="4498">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8898" y="4623215"/>
            <a:ext cx="441543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798">
                <a:solidFill>
                  <a:schemeClr val="tx1">
                    <a:lumMod val="75000"/>
                    <a:lumOff val="25000"/>
                  </a:schemeClr>
                </a:solidFill>
              </a:defRPr>
            </a:lvl1pPr>
            <a:lvl2pPr marL="456926" indent="0" algn="ctr">
              <a:buNone/>
              <a:defRPr sz="1998"/>
            </a:lvl2pPr>
            <a:lvl3pPr marL="913852" indent="0" algn="ctr">
              <a:buNone/>
              <a:defRPr sz="1798"/>
            </a:lvl3pPr>
            <a:lvl4pPr marL="1370778" indent="0" algn="ctr">
              <a:buNone/>
              <a:defRPr sz="1600"/>
            </a:lvl4pPr>
            <a:lvl5pPr marL="1827703" indent="0" algn="ctr">
              <a:buNone/>
              <a:defRPr sz="1600"/>
            </a:lvl5pPr>
            <a:lvl6pPr marL="2284628" indent="0" algn="ctr">
              <a:buNone/>
              <a:defRPr sz="1600"/>
            </a:lvl6pPr>
            <a:lvl7pPr marL="2741554" indent="0" algn="ctr">
              <a:buNone/>
              <a:defRPr sz="1600"/>
            </a:lvl7pPr>
            <a:lvl8pPr marL="3198480" indent="0" algn="ctr">
              <a:buNone/>
              <a:defRPr sz="1600"/>
            </a:lvl8pPr>
            <a:lvl9pPr marL="3655406"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644761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4">
            <a:alphaModFix amt="70000"/>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5180250" y="6316091"/>
            <a:ext cx="1218883" cy="365125"/>
          </a:xfrm>
          <a:prstGeom prst="rect">
            <a:avLst/>
          </a:prstGeom>
        </p:spPr>
        <p:txBody>
          <a:bodyPr vert="horz" lIns="91440" tIns="45720" rIns="91440" bIns="45720" rtlCol="0" anchor="ctr"/>
          <a:lstStyle>
            <a:lvl1pPr algn="l">
              <a:defRPr sz="1100" cap="all" baseline="0">
                <a:solidFill>
                  <a:schemeClr val="tx1"/>
                </a:solidFill>
              </a:defRPr>
            </a:lvl1pPr>
          </a:lstStyle>
          <a:p>
            <a:fld id="{0D141A01-0FF1-467E-B344-8F7D0706474A}" type="datetime1">
              <a:rPr lang="en-US" smtClean="0"/>
              <a:pPr/>
              <a:t>2/4/2023</a:t>
            </a:fld>
            <a:endParaRPr lang="en-US" dirty="0"/>
          </a:p>
        </p:txBody>
      </p:sp>
      <p:sp>
        <p:nvSpPr>
          <p:cNvPr id="5" name="Footer Placeholder 4"/>
          <p:cNvSpPr>
            <a:spLocks noGrp="1"/>
          </p:cNvSpPr>
          <p:nvPr>
            <p:ph type="ftr" sz="quarter" idx="3"/>
          </p:nvPr>
        </p:nvSpPr>
        <p:spPr>
          <a:xfrm>
            <a:off x="6595933" y="6316091"/>
            <a:ext cx="3974065" cy="365125"/>
          </a:xfrm>
          <a:prstGeom prst="rect">
            <a:avLst/>
          </a:prstGeom>
        </p:spPr>
        <p:txBody>
          <a:bodyPr vert="horz" lIns="91440" tIns="45720" rIns="91440" bIns="45720" rtlCol="0" anchor="ctr"/>
          <a:lstStyle>
            <a:lvl1pPr algn="ctr">
              <a:defRPr sz="11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16091"/>
            <a:ext cx="609441" cy="365125"/>
          </a:xfrm>
          <a:prstGeom prst="rect">
            <a:avLst/>
          </a:prstGeom>
        </p:spPr>
        <p:txBody>
          <a:bodyPr vert="horz" lIns="91440" tIns="45720" rIns="91440" bIns="45720" rtlCol="0" anchor="ctr"/>
          <a:lstStyle>
            <a:lvl1pPr algn="r">
              <a:defRPr sz="1100" cap="all" baseline="0">
                <a:solidFill>
                  <a:schemeClr val="tx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51262903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2"/>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2"/>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2"/>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2"/>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2"/>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39" userDrawn="1">
          <p15:clr>
            <a:srgbClr val="F26B43"/>
          </p15:clr>
        </p15:guide>
        <p15:guide id="2" pos="1007" userDrawn="1">
          <p15:clr>
            <a:srgbClr val="F26B43"/>
          </p15:clr>
        </p15:guide>
        <p15:guide id="3" pos="719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effectLst>
                  <a:outerShdw blurRad="38100" dist="38100" dir="2700000" algn="tl">
                    <a:srgbClr val="000000">
                      <a:alpha val="43137"/>
                    </a:srgbClr>
                  </a:outerShdw>
                </a:effectLst>
              </a:rPr>
              <a:t>I Corinthians 8:7-13</a:t>
            </a:r>
          </a:p>
        </p:txBody>
      </p:sp>
      <p:sp>
        <p:nvSpPr>
          <p:cNvPr id="3" name="Subtitle 2"/>
          <p:cNvSpPr>
            <a:spLocks noGrp="1"/>
          </p:cNvSpPr>
          <p:nvPr>
            <p:ph type="subTitle" idx="1"/>
          </p:nvPr>
        </p:nvSpPr>
        <p:spPr/>
        <p:txBody>
          <a:bodyPr/>
          <a:lstStyle/>
          <a:p>
            <a:r>
              <a:rPr lang="en-US" b="1" dirty="0">
                <a:effectLst>
                  <a:outerShdw blurRad="38100" dist="38100" dir="2700000" algn="tl">
                    <a:srgbClr val="000000">
                      <a:alpha val="43137"/>
                    </a:srgbClr>
                  </a:outerShdw>
                </a:effectLst>
              </a:rPr>
              <a:t>Knowledge, Liberty, and Responsibility</a:t>
            </a:r>
          </a:p>
        </p:txBody>
      </p:sp>
    </p:spTree>
    <p:extLst>
      <p:ext uri="{BB962C8B-B14F-4D97-AF65-F5344CB8AC3E}">
        <p14:creationId xmlns:p14="http://schemas.microsoft.com/office/powerpoint/2010/main" val="36811256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4F4469-7B7E-00D6-E129-C0159BC1DB66}"/>
              </a:ext>
            </a:extLst>
          </p:cNvPr>
          <p:cNvPicPr>
            <a:picLocks noChangeAspect="1"/>
          </p:cNvPicPr>
          <p:nvPr/>
        </p:nvPicPr>
        <p:blipFill>
          <a:blip r:embed="rId2"/>
          <a:stretch>
            <a:fillRect/>
          </a:stretch>
        </p:blipFill>
        <p:spPr>
          <a:xfrm>
            <a:off x="1096561" y="780451"/>
            <a:ext cx="9995703" cy="6076656"/>
          </a:xfrm>
          <a:prstGeom prst="rect">
            <a:avLst/>
          </a:prstGeom>
        </p:spPr>
      </p:pic>
      <p:sp>
        <p:nvSpPr>
          <p:cNvPr id="3" name="TextBox 2">
            <a:extLst>
              <a:ext uri="{FF2B5EF4-FFF2-40B4-BE49-F238E27FC236}">
                <a16:creationId xmlns:a16="http://schemas.microsoft.com/office/drawing/2014/main" id="{6609492D-891B-BE72-CB11-62F15F047F5A}"/>
              </a:ext>
            </a:extLst>
          </p:cNvPr>
          <p:cNvSpPr txBox="1"/>
          <p:nvPr/>
        </p:nvSpPr>
        <p:spPr>
          <a:xfrm>
            <a:off x="2393441" y="893"/>
            <a:ext cx="7230190" cy="769241"/>
          </a:xfrm>
          <a:prstGeom prst="rect">
            <a:avLst/>
          </a:prstGeom>
          <a:noFill/>
        </p:spPr>
        <p:txBody>
          <a:bodyPr wrap="square" rtlCol="0">
            <a:spAutoFit/>
          </a:bodyPr>
          <a:lstStyle/>
          <a:p>
            <a:pPr algn="ctr"/>
            <a:r>
              <a:rPr lang="en-US" sz="4399" dirty="0">
                <a:solidFill>
                  <a:schemeClr val="bg1"/>
                </a:solidFill>
              </a:rPr>
              <a:t>The Wide World</a:t>
            </a:r>
          </a:p>
        </p:txBody>
      </p:sp>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0AF6B03-8CD2-A0A2-1486-A6942AC182CB}"/>
              </a:ext>
            </a:extLst>
          </p:cNvPr>
          <p:cNvPicPr>
            <a:picLocks noChangeAspect="1"/>
          </p:cNvPicPr>
          <p:nvPr/>
        </p:nvPicPr>
        <p:blipFill>
          <a:blip r:embed="rId2"/>
          <a:stretch>
            <a:fillRect/>
          </a:stretch>
        </p:blipFill>
        <p:spPr>
          <a:xfrm>
            <a:off x="1251982" y="780451"/>
            <a:ext cx="9684861" cy="6076656"/>
          </a:xfrm>
          <a:prstGeom prst="rect">
            <a:avLst/>
          </a:prstGeom>
        </p:spPr>
      </p:pic>
      <p:sp>
        <p:nvSpPr>
          <p:cNvPr id="5" name="Title 1">
            <a:extLst>
              <a:ext uri="{FF2B5EF4-FFF2-40B4-BE49-F238E27FC236}">
                <a16:creationId xmlns:a16="http://schemas.microsoft.com/office/drawing/2014/main" id="{C4DF6C22-DAA3-5EB2-EC7A-4240D5F685BE}"/>
              </a:ext>
            </a:extLst>
          </p:cNvPr>
          <p:cNvSpPr txBox="1">
            <a:spLocks/>
          </p:cNvSpPr>
          <p:nvPr/>
        </p:nvSpPr>
        <p:spPr>
          <a:xfrm>
            <a:off x="1064657" y="893"/>
            <a:ext cx="10053164" cy="778701"/>
          </a:xfrm>
          <a:prstGeom prst="rect">
            <a:avLst/>
          </a:prstGeom>
        </p:spPr>
        <p:txBody>
          <a:bodyPr vert="horz" lIns="91416" tIns="45708" rIns="91416" bIns="45708"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799" b="1" dirty="0">
                <a:solidFill>
                  <a:schemeClr val="bg1"/>
                </a:solidFill>
                <a:effectLst>
                  <a:outerShdw blurRad="38100" dist="38100" dir="2700000" algn="tl">
                    <a:srgbClr val="000000">
                      <a:alpha val="43137"/>
                    </a:srgbClr>
                  </a:outerShdw>
                </a:effectLst>
              </a:rPr>
              <a:t>Europe</a:t>
            </a:r>
          </a:p>
        </p:txBody>
      </p:sp>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BF6348-CFDE-95AC-3432-388020C1C69B}"/>
              </a:ext>
            </a:extLst>
          </p:cNvPr>
          <p:cNvPicPr>
            <a:picLocks noChangeAspect="1"/>
          </p:cNvPicPr>
          <p:nvPr/>
        </p:nvPicPr>
        <p:blipFill>
          <a:blip r:embed="rId2"/>
          <a:stretch>
            <a:fillRect/>
          </a:stretch>
        </p:blipFill>
        <p:spPr>
          <a:xfrm>
            <a:off x="1715197" y="780451"/>
            <a:ext cx="8758430" cy="6076656"/>
          </a:xfrm>
          <a:prstGeom prst="rect">
            <a:avLst/>
          </a:prstGeom>
        </p:spPr>
      </p:pic>
      <p:sp>
        <p:nvSpPr>
          <p:cNvPr id="4" name="Title 1">
            <a:extLst>
              <a:ext uri="{FF2B5EF4-FFF2-40B4-BE49-F238E27FC236}">
                <a16:creationId xmlns:a16="http://schemas.microsoft.com/office/drawing/2014/main" id="{39DC81CF-91D1-DA31-5788-6888902EC05E}"/>
              </a:ext>
            </a:extLst>
          </p:cNvPr>
          <p:cNvSpPr txBox="1">
            <a:spLocks/>
          </p:cNvSpPr>
          <p:nvPr/>
        </p:nvSpPr>
        <p:spPr>
          <a:xfrm>
            <a:off x="1064657" y="893"/>
            <a:ext cx="10053164" cy="778701"/>
          </a:xfrm>
          <a:prstGeom prst="rect">
            <a:avLst/>
          </a:prstGeom>
        </p:spPr>
        <p:txBody>
          <a:bodyPr vert="horz" lIns="91416" tIns="45708" rIns="91416" bIns="45708"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799" b="1" dirty="0">
                <a:effectLst>
                  <a:outerShdw blurRad="38100" dist="38100" dir="2700000" algn="tl">
                    <a:srgbClr val="000000">
                      <a:alpha val="43137"/>
                    </a:srgbClr>
                  </a:outerShdw>
                </a:effectLst>
              </a:rPr>
              <a:t>Looking Closer</a:t>
            </a:r>
          </a:p>
        </p:txBody>
      </p:sp>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03F9BE-A988-0181-35D6-FE0F9045B043}"/>
              </a:ext>
            </a:extLst>
          </p:cNvPr>
          <p:cNvPicPr>
            <a:picLocks noChangeAspect="1"/>
          </p:cNvPicPr>
          <p:nvPr/>
        </p:nvPicPr>
        <p:blipFill>
          <a:blip r:embed="rId2"/>
          <a:stretch>
            <a:fillRect/>
          </a:stretch>
        </p:blipFill>
        <p:spPr>
          <a:xfrm>
            <a:off x="1550634" y="780451"/>
            <a:ext cx="9087557" cy="6076656"/>
          </a:xfrm>
          <a:prstGeom prst="rect">
            <a:avLst/>
          </a:prstGeom>
        </p:spPr>
      </p:pic>
      <p:sp>
        <p:nvSpPr>
          <p:cNvPr id="4" name="Title 1">
            <a:extLst>
              <a:ext uri="{FF2B5EF4-FFF2-40B4-BE49-F238E27FC236}">
                <a16:creationId xmlns:a16="http://schemas.microsoft.com/office/drawing/2014/main" id="{69834B52-31E3-6A1A-C149-9992582B1ACF}"/>
              </a:ext>
            </a:extLst>
          </p:cNvPr>
          <p:cNvSpPr txBox="1">
            <a:spLocks/>
          </p:cNvSpPr>
          <p:nvPr/>
        </p:nvSpPr>
        <p:spPr>
          <a:xfrm>
            <a:off x="1064657" y="893"/>
            <a:ext cx="10053164" cy="778701"/>
          </a:xfrm>
          <a:prstGeom prst="rect">
            <a:avLst/>
          </a:prstGeom>
        </p:spPr>
        <p:txBody>
          <a:bodyPr vert="horz" lIns="91416" tIns="45708" rIns="91416" bIns="45708"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799" b="1" dirty="0">
                <a:solidFill>
                  <a:schemeClr val="bg1"/>
                </a:solidFill>
                <a:effectLst>
                  <a:outerShdw blurRad="38100" dist="38100" dir="2700000" algn="tl">
                    <a:srgbClr val="000000">
                      <a:alpha val="43137"/>
                    </a:srgbClr>
                  </a:outerShdw>
                </a:effectLst>
              </a:rPr>
              <a:t>Corinth</a:t>
            </a:r>
          </a:p>
        </p:txBody>
      </p:sp>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47500" lnSpcReduction="20000"/>
          </a:bodyPr>
          <a:lstStyle/>
          <a:p>
            <a:pPr marL="0" indent="0" algn="ctr">
              <a:buNone/>
            </a:pPr>
            <a:r>
              <a:rPr lang="en-US" sz="7300" b="1" dirty="0">
                <a:effectLst>
                  <a:outerShdw blurRad="38100" dist="38100" dir="2700000" algn="tl">
                    <a:srgbClr val="000000">
                      <a:alpha val="43137"/>
                    </a:srgbClr>
                  </a:outerShdw>
                </a:effectLst>
              </a:rPr>
              <a:t>7 However, not all possess this knowledge. But some, through former association with idols, eat food as really offered to an idol, and their conscience, being weak, is defiled. 8 Food will not commend us to God. We are no worse off if we do not eat, and no better off if we do. 9 But take care that this right of yours does not somehow become a stumbling block to the weak. 10 For if anyone sees you who have knowledge eating in an idol’s temple, will he not be encouraged, if his conscience is weak, to eat food offered to idols? 11 And so by your knowledge this weak person is destroyed, the brother for whom Christ died. 12 Thus, sinning against your brothers and wounding their conscience when it is weak, you sin against Christ. 13 Therefore, if food makes my brother stumble, I will never eat meat, lest I make my brother stumble.</a:t>
            </a:r>
          </a:p>
          <a:p>
            <a:pPr marL="0" indent="0" algn="ctr">
              <a:buNone/>
            </a:pPr>
            <a:r>
              <a:rPr lang="en-US" sz="7300" b="1" dirty="0">
                <a:effectLst>
                  <a:outerShdw blurRad="38100" dist="38100" dir="2700000" algn="tl">
                    <a:srgbClr val="000000">
                      <a:alpha val="43137"/>
                    </a:srgbClr>
                  </a:outerShdw>
                </a:effectLst>
              </a:rPr>
              <a:t>(I Corinthians 8:7-13, ESV)</a:t>
            </a:r>
            <a:endParaRPr lang="en-US" sz="3300" dirty="0"/>
          </a:p>
          <a:p>
            <a:pPr lvl="0"/>
            <a:endParaRPr lang="en-US" dirty="0"/>
          </a:p>
          <a:p>
            <a:pPr lvl="0"/>
            <a:endParaRPr lang="en-US" dirty="0"/>
          </a:p>
          <a:p>
            <a:pPr lvl="0"/>
            <a:endParaRPr lang="en-US" dirty="0"/>
          </a:p>
        </p:txBody>
      </p:sp>
    </p:spTree>
    <p:extLst>
      <p:ext uri="{BB962C8B-B14F-4D97-AF65-F5344CB8AC3E}">
        <p14:creationId xmlns:p14="http://schemas.microsoft.com/office/powerpoint/2010/main" val="26552325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731837"/>
          </a:xfrm>
        </p:spPr>
        <p:txBody>
          <a:bodyPr>
            <a:normAutofit/>
          </a:bodyPr>
          <a:lstStyle/>
          <a:p>
            <a:pPr algn="ctr"/>
            <a:r>
              <a:rPr lang="en-US" sz="4400" b="1" dirty="0">
                <a:effectLst>
                  <a:outerShdw blurRad="38100" dist="38100" dir="2700000" algn="tl">
                    <a:srgbClr val="000000">
                      <a:alpha val="43137"/>
                    </a:srgbClr>
                  </a:outerShdw>
                </a:effectLst>
              </a:rPr>
              <a:t>Main Point</a:t>
            </a:r>
          </a:p>
        </p:txBody>
      </p:sp>
      <p:sp>
        <p:nvSpPr>
          <p:cNvPr id="14" name="Content Placeholder 13"/>
          <p:cNvSpPr>
            <a:spLocks noGrp="1"/>
          </p:cNvSpPr>
          <p:nvPr>
            <p:ph idx="1"/>
          </p:nvPr>
        </p:nvSpPr>
        <p:spPr>
          <a:xfrm>
            <a:off x="0" y="731837"/>
            <a:ext cx="12188825" cy="6126163"/>
          </a:xfrm>
        </p:spPr>
        <p:txBody>
          <a:bodyPr>
            <a:normAutofit lnSpcReduction="10000"/>
          </a:bodyPr>
          <a:lstStyle/>
          <a:p>
            <a:pPr lvl="0"/>
            <a:r>
              <a:rPr lang="en-US" sz="4400" b="1" dirty="0">
                <a:effectLst>
                  <a:outerShdw blurRad="38100" dist="38100" dir="2700000" algn="tl">
                    <a:srgbClr val="000000">
                      <a:alpha val="43137"/>
                    </a:srgbClr>
                  </a:outerShdw>
                </a:effectLst>
              </a:rPr>
              <a:t> The knowledgeable need to be careful with the knowledge they have attained</a:t>
            </a:r>
          </a:p>
          <a:p>
            <a:pPr lvl="0"/>
            <a:r>
              <a:rPr lang="en-US" sz="4400" b="1" dirty="0">
                <a:effectLst>
                  <a:outerShdw blurRad="38100" dist="38100" dir="2700000" algn="tl">
                    <a:srgbClr val="000000">
                      <a:alpha val="43137"/>
                    </a:srgbClr>
                  </a:outerShdw>
                </a:effectLst>
              </a:rPr>
              <a:t> They have utilized their knowledge of the truth in order to justify their own actions</a:t>
            </a:r>
          </a:p>
          <a:p>
            <a:pPr lvl="0"/>
            <a:r>
              <a:rPr lang="en-US" sz="4400" b="1" dirty="0">
                <a:effectLst>
                  <a:outerShdw blurRad="38100" dist="38100" dir="2700000" algn="tl">
                    <a:srgbClr val="000000">
                      <a:alpha val="43137"/>
                    </a:srgbClr>
                  </a:outerShdw>
                </a:effectLst>
              </a:rPr>
              <a:t> Paul shows this is not the way to utilize such knowledge since it leads to sinning against brothers and sisters and therefore Christ Himself</a:t>
            </a:r>
          </a:p>
          <a:p>
            <a:pPr lvl="0"/>
            <a:r>
              <a:rPr lang="en-US" sz="4400" b="1" dirty="0">
                <a:effectLst>
                  <a:outerShdw blurRad="38100" dist="38100" dir="2700000" algn="tl">
                    <a:srgbClr val="000000">
                      <a:alpha val="43137"/>
                    </a:srgbClr>
                  </a:outerShdw>
                </a:effectLst>
              </a:rPr>
              <a:t> It would be better, then, to not partake at all</a:t>
            </a:r>
            <a:endParaRPr lang="en-US" sz="3600" dirty="0"/>
          </a:p>
          <a:p>
            <a:pPr lvl="0"/>
            <a:endParaRPr lang="en-US" dirty="0"/>
          </a:p>
          <a:p>
            <a:pPr lvl="0"/>
            <a:endParaRPr lang="en-US" dirty="0"/>
          </a:p>
          <a:p>
            <a:pPr lvl="0"/>
            <a:endParaRPr lang="en-US" dirty="0"/>
          </a:p>
        </p:txBody>
      </p:sp>
    </p:spTree>
    <p:extLst>
      <p:ext uri="{BB962C8B-B14F-4D97-AF65-F5344CB8AC3E}">
        <p14:creationId xmlns:p14="http://schemas.microsoft.com/office/powerpoint/2010/main" val="22106619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fontScale="92500" lnSpcReduction="10000"/>
          </a:bodyPr>
          <a:lstStyle/>
          <a:p>
            <a:pPr lvl="0"/>
            <a:r>
              <a:rPr lang="en-US" sz="3600" b="1" dirty="0">
                <a:effectLst>
                  <a:outerShdw blurRad="38100" dist="38100" dir="2700000" algn="tl">
                    <a:srgbClr val="000000">
                      <a:alpha val="43137"/>
                    </a:srgbClr>
                  </a:outerShdw>
                </a:effectLst>
              </a:rPr>
              <a:t>Knowledge, Liberty, and Responsibility</a:t>
            </a:r>
          </a:p>
          <a:p>
            <a:pPr lvl="1"/>
            <a:r>
              <a:rPr lang="en-US" sz="3200" b="1" dirty="0">
                <a:effectLst>
                  <a:outerShdw blurRad="38100" dist="38100" dir="2700000" algn="tl">
                    <a:srgbClr val="000000">
                      <a:alpha val="43137"/>
                    </a:srgbClr>
                  </a:outerShdw>
                </a:effectLst>
              </a:rPr>
              <a:t> Paul has narrowed in on the knowledge they possess</a:t>
            </a:r>
          </a:p>
          <a:p>
            <a:pPr lvl="1"/>
            <a:r>
              <a:rPr lang="en-US" sz="3200" b="1" dirty="0">
                <a:effectLst>
                  <a:outerShdw blurRad="38100" dist="38100" dir="2700000" algn="tl">
                    <a:srgbClr val="000000">
                      <a:alpha val="43137"/>
                    </a:srgbClr>
                  </a:outerShdw>
                </a:effectLst>
              </a:rPr>
              <a:t> It is the way they have </a:t>
            </a:r>
            <a:r>
              <a:rPr lang="en-US" sz="3200" b="1" i="1" u="sng" dirty="0">
                <a:effectLst>
                  <a:outerShdw blurRad="38100" dist="38100" dir="2700000" algn="tl">
                    <a:srgbClr val="000000">
                      <a:alpha val="43137"/>
                    </a:srgbClr>
                  </a:outerShdw>
                </a:effectLst>
              </a:rPr>
              <a:t>utilized</a:t>
            </a:r>
            <a:r>
              <a:rPr lang="en-US" sz="3200" b="1" dirty="0">
                <a:effectLst>
                  <a:outerShdw blurRad="38100" dist="38100" dir="2700000" algn="tl">
                    <a:srgbClr val="000000">
                      <a:alpha val="43137"/>
                    </a:srgbClr>
                  </a:outerShdw>
                </a:effectLst>
              </a:rPr>
              <a:t> this knowledge which is the problem</a:t>
            </a:r>
          </a:p>
          <a:p>
            <a:pPr lvl="1"/>
            <a:r>
              <a:rPr lang="en-US" sz="3200" b="1" dirty="0">
                <a:effectLst>
                  <a:outerShdw blurRad="38100" dist="38100" dir="2700000" algn="tl">
                    <a:srgbClr val="000000">
                      <a:alpha val="43137"/>
                    </a:srgbClr>
                  </a:outerShdw>
                </a:effectLst>
              </a:rPr>
              <a:t> Paul criticizes the </a:t>
            </a:r>
            <a:r>
              <a:rPr lang="en-US" sz="3200" b="1" i="1" u="sng" dirty="0">
                <a:effectLst>
                  <a:outerShdw blurRad="38100" dist="38100" dir="2700000" algn="tl">
                    <a:srgbClr val="000000">
                      <a:alpha val="43137"/>
                    </a:srgbClr>
                  </a:outerShdw>
                </a:effectLst>
              </a:rPr>
              <a:t>application</a:t>
            </a:r>
            <a:endParaRPr lang="en-US" sz="3200" b="1" dirty="0">
              <a:effectLst>
                <a:outerShdw blurRad="38100" dist="38100" dir="2700000" algn="tl">
                  <a:srgbClr val="000000">
                    <a:alpha val="43137"/>
                  </a:srgbClr>
                </a:outerShdw>
              </a:effectLst>
            </a:endParaRPr>
          </a:p>
          <a:p>
            <a:pPr lvl="1"/>
            <a:r>
              <a:rPr lang="en-US" sz="3200" b="1" dirty="0">
                <a:effectLst>
                  <a:outerShdw blurRad="38100" dist="38100" dir="2700000" algn="tl">
                    <a:srgbClr val="000000">
                      <a:alpha val="43137"/>
                    </a:srgbClr>
                  </a:outerShdw>
                </a:effectLst>
              </a:rPr>
              <a:t> The knowledge gained, and what to do with that knowledge, often hinders us</a:t>
            </a:r>
          </a:p>
          <a:p>
            <a:pPr lvl="1"/>
            <a:r>
              <a:rPr lang="en-US" sz="3200" b="1" dirty="0">
                <a:effectLst>
                  <a:outerShdw blurRad="38100" dist="38100" dir="2700000" algn="tl">
                    <a:srgbClr val="000000">
                      <a:alpha val="43137"/>
                    </a:srgbClr>
                  </a:outerShdw>
                </a:effectLst>
              </a:rPr>
              <a:t> What we know often dictates what we do</a:t>
            </a:r>
          </a:p>
          <a:p>
            <a:pPr lvl="1"/>
            <a:r>
              <a:rPr lang="en-US" sz="3200" b="1" dirty="0">
                <a:effectLst>
                  <a:outerShdw blurRad="38100" dist="38100" dir="2700000" algn="tl">
                    <a:srgbClr val="000000">
                      <a:alpha val="43137"/>
                    </a:srgbClr>
                  </a:outerShdw>
                </a:effectLst>
              </a:rPr>
              <a:t> If I know that a specific action will lead to certain results, then you can be sure I will do that action</a:t>
            </a:r>
          </a:p>
          <a:p>
            <a:pPr lvl="1"/>
            <a:r>
              <a:rPr lang="en-US" sz="3200" b="1" dirty="0">
                <a:effectLst>
                  <a:outerShdw blurRad="38100" dist="38100" dir="2700000" algn="tl">
                    <a:srgbClr val="000000">
                      <a:alpha val="43137"/>
                    </a:srgbClr>
                  </a:outerShdw>
                </a:effectLst>
              </a:rPr>
              <a:t> There is also the potential for our knowledge to be detrimental</a:t>
            </a:r>
          </a:p>
          <a:p>
            <a:pPr lvl="1"/>
            <a:r>
              <a:rPr lang="en-US" sz="3200" b="1" dirty="0">
                <a:effectLst>
                  <a:outerShdw blurRad="38100" dist="38100" dir="2700000" algn="tl">
                    <a:srgbClr val="000000">
                      <a:alpha val="43137"/>
                    </a:srgbClr>
                  </a:outerShdw>
                </a:effectLst>
              </a:rPr>
              <a:t> The knowledge can be good, but if abused it can lead to terrible consequences</a:t>
            </a:r>
            <a:endParaRPr lang="en-US" dirty="0"/>
          </a:p>
          <a:p>
            <a:pPr lvl="0"/>
            <a:endParaRPr lang="en-US" dirty="0"/>
          </a:p>
        </p:txBody>
      </p:sp>
    </p:spTree>
    <p:extLst>
      <p:ext uri="{BB962C8B-B14F-4D97-AF65-F5344CB8AC3E}">
        <p14:creationId xmlns:p14="http://schemas.microsoft.com/office/powerpoint/2010/main" val="36709439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fontScale="92500" lnSpcReduction="10000"/>
          </a:bodyPr>
          <a:lstStyle/>
          <a:p>
            <a:pPr lvl="0"/>
            <a:r>
              <a:rPr lang="en-US" sz="3600" b="1" dirty="0">
                <a:effectLst>
                  <a:outerShdw blurRad="38100" dist="38100" dir="2700000" algn="tl">
                    <a:srgbClr val="000000">
                      <a:alpha val="43137"/>
                    </a:srgbClr>
                  </a:outerShdw>
                </a:effectLst>
              </a:rPr>
              <a:t>Knowledge, Liberty, and Responsibility (2)</a:t>
            </a:r>
          </a:p>
          <a:p>
            <a:pPr lvl="1"/>
            <a:r>
              <a:rPr lang="en-US" sz="3200" b="1" dirty="0">
                <a:effectLst>
                  <a:outerShdw blurRad="38100" dist="38100" dir="2700000" algn="tl">
                    <a:srgbClr val="000000">
                      <a:alpha val="43137"/>
                    </a:srgbClr>
                  </a:outerShdw>
                </a:effectLst>
              </a:rPr>
              <a:t> Sexuality is a gift from God</a:t>
            </a:r>
          </a:p>
          <a:p>
            <a:pPr lvl="1"/>
            <a:r>
              <a:rPr lang="en-US" sz="3200" b="1" dirty="0">
                <a:effectLst>
                  <a:outerShdw blurRad="38100" dist="38100" dir="2700000" algn="tl">
                    <a:srgbClr val="000000">
                      <a:alpha val="43137"/>
                    </a:srgbClr>
                  </a:outerShdw>
                </a:effectLst>
              </a:rPr>
              <a:t> This can then be used to justify pedophilia, homosexuality, necrophilia, bestiality, etc.</a:t>
            </a:r>
          </a:p>
          <a:p>
            <a:pPr lvl="1"/>
            <a:r>
              <a:rPr lang="en-US" sz="3200" b="1" dirty="0">
                <a:effectLst>
                  <a:outerShdw blurRad="38100" dist="38100" dir="2700000" algn="tl">
                    <a:srgbClr val="000000">
                      <a:alpha val="43137"/>
                    </a:srgbClr>
                  </a:outerShdw>
                </a:effectLst>
              </a:rPr>
              <a:t> Psychology can be a useful tool when it comes to our finiteness and brokenness</a:t>
            </a:r>
          </a:p>
          <a:p>
            <a:pPr lvl="1"/>
            <a:r>
              <a:rPr lang="en-US" sz="3200" b="1" dirty="0">
                <a:effectLst>
                  <a:outerShdw blurRad="38100" dist="38100" dir="2700000" algn="tl">
                    <a:srgbClr val="000000">
                      <a:alpha val="43137"/>
                    </a:srgbClr>
                  </a:outerShdw>
                </a:effectLst>
              </a:rPr>
              <a:t> We can’t really blame the criminal, psychologically they are inept, or they were abused at one point</a:t>
            </a:r>
          </a:p>
          <a:p>
            <a:pPr lvl="1"/>
            <a:r>
              <a:rPr lang="en-US" sz="3200" b="1" dirty="0">
                <a:effectLst>
                  <a:outerShdw blurRad="38100" dist="38100" dir="2700000" algn="tl">
                    <a:srgbClr val="000000">
                      <a:alpha val="43137"/>
                    </a:srgbClr>
                  </a:outerShdw>
                </a:effectLst>
              </a:rPr>
              <a:t> We can’t really condemn their actions, it is their psychological disjunction which is the problem</a:t>
            </a:r>
          </a:p>
          <a:p>
            <a:pPr lvl="1"/>
            <a:r>
              <a:rPr lang="en-US" sz="3200" b="1" dirty="0">
                <a:effectLst>
                  <a:outerShdw blurRad="38100" dist="38100" dir="2700000" algn="tl">
                    <a:srgbClr val="000000">
                      <a:alpha val="43137"/>
                    </a:srgbClr>
                  </a:outerShdw>
                </a:effectLst>
              </a:rPr>
              <a:t> Medications can be very useful in a fallen world in order to help us</a:t>
            </a:r>
          </a:p>
          <a:p>
            <a:pPr lvl="1"/>
            <a:r>
              <a:rPr lang="en-US" sz="3200" b="1" dirty="0">
                <a:effectLst>
                  <a:outerShdw blurRad="38100" dist="38100" dir="2700000" algn="tl">
                    <a:srgbClr val="000000">
                      <a:alpha val="43137"/>
                    </a:srgbClr>
                  </a:outerShdw>
                </a:effectLst>
              </a:rPr>
              <a:t> Meanwhile the patient suffers greater harm than what the original prescription was for</a:t>
            </a:r>
            <a:endParaRPr lang="en-US" dirty="0"/>
          </a:p>
          <a:p>
            <a:pPr lvl="0"/>
            <a:endParaRPr lang="en-US" dirty="0"/>
          </a:p>
        </p:txBody>
      </p:sp>
    </p:spTree>
    <p:extLst>
      <p:ext uri="{BB962C8B-B14F-4D97-AF65-F5344CB8AC3E}">
        <p14:creationId xmlns:p14="http://schemas.microsoft.com/office/powerpoint/2010/main" val="45814534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lnSpcReduction="10000"/>
          </a:bodyPr>
          <a:lstStyle/>
          <a:p>
            <a:pPr lvl="0"/>
            <a:r>
              <a:rPr lang="en-US" sz="3600" b="1" dirty="0">
                <a:effectLst>
                  <a:outerShdw blurRad="38100" dist="38100" dir="2700000" algn="tl">
                    <a:srgbClr val="000000">
                      <a:alpha val="43137"/>
                    </a:srgbClr>
                  </a:outerShdw>
                </a:effectLst>
              </a:rPr>
              <a:t>Knowledge, Liberty, and Responsibility (3)</a:t>
            </a:r>
          </a:p>
          <a:p>
            <a:pPr lvl="1"/>
            <a:r>
              <a:rPr lang="en-US" sz="3200" b="1" dirty="0">
                <a:effectLst>
                  <a:outerShdw blurRad="38100" dist="38100" dir="2700000" algn="tl">
                    <a:srgbClr val="000000">
                      <a:alpha val="43137"/>
                    </a:srgbClr>
                  </a:outerShdw>
                </a:effectLst>
              </a:rPr>
              <a:t> In all of these things we see how knowledge can be utilized by us for evil</a:t>
            </a:r>
          </a:p>
          <a:p>
            <a:pPr lvl="1"/>
            <a:r>
              <a:rPr lang="en-US" sz="3200" b="1" dirty="0">
                <a:effectLst>
                  <a:outerShdw blurRad="38100" dist="38100" dir="2700000" algn="tl">
                    <a:srgbClr val="000000">
                      <a:alpha val="43137"/>
                    </a:srgbClr>
                  </a:outerShdw>
                </a:effectLst>
              </a:rPr>
              <a:t> The same is true when it comes to our knowledge of God</a:t>
            </a:r>
          </a:p>
          <a:p>
            <a:pPr lvl="1"/>
            <a:r>
              <a:rPr lang="en-US" sz="3200" b="1" dirty="0">
                <a:effectLst>
                  <a:outerShdw blurRad="38100" dist="38100" dir="2700000" algn="tl">
                    <a:srgbClr val="000000">
                      <a:alpha val="43137"/>
                    </a:srgbClr>
                  </a:outerShdw>
                </a:effectLst>
              </a:rPr>
              <a:t> We have “One God, One Lord”</a:t>
            </a:r>
          </a:p>
          <a:p>
            <a:pPr lvl="1"/>
            <a:r>
              <a:rPr lang="en-US" sz="3200" b="1" dirty="0">
                <a:effectLst>
                  <a:outerShdw blurRad="38100" dist="38100" dir="2700000" algn="tl">
                    <a:srgbClr val="000000">
                      <a:alpha val="43137"/>
                    </a:srgbClr>
                  </a:outerShdw>
                </a:effectLst>
              </a:rPr>
              <a:t> “Food is only food”</a:t>
            </a:r>
          </a:p>
          <a:p>
            <a:pPr lvl="1"/>
            <a:r>
              <a:rPr lang="en-US" sz="3200" b="1" dirty="0">
                <a:effectLst>
                  <a:outerShdw blurRad="38100" dist="38100" dir="2700000" algn="tl">
                    <a:srgbClr val="000000">
                      <a:alpha val="43137"/>
                    </a:srgbClr>
                  </a:outerShdw>
                </a:effectLst>
              </a:rPr>
              <a:t> Are they wrong? No</a:t>
            </a:r>
          </a:p>
          <a:p>
            <a:pPr lvl="1"/>
            <a:r>
              <a:rPr lang="en-US" sz="3200" b="1" dirty="0">
                <a:effectLst>
                  <a:outerShdw blurRad="38100" dist="38100" dir="2700000" algn="tl">
                    <a:srgbClr val="000000">
                      <a:alpha val="43137"/>
                    </a:srgbClr>
                  </a:outerShdw>
                </a:effectLst>
              </a:rPr>
              <a:t> The knowledge is being </a:t>
            </a:r>
            <a:r>
              <a:rPr lang="en-US" sz="3200" b="1" i="1" u="sng" dirty="0">
                <a:effectLst>
                  <a:outerShdw blurRad="38100" dist="38100" dir="2700000" algn="tl">
                    <a:srgbClr val="000000">
                      <a:alpha val="43137"/>
                    </a:srgbClr>
                  </a:outerShdw>
                </a:effectLst>
              </a:rPr>
              <a:t>utilized</a:t>
            </a:r>
            <a:r>
              <a:rPr lang="en-US" sz="3200" b="1" dirty="0">
                <a:effectLst>
                  <a:outerShdw blurRad="38100" dist="38100" dir="2700000" algn="tl">
                    <a:srgbClr val="000000">
                      <a:alpha val="43137"/>
                    </a:srgbClr>
                  </a:outerShdw>
                </a:effectLst>
              </a:rPr>
              <a:t> to them eating food in the temples with idolaters</a:t>
            </a:r>
          </a:p>
          <a:p>
            <a:pPr lvl="1"/>
            <a:r>
              <a:rPr lang="en-US" sz="3200" b="1" dirty="0">
                <a:effectLst>
                  <a:outerShdw blurRad="38100" dist="38100" dir="2700000" algn="tl">
                    <a:srgbClr val="000000">
                      <a:alpha val="43137"/>
                    </a:srgbClr>
                  </a:outerShdw>
                </a:effectLst>
              </a:rPr>
              <a:t> He goes to the fact that there are brothers and sisters who will see and experience this who will be led to destruction</a:t>
            </a:r>
          </a:p>
          <a:p>
            <a:pPr lvl="1"/>
            <a:r>
              <a:rPr lang="en-US" sz="3200" b="1" dirty="0">
                <a:effectLst>
                  <a:outerShdw blurRad="38100" dist="38100" dir="2700000" algn="tl">
                    <a:srgbClr val="000000">
                      <a:alpha val="43137"/>
                    </a:srgbClr>
                  </a:outerShdw>
                </a:effectLst>
              </a:rPr>
              <a:t> The knowledge is then being utilized for evil</a:t>
            </a:r>
            <a:endParaRPr lang="en-US" dirty="0"/>
          </a:p>
          <a:p>
            <a:pPr lvl="0"/>
            <a:endParaRPr lang="en-US" dirty="0"/>
          </a:p>
        </p:txBody>
      </p:sp>
    </p:spTree>
    <p:extLst>
      <p:ext uri="{BB962C8B-B14F-4D97-AF65-F5344CB8AC3E}">
        <p14:creationId xmlns:p14="http://schemas.microsoft.com/office/powerpoint/2010/main" val="261308660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a:bodyPr>
          <a:lstStyle/>
          <a:p>
            <a:pPr lvl="0"/>
            <a:r>
              <a:rPr lang="en-US" sz="4000" b="1" dirty="0">
                <a:effectLst>
                  <a:outerShdw blurRad="38100" dist="38100" dir="2700000" algn="tl">
                    <a:srgbClr val="000000">
                      <a:alpha val="43137"/>
                    </a:srgbClr>
                  </a:outerShdw>
                </a:effectLst>
              </a:rPr>
              <a:t>Knowledge, Liberty, and Responsibility (4)</a:t>
            </a:r>
          </a:p>
          <a:p>
            <a:pPr lvl="1"/>
            <a:r>
              <a:rPr lang="en-US" sz="3600" b="1" dirty="0">
                <a:effectLst>
                  <a:outerShdw blurRad="38100" dist="38100" dir="2700000" algn="tl">
                    <a:srgbClr val="000000">
                      <a:alpha val="43137"/>
                    </a:srgbClr>
                  </a:outerShdw>
                </a:effectLst>
              </a:rPr>
              <a:t> The same is true with God’s Sovereignty and Predestination</a:t>
            </a:r>
          </a:p>
          <a:p>
            <a:pPr lvl="1"/>
            <a:r>
              <a:rPr lang="en-US" sz="3600" b="1" dirty="0">
                <a:effectLst>
                  <a:outerShdw blurRad="38100" dist="38100" dir="2700000" algn="tl">
                    <a:srgbClr val="000000">
                      <a:alpha val="43137"/>
                    </a:srgbClr>
                  </a:outerShdw>
                </a:effectLst>
              </a:rPr>
              <a:t> This knowledge can lead to the wrong </a:t>
            </a:r>
            <a:r>
              <a:rPr lang="en-US" sz="3600" b="1" i="1" u="sng" dirty="0">
                <a:effectLst>
                  <a:outerShdw blurRad="38100" dist="38100" dir="2700000" algn="tl">
                    <a:srgbClr val="000000">
                      <a:alpha val="43137"/>
                    </a:srgbClr>
                  </a:outerShdw>
                </a:effectLst>
              </a:rPr>
              <a:t>application</a:t>
            </a:r>
            <a:endParaRPr lang="en-US" sz="3600" b="1" dirty="0">
              <a:effectLst>
                <a:outerShdw blurRad="38100" dist="38100" dir="2700000" algn="tl">
                  <a:srgbClr val="000000">
                    <a:alpha val="43137"/>
                  </a:srgbClr>
                </a:outerShdw>
              </a:effectLst>
            </a:endParaRPr>
          </a:p>
          <a:p>
            <a:pPr lvl="1"/>
            <a:r>
              <a:rPr lang="en-US" sz="3600" b="1" dirty="0">
                <a:effectLst>
                  <a:outerShdw blurRad="38100" dist="38100" dir="2700000" algn="tl">
                    <a:srgbClr val="000000">
                      <a:alpha val="43137"/>
                    </a:srgbClr>
                  </a:outerShdw>
                </a:effectLst>
              </a:rPr>
              <a:t> Our actions do not matter, we have no real responsibility, we are free to do whatever we want</a:t>
            </a:r>
          </a:p>
          <a:p>
            <a:pPr lvl="1"/>
            <a:r>
              <a:rPr lang="en-US" sz="3600" b="1" dirty="0">
                <a:effectLst>
                  <a:outerShdw blurRad="38100" dist="38100" dir="2700000" algn="tl">
                    <a:srgbClr val="000000">
                      <a:alpha val="43137"/>
                    </a:srgbClr>
                  </a:outerShdw>
                </a:effectLst>
              </a:rPr>
              <a:t> Consider too God’s grace</a:t>
            </a:r>
          </a:p>
          <a:p>
            <a:pPr lvl="1"/>
            <a:r>
              <a:rPr lang="en-US" sz="3600" b="1" dirty="0">
                <a:effectLst>
                  <a:outerShdw blurRad="38100" dist="38100" dir="2700000" algn="tl">
                    <a:srgbClr val="000000">
                      <a:alpha val="43137"/>
                    </a:srgbClr>
                  </a:outerShdw>
                </a:effectLst>
              </a:rPr>
              <a:t> Paul deals with this topic in depth in the book of Romans</a:t>
            </a:r>
          </a:p>
          <a:p>
            <a:pPr lvl="1"/>
            <a:r>
              <a:rPr lang="en-US" sz="3600" b="1" dirty="0">
                <a:effectLst>
                  <a:outerShdw blurRad="38100" dist="38100" dir="2700000" algn="tl">
                    <a:srgbClr val="000000">
                      <a:alpha val="43137"/>
                    </a:srgbClr>
                  </a:outerShdw>
                </a:effectLst>
              </a:rPr>
              <a:t> He writes…</a:t>
            </a:r>
            <a:endParaRPr lang="en-US" sz="2800" dirty="0"/>
          </a:p>
          <a:p>
            <a:pPr lvl="0"/>
            <a:endParaRPr lang="en-US" dirty="0"/>
          </a:p>
        </p:txBody>
      </p:sp>
    </p:spTree>
    <p:extLst>
      <p:ext uri="{BB962C8B-B14F-4D97-AF65-F5344CB8AC3E}">
        <p14:creationId xmlns:p14="http://schemas.microsoft.com/office/powerpoint/2010/main" val="1137512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10000"/>
          </a:bodyPr>
          <a:lstStyle/>
          <a:p>
            <a:pPr marL="0" lvl="0" indent="0" algn="ctr">
              <a:buNone/>
            </a:pPr>
            <a:r>
              <a:rPr lang="en-US" sz="3600" b="1" dirty="0">
                <a:effectLst>
                  <a:outerShdw blurRad="38100" dist="38100" dir="2700000" algn="tl">
                    <a:srgbClr val="000000">
                      <a:alpha val="43137"/>
                    </a:srgbClr>
                  </a:outerShdw>
                </a:effectLst>
              </a:rPr>
              <a:t>“21 But now the righteousness of God has been manifested apart from the law, although the Law and the Prophets bear witness to it— 22 </a:t>
            </a:r>
            <a:r>
              <a:rPr lang="en-US" sz="3600" b="1" i="1" u="sng" dirty="0">
                <a:effectLst>
                  <a:outerShdw blurRad="38100" dist="38100" dir="2700000" algn="tl">
                    <a:srgbClr val="000000">
                      <a:alpha val="43137"/>
                    </a:srgbClr>
                  </a:outerShdw>
                </a:effectLst>
              </a:rPr>
              <a:t>the righteousness of God through faith in Jesus Christ for all who believe. For there is no distinction: 23 for all have sinned and fall short of the glory of God, 24 and are justified by his grace as a gift, through the redemption that is in Christ Jesus, </a:t>
            </a:r>
            <a:r>
              <a:rPr lang="en-US" sz="3600" b="1" dirty="0">
                <a:effectLst>
                  <a:outerShdw blurRad="38100" dist="38100" dir="2700000" algn="tl">
                    <a:srgbClr val="000000">
                      <a:alpha val="43137"/>
                    </a:srgbClr>
                  </a:outerShdw>
                </a:effectLst>
              </a:rPr>
              <a:t>25 whom God put forward as a propitiation by his blood, to be received by faith. This was to show God’s righteousness, because in his divine forbearance he had passed over former sins. 26 It was to show his righteousness at the present time, so that he might be just and the justifier of the one who has faith in Jesus.” </a:t>
            </a:r>
          </a:p>
          <a:p>
            <a:pPr marL="0" lvl="0" indent="0" algn="ctr">
              <a:buNone/>
            </a:pPr>
            <a:r>
              <a:rPr lang="en-US" sz="3600" b="1" dirty="0">
                <a:effectLst>
                  <a:outerShdw blurRad="38100" dist="38100" dir="2700000" algn="tl">
                    <a:srgbClr val="000000">
                      <a:alpha val="43137"/>
                    </a:srgbClr>
                  </a:outerShdw>
                </a:effectLst>
              </a:rPr>
              <a:t>(Romans 3:21-26, ESV)</a:t>
            </a:r>
          </a:p>
          <a:p>
            <a:pPr marL="0" lvl="0" indent="0" algn="ctr">
              <a:buNone/>
            </a:pPr>
            <a:r>
              <a:rPr lang="en-US" sz="3600" b="1" dirty="0">
                <a:effectLst>
                  <a:outerShdw blurRad="38100" dist="38100" dir="2700000" algn="tl">
                    <a:srgbClr val="000000">
                      <a:alpha val="43137"/>
                    </a:srgbClr>
                  </a:outerShdw>
                </a:effectLst>
              </a:rPr>
              <a:t>[Emphasis Mine]</a:t>
            </a:r>
            <a:endParaRPr lang="en-US" dirty="0"/>
          </a:p>
        </p:txBody>
      </p:sp>
    </p:spTree>
    <p:extLst>
      <p:ext uri="{BB962C8B-B14F-4D97-AF65-F5344CB8AC3E}">
        <p14:creationId xmlns:p14="http://schemas.microsoft.com/office/powerpoint/2010/main" val="88079441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a:bodyPr>
          <a:lstStyle/>
          <a:p>
            <a:pPr lvl="0"/>
            <a:r>
              <a:rPr lang="en-US" sz="4000" b="1" dirty="0">
                <a:effectLst>
                  <a:outerShdw blurRad="38100" dist="38100" dir="2700000" algn="tl">
                    <a:srgbClr val="000000">
                      <a:alpha val="43137"/>
                    </a:srgbClr>
                  </a:outerShdw>
                </a:effectLst>
              </a:rPr>
              <a:t>Knowledge, Liberty, and Responsibility (5)</a:t>
            </a:r>
          </a:p>
          <a:p>
            <a:pPr lvl="1"/>
            <a:r>
              <a:rPr lang="en-US" sz="3600" b="1" dirty="0">
                <a:effectLst>
                  <a:outerShdw blurRad="38100" dist="38100" dir="2700000" algn="tl">
                    <a:srgbClr val="000000">
                      <a:alpha val="43137"/>
                    </a:srgbClr>
                  </a:outerShdw>
                </a:effectLst>
              </a:rPr>
              <a:t> We are given righteousness through God’s grace</a:t>
            </a:r>
          </a:p>
          <a:p>
            <a:pPr lvl="1"/>
            <a:r>
              <a:rPr lang="en-US" sz="3600" b="1" dirty="0">
                <a:effectLst>
                  <a:outerShdw blurRad="38100" dist="38100" dir="2700000" algn="tl">
                    <a:srgbClr val="000000">
                      <a:alpha val="43137"/>
                    </a:srgbClr>
                  </a:outerShdw>
                </a:effectLst>
              </a:rPr>
              <a:t> It is faith in Christ which justifies</a:t>
            </a:r>
          </a:p>
          <a:p>
            <a:pPr lvl="1"/>
            <a:r>
              <a:rPr lang="en-US" sz="3600" b="1" dirty="0">
                <a:effectLst>
                  <a:outerShdw blurRad="38100" dist="38100" dir="2700000" algn="tl">
                    <a:srgbClr val="000000">
                      <a:alpha val="43137"/>
                    </a:srgbClr>
                  </a:outerShdw>
                </a:effectLst>
              </a:rPr>
              <a:t> What is the immediate problem that arises?</a:t>
            </a:r>
          </a:p>
          <a:p>
            <a:pPr lvl="1"/>
            <a:r>
              <a:rPr lang="en-US" sz="3600" b="1" dirty="0">
                <a:effectLst>
                  <a:outerShdw blurRad="38100" dist="38100" dir="2700000" algn="tl">
                    <a:srgbClr val="000000">
                      <a:alpha val="43137"/>
                    </a:srgbClr>
                  </a:outerShdw>
                </a:effectLst>
              </a:rPr>
              <a:t> After making his grand argument that we are saved by God’s grace through faith in Jesus the potential pitfall is before us</a:t>
            </a:r>
          </a:p>
          <a:p>
            <a:pPr lvl="1"/>
            <a:r>
              <a:rPr lang="en-US" sz="3600" b="1" dirty="0">
                <a:effectLst>
                  <a:outerShdw blurRad="38100" dist="38100" dir="2700000" algn="tl">
                    <a:srgbClr val="000000">
                      <a:alpha val="43137"/>
                    </a:srgbClr>
                  </a:outerShdw>
                </a:effectLst>
              </a:rPr>
              <a:t> Paul predicts the pitfall when he says…</a:t>
            </a:r>
            <a:endParaRPr lang="en-US" sz="2800" dirty="0"/>
          </a:p>
          <a:p>
            <a:pPr lvl="0"/>
            <a:endParaRPr lang="en-US" dirty="0"/>
          </a:p>
        </p:txBody>
      </p:sp>
    </p:spTree>
    <p:extLst>
      <p:ext uri="{BB962C8B-B14F-4D97-AF65-F5344CB8AC3E}">
        <p14:creationId xmlns:p14="http://schemas.microsoft.com/office/powerpoint/2010/main" val="39846303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lvl="0" indent="0" algn="ctr">
              <a:buNone/>
            </a:pPr>
            <a:r>
              <a:rPr lang="en-US" sz="4400" b="1" dirty="0">
                <a:effectLst>
                  <a:outerShdw blurRad="38100" dist="38100" dir="2700000" algn="tl">
                    <a:srgbClr val="000000">
                      <a:alpha val="43137"/>
                    </a:srgbClr>
                  </a:outerShdw>
                </a:effectLst>
              </a:rPr>
              <a:t>“1 What shall we say then? Are we to continue in sin that grace may abound? 2 By no means! How can we who died to sin still live in it? 3 Do you not know that all of us who have been baptized into Christ Jesus were baptized into his death? 4 We were buried therefore with him by baptism into death, in order that, just as Christ was raised from the dead by the glory of the Father, we too might walk in newness of life.” </a:t>
            </a:r>
          </a:p>
          <a:p>
            <a:pPr marL="0" lvl="0" indent="0" algn="ctr">
              <a:buNone/>
            </a:pPr>
            <a:r>
              <a:rPr lang="en-US" sz="4400" b="1" dirty="0">
                <a:effectLst>
                  <a:outerShdw blurRad="38100" dist="38100" dir="2700000" algn="tl">
                    <a:srgbClr val="000000">
                      <a:alpha val="43137"/>
                    </a:srgbClr>
                  </a:outerShdw>
                </a:effectLst>
              </a:rPr>
              <a:t>(Romans 6:1-4, ESV)</a:t>
            </a:r>
          </a:p>
        </p:txBody>
      </p:sp>
    </p:spTree>
    <p:extLst>
      <p:ext uri="{BB962C8B-B14F-4D97-AF65-F5344CB8AC3E}">
        <p14:creationId xmlns:p14="http://schemas.microsoft.com/office/powerpoint/2010/main" val="291586585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fontScale="92500" lnSpcReduction="10000"/>
          </a:bodyPr>
          <a:lstStyle/>
          <a:p>
            <a:pPr lvl="0"/>
            <a:r>
              <a:rPr lang="en-US" sz="4000" b="1" dirty="0">
                <a:effectLst>
                  <a:outerShdw blurRad="38100" dist="38100" dir="2700000" algn="tl">
                    <a:srgbClr val="000000">
                      <a:alpha val="43137"/>
                    </a:srgbClr>
                  </a:outerShdw>
                </a:effectLst>
              </a:rPr>
              <a:t>Knowledge, Liberty, and Responsibility (6)</a:t>
            </a:r>
          </a:p>
          <a:p>
            <a:pPr lvl="1"/>
            <a:r>
              <a:rPr lang="en-US" sz="3600" b="1" dirty="0">
                <a:effectLst>
                  <a:outerShdw blurRad="38100" dist="38100" dir="2700000" algn="tl">
                    <a:srgbClr val="000000">
                      <a:alpha val="43137"/>
                    </a:srgbClr>
                  </a:outerShdw>
                </a:effectLst>
              </a:rPr>
              <a:t> The first pitfall comes from the idea that the greater our sins the more grace is given</a:t>
            </a:r>
          </a:p>
          <a:p>
            <a:pPr lvl="1"/>
            <a:r>
              <a:rPr lang="en-US" sz="3600" b="1" dirty="0">
                <a:effectLst>
                  <a:outerShdw blurRad="38100" dist="38100" dir="2700000" algn="tl">
                    <a:srgbClr val="000000">
                      <a:alpha val="43137"/>
                    </a:srgbClr>
                  </a:outerShdw>
                </a:effectLst>
              </a:rPr>
              <a:t> Why not sin?!</a:t>
            </a:r>
          </a:p>
          <a:p>
            <a:pPr lvl="1"/>
            <a:r>
              <a:rPr lang="en-US" sz="3600" b="1" dirty="0">
                <a:effectLst>
                  <a:outerShdw blurRad="38100" dist="38100" dir="2700000" algn="tl">
                    <a:srgbClr val="000000">
                      <a:alpha val="43137"/>
                    </a:srgbClr>
                  </a:outerShdw>
                </a:effectLst>
              </a:rPr>
              <a:t> Isn’t </a:t>
            </a:r>
            <a:r>
              <a:rPr lang="en-US" sz="3600" b="1" i="1" u="sng" dirty="0">
                <a:effectLst>
                  <a:outerShdw blurRad="38100" dist="38100" dir="2700000" algn="tl">
                    <a:srgbClr val="000000">
                      <a:alpha val="43137"/>
                    </a:srgbClr>
                  </a:outerShdw>
                </a:effectLst>
              </a:rPr>
              <a:t>more</a:t>
            </a:r>
            <a:r>
              <a:rPr lang="en-US" sz="3600" b="1" dirty="0">
                <a:effectLst>
                  <a:outerShdw blurRad="38100" dist="38100" dir="2700000" algn="tl">
                    <a:srgbClr val="000000">
                      <a:alpha val="43137"/>
                    </a:srgbClr>
                  </a:outerShdw>
                </a:effectLst>
              </a:rPr>
              <a:t> grace greater than </a:t>
            </a:r>
            <a:r>
              <a:rPr lang="en-US" sz="3600" b="1" i="1" u="sng" dirty="0">
                <a:effectLst>
                  <a:outerShdw blurRad="38100" dist="38100" dir="2700000" algn="tl">
                    <a:srgbClr val="000000">
                      <a:alpha val="43137"/>
                    </a:srgbClr>
                  </a:outerShdw>
                </a:effectLst>
              </a:rPr>
              <a:t>less</a:t>
            </a:r>
            <a:r>
              <a:rPr lang="en-US" sz="3600" b="1" dirty="0">
                <a:effectLst>
                  <a:outerShdw blurRad="38100" dist="38100" dir="2700000" algn="tl">
                    <a:srgbClr val="000000">
                      <a:alpha val="43137"/>
                    </a:srgbClr>
                  </a:outerShdw>
                </a:effectLst>
              </a:rPr>
              <a:t> grace?</a:t>
            </a:r>
          </a:p>
          <a:p>
            <a:pPr lvl="1"/>
            <a:r>
              <a:rPr lang="en-US" sz="3600" b="1" dirty="0">
                <a:effectLst>
                  <a:outerShdw blurRad="38100" dist="38100" dir="2700000" algn="tl">
                    <a:srgbClr val="000000">
                      <a:alpha val="43137"/>
                    </a:srgbClr>
                  </a:outerShdw>
                </a:effectLst>
              </a:rPr>
              <a:t> The wheels of corruption are already turning even this true knowledge of grace on its head</a:t>
            </a:r>
          </a:p>
          <a:p>
            <a:pPr lvl="1"/>
            <a:r>
              <a:rPr lang="en-US" sz="3600" b="1" dirty="0">
                <a:effectLst>
                  <a:outerShdw blurRad="38100" dist="38100" dir="2700000" algn="tl">
                    <a:srgbClr val="000000">
                      <a:alpha val="43137"/>
                    </a:srgbClr>
                  </a:outerShdw>
                </a:effectLst>
              </a:rPr>
              <a:t> We do not sin so that grace may abound, but we were saved from the sinful lifestyles which require grace to begin with</a:t>
            </a:r>
          </a:p>
          <a:p>
            <a:pPr lvl="1"/>
            <a:r>
              <a:rPr lang="en-US" sz="3600" b="1" dirty="0">
                <a:effectLst>
                  <a:outerShdw blurRad="38100" dist="38100" dir="2700000" algn="tl">
                    <a:srgbClr val="000000">
                      <a:alpha val="43137"/>
                    </a:srgbClr>
                  </a:outerShdw>
                </a:effectLst>
              </a:rPr>
              <a:t> Another perspective is that we are no longer “under the law” but “under grace”</a:t>
            </a:r>
          </a:p>
          <a:p>
            <a:pPr lvl="1"/>
            <a:r>
              <a:rPr lang="en-US" sz="3600" b="1" dirty="0">
                <a:effectLst>
                  <a:outerShdw blurRad="38100" dist="38100" dir="2700000" algn="tl">
                    <a:srgbClr val="000000">
                      <a:alpha val="43137"/>
                    </a:srgbClr>
                  </a:outerShdw>
                </a:effectLst>
              </a:rPr>
              <a:t> Paul’s response to this is found in the same chapter</a:t>
            </a:r>
            <a:endParaRPr lang="en-US" sz="2800" dirty="0"/>
          </a:p>
          <a:p>
            <a:pPr lvl="0"/>
            <a:endParaRPr lang="en-US" dirty="0"/>
          </a:p>
        </p:txBody>
      </p:sp>
    </p:spTree>
    <p:extLst>
      <p:ext uri="{BB962C8B-B14F-4D97-AF65-F5344CB8AC3E}">
        <p14:creationId xmlns:p14="http://schemas.microsoft.com/office/powerpoint/2010/main" val="46902512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77500" lnSpcReduction="20000"/>
          </a:bodyPr>
          <a:lstStyle/>
          <a:p>
            <a:pPr marL="0" lvl="0" indent="0" algn="ctr">
              <a:buNone/>
            </a:pPr>
            <a:r>
              <a:rPr lang="en-US" sz="4400" b="1" dirty="0">
                <a:effectLst>
                  <a:outerShdw blurRad="38100" dist="38100" dir="2700000" algn="tl">
                    <a:srgbClr val="000000">
                      <a:alpha val="43137"/>
                    </a:srgbClr>
                  </a:outerShdw>
                </a:effectLst>
              </a:rPr>
              <a:t>“15 What then? Are we to sin because we are not under law but under grace? By no means! 16 Do you not know that if you present yourselves to anyone as obedient slaves, you are slaves of the one whom you obey, either of sin, which leads to death, or of obedience, which leads to righteousness? 17 But thanks be to God, that you who were once slaves of sin have become obedient from the heart to the standard of teaching to which you were committed, 18 and, having been set free from sin, have become slaves of righteousness. 19 I am speaking in human terms, because of your natural limitations. For just as you once presented your members as slaves to impurity and to lawlessness leading to more lawlessness, so now present your members as slaves to righteousness leading to sanctification.” </a:t>
            </a:r>
          </a:p>
          <a:p>
            <a:pPr marL="0" lvl="0" indent="0" algn="ctr">
              <a:buNone/>
            </a:pPr>
            <a:r>
              <a:rPr lang="en-US" sz="4400" b="1" dirty="0">
                <a:effectLst>
                  <a:outerShdw blurRad="38100" dist="38100" dir="2700000" algn="tl">
                    <a:srgbClr val="000000">
                      <a:alpha val="43137"/>
                    </a:srgbClr>
                  </a:outerShdw>
                </a:effectLst>
              </a:rPr>
              <a:t>(Romans 6:15-19, ESV).</a:t>
            </a:r>
          </a:p>
        </p:txBody>
      </p:sp>
    </p:spTree>
    <p:extLst>
      <p:ext uri="{BB962C8B-B14F-4D97-AF65-F5344CB8AC3E}">
        <p14:creationId xmlns:p14="http://schemas.microsoft.com/office/powerpoint/2010/main" val="91281053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fontScale="92500" lnSpcReduction="10000"/>
          </a:bodyPr>
          <a:lstStyle/>
          <a:p>
            <a:pPr lvl="0"/>
            <a:r>
              <a:rPr lang="en-US" sz="4000" b="1" dirty="0">
                <a:effectLst>
                  <a:outerShdw blurRad="38100" dist="38100" dir="2700000" algn="tl">
                    <a:srgbClr val="000000">
                      <a:alpha val="43137"/>
                    </a:srgbClr>
                  </a:outerShdw>
                </a:effectLst>
              </a:rPr>
              <a:t>Knowledge, Liberty, and Responsibility (7)</a:t>
            </a:r>
          </a:p>
          <a:p>
            <a:pPr lvl="1"/>
            <a:r>
              <a:rPr lang="en-US" sz="3600" b="1" dirty="0">
                <a:effectLst>
                  <a:outerShdw blurRad="38100" dist="38100" dir="2700000" algn="tl">
                    <a:srgbClr val="000000">
                      <a:alpha val="43137"/>
                    </a:srgbClr>
                  </a:outerShdw>
                </a:effectLst>
              </a:rPr>
              <a:t> Within the Christian belief system we </a:t>
            </a:r>
            <a:r>
              <a:rPr lang="en-US" sz="3600" b="1" i="1" u="sng" dirty="0">
                <a:effectLst>
                  <a:outerShdw blurRad="38100" dist="38100" dir="2700000" algn="tl">
                    <a:srgbClr val="000000">
                      <a:alpha val="43137"/>
                    </a:srgbClr>
                  </a:outerShdw>
                </a:effectLst>
              </a:rPr>
              <a:t>were</a:t>
            </a:r>
            <a:r>
              <a:rPr lang="en-US" sz="3600" b="1" dirty="0">
                <a:effectLst>
                  <a:outerShdw blurRad="38100" dist="38100" dir="2700000" algn="tl">
                    <a:srgbClr val="000000">
                      <a:alpha val="43137"/>
                    </a:srgbClr>
                  </a:outerShdw>
                </a:effectLst>
              </a:rPr>
              <a:t> slaves to our former passions prior to coming to the knowledge of Jesus Christ</a:t>
            </a:r>
          </a:p>
          <a:p>
            <a:pPr lvl="1"/>
            <a:r>
              <a:rPr lang="en-US" sz="3600" b="1" dirty="0">
                <a:effectLst>
                  <a:outerShdw blurRad="38100" dist="38100" dir="2700000" algn="tl">
                    <a:srgbClr val="000000">
                      <a:alpha val="43137"/>
                    </a:srgbClr>
                  </a:outerShdw>
                </a:effectLst>
              </a:rPr>
              <a:t> We are forgiven and we will be forgiven</a:t>
            </a:r>
          </a:p>
          <a:p>
            <a:pPr lvl="1"/>
            <a:r>
              <a:rPr lang="en-US" sz="3600" b="1" dirty="0">
                <a:effectLst>
                  <a:outerShdw blurRad="38100" dist="38100" dir="2700000" algn="tl">
                    <a:srgbClr val="000000">
                      <a:alpha val="43137"/>
                    </a:srgbClr>
                  </a:outerShdw>
                </a:effectLst>
              </a:rPr>
              <a:t> This should lead us not to a Christian liberty which claims we are utterly unbound</a:t>
            </a:r>
          </a:p>
          <a:p>
            <a:pPr lvl="1"/>
            <a:r>
              <a:rPr lang="en-US" sz="3600" b="1" dirty="0">
                <a:effectLst>
                  <a:outerShdw blurRad="38100" dist="38100" dir="2700000" algn="tl">
                    <a:srgbClr val="000000">
                      <a:alpha val="43137"/>
                    </a:srgbClr>
                  </a:outerShdw>
                </a:effectLst>
              </a:rPr>
              <a:t> All of these things lead us to the same conclusion</a:t>
            </a:r>
          </a:p>
          <a:p>
            <a:pPr lvl="1"/>
            <a:r>
              <a:rPr lang="en-US" sz="3600" b="1" dirty="0">
                <a:effectLst>
                  <a:outerShdw blurRad="38100" dist="38100" dir="2700000" algn="tl">
                    <a:srgbClr val="000000">
                      <a:alpha val="43137"/>
                    </a:srgbClr>
                  </a:outerShdw>
                </a:effectLst>
              </a:rPr>
              <a:t> Whether it is the knowledge of God’s grace, sovereignty, predestination, there being one God and one Lord, </a:t>
            </a:r>
            <a:r>
              <a:rPr lang="en-US" sz="3600" b="1" i="1" u="sng" dirty="0">
                <a:effectLst>
                  <a:outerShdw blurRad="38100" dist="38100" dir="2700000" algn="tl">
                    <a:srgbClr val="000000">
                      <a:alpha val="43137"/>
                    </a:srgbClr>
                  </a:outerShdw>
                </a:effectLst>
              </a:rPr>
              <a:t>we always twist it for the purpose of our personal liberty</a:t>
            </a:r>
          </a:p>
          <a:p>
            <a:pPr lvl="1"/>
            <a:r>
              <a:rPr lang="en-US" sz="3600" b="1" dirty="0">
                <a:effectLst>
                  <a:outerShdw blurRad="38100" dist="38100" dir="2700000" algn="tl">
                    <a:srgbClr val="000000">
                      <a:alpha val="43137"/>
                    </a:srgbClr>
                  </a:outerShdw>
                </a:effectLst>
              </a:rPr>
              <a:t> To justify our actions</a:t>
            </a:r>
            <a:endParaRPr lang="en-US" sz="2800" dirty="0"/>
          </a:p>
          <a:p>
            <a:pPr lvl="0"/>
            <a:endParaRPr lang="en-US" dirty="0"/>
          </a:p>
        </p:txBody>
      </p:sp>
    </p:spTree>
    <p:extLst>
      <p:ext uri="{BB962C8B-B14F-4D97-AF65-F5344CB8AC3E}">
        <p14:creationId xmlns:p14="http://schemas.microsoft.com/office/powerpoint/2010/main" val="297035437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fontScale="85000" lnSpcReduction="20000"/>
          </a:bodyPr>
          <a:lstStyle/>
          <a:p>
            <a:pPr lvl="0"/>
            <a:r>
              <a:rPr lang="en-US" sz="4000" b="1" dirty="0">
                <a:effectLst>
                  <a:outerShdw blurRad="38100" dist="38100" dir="2700000" algn="tl">
                    <a:srgbClr val="000000">
                      <a:alpha val="43137"/>
                    </a:srgbClr>
                  </a:outerShdw>
                </a:effectLst>
              </a:rPr>
              <a:t>Knowledge, Liberty, and Responsibility (8)</a:t>
            </a:r>
          </a:p>
          <a:p>
            <a:pPr lvl="1"/>
            <a:r>
              <a:rPr lang="en-US" sz="3600" b="1" dirty="0">
                <a:effectLst>
                  <a:outerShdw blurRad="38100" dist="38100" dir="2700000" algn="tl">
                    <a:srgbClr val="000000">
                      <a:alpha val="43137"/>
                    </a:srgbClr>
                  </a:outerShdw>
                </a:effectLst>
              </a:rPr>
              <a:t> “15  He who justifies the wicked and he who condemns the righteous are both alike an abomination to the LORD.” (Proverbs 17:15, ESV)</a:t>
            </a:r>
          </a:p>
          <a:p>
            <a:pPr lvl="1"/>
            <a:r>
              <a:rPr lang="en-US" sz="3600" b="1" dirty="0">
                <a:effectLst>
                  <a:outerShdw blurRad="38100" dist="38100" dir="2700000" algn="tl">
                    <a:srgbClr val="000000">
                      <a:alpha val="43137"/>
                    </a:srgbClr>
                  </a:outerShdw>
                </a:effectLst>
              </a:rPr>
              <a:t> We can read this to mean justified in a salvific sense</a:t>
            </a:r>
          </a:p>
          <a:p>
            <a:pPr lvl="1"/>
            <a:r>
              <a:rPr lang="en-US" sz="3600" b="1" dirty="0">
                <a:effectLst>
                  <a:outerShdw blurRad="38100" dist="38100" dir="2700000" algn="tl">
                    <a:srgbClr val="000000">
                      <a:alpha val="43137"/>
                    </a:srgbClr>
                  </a:outerShdw>
                </a:effectLst>
              </a:rPr>
              <a:t> This is not so much talking about justification in salvation, but talking about justifying wicked actions and condemning good ones</a:t>
            </a:r>
          </a:p>
          <a:p>
            <a:pPr lvl="1"/>
            <a:r>
              <a:rPr lang="en-US" sz="3600" b="1" dirty="0">
                <a:effectLst>
                  <a:outerShdw blurRad="38100" dist="38100" dir="2700000" algn="tl">
                    <a:srgbClr val="000000">
                      <a:alpha val="43137"/>
                    </a:srgbClr>
                  </a:outerShdw>
                </a:effectLst>
              </a:rPr>
              <a:t> When we utilize our knowledge for the purpose of evil we are justifying wickedness and condemning righteousness</a:t>
            </a:r>
          </a:p>
          <a:p>
            <a:pPr lvl="1"/>
            <a:r>
              <a:rPr lang="en-US" sz="3600" b="1" dirty="0">
                <a:effectLst>
                  <a:outerShdw blurRad="38100" dist="38100" dir="2700000" algn="tl">
                    <a:srgbClr val="000000">
                      <a:alpha val="43137"/>
                    </a:srgbClr>
                  </a:outerShdw>
                </a:effectLst>
              </a:rPr>
              <a:t> When we hold the belief “God is gracious therefore the sexually immoral can continue in their immorality”</a:t>
            </a:r>
          </a:p>
          <a:p>
            <a:pPr lvl="1"/>
            <a:r>
              <a:rPr lang="en-US" sz="3600" b="1" dirty="0">
                <a:effectLst>
                  <a:outerShdw blurRad="38100" dist="38100" dir="2700000" algn="tl">
                    <a:srgbClr val="000000">
                      <a:alpha val="43137"/>
                    </a:srgbClr>
                  </a:outerShdw>
                </a:effectLst>
              </a:rPr>
              <a:t> Or “”The unrighteous can continue in their unrighteousness”</a:t>
            </a:r>
          </a:p>
          <a:p>
            <a:pPr lvl="1"/>
            <a:r>
              <a:rPr lang="en-US" sz="3600" b="1" dirty="0">
                <a:effectLst>
                  <a:outerShdw blurRad="38100" dist="38100" dir="2700000" algn="tl">
                    <a:srgbClr val="000000">
                      <a:alpha val="43137"/>
                    </a:srgbClr>
                  </a:outerShdw>
                </a:effectLst>
              </a:rPr>
              <a:t> We actively partake in being an abomination to God</a:t>
            </a:r>
            <a:endParaRPr lang="en-US" dirty="0"/>
          </a:p>
        </p:txBody>
      </p:sp>
    </p:spTree>
    <p:extLst>
      <p:ext uri="{BB962C8B-B14F-4D97-AF65-F5344CB8AC3E}">
        <p14:creationId xmlns:p14="http://schemas.microsoft.com/office/powerpoint/2010/main" val="71782868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fontScale="92500" lnSpcReduction="20000"/>
          </a:bodyPr>
          <a:lstStyle/>
          <a:p>
            <a:pPr lvl="0"/>
            <a:r>
              <a:rPr lang="en-US" sz="4000" b="1" dirty="0">
                <a:effectLst>
                  <a:outerShdw blurRad="38100" dist="38100" dir="2700000" algn="tl">
                    <a:srgbClr val="000000">
                      <a:alpha val="43137"/>
                    </a:srgbClr>
                  </a:outerShdw>
                </a:effectLst>
              </a:rPr>
              <a:t>Knowledge, Liberty, and Responsibility (9)</a:t>
            </a:r>
          </a:p>
          <a:p>
            <a:pPr lvl="1"/>
            <a:r>
              <a:rPr lang="en-US" sz="3600" b="1" dirty="0">
                <a:effectLst>
                  <a:outerShdw blurRad="38100" dist="38100" dir="2700000" algn="tl">
                    <a:srgbClr val="000000">
                      <a:alpha val="43137"/>
                    </a:srgbClr>
                  </a:outerShdw>
                </a:effectLst>
              </a:rPr>
              <a:t> That is the case with all of this</a:t>
            </a:r>
          </a:p>
          <a:p>
            <a:pPr lvl="1"/>
            <a:r>
              <a:rPr lang="en-US" sz="3600" b="1" dirty="0">
                <a:effectLst>
                  <a:outerShdw blurRad="38100" dist="38100" dir="2700000" algn="tl">
                    <a:srgbClr val="000000">
                      <a:alpha val="43137"/>
                    </a:srgbClr>
                  </a:outerShdw>
                </a:effectLst>
              </a:rPr>
              <a:t> This knowledge is not meant to free us to do whatever </a:t>
            </a:r>
            <a:r>
              <a:rPr lang="en-US" sz="3600" b="1" i="1" u="sng" dirty="0">
                <a:effectLst>
                  <a:outerShdw blurRad="38100" dist="38100" dir="2700000" algn="tl">
                    <a:srgbClr val="000000">
                      <a:alpha val="43137"/>
                    </a:srgbClr>
                  </a:outerShdw>
                </a:effectLst>
              </a:rPr>
              <a:t>we want</a:t>
            </a:r>
            <a:endParaRPr lang="en-US" sz="3600" b="1" dirty="0">
              <a:effectLst>
                <a:outerShdw blurRad="38100" dist="38100" dir="2700000" algn="tl">
                  <a:srgbClr val="000000">
                    <a:alpha val="43137"/>
                  </a:srgbClr>
                </a:outerShdw>
              </a:effectLst>
            </a:endParaRPr>
          </a:p>
          <a:p>
            <a:pPr lvl="1"/>
            <a:r>
              <a:rPr lang="en-US" sz="3600" b="1" dirty="0">
                <a:effectLst>
                  <a:outerShdw blurRad="38100" dist="38100" dir="2700000" algn="tl">
                    <a:srgbClr val="000000">
                      <a:alpha val="43137"/>
                    </a:srgbClr>
                  </a:outerShdw>
                </a:effectLst>
              </a:rPr>
              <a:t> It is meant to save us from the slavery of sin that we can be free to live in righteousness in Christ</a:t>
            </a:r>
          </a:p>
          <a:p>
            <a:pPr lvl="1"/>
            <a:r>
              <a:rPr lang="en-US" sz="3600" b="1" dirty="0">
                <a:effectLst>
                  <a:outerShdw blurRad="38100" dist="38100" dir="2700000" algn="tl">
                    <a:srgbClr val="000000">
                      <a:alpha val="43137"/>
                    </a:srgbClr>
                  </a:outerShdw>
                </a:effectLst>
              </a:rPr>
              <a:t> Our freedom is </a:t>
            </a:r>
            <a:r>
              <a:rPr lang="en-US" sz="3600" b="1" i="1" u="sng" dirty="0">
                <a:effectLst>
                  <a:outerShdw blurRad="38100" dist="38100" dir="2700000" algn="tl">
                    <a:srgbClr val="000000">
                      <a:alpha val="43137"/>
                    </a:srgbClr>
                  </a:outerShdw>
                </a:effectLst>
              </a:rPr>
              <a:t>not</a:t>
            </a:r>
            <a:r>
              <a:rPr lang="en-US" sz="3600" b="1" dirty="0">
                <a:effectLst>
                  <a:outerShdw blurRad="38100" dist="38100" dir="2700000" algn="tl">
                    <a:srgbClr val="000000">
                      <a:alpha val="43137"/>
                    </a:srgbClr>
                  </a:outerShdw>
                </a:effectLst>
              </a:rPr>
              <a:t> complete and utter liberty to do whatever we want, it </a:t>
            </a:r>
            <a:r>
              <a:rPr lang="en-US" sz="3600" b="1" i="1" u="sng" dirty="0">
                <a:effectLst>
                  <a:outerShdw blurRad="38100" dist="38100" dir="2700000" algn="tl">
                    <a:srgbClr val="000000">
                      <a:alpha val="43137"/>
                    </a:srgbClr>
                  </a:outerShdw>
                </a:effectLst>
              </a:rPr>
              <a:t>is</a:t>
            </a:r>
            <a:r>
              <a:rPr lang="en-US" sz="3600" b="1" dirty="0">
                <a:effectLst>
                  <a:outerShdw blurRad="38100" dist="38100" dir="2700000" algn="tl">
                    <a:srgbClr val="000000">
                      <a:alpha val="43137"/>
                    </a:srgbClr>
                  </a:outerShdw>
                </a:effectLst>
              </a:rPr>
              <a:t> liberty to follow God in obedience and faithfulness</a:t>
            </a:r>
          </a:p>
          <a:p>
            <a:pPr lvl="1"/>
            <a:r>
              <a:rPr lang="en-US" sz="3600" b="1" dirty="0">
                <a:effectLst>
                  <a:outerShdw blurRad="38100" dist="38100" dir="2700000" algn="tl">
                    <a:srgbClr val="000000">
                      <a:alpha val="43137"/>
                    </a:srgbClr>
                  </a:outerShdw>
                </a:effectLst>
              </a:rPr>
              <a:t> The way we do this is by loving our brothers and sisters of the faith by </a:t>
            </a:r>
            <a:r>
              <a:rPr lang="en-US" sz="3600" b="1" i="1" u="sng" dirty="0">
                <a:effectLst>
                  <a:outerShdw blurRad="38100" dist="38100" dir="2700000" algn="tl">
                    <a:srgbClr val="000000">
                      <a:alpha val="43137"/>
                    </a:srgbClr>
                  </a:outerShdw>
                </a:effectLst>
              </a:rPr>
              <a:t>not</a:t>
            </a:r>
            <a:r>
              <a:rPr lang="en-US" sz="3600" b="1" dirty="0">
                <a:effectLst>
                  <a:outerShdw blurRad="38100" dist="38100" dir="2700000" algn="tl">
                    <a:srgbClr val="000000">
                      <a:alpha val="43137"/>
                    </a:srgbClr>
                  </a:outerShdw>
                </a:effectLst>
              </a:rPr>
              <a:t> leading them to their own destruction</a:t>
            </a:r>
          </a:p>
          <a:p>
            <a:pPr lvl="1"/>
            <a:r>
              <a:rPr lang="en-US" sz="3600" b="1" dirty="0">
                <a:effectLst>
                  <a:outerShdw blurRad="38100" dist="38100" dir="2700000" algn="tl">
                    <a:srgbClr val="000000">
                      <a:alpha val="43137"/>
                    </a:srgbClr>
                  </a:outerShdw>
                </a:effectLst>
              </a:rPr>
              <a:t> This is not about hurting one another's feelings</a:t>
            </a:r>
          </a:p>
          <a:p>
            <a:pPr lvl="1"/>
            <a:r>
              <a:rPr lang="en-US" sz="3600" b="1" dirty="0">
                <a:effectLst>
                  <a:outerShdw blurRad="38100" dist="38100" dir="2700000" algn="tl">
                    <a:srgbClr val="000000">
                      <a:alpha val="43137"/>
                    </a:srgbClr>
                  </a:outerShdw>
                </a:effectLst>
              </a:rPr>
              <a:t> It is actively allowing each other into lifestyles which lead to literal destruction</a:t>
            </a:r>
            <a:endParaRPr lang="en-US" dirty="0"/>
          </a:p>
        </p:txBody>
      </p:sp>
    </p:spTree>
    <p:extLst>
      <p:ext uri="{BB962C8B-B14F-4D97-AF65-F5344CB8AC3E}">
        <p14:creationId xmlns:p14="http://schemas.microsoft.com/office/powerpoint/2010/main" val="162362996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0"/>
            <a:ext cx="9782801" cy="812800"/>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812800"/>
            <a:ext cx="12188825" cy="6045200"/>
          </a:xfrm>
        </p:spPr>
        <p:txBody>
          <a:bodyPr>
            <a:normAutofit fontScale="85000" lnSpcReduction="20000"/>
          </a:bodyPr>
          <a:lstStyle/>
          <a:p>
            <a:pPr lvl="0"/>
            <a:r>
              <a:rPr lang="en-US" sz="4000" b="1" dirty="0">
                <a:effectLst>
                  <a:outerShdw blurRad="38100" dist="38100" dir="2700000" algn="tl">
                    <a:srgbClr val="000000">
                      <a:alpha val="43137"/>
                    </a:srgbClr>
                  </a:outerShdw>
                </a:effectLst>
              </a:rPr>
              <a:t>Knowledge, Liberty, and Responsibility (10)</a:t>
            </a:r>
          </a:p>
          <a:p>
            <a:pPr lvl="1"/>
            <a:r>
              <a:rPr lang="en-US" sz="3600" b="1" dirty="0">
                <a:effectLst>
                  <a:outerShdw blurRad="38100" dist="38100" dir="2700000" algn="tl">
                    <a:srgbClr val="000000">
                      <a:alpha val="43137"/>
                    </a:srgbClr>
                  </a:outerShdw>
                </a:effectLst>
              </a:rPr>
              <a:t> AI would rather have the truth than worry about whether or not my feelings were hurt</a:t>
            </a:r>
          </a:p>
          <a:p>
            <a:pPr lvl="1"/>
            <a:r>
              <a:rPr lang="en-US" sz="3600" b="1" dirty="0">
                <a:effectLst>
                  <a:outerShdw blurRad="38100" dist="38100" dir="2700000" algn="tl">
                    <a:srgbClr val="000000">
                      <a:alpha val="43137"/>
                    </a:srgbClr>
                  </a:outerShdw>
                </a:effectLst>
              </a:rPr>
              <a:t> That is not what Paul is talking about, neither should we</a:t>
            </a:r>
          </a:p>
          <a:p>
            <a:pPr lvl="1"/>
            <a:r>
              <a:rPr lang="en-US" sz="3600" b="1" dirty="0">
                <a:effectLst>
                  <a:outerShdw blurRad="38100" dist="38100" dir="2700000" algn="tl">
                    <a:srgbClr val="000000">
                      <a:alpha val="43137"/>
                    </a:srgbClr>
                  </a:outerShdw>
                </a:effectLst>
              </a:rPr>
              <a:t> We must recognize that knowledge is essential, but so too is </a:t>
            </a:r>
            <a:r>
              <a:rPr lang="en-US" sz="3600" b="1" i="1" u="sng" dirty="0">
                <a:effectLst>
                  <a:outerShdw blurRad="38100" dist="38100" dir="2700000" algn="tl">
                    <a:srgbClr val="000000">
                      <a:alpha val="43137"/>
                    </a:srgbClr>
                  </a:outerShdw>
                </a:effectLst>
              </a:rPr>
              <a:t>obedience</a:t>
            </a:r>
            <a:endParaRPr lang="en-US" sz="3600" b="1" dirty="0">
              <a:effectLst>
                <a:outerShdw blurRad="38100" dist="38100" dir="2700000" algn="tl">
                  <a:srgbClr val="000000">
                    <a:alpha val="43137"/>
                  </a:srgbClr>
                </a:outerShdw>
              </a:effectLst>
            </a:endParaRPr>
          </a:p>
          <a:p>
            <a:pPr lvl="1"/>
            <a:r>
              <a:rPr lang="en-US" sz="3600" b="1" dirty="0">
                <a:effectLst>
                  <a:outerShdw blurRad="38100" dist="38100" dir="2700000" algn="tl">
                    <a:srgbClr val="000000">
                      <a:alpha val="43137"/>
                    </a:srgbClr>
                  </a:outerShdw>
                </a:effectLst>
              </a:rPr>
              <a:t> We need to always be on guard</a:t>
            </a:r>
          </a:p>
          <a:p>
            <a:pPr lvl="1"/>
            <a:r>
              <a:rPr lang="en-US" sz="3600" b="1" dirty="0">
                <a:effectLst>
                  <a:outerShdw blurRad="38100" dist="38100" dir="2700000" algn="tl">
                    <a:srgbClr val="000000">
                      <a:alpha val="43137"/>
                    </a:srgbClr>
                  </a:outerShdw>
                </a:effectLst>
              </a:rPr>
              <a:t> We need to remember the purpose of the knowledge given to us is to draw us further into God and His character</a:t>
            </a:r>
          </a:p>
          <a:p>
            <a:pPr lvl="1"/>
            <a:r>
              <a:rPr lang="en-US" sz="3600" b="1" dirty="0">
                <a:effectLst>
                  <a:outerShdw blurRad="38100" dist="38100" dir="2700000" algn="tl">
                    <a:srgbClr val="000000">
                      <a:alpha val="43137"/>
                    </a:srgbClr>
                  </a:outerShdw>
                </a:effectLst>
              </a:rPr>
              <a:t> What of knowledge, liberty, and responsibility?</a:t>
            </a:r>
          </a:p>
          <a:p>
            <a:pPr lvl="1"/>
            <a:r>
              <a:rPr lang="en-US" sz="3600" b="1" dirty="0">
                <a:effectLst>
                  <a:outerShdw blurRad="38100" dist="38100" dir="2700000" algn="tl">
                    <a:srgbClr val="000000">
                      <a:alpha val="43137"/>
                    </a:srgbClr>
                  </a:outerShdw>
                </a:effectLst>
              </a:rPr>
              <a:t> Be encouraged to learn more about this God</a:t>
            </a:r>
          </a:p>
          <a:p>
            <a:pPr lvl="1"/>
            <a:r>
              <a:rPr lang="en-US" sz="3600" b="1" dirty="0">
                <a:effectLst>
                  <a:outerShdw blurRad="38100" dist="38100" dir="2700000" algn="tl">
                    <a:srgbClr val="000000">
                      <a:alpha val="43137"/>
                    </a:srgbClr>
                  </a:outerShdw>
                </a:effectLst>
              </a:rPr>
              <a:t> Know the liberty He has given to do what is good, right, and just</a:t>
            </a:r>
          </a:p>
          <a:p>
            <a:pPr lvl="1"/>
            <a:r>
              <a:rPr lang="en-US" sz="3600" b="1" dirty="0">
                <a:effectLst>
                  <a:outerShdw blurRad="38100" dist="38100" dir="2700000" algn="tl">
                    <a:srgbClr val="000000">
                      <a:alpha val="43137"/>
                    </a:srgbClr>
                  </a:outerShdw>
                </a:effectLst>
              </a:rPr>
              <a:t> Know the responsibility we have been given, and continue to seek righteousness in all things according to God</a:t>
            </a:r>
            <a:endParaRPr lang="en-US" dirty="0"/>
          </a:p>
        </p:txBody>
      </p:sp>
    </p:spTree>
    <p:extLst>
      <p:ext uri="{BB962C8B-B14F-4D97-AF65-F5344CB8AC3E}">
        <p14:creationId xmlns:p14="http://schemas.microsoft.com/office/powerpoint/2010/main" val="133354616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
                                            <p:txEl>
                                              <p:pRg st="9" end="9"/>
                                            </p:txEl>
                                          </p:spTgt>
                                        </p:tgtEl>
                                        <p:attrNameLst>
                                          <p:attrName>style.visibility</p:attrName>
                                        </p:attrNameLst>
                                      </p:cBhvr>
                                      <p:to>
                                        <p:strVal val="visible"/>
                                      </p:to>
                                    </p:set>
                                    <p:animEffect transition="in" filter="fade">
                                      <p:cBhvr>
                                        <p:cTn id="52"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03011" y="-46037"/>
            <a:ext cx="9782801" cy="731837"/>
          </a:xfrm>
        </p:spPr>
        <p:txBody>
          <a:bodyPr/>
          <a:lstStyle/>
          <a:p>
            <a:pPr algn="ctr"/>
            <a:r>
              <a:rPr lang="en-US" b="1" dirty="0">
                <a:effectLst>
                  <a:outerShdw blurRad="38100" dist="38100" dir="2700000" algn="tl">
                    <a:srgbClr val="000000">
                      <a:alpha val="43137"/>
                    </a:srgbClr>
                  </a:outerShdw>
                </a:effectLst>
              </a:rPr>
              <a:t>Application Points</a:t>
            </a:r>
          </a:p>
        </p:txBody>
      </p:sp>
      <p:sp>
        <p:nvSpPr>
          <p:cNvPr id="14" name="Content Placeholder 13"/>
          <p:cNvSpPr>
            <a:spLocks noGrp="1"/>
          </p:cNvSpPr>
          <p:nvPr>
            <p:ph idx="1"/>
          </p:nvPr>
        </p:nvSpPr>
        <p:spPr>
          <a:xfrm>
            <a:off x="0" y="914400"/>
            <a:ext cx="12188825" cy="5943600"/>
          </a:xfrm>
        </p:spPr>
        <p:txBody>
          <a:bodyPr>
            <a:normAutofit fontScale="70000" lnSpcReduction="20000"/>
          </a:bodyPr>
          <a:lstStyle/>
          <a:p>
            <a:pPr lvl="0"/>
            <a:r>
              <a:rPr lang="en-US" sz="12800" b="1" dirty="0">
                <a:effectLst>
                  <a:outerShdw blurRad="38100" dist="38100" dir="2700000" algn="tl">
                    <a:srgbClr val="000000">
                      <a:alpha val="43137"/>
                    </a:srgbClr>
                  </a:outerShdw>
                </a:effectLst>
              </a:rPr>
              <a:t> The Gospel of Christ</a:t>
            </a:r>
          </a:p>
          <a:p>
            <a:pPr lvl="1"/>
            <a:r>
              <a:rPr lang="en-US" sz="12400" b="1" dirty="0">
                <a:effectLst>
                  <a:outerShdw blurRad="38100" dist="38100" dir="2700000" algn="tl">
                    <a:srgbClr val="000000">
                      <a:alpha val="43137"/>
                    </a:srgbClr>
                  </a:outerShdw>
                </a:effectLst>
              </a:rPr>
              <a:t> Origins</a:t>
            </a:r>
          </a:p>
          <a:p>
            <a:pPr lvl="1"/>
            <a:r>
              <a:rPr lang="en-US" sz="12400" b="1" dirty="0">
                <a:effectLst>
                  <a:outerShdw blurRad="38100" dist="38100" dir="2700000" algn="tl">
                    <a:srgbClr val="000000">
                      <a:alpha val="43137"/>
                    </a:srgbClr>
                  </a:outerShdw>
                </a:effectLst>
              </a:rPr>
              <a:t> </a:t>
            </a:r>
            <a:r>
              <a:rPr lang="en-US" sz="12400" b="1" i="1" u="sng" dirty="0">
                <a:effectLst>
                  <a:outerShdw blurRad="38100" dist="38100" dir="2700000" algn="tl">
                    <a:srgbClr val="000000">
                      <a:alpha val="43137"/>
                    </a:srgbClr>
                  </a:outerShdw>
                </a:effectLst>
              </a:rPr>
              <a:t>Fall</a:t>
            </a:r>
          </a:p>
          <a:p>
            <a:pPr lvl="1"/>
            <a:r>
              <a:rPr lang="en-US" sz="12400" b="1" dirty="0">
                <a:effectLst>
                  <a:outerShdw blurRad="38100" dist="38100" dir="2700000" algn="tl">
                    <a:srgbClr val="000000">
                      <a:alpha val="43137"/>
                    </a:srgbClr>
                  </a:outerShdw>
                </a:effectLst>
              </a:rPr>
              <a:t> </a:t>
            </a:r>
            <a:r>
              <a:rPr lang="en-US" sz="12400" b="1" i="1" u="sng" dirty="0">
                <a:effectLst>
                  <a:outerShdw blurRad="38100" dist="38100" dir="2700000" algn="tl">
                    <a:srgbClr val="000000">
                      <a:alpha val="43137"/>
                    </a:srgbClr>
                  </a:outerShdw>
                </a:effectLst>
              </a:rPr>
              <a:t>Redemption</a:t>
            </a:r>
          </a:p>
          <a:p>
            <a:pPr lvl="1"/>
            <a:r>
              <a:rPr lang="en-US" sz="12400" b="1" dirty="0">
                <a:effectLst>
                  <a:outerShdw blurRad="38100" dist="38100" dir="2700000" algn="tl">
                    <a:srgbClr val="000000">
                      <a:alpha val="43137"/>
                    </a:srgbClr>
                  </a:outerShdw>
                </a:effectLst>
              </a:rPr>
              <a:t> Glorification</a:t>
            </a:r>
          </a:p>
          <a:p>
            <a:pPr lvl="0"/>
            <a:endParaRPr lang="en-US" sz="3600" b="1" dirty="0">
              <a:effectLst>
                <a:outerShdw blurRad="38100" dist="38100" dir="2700000" algn="tl">
                  <a:srgbClr val="000000">
                    <a:alpha val="43137"/>
                  </a:srgbClr>
                </a:outerShdw>
              </a:effectLst>
            </a:endParaRPr>
          </a:p>
          <a:p>
            <a:pPr lvl="0"/>
            <a:endParaRPr lang="en-US" dirty="0"/>
          </a:p>
          <a:p>
            <a:pPr lvl="0"/>
            <a:endParaRPr lang="en-US" dirty="0"/>
          </a:p>
          <a:p>
            <a:pPr lvl="0"/>
            <a:endParaRPr lang="en-US" dirty="0"/>
          </a:p>
          <a:p>
            <a:pPr lvl="0"/>
            <a:endParaRPr lang="en-US" dirty="0"/>
          </a:p>
        </p:txBody>
      </p:sp>
    </p:spTree>
    <p:extLst>
      <p:ext uri="{BB962C8B-B14F-4D97-AF65-F5344CB8AC3E}">
        <p14:creationId xmlns:p14="http://schemas.microsoft.com/office/powerpoint/2010/main" val="5091776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nowflakes design templat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dk1"/>
        </a:lnRef>
        <a:fillRef idx="0">
          <a:schemeClr val="dk1"/>
        </a:fillRef>
        <a:effectRef idx="0">
          <a:schemeClr val="dk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Snowflakes design slides.potx" id="{DEE1F0AD-706A-4F4C-823D-ADFE5851E3EA}" vid="{52425298-8660-4232-B133-1A88C14B38E6}"/>
    </a:ext>
  </a:extLst>
</a:theme>
</file>

<file path=ppt/theme/theme2.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15ED37-D514-41C3-9B3C-B262145D17B7}">
  <ds:schemaRefs>
    <ds:schemaRef ds:uri="http://purl.org/dc/terms/"/>
    <ds:schemaRef ds:uri="http://www.w3.org/XML/1998/namespace"/>
    <ds:schemaRef ds:uri="http://schemas.microsoft.com/office/infopath/2007/PartnerControls"/>
    <ds:schemaRef ds:uri="http://schemas.microsoft.com/office/2006/metadata/properties"/>
    <ds:schemaRef ds:uri="http://schemas.microsoft.com/office/2006/documentManagement/types"/>
    <ds:schemaRef ds:uri="http://schemas.openxmlformats.org/package/2006/metadata/core-properties"/>
    <ds:schemaRef ds:uri="http://purl.org/dc/elements/1.1/"/>
    <ds:schemaRef ds:uri="40262f94-9f35-4ac3-9a90-690165a166b7"/>
    <ds:schemaRef ds:uri="a4f35948-e619-41b3-aa29-22878b09cfd2"/>
    <ds:schemaRef ds:uri="http://purl.org/dc/dcmitype/"/>
  </ds:schemaRefs>
</ds:datastoreItem>
</file>

<file path=customXml/itemProps2.xml><?xml version="1.0" encoding="utf-8"?>
<ds:datastoreItem xmlns:ds="http://schemas.openxmlformats.org/officeDocument/2006/customXml" ds:itemID="{D8853CD7-B1C6-4FDD-B6D0-92A83B857D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783485-1103-4BBC-98A1-D39A248154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Snowflakes design slides</Template>
  <TotalTime>2804</TotalTime>
  <Words>1831</Words>
  <Application>Microsoft Office PowerPoint</Application>
  <PresentationFormat>Custom</PresentationFormat>
  <Paragraphs>122</Paragraphs>
  <Slides>21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Century Gothic</vt:lpstr>
      <vt:lpstr>Euphemia</vt:lpstr>
      <vt:lpstr>Times New Roman</vt:lpstr>
      <vt:lpstr>Snowflakes design template</vt:lpstr>
      <vt:lpstr>I Corinthians 8:7-13</vt:lpstr>
      <vt:lpstr>PowerPoint Presentation</vt:lpstr>
      <vt:lpstr>PowerPoint Presentation</vt:lpstr>
      <vt:lpstr>PowerPoint Presentation</vt:lpstr>
      <vt:lpstr>PowerPoint Presentation</vt:lpstr>
      <vt:lpstr>PowerPoint Presentation</vt:lpstr>
      <vt:lpstr>Main Point</vt:lpstr>
      <vt:lpstr>Application Points</vt:lpstr>
      <vt:lpstr>Application Points</vt:lpstr>
      <vt:lpstr>Application Points</vt:lpstr>
      <vt:lpstr>Application Points</vt:lpstr>
      <vt:lpstr>PowerPoint Presentation</vt:lpstr>
      <vt:lpstr>Application Points</vt:lpstr>
      <vt:lpstr>PowerPoint Presentation</vt:lpstr>
      <vt:lpstr>Application Points</vt:lpstr>
      <vt:lpstr>PowerPoint Presentation</vt:lpstr>
      <vt:lpstr>Application Points</vt:lpstr>
      <vt:lpstr>Application Points</vt:lpstr>
      <vt:lpstr>Application Points</vt:lpstr>
      <vt:lpstr>Application Points</vt:lpstr>
      <vt:lpstr>Application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New Years Sermon</dc:title>
  <dc:creator>Sean Grossman</dc:creator>
  <cp:lastModifiedBy>Sean Grossman</cp:lastModifiedBy>
  <cp:revision>81</cp:revision>
  <dcterms:created xsi:type="dcterms:W3CDTF">2017-12-29T23:11:32Z</dcterms:created>
  <dcterms:modified xsi:type="dcterms:W3CDTF">2023-02-04T16:20:14Z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74067300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