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256" r:id="rId5"/>
    <p:sldId id="387" r:id="rId6"/>
    <p:sldId id="389" r:id="rId7"/>
    <p:sldId id="314" r:id="rId8"/>
    <p:sldId id="390" r:id="rId9"/>
    <p:sldId id="288" r:id="rId10"/>
    <p:sldId id="297" r:id="rId11"/>
    <p:sldId id="303" r:id="rId12"/>
    <p:sldId id="511" r:id="rId13"/>
    <p:sldId id="512" r:id="rId14"/>
    <p:sldId id="514" r:id="rId15"/>
    <p:sldId id="515" r:id="rId16"/>
    <p:sldId id="516" r:id="rId17"/>
    <p:sldId id="517" r:id="rId18"/>
    <p:sldId id="31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5" autoAdjust="0"/>
    <p:restoredTop sz="86406" autoAdjust="0"/>
  </p:normalViewPr>
  <p:slideViewPr>
    <p:cSldViewPr snapToGrid="0">
      <p:cViewPr varScale="1">
        <p:scale>
          <a:sx n="45" d="100"/>
          <a:sy n="45" d="100"/>
        </p:scale>
        <p:origin x="42" y="690"/>
      </p:cViewPr>
      <p:guideLst>
        <p:guide pos="3840"/>
        <p:guide orient="horz" pos="2160"/>
      </p:guideLst>
    </p:cSldViewPr>
  </p:slideViewPr>
  <p:outlineViewPr>
    <p:cViewPr>
      <p:scale>
        <a:sx n="33" d="100"/>
        <a:sy n="33" d="100"/>
      </p:scale>
      <p:origin x="0" y="-12732"/>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12/3/2022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12/3/2022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12/3/2022</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12/3/2022</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12/3/2022</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12/3/2022</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12/3/2022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12/3/2022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2"/>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100" y="4623214"/>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17827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12/3/2022</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 id="214748366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 Corinthians 7:17-24</a:t>
            </a:r>
          </a:p>
        </p:txBody>
      </p:sp>
      <p:sp>
        <p:nvSpPr>
          <p:cNvPr id="5" name="Subtitle 4"/>
          <p:cNvSpPr>
            <a:spLocks noGrp="1"/>
          </p:cNvSpPr>
          <p:nvPr>
            <p:ph type="subTitle" idx="1"/>
          </p:nvPr>
        </p:nvSpPr>
        <p:spPr/>
        <p:txBody>
          <a:bodyPr>
            <a:normAutofit/>
          </a:bodyPr>
          <a:lstStyle/>
          <a:p>
            <a:r>
              <a:rPr lang="en-US" b="1" dirty="0">
                <a:effectLst>
                  <a:outerShdw blurRad="38100" dist="38100" dir="2700000" algn="tl">
                    <a:srgbClr val="000000">
                      <a:alpha val="43137"/>
                    </a:srgbClr>
                  </a:outerShdw>
                </a:effectLst>
              </a:rPr>
              <a:t>Finding Contentment</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6846" y="779761"/>
            <a:ext cx="9998307" cy="6078239"/>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4065" y="0"/>
            <a:ext cx="7232073" cy="769441"/>
          </a:xfrm>
          <a:prstGeom prst="rect">
            <a:avLst/>
          </a:prstGeom>
          <a:noFill/>
        </p:spPr>
        <p:txBody>
          <a:bodyPr wrap="square" rtlCol="0">
            <a:spAutoFit/>
          </a:bodyPr>
          <a:lstStyle/>
          <a:p>
            <a:pPr algn="ctr"/>
            <a:r>
              <a:rPr lang="en-US" sz="4400" dirty="0"/>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2308" y="779761"/>
            <a:ext cx="9687384" cy="6078239"/>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5644" y="779761"/>
            <a:ext cx="8760711" cy="6078239"/>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1038" y="779761"/>
            <a:ext cx="9089924" cy="6078239"/>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fontScale="55000" lnSpcReduction="20000"/>
          </a:bodyPr>
          <a:lstStyle/>
          <a:p>
            <a:pPr marL="0" indent="0" algn="ctr">
              <a:lnSpc>
                <a:spcPct val="110000"/>
              </a:lnSpc>
              <a:spcBef>
                <a:spcPts val="0"/>
              </a:spcBef>
              <a:buNone/>
            </a:pPr>
            <a:r>
              <a:rPr lang="en-US" sz="5400" b="1" dirty="0">
                <a:effectLst>
                  <a:outerShdw blurRad="38100" dist="38100" dir="2700000" algn="tl">
                    <a:srgbClr val="000000">
                      <a:alpha val="43137"/>
                    </a:srgbClr>
                  </a:outerShdw>
                </a:effectLst>
              </a:rPr>
              <a:t>17 Only let each person lead the life that the Lord has assigned to him, and to which God has called him. This is my rule in all the churches. 18 Was anyone at the time of his call already circumcised? Let him not seek to remove the marks of circumcision. Was anyone at the time of his call uncircumcised? Let him not seek circumcision. 19 For neither circumcision counts for anything nor uncircumcision, but keeping the commandments of God. 20 Each one should remain in the condition in which he was called. 21 Were you a bondservant when called? Do not be concerned about it. (But if you can gain your freedom, avail yourself of the opportunity.) 22 For he who was called in the Lord as a bondservant is a freedman of the Lord. Likewise he who was free when called is a bondservant of Christ. 23 You were bought with a price; do not become bondservants of men. 24 So, brothers, in whatever condition each was called, there let him remain with God.</a:t>
            </a:r>
          </a:p>
          <a:p>
            <a:pPr marL="0" indent="0" algn="ctr">
              <a:lnSpc>
                <a:spcPct val="110000"/>
              </a:lnSpc>
              <a:spcBef>
                <a:spcPts val="0"/>
              </a:spcBef>
              <a:buNone/>
            </a:pPr>
            <a:r>
              <a:rPr lang="en-US" sz="5400" b="1" dirty="0">
                <a:effectLst>
                  <a:outerShdw blurRad="38100" dist="38100" dir="2700000" algn="tl">
                    <a:srgbClr val="000000">
                      <a:alpha val="43137"/>
                    </a:srgbClr>
                  </a:outerShdw>
                </a:effectLst>
              </a:rPr>
              <a:t>(I Corinthians 7:17-24,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n-US" sz="60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1166191"/>
            <a:ext cx="12192000" cy="5691809"/>
          </a:xfrm>
        </p:spPr>
        <p:txBody>
          <a:bodyPr>
            <a:normAutofit fontScale="92500" lnSpcReduction="10000"/>
          </a:bodyPr>
          <a:lstStyle/>
          <a:p>
            <a:r>
              <a:rPr lang="en-US" sz="4000" b="1" dirty="0">
                <a:effectLst>
                  <a:outerShdw blurRad="38100" dist="38100" dir="2700000" algn="tl">
                    <a:srgbClr val="000000">
                      <a:alpha val="43137"/>
                    </a:srgbClr>
                  </a:outerShdw>
                </a:effectLst>
              </a:rPr>
              <a:t> </a:t>
            </a:r>
            <a:r>
              <a:rPr lang="en-US" sz="4800" b="1" dirty="0">
                <a:effectLst>
                  <a:outerShdw blurRad="38100" dist="38100" dir="2700000" algn="tl">
                    <a:srgbClr val="000000">
                      <a:alpha val="43137"/>
                    </a:srgbClr>
                  </a:outerShdw>
                </a:effectLst>
              </a:rPr>
              <a:t>These verses provide of the cross and contentment</a:t>
            </a:r>
          </a:p>
          <a:p>
            <a:r>
              <a:rPr lang="en-US" sz="4800" b="1" dirty="0">
                <a:effectLst>
                  <a:outerShdw blurRad="38100" dist="38100" dir="2700000" algn="tl">
                    <a:srgbClr val="000000">
                      <a:alpha val="43137"/>
                    </a:srgbClr>
                  </a:outerShdw>
                </a:effectLst>
              </a:rPr>
              <a:t> With the cross we have been bought with a price</a:t>
            </a:r>
          </a:p>
          <a:p>
            <a:r>
              <a:rPr lang="en-US" sz="4800" b="1" dirty="0">
                <a:effectLst>
                  <a:outerShdw blurRad="38100" dist="38100" dir="2700000" algn="tl">
                    <a:srgbClr val="000000">
                      <a:alpha val="43137"/>
                    </a:srgbClr>
                  </a:outerShdw>
                </a:effectLst>
              </a:rPr>
              <a:t> One must be faithful to what God has called you to in the moment</a:t>
            </a:r>
          </a:p>
          <a:p>
            <a:r>
              <a:rPr lang="en-US" sz="4800" b="1" dirty="0">
                <a:effectLst>
                  <a:outerShdw blurRad="38100" dist="38100" dir="2700000" algn="tl">
                    <a:srgbClr val="000000">
                      <a:alpha val="43137"/>
                    </a:srgbClr>
                  </a:outerShdw>
                </a:effectLst>
              </a:rPr>
              <a:t> We find our contentment in giving all the more glory to Christ</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Finding Contentment</a:t>
            </a:r>
          </a:p>
          <a:p>
            <a:pPr lvl="1"/>
            <a:r>
              <a:rPr lang="en-US" sz="3600" b="1" dirty="0">
                <a:effectLst>
                  <a:outerShdw blurRad="38100" dist="38100" dir="2700000" algn="tl">
                    <a:srgbClr val="000000">
                      <a:alpha val="43137"/>
                    </a:srgbClr>
                  </a:outerShdw>
                </a:effectLst>
              </a:rPr>
              <a:t> We look behind and look ahead</a:t>
            </a:r>
          </a:p>
          <a:p>
            <a:pPr lvl="1"/>
            <a:r>
              <a:rPr lang="en-US" sz="3600" b="1" dirty="0">
                <a:effectLst>
                  <a:outerShdw blurRad="38100" dist="38100" dir="2700000" algn="tl">
                    <a:srgbClr val="000000">
                      <a:alpha val="43137"/>
                    </a:srgbClr>
                  </a:outerShdw>
                </a:effectLst>
              </a:rPr>
              <a:t> We can look at our personal histories</a:t>
            </a:r>
          </a:p>
          <a:p>
            <a:pPr lvl="1"/>
            <a:r>
              <a:rPr lang="en-US" sz="3600" b="1" dirty="0">
                <a:effectLst>
                  <a:outerShdw blurRad="38100" dist="38100" dir="2700000" algn="tl">
                    <a:srgbClr val="000000">
                      <a:alpha val="43137"/>
                    </a:srgbClr>
                  </a:outerShdw>
                </a:effectLst>
              </a:rPr>
              <a:t> We can make plans in order to get where we want to go</a:t>
            </a:r>
          </a:p>
          <a:p>
            <a:pPr lvl="1"/>
            <a:r>
              <a:rPr lang="en-US" sz="3600" b="1" dirty="0">
                <a:effectLst>
                  <a:outerShdw blurRad="38100" dist="38100" dir="2700000" algn="tl">
                    <a:srgbClr val="000000">
                      <a:alpha val="43137"/>
                    </a:srgbClr>
                  </a:outerShdw>
                </a:effectLst>
              </a:rPr>
              <a:t> We can think on the past and think, “If only…”</a:t>
            </a:r>
          </a:p>
          <a:p>
            <a:pPr lvl="1"/>
            <a:r>
              <a:rPr lang="en-US" sz="3600" b="1" dirty="0">
                <a:effectLst>
                  <a:outerShdw blurRad="38100" dist="38100" dir="2700000" algn="tl">
                    <a:srgbClr val="000000">
                      <a:alpha val="43137"/>
                    </a:srgbClr>
                  </a:outerShdw>
                </a:effectLst>
              </a:rPr>
              <a:t> Perhaps considering going to a different school…career…love</a:t>
            </a:r>
          </a:p>
          <a:p>
            <a:pPr lvl="1"/>
            <a:r>
              <a:rPr lang="en-US" sz="3600" b="1" dirty="0">
                <a:effectLst>
                  <a:outerShdw blurRad="38100" dist="38100" dir="2700000" algn="tl">
                    <a:srgbClr val="000000">
                      <a:alpha val="43137"/>
                    </a:srgbClr>
                  </a:outerShdw>
                </a:effectLst>
              </a:rPr>
              <a:t> This can lead to losing contentment in where you are now</a:t>
            </a:r>
          </a:p>
          <a:p>
            <a:pPr lvl="1"/>
            <a:r>
              <a:rPr lang="en-US" sz="3600" b="1" dirty="0">
                <a:effectLst>
                  <a:outerShdw blurRad="38100" dist="38100" dir="2700000" algn="tl">
                    <a:srgbClr val="000000">
                      <a:alpha val="43137"/>
                    </a:srgbClr>
                  </a:outerShdw>
                </a:effectLst>
              </a:rPr>
              <a:t> Remembering the times of our youth</a:t>
            </a:r>
          </a:p>
          <a:p>
            <a:pPr lvl="1"/>
            <a:r>
              <a:rPr lang="en-US" sz="3600" b="1" dirty="0">
                <a:effectLst>
                  <a:outerShdw blurRad="38100" dist="38100" dir="2700000" algn="tl">
                    <a:srgbClr val="000000">
                      <a:alpha val="43137"/>
                    </a:srgbClr>
                  </a:outerShdw>
                </a:effectLst>
              </a:rPr>
              <a:t> Leading to a belief that you will never experience such joys again</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Finding Contentment (2)</a:t>
            </a:r>
          </a:p>
          <a:p>
            <a:pPr lvl="1"/>
            <a:r>
              <a:rPr lang="en-US" sz="3600" b="1" dirty="0">
                <a:effectLst>
                  <a:outerShdw blurRad="38100" dist="38100" dir="2700000" algn="tl">
                    <a:srgbClr val="000000">
                      <a:alpha val="43137"/>
                    </a:srgbClr>
                  </a:outerShdw>
                </a:effectLst>
              </a:rPr>
              <a:t> The future is similar</a:t>
            </a:r>
          </a:p>
          <a:p>
            <a:pPr lvl="1"/>
            <a:r>
              <a:rPr lang="en-US" sz="3600" b="1" dirty="0">
                <a:effectLst>
                  <a:outerShdw blurRad="38100" dist="38100" dir="2700000" algn="tl">
                    <a:srgbClr val="000000">
                      <a:alpha val="43137"/>
                    </a:srgbClr>
                  </a:outerShdw>
                </a:effectLst>
              </a:rPr>
              <a:t> What am I going to end up doing?</a:t>
            </a:r>
          </a:p>
          <a:p>
            <a:pPr lvl="1"/>
            <a:r>
              <a:rPr lang="en-US" sz="3600" b="1" dirty="0">
                <a:effectLst>
                  <a:outerShdw blurRad="38100" dist="38100" dir="2700000" algn="tl">
                    <a:srgbClr val="000000">
                      <a:alpha val="43137"/>
                    </a:srgbClr>
                  </a:outerShdw>
                </a:effectLst>
              </a:rPr>
              <a:t> Perhaps goals and desires ahead of you</a:t>
            </a:r>
          </a:p>
          <a:p>
            <a:pPr lvl="1"/>
            <a:r>
              <a:rPr lang="en-US" sz="3600" b="1" dirty="0">
                <a:effectLst>
                  <a:outerShdw blurRad="38100" dist="38100" dir="2700000" algn="tl">
                    <a:srgbClr val="000000">
                      <a:alpha val="43137"/>
                    </a:srgbClr>
                  </a:outerShdw>
                </a:effectLst>
              </a:rPr>
              <a:t> This can become all there is, the next dream to chase</a:t>
            </a:r>
          </a:p>
          <a:p>
            <a:pPr lvl="1"/>
            <a:r>
              <a:rPr lang="en-US" sz="3600" b="1" dirty="0">
                <a:effectLst>
                  <a:outerShdw blurRad="38100" dist="38100" dir="2700000" algn="tl">
                    <a:srgbClr val="000000">
                      <a:alpha val="43137"/>
                    </a:srgbClr>
                  </a:outerShdw>
                </a:effectLst>
              </a:rPr>
              <a:t> It can be our relationship with God that can be hindered because of such things</a:t>
            </a:r>
          </a:p>
          <a:p>
            <a:pPr lvl="1"/>
            <a:r>
              <a:rPr lang="en-US" sz="3600" b="1" dirty="0">
                <a:effectLst>
                  <a:outerShdw blurRad="38100" dist="38100" dir="2700000" algn="tl">
                    <a:srgbClr val="000000">
                      <a:alpha val="43137"/>
                    </a:srgbClr>
                  </a:outerShdw>
                </a:effectLst>
              </a:rPr>
              <a:t> It could also be that we think we aren’t the ones who have been called</a:t>
            </a:r>
          </a:p>
          <a:p>
            <a:pPr lvl="1"/>
            <a:r>
              <a:rPr lang="en-US" sz="3600" b="1" dirty="0">
                <a:effectLst>
                  <a:outerShdw blurRad="38100" dist="38100" dir="2700000" algn="tl">
                    <a:srgbClr val="000000">
                      <a:alpha val="43137"/>
                    </a:srgbClr>
                  </a:outerShdw>
                </a:effectLst>
              </a:rPr>
              <a:t> They steal from us</a:t>
            </a:r>
          </a:p>
          <a:p>
            <a:pPr lvl="1"/>
            <a:r>
              <a:rPr lang="en-US" sz="3600" b="1" dirty="0">
                <a:effectLst>
                  <a:outerShdw blurRad="38100" dist="38100" dir="2700000" algn="tl">
                    <a:srgbClr val="000000">
                      <a:alpha val="43137"/>
                    </a:srgbClr>
                  </a:outerShdw>
                </a:effectLst>
              </a:rPr>
              <a:t> We can be so overly fixated on the past or future that we forget we are called here and now</a:t>
            </a:r>
          </a:p>
        </p:txBody>
      </p:sp>
    </p:spTree>
    <p:extLst>
      <p:ext uri="{BB962C8B-B14F-4D97-AF65-F5344CB8AC3E}">
        <p14:creationId xmlns:p14="http://schemas.microsoft.com/office/powerpoint/2010/main" val="37339300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775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Finding Contentment (3)</a:t>
            </a:r>
          </a:p>
          <a:p>
            <a:pPr lvl="1"/>
            <a:r>
              <a:rPr lang="en-US" sz="3600" b="1" dirty="0">
                <a:effectLst>
                  <a:outerShdw blurRad="38100" dist="38100" dir="2700000" algn="tl">
                    <a:srgbClr val="000000">
                      <a:alpha val="43137"/>
                    </a:srgbClr>
                  </a:outerShdw>
                </a:effectLst>
              </a:rPr>
              <a:t> Too many times we believe we can only honor God if things had been different</a:t>
            </a:r>
          </a:p>
          <a:p>
            <a:pPr lvl="1"/>
            <a:r>
              <a:rPr lang="en-US" sz="3600" b="1" dirty="0">
                <a:effectLst>
                  <a:outerShdw blurRad="38100" dist="38100" dir="2700000" algn="tl">
                    <a:srgbClr val="000000">
                      <a:alpha val="43137"/>
                    </a:srgbClr>
                  </a:outerShdw>
                </a:effectLst>
              </a:rPr>
              <a:t> Too many times we believe we can only honor God if we are in a better situation</a:t>
            </a:r>
          </a:p>
          <a:p>
            <a:pPr lvl="1"/>
            <a:r>
              <a:rPr lang="en-US" sz="3600" b="1" dirty="0">
                <a:effectLst>
                  <a:outerShdw blurRad="38100" dist="38100" dir="2700000" algn="tl">
                    <a:srgbClr val="000000">
                      <a:alpha val="43137"/>
                    </a:srgbClr>
                  </a:outerShdw>
                </a:effectLst>
              </a:rPr>
              <a:t> This is the kind of deception that leads us away from the contentment God has called us to</a:t>
            </a:r>
          </a:p>
          <a:p>
            <a:pPr lvl="1"/>
            <a:r>
              <a:rPr lang="en-US" sz="3600" b="1" dirty="0">
                <a:effectLst>
                  <a:outerShdw blurRad="38100" dist="38100" dir="2700000" algn="tl">
                    <a:srgbClr val="000000">
                      <a:alpha val="43137"/>
                    </a:srgbClr>
                  </a:outerShdw>
                </a:effectLst>
              </a:rPr>
              <a:t> We can be content because no matter our current circumstances we belong to Christ</a:t>
            </a:r>
          </a:p>
          <a:p>
            <a:pPr lvl="1"/>
            <a:r>
              <a:rPr lang="en-US" sz="3600" b="1" dirty="0">
                <a:effectLst>
                  <a:outerShdw blurRad="38100" dist="38100" dir="2700000" algn="tl">
                    <a:srgbClr val="000000">
                      <a:alpha val="43137"/>
                    </a:srgbClr>
                  </a:outerShdw>
                </a:effectLst>
              </a:rPr>
              <a:t> It doesn’t matter if you are the pastor or the layman, in the end, you can glorify God by being faithful to Christ</a:t>
            </a:r>
          </a:p>
          <a:p>
            <a:pPr lvl="1"/>
            <a:r>
              <a:rPr lang="en-US" sz="3600" b="1" dirty="0">
                <a:effectLst>
                  <a:outerShdw blurRad="38100" dist="38100" dir="2700000" algn="tl">
                    <a:srgbClr val="000000">
                      <a:alpha val="43137"/>
                    </a:srgbClr>
                  </a:outerShdw>
                </a:effectLst>
              </a:rPr>
              <a:t> It puts it into perspective</a:t>
            </a:r>
          </a:p>
          <a:p>
            <a:pPr lvl="1"/>
            <a:r>
              <a:rPr lang="en-US" sz="3600" b="1" dirty="0">
                <a:effectLst>
                  <a:outerShdw blurRad="38100" dist="38100" dir="2700000" algn="tl">
                    <a:srgbClr val="000000">
                      <a:alpha val="43137"/>
                    </a:srgbClr>
                  </a:outerShdw>
                </a:effectLst>
              </a:rPr>
              <a:t> From the past we learn from good and bad choices</a:t>
            </a:r>
          </a:p>
          <a:p>
            <a:pPr lvl="1"/>
            <a:r>
              <a:rPr lang="en-US" sz="3600" b="1" dirty="0">
                <a:effectLst>
                  <a:outerShdw blurRad="38100" dist="38100" dir="2700000" algn="tl">
                    <a:srgbClr val="000000">
                      <a:alpha val="43137"/>
                    </a:srgbClr>
                  </a:outerShdw>
                </a:effectLst>
              </a:rPr>
              <a:t> There is nothing wrong with desiring to better oneself if it leads to being freer to honor Christ</a:t>
            </a:r>
          </a:p>
        </p:txBody>
      </p:sp>
    </p:spTree>
    <p:extLst>
      <p:ext uri="{BB962C8B-B14F-4D97-AF65-F5344CB8AC3E}">
        <p14:creationId xmlns:p14="http://schemas.microsoft.com/office/powerpoint/2010/main" val="324366626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775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Finding Contentment (4)</a:t>
            </a:r>
          </a:p>
          <a:p>
            <a:pPr lvl="1"/>
            <a:r>
              <a:rPr lang="en-US" sz="3600" b="1" dirty="0">
                <a:effectLst>
                  <a:outerShdw blurRad="38100" dist="38100" dir="2700000" algn="tl">
                    <a:srgbClr val="000000">
                      <a:alpha val="43137"/>
                    </a:srgbClr>
                  </a:outerShdw>
                </a:effectLst>
              </a:rPr>
              <a:t> I can’t help but notice what Paul says about the slave</a:t>
            </a:r>
          </a:p>
          <a:p>
            <a:pPr lvl="1"/>
            <a:r>
              <a:rPr lang="en-US" sz="3600" b="1" dirty="0">
                <a:effectLst>
                  <a:outerShdw blurRad="38100" dist="38100" dir="2700000" algn="tl">
                    <a:srgbClr val="000000">
                      <a:alpha val="43137"/>
                    </a:srgbClr>
                  </a:outerShdw>
                </a:effectLst>
              </a:rPr>
              <a:t> The reason one tries to obtain freedom is because it allows one to serve God more</a:t>
            </a:r>
          </a:p>
          <a:p>
            <a:pPr lvl="1"/>
            <a:r>
              <a:rPr lang="en-US" sz="3600" b="1" dirty="0">
                <a:effectLst>
                  <a:outerShdw blurRad="38100" dist="38100" dir="2700000" algn="tl">
                    <a:srgbClr val="000000">
                      <a:alpha val="43137"/>
                    </a:srgbClr>
                  </a:outerShdw>
                </a:effectLst>
              </a:rPr>
              <a:t> By taking on student debt it has caused me to be a divided person</a:t>
            </a:r>
          </a:p>
          <a:p>
            <a:pPr lvl="1"/>
            <a:r>
              <a:rPr lang="en-US" sz="3600" b="1" dirty="0">
                <a:effectLst>
                  <a:outerShdw blurRad="38100" dist="38100" dir="2700000" algn="tl">
                    <a:srgbClr val="000000">
                      <a:alpha val="43137"/>
                    </a:srgbClr>
                  </a:outerShdw>
                </a:effectLst>
              </a:rPr>
              <a:t> Opportunities to honor God I can’t do because the money I could give, the time I could give, are given to something else</a:t>
            </a:r>
          </a:p>
          <a:p>
            <a:pPr lvl="1"/>
            <a:r>
              <a:rPr lang="en-US" sz="3600" b="1" dirty="0">
                <a:effectLst>
                  <a:outerShdw blurRad="38100" dist="38100" dir="2700000" algn="tl">
                    <a:srgbClr val="000000">
                      <a:alpha val="43137"/>
                    </a:srgbClr>
                  </a:outerShdw>
                </a:effectLst>
              </a:rPr>
              <a:t> This is a choice I made in the past…to become a bondservant to man</a:t>
            </a:r>
          </a:p>
          <a:p>
            <a:pPr lvl="1"/>
            <a:r>
              <a:rPr lang="en-US" sz="3600" b="1" dirty="0">
                <a:effectLst>
                  <a:outerShdw blurRad="38100" dist="38100" dir="2700000" algn="tl">
                    <a:srgbClr val="000000">
                      <a:alpha val="43137"/>
                    </a:srgbClr>
                  </a:outerShdw>
                </a:effectLst>
              </a:rPr>
              <a:t> I do not sit still and blame the world</a:t>
            </a:r>
          </a:p>
          <a:p>
            <a:pPr lvl="1"/>
            <a:r>
              <a:rPr lang="en-US" sz="3600" b="1" dirty="0">
                <a:effectLst>
                  <a:outerShdw blurRad="38100" dist="38100" dir="2700000" algn="tl">
                    <a:srgbClr val="000000">
                      <a:alpha val="43137"/>
                    </a:srgbClr>
                  </a:outerShdw>
                </a:effectLst>
              </a:rPr>
              <a:t> I seek to be better here and now</a:t>
            </a:r>
          </a:p>
          <a:p>
            <a:pPr lvl="1"/>
            <a:r>
              <a:rPr lang="en-US" sz="3600" b="1" dirty="0">
                <a:effectLst>
                  <a:outerShdw blurRad="38100" dist="38100" dir="2700000" algn="tl">
                    <a:srgbClr val="000000">
                      <a:alpha val="43137"/>
                    </a:srgbClr>
                  </a:outerShdw>
                </a:effectLst>
              </a:rPr>
              <a:t> I seek to glorify God in my work</a:t>
            </a:r>
          </a:p>
          <a:p>
            <a:pPr lvl="1"/>
            <a:r>
              <a:rPr lang="en-US" sz="3600" b="1" dirty="0">
                <a:effectLst>
                  <a:outerShdw blurRad="38100" dist="38100" dir="2700000" algn="tl">
                    <a:srgbClr val="000000">
                      <a:alpha val="43137"/>
                    </a:srgbClr>
                  </a:outerShdw>
                </a:effectLst>
              </a:rPr>
              <a:t> I can still do the best I can here and now, and avail myself of my bondservant status day by day with other opportunities God has given</a:t>
            </a:r>
          </a:p>
        </p:txBody>
      </p:sp>
    </p:spTree>
    <p:extLst>
      <p:ext uri="{BB962C8B-B14F-4D97-AF65-F5344CB8AC3E}">
        <p14:creationId xmlns:p14="http://schemas.microsoft.com/office/powerpoint/2010/main" val="30282474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Finding Contentment (5)</a:t>
            </a:r>
          </a:p>
          <a:p>
            <a:pPr lvl="1"/>
            <a:r>
              <a:rPr lang="en-US" sz="3600" b="1" dirty="0">
                <a:effectLst>
                  <a:outerShdw blurRad="38100" dist="38100" dir="2700000" algn="tl">
                    <a:srgbClr val="000000">
                      <a:alpha val="43137"/>
                    </a:srgbClr>
                  </a:outerShdw>
                </a:effectLst>
              </a:rPr>
              <a:t> It does not matter what ones occupation is</a:t>
            </a:r>
          </a:p>
          <a:p>
            <a:pPr lvl="1"/>
            <a:r>
              <a:rPr lang="en-US" sz="3600" b="1" dirty="0">
                <a:effectLst>
                  <a:outerShdw blurRad="38100" dist="38100" dir="2700000" algn="tl">
                    <a:srgbClr val="000000">
                      <a:alpha val="43137"/>
                    </a:srgbClr>
                  </a:outerShdw>
                </a:effectLst>
              </a:rPr>
              <a:t> No matter where you find yourself…you belon </a:t>
            </a:r>
            <a:r>
              <a:rPr lang="en-US" sz="3600" b="1" dirty="0" err="1">
                <a:effectLst>
                  <a:outerShdw blurRad="38100" dist="38100" dir="2700000" algn="tl">
                    <a:srgbClr val="000000">
                      <a:alpha val="43137"/>
                    </a:srgbClr>
                  </a:outerShdw>
                </a:effectLst>
              </a:rPr>
              <a:t>gto</a:t>
            </a:r>
            <a:r>
              <a:rPr lang="en-US" sz="3600" b="1" dirty="0">
                <a:effectLst>
                  <a:outerShdw blurRad="38100" dist="38100" dir="2700000" algn="tl">
                    <a:srgbClr val="000000">
                      <a:alpha val="43137"/>
                    </a:srgbClr>
                  </a:outerShdw>
                </a:effectLst>
              </a:rPr>
              <a:t> Christ</a:t>
            </a:r>
          </a:p>
          <a:p>
            <a:pPr lvl="1"/>
            <a:r>
              <a:rPr lang="en-US" sz="3600" b="1" dirty="0">
                <a:effectLst>
                  <a:outerShdw blurRad="38100" dist="38100" dir="2700000" algn="tl">
                    <a:srgbClr val="000000">
                      <a:alpha val="43137"/>
                    </a:srgbClr>
                  </a:outerShdw>
                </a:effectLst>
              </a:rPr>
              <a:t> He is the reason and purpose</a:t>
            </a:r>
          </a:p>
          <a:p>
            <a:pPr lvl="1"/>
            <a:r>
              <a:rPr lang="en-US" sz="3600" b="1" dirty="0">
                <a:effectLst>
                  <a:outerShdw blurRad="38100" dist="38100" dir="2700000" algn="tl">
                    <a:srgbClr val="000000">
                      <a:alpha val="43137"/>
                    </a:srgbClr>
                  </a:outerShdw>
                </a:effectLst>
              </a:rPr>
              <a:t> We find our contentment here and now because we seek to honor Christ here and now</a:t>
            </a:r>
          </a:p>
          <a:p>
            <a:pPr lvl="1"/>
            <a:r>
              <a:rPr lang="en-US" sz="3600" b="1" dirty="0">
                <a:effectLst>
                  <a:outerShdw blurRad="38100" dist="38100" dir="2700000" algn="tl">
                    <a:srgbClr val="000000">
                      <a:alpha val="43137"/>
                    </a:srgbClr>
                  </a:outerShdw>
                </a:effectLst>
              </a:rPr>
              <a:t> It means that our choices in the past do not need to hinder us</a:t>
            </a:r>
          </a:p>
          <a:p>
            <a:pPr lvl="1"/>
            <a:r>
              <a:rPr lang="en-US" sz="3600" b="1" dirty="0">
                <a:effectLst>
                  <a:outerShdw blurRad="38100" dist="38100" dir="2700000" algn="tl">
                    <a:srgbClr val="000000">
                      <a:alpha val="43137"/>
                    </a:srgbClr>
                  </a:outerShdw>
                </a:effectLst>
              </a:rPr>
              <a:t> God will redeem even these things</a:t>
            </a:r>
          </a:p>
        </p:txBody>
      </p:sp>
    </p:spTree>
    <p:extLst>
      <p:ext uri="{BB962C8B-B14F-4D97-AF65-F5344CB8AC3E}">
        <p14:creationId xmlns:p14="http://schemas.microsoft.com/office/powerpoint/2010/main" val="76337565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600" b="1" dirty="0">
                <a:effectLst>
                  <a:outerShdw blurRad="38100" dist="38100" dir="2700000" algn="tl">
                    <a:srgbClr val="000000">
                      <a:alpha val="43137"/>
                    </a:srgbClr>
                  </a:outerShdw>
                </a:effectLst>
              </a:rPr>
              <a:t>“10 I rejoiced in the Lord greatly that now at length you have revived your concern for me. You were indeed concerned for me, but you had no opportunity. 11 Not that I am speaking of being in need, for I have learned in whatever situation I am to be content. 12 I know how to be brought low, and I know how to abound. In any and every circumstance, I have learned the secret of facing plenty and hunger, abundance and need. 13 I can do all things through him who strengthens me.”</a:t>
            </a:r>
          </a:p>
          <a:p>
            <a:pPr marL="45720" indent="0" algn="ctr">
              <a:buNone/>
            </a:pPr>
            <a:r>
              <a:rPr lang="en-US" sz="3600" b="1" dirty="0">
                <a:effectLst>
                  <a:outerShdw blurRad="38100" dist="38100" dir="2700000" algn="tl">
                    <a:srgbClr val="000000">
                      <a:alpha val="43137"/>
                    </a:srgbClr>
                  </a:outerShdw>
                </a:effectLst>
              </a:rPr>
              <a:t>(Philippians 4:10-13, ESV)</a:t>
            </a:r>
          </a:p>
        </p:txBody>
      </p:sp>
    </p:spTree>
    <p:extLst>
      <p:ext uri="{BB962C8B-B14F-4D97-AF65-F5344CB8AC3E}">
        <p14:creationId xmlns:p14="http://schemas.microsoft.com/office/powerpoint/2010/main" val="274258636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Finding Contentment (6)</a:t>
            </a:r>
          </a:p>
          <a:p>
            <a:pPr lvl="1"/>
            <a:r>
              <a:rPr lang="en-US" sz="3600" b="1" dirty="0">
                <a:effectLst>
                  <a:outerShdw blurRad="38100" dist="38100" dir="2700000" algn="tl">
                    <a:srgbClr val="000000">
                      <a:alpha val="43137"/>
                    </a:srgbClr>
                  </a:outerShdw>
                </a:effectLst>
              </a:rPr>
              <a:t> We, too, can know how to be brought low and how to abound</a:t>
            </a:r>
          </a:p>
          <a:p>
            <a:pPr lvl="1"/>
            <a:r>
              <a:rPr lang="en-US" sz="3600" b="1" dirty="0">
                <a:effectLst>
                  <a:outerShdw blurRad="38100" dist="38100" dir="2700000" algn="tl">
                    <a:srgbClr val="000000">
                      <a:alpha val="43137"/>
                    </a:srgbClr>
                  </a:outerShdw>
                </a:effectLst>
              </a:rPr>
              <a:t> The answer is Christ</a:t>
            </a:r>
          </a:p>
          <a:p>
            <a:pPr lvl="1"/>
            <a:r>
              <a:rPr lang="en-US" sz="3600" b="1" dirty="0">
                <a:effectLst>
                  <a:outerShdw blurRad="38100" dist="38100" dir="2700000" algn="tl">
                    <a:srgbClr val="000000">
                      <a:alpha val="43137"/>
                    </a:srgbClr>
                  </a:outerShdw>
                </a:effectLst>
              </a:rPr>
              <a:t> We do not remain embittered, but we lay it all at the feet of our Lord Jesus Christ</a:t>
            </a:r>
          </a:p>
          <a:p>
            <a:pPr lvl="1"/>
            <a:r>
              <a:rPr lang="en-US" sz="3600" b="1" dirty="0">
                <a:effectLst>
                  <a:outerShdw blurRad="38100" dist="38100" dir="2700000" algn="tl">
                    <a:srgbClr val="000000">
                      <a:alpha val="43137"/>
                    </a:srgbClr>
                  </a:outerShdw>
                </a:effectLst>
              </a:rPr>
              <a:t> Know the answer of contentment</a:t>
            </a:r>
          </a:p>
          <a:p>
            <a:pPr lvl="1"/>
            <a:r>
              <a:rPr lang="en-US" sz="3600" b="1" dirty="0">
                <a:effectLst>
                  <a:outerShdw blurRad="38100" dist="38100" dir="2700000" algn="tl">
                    <a:srgbClr val="000000">
                      <a:alpha val="43137"/>
                    </a:srgbClr>
                  </a:outerShdw>
                </a:effectLst>
              </a:rPr>
              <a:t> Do not be deceived by the world</a:t>
            </a:r>
          </a:p>
          <a:p>
            <a:pPr lvl="1"/>
            <a:r>
              <a:rPr lang="en-US" sz="3600" b="1" dirty="0">
                <a:effectLst>
                  <a:outerShdw blurRad="38100" dist="38100" dir="2700000" algn="tl">
                    <a:srgbClr val="000000">
                      <a:alpha val="43137"/>
                    </a:srgbClr>
                  </a:outerShdw>
                </a:effectLst>
              </a:rPr>
              <a:t> It will seek to make you a slave</a:t>
            </a:r>
          </a:p>
          <a:p>
            <a:pPr lvl="1"/>
            <a:r>
              <a:rPr lang="en-US" sz="3600" b="1" dirty="0">
                <a:effectLst>
                  <a:outerShdw blurRad="38100" dist="38100" dir="2700000" algn="tl">
                    <a:srgbClr val="000000">
                      <a:alpha val="43137"/>
                    </a:srgbClr>
                  </a:outerShdw>
                </a:effectLst>
              </a:rPr>
              <a:t> Learn to be content here and now, and know the wisdom of Christ which says you have been bought with a great price</a:t>
            </a:r>
          </a:p>
          <a:p>
            <a:pPr lvl="1"/>
            <a:r>
              <a:rPr lang="en-US" sz="3600" b="1" dirty="0">
                <a:effectLst>
                  <a:outerShdw blurRad="38100" dist="38100" dir="2700000" algn="tl">
                    <a:srgbClr val="000000">
                      <a:alpha val="43137"/>
                    </a:srgbClr>
                  </a:outerShdw>
                </a:effectLst>
              </a:rPr>
              <a:t> In Him we find our greatest contentment in every season we are in</a:t>
            </a:r>
          </a:p>
        </p:txBody>
      </p:sp>
    </p:spTree>
    <p:extLst>
      <p:ext uri="{BB962C8B-B14F-4D97-AF65-F5344CB8AC3E}">
        <p14:creationId xmlns:p14="http://schemas.microsoft.com/office/powerpoint/2010/main" val="103659532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9" y="0"/>
            <a:ext cx="12188825" cy="6858000"/>
          </a:xfrm>
        </p:spPr>
        <p:txBody>
          <a:bodyPr>
            <a:normAutofit/>
          </a:bodyPr>
          <a:lstStyle/>
          <a:p>
            <a:pPr marL="0" indent="0" algn="ctr">
              <a:buNone/>
            </a:pPr>
            <a:r>
              <a:rPr lang="en-US" sz="6000" b="1" dirty="0"/>
              <a:t>Application Points</a:t>
            </a:r>
            <a:endParaRPr lang="en-US" sz="6000" b="1" dirty="0">
              <a:effectLst>
                <a:outerShdw blurRad="38100" dist="38100" dir="2700000" algn="tl">
                  <a:srgbClr val="000000">
                    <a:alpha val="43137"/>
                  </a:srgbClr>
                </a:outerShdw>
              </a:effectLst>
            </a:endParaRPr>
          </a:p>
          <a:p>
            <a:r>
              <a:rPr lang="en-US" sz="6000" b="1" dirty="0">
                <a:effectLst>
                  <a:outerShdw blurRad="38100" dist="38100" dir="2700000" algn="tl">
                    <a:srgbClr val="000000">
                      <a:alpha val="43137"/>
                    </a:srgbClr>
                  </a:outerShdw>
                </a:effectLst>
              </a:rPr>
              <a:t> The Gospel of Christ</a:t>
            </a:r>
          </a:p>
          <a:p>
            <a:pPr lvl="1"/>
            <a:r>
              <a:rPr lang="en-US" sz="6000" b="1" dirty="0">
                <a:effectLst>
                  <a:outerShdw blurRad="38100" dist="38100" dir="2700000" algn="tl">
                    <a:srgbClr val="000000">
                      <a:alpha val="43137"/>
                    </a:srgbClr>
                  </a:outerShdw>
                </a:effectLst>
              </a:rPr>
              <a:t> Origins</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Fall</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Redemption</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F5AFAE-B80F-42D3-94B4-729362BC1BCB}">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62f94-9f35-4ac3-9a90-690165a166b7"/>
    <ds:schemaRef ds:uri="http://schemas.microsoft.com/office/2006/documentManagement/types"/>
    <ds:schemaRef ds:uri="http://purl.org/dc/terms/"/>
    <ds:schemaRef ds:uri="a4f35948-e619-41b3-aa29-22878b09cfd2"/>
    <ds:schemaRef ds:uri="http://www.w3.org/XML/1998/namespace"/>
    <ds:schemaRef ds:uri="http://purl.org/dc/dcmitype/"/>
  </ds:schemaRefs>
</ds:datastoreItem>
</file>

<file path=customXml/itemProps2.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2598</TotalTime>
  <Words>1065</Words>
  <Application>Microsoft Office PowerPoint</Application>
  <PresentationFormat>Widescreen</PresentationFormat>
  <Paragraphs>80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Cambria</vt:lpstr>
      <vt:lpstr>Times New Roman</vt:lpstr>
      <vt:lpstr>Back to School 16x9</vt:lpstr>
      <vt:lpstr>I Corinthians 7:17-24</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Microsoft account</dc:creator>
  <cp:lastModifiedBy>Sean Grossman</cp:lastModifiedBy>
  <cp:revision>32</cp:revision>
  <dcterms:created xsi:type="dcterms:W3CDTF">2020-10-02T21:30:21Z</dcterms:created>
  <dcterms:modified xsi:type="dcterms:W3CDTF">2022-12-03T15:04:49Z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