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56" r:id="rId5"/>
    <p:sldId id="387" r:id="rId6"/>
    <p:sldId id="389" r:id="rId7"/>
    <p:sldId id="314" r:id="rId8"/>
    <p:sldId id="390" r:id="rId9"/>
    <p:sldId id="288" r:id="rId10"/>
    <p:sldId id="437" r:id="rId11"/>
    <p:sldId id="439" r:id="rId12"/>
    <p:sldId id="440" r:id="rId13"/>
    <p:sldId id="442" r:id="rId14"/>
    <p:sldId id="441" r:id="rId15"/>
    <p:sldId id="297" r:id="rId16"/>
    <p:sldId id="303" r:id="rId17"/>
    <p:sldId id="443" r:id="rId18"/>
    <p:sldId id="444" r:id="rId19"/>
    <p:sldId id="445" r:id="rId20"/>
    <p:sldId id="446" r:id="rId21"/>
    <p:sldId id="447" r:id="rId22"/>
    <p:sldId id="448" r:id="rId23"/>
    <p:sldId id="449" r:id="rId24"/>
    <p:sldId id="31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74" autoAdjust="0"/>
  </p:normalViewPr>
  <p:slideViewPr>
    <p:cSldViewPr snapToGrid="0">
      <p:cViewPr varScale="1">
        <p:scale>
          <a:sx n="58" d="100"/>
          <a:sy n="58" d="100"/>
        </p:scale>
        <p:origin x="108" y="684"/>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10/13/2022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10/13/2022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10/13/2022</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10/13/2022</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10/13/2022</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10/13/2022</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10/13/2022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10/13/2022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10/13/2022</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6:9-11</a:t>
            </a:r>
          </a:p>
        </p:txBody>
      </p:sp>
      <p:sp>
        <p:nvSpPr>
          <p:cNvPr id="5" name="Subtitle 4"/>
          <p:cNvSpPr>
            <a:spLocks noGrp="1"/>
          </p:cNvSpPr>
          <p:nvPr>
            <p:ph type="subTitle" idx="1"/>
          </p:nvPr>
        </p:nvSpPr>
        <p:spPr/>
        <p:txBody>
          <a:bodyPr/>
          <a:lstStyle/>
          <a:p>
            <a:r>
              <a:rPr lang="en-US" b="1" dirty="0">
                <a:effectLst>
                  <a:outerShdw blurRad="38100" dist="38100" dir="2700000" algn="tl">
                    <a:srgbClr val="000000">
                      <a:alpha val="43137"/>
                    </a:srgbClr>
                  </a:outerShdw>
                </a:effectLst>
              </a:rPr>
              <a:t>Do Not Be Deceived</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846" y="779761"/>
            <a:ext cx="9998307" cy="6078239"/>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4065" y="0"/>
            <a:ext cx="7232073" cy="769441"/>
          </a:xfrm>
          <a:prstGeom prst="rect">
            <a:avLst/>
          </a:prstGeom>
          <a:noFill/>
        </p:spPr>
        <p:txBody>
          <a:bodyPr wrap="square" rtlCol="0">
            <a:spAutoFit/>
          </a:bodyPr>
          <a:lstStyle/>
          <a:p>
            <a:pPr algn="ctr"/>
            <a:r>
              <a:rPr lang="en-US" sz="4400" dirty="0"/>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2308" y="779761"/>
            <a:ext cx="9687384" cy="6078239"/>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644" y="779761"/>
            <a:ext cx="8760711" cy="6078239"/>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1038" y="779761"/>
            <a:ext cx="9089924" cy="6078239"/>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lnSpcReduction="10000"/>
          </a:bodyPr>
          <a:lstStyle/>
          <a:p>
            <a:pPr marL="0" indent="0" algn="ctr">
              <a:lnSpc>
                <a:spcPct val="110000"/>
              </a:lnSpc>
              <a:spcBef>
                <a:spcPts val="0"/>
              </a:spcBef>
              <a:buNone/>
            </a:pPr>
            <a:r>
              <a:rPr lang="en-US" sz="4000" b="1" dirty="0">
                <a:effectLst>
                  <a:outerShdw blurRad="38100" dist="38100" dir="2700000" algn="tl">
                    <a:srgbClr val="000000">
                      <a:alpha val="43137"/>
                    </a:srgbClr>
                  </a:outerShdw>
                </a:effectLst>
              </a:rPr>
              <a:t>9 Or do you not know that the unrighteous will not inherit the kingdom of God? Do not be deceived: neither the sexually immoral, nor idolaters, nor adulterers, nor men who practice homosexuality, 10 nor thieves, nor the greedy, nor drunkards, nor revilers, nor swindlers will inherit the kingdom of God. 11 And such were some of you. But you were washed, you were sanctified, you were justified in the name of the Lord Jesus Christ and by the Spirit of our God.</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 Corinthians 6:9-11,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l-GR" sz="4400" b="1" dirty="0">
                <a:effectLst>
                  <a:outerShdw blurRad="38100" dist="38100" dir="2700000" algn="tl">
                    <a:srgbClr val="000000">
                      <a:alpha val="43137"/>
                    </a:srgbClr>
                  </a:outerShdw>
                </a:effectLst>
              </a:rPr>
              <a:t>μαλακοὶ οὔτε ἀρσενοκοῖται</a:t>
            </a:r>
            <a:endParaRPr lang="en-US" sz="44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166191"/>
            <a:ext cx="12192000" cy="5691809"/>
          </a:xfrm>
        </p:spPr>
        <p:txBody>
          <a:bodyPr>
            <a:normAutofit fontScale="85000" lnSpcReduction="20000"/>
          </a:bodyPr>
          <a:lstStyle/>
          <a:p>
            <a:r>
              <a:rPr lang="en-US" sz="3600" b="1" dirty="0">
                <a:effectLst>
                  <a:outerShdw blurRad="38100" dist="38100" dir="2700000" algn="tl">
                    <a:srgbClr val="000000">
                      <a:alpha val="43137"/>
                    </a:srgbClr>
                  </a:outerShdw>
                </a:effectLst>
              </a:rPr>
              <a:t> </a:t>
            </a:r>
            <a:r>
              <a:rPr lang="el-GR" sz="3600" b="1" dirty="0">
                <a:effectLst>
                  <a:outerShdw blurRad="38100" dist="38100" dir="2700000" algn="tl">
                    <a:srgbClr val="000000">
                      <a:alpha val="43137"/>
                    </a:srgbClr>
                  </a:outerShdw>
                </a:effectLst>
              </a:rPr>
              <a:t>μαλακοὶ</a:t>
            </a:r>
            <a:r>
              <a:rPr lang="en-US" sz="3600" b="1" dirty="0">
                <a:effectLst>
                  <a:outerShdw blurRad="38100" dist="38100" dir="2700000" algn="tl">
                    <a:srgbClr val="000000">
                      <a:alpha val="43137"/>
                    </a:srgbClr>
                  </a:outerShdw>
                </a:effectLst>
              </a:rPr>
              <a:t> [Mal-ah-</a:t>
            </a:r>
            <a:r>
              <a:rPr lang="en-US" sz="3600" b="1" dirty="0" err="1">
                <a:effectLst>
                  <a:outerShdw blurRad="38100" dist="38100" dir="2700000" algn="tl">
                    <a:srgbClr val="000000">
                      <a:alpha val="43137"/>
                    </a:srgbClr>
                  </a:outerShdw>
                </a:effectLst>
              </a:rPr>
              <a:t>koy</a:t>
            </a:r>
            <a:r>
              <a:rPr lang="en-US" sz="3600" b="1" dirty="0">
                <a:effectLst>
                  <a:outerShdw blurRad="38100" dist="38100" dir="2700000" algn="tl">
                    <a:srgbClr val="000000">
                      <a:alpha val="43137"/>
                    </a:srgbClr>
                  </a:outerShdw>
                </a:effectLst>
              </a:rPr>
              <a:t>]</a:t>
            </a:r>
          </a:p>
          <a:p>
            <a:pPr lvl="1"/>
            <a:r>
              <a:rPr lang="en-US" sz="3200" b="1" dirty="0">
                <a:effectLst>
                  <a:outerShdw blurRad="38100" dist="38100" dir="2700000" algn="tl">
                    <a:srgbClr val="000000">
                      <a:alpha val="43137"/>
                    </a:srgbClr>
                  </a:outerShdw>
                </a:effectLst>
              </a:rPr>
              <a:t> “Soft” in line with “Effeminate boys or men” who act like girls/women to solicit sex</a:t>
            </a:r>
          </a:p>
          <a:p>
            <a:pPr lvl="1"/>
            <a:r>
              <a:rPr lang="en-US" sz="3200" b="1" dirty="0">
                <a:effectLst>
                  <a:outerShdw blurRad="38100" dist="38100" dir="2700000" algn="tl">
                    <a:srgbClr val="000000">
                      <a:alpha val="43137"/>
                    </a:srgbClr>
                  </a:outerShdw>
                </a:effectLst>
              </a:rPr>
              <a:t> The passive partner in the sexual act</a:t>
            </a:r>
            <a:endParaRPr lang="en-US" sz="3600" b="1" dirty="0">
              <a:effectLst>
                <a:outerShdw blurRad="38100" dist="38100" dir="2700000" algn="tl">
                  <a:srgbClr val="000000">
                    <a:alpha val="43137"/>
                  </a:srgbClr>
                </a:outerShdw>
              </a:effectLst>
            </a:endParaRPr>
          </a:p>
          <a:p>
            <a:r>
              <a:rPr lang="en-US" sz="3600" b="1" dirty="0">
                <a:effectLst>
                  <a:outerShdw blurRad="38100" dist="38100" dir="2700000" algn="tl">
                    <a:srgbClr val="000000">
                      <a:alpha val="43137"/>
                    </a:srgbClr>
                  </a:outerShdw>
                </a:effectLst>
              </a:rPr>
              <a:t> </a:t>
            </a:r>
            <a:r>
              <a:rPr lang="el-GR" sz="3600" b="1" dirty="0">
                <a:effectLst>
                  <a:outerShdw blurRad="38100" dist="38100" dir="2700000" algn="tl">
                    <a:srgbClr val="000000">
                      <a:alpha val="43137"/>
                    </a:srgbClr>
                  </a:outerShdw>
                </a:effectLst>
              </a:rPr>
              <a:t>οὔτε [</a:t>
            </a:r>
            <a:r>
              <a:rPr lang="en-US" sz="3600" b="1" dirty="0" err="1">
                <a:effectLst>
                  <a:outerShdw blurRad="38100" dist="38100" dir="2700000" algn="tl">
                    <a:srgbClr val="000000">
                      <a:alpha val="43137"/>
                    </a:srgbClr>
                  </a:outerShdw>
                </a:effectLst>
              </a:rPr>
              <a:t>oo-tay</a:t>
            </a:r>
            <a:r>
              <a:rPr lang="en-US" sz="3600" b="1" dirty="0">
                <a:effectLst>
                  <a:outerShdw blurRad="38100" dist="38100" dir="2700000" algn="tl">
                    <a:srgbClr val="000000">
                      <a:alpha val="43137"/>
                    </a:srgbClr>
                  </a:outerShdw>
                </a:effectLst>
              </a:rPr>
              <a:t>]</a:t>
            </a:r>
          </a:p>
          <a:p>
            <a:pPr lvl="1"/>
            <a:r>
              <a:rPr lang="en-US" sz="3200" b="1" dirty="0">
                <a:effectLst>
                  <a:outerShdw blurRad="38100" dist="38100" dir="2700000" algn="tl">
                    <a:srgbClr val="000000">
                      <a:alpha val="43137"/>
                    </a:srgbClr>
                  </a:outerShdw>
                </a:effectLst>
              </a:rPr>
              <a:t> “:Not, nor, never” (negative)</a:t>
            </a:r>
          </a:p>
          <a:p>
            <a:r>
              <a:rPr lang="en-US" sz="3600" b="1" dirty="0">
                <a:effectLst>
                  <a:outerShdw blurRad="38100" dist="38100" dir="2700000" algn="tl">
                    <a:srgbClr val="000000">
                      <a:alpha val="43137"/>
                    </a:srgbClr>
                  </a:outerShdw>
                </a:effectLst>
              </a:rPr>
              <a:t> </a:t>
            </a:r>
            <a:r>
              <a:rPr lang="el-GR" sz="3600" b="1" dirty="0">
                <a:effectLst>
                  <a:outerShdw blurRad="38100" dist="38100" dir="2700000" algn="tl">
                    <a:srgbClr val="000000">
                      <a:alpha val="43137"/>
                    </a:srgbClr>
                  </a:outerShdw>
                </a:effectLst>
              </a:rPr>
              <a:t>ἀρσενοκοῖται [</a:t>
            </a:r>
            <a:r>
              <a:rPr lang="en-US" sz="3600" b="1" dirty="0" err="1">
                <a:effectLst>
                  <a:outerShdw blurRad="38100" dist="38100" dir="2700000" algn="tl">
                    <a:srgbClr val="000000">
                      <a:alpha val="43137"/>
                    </a:srgbClr>
                  </a:outerShdw>
                </a:effectLst>
              </a:rPr>
              <a:t>arsen</a:t>
            </a:r>
            <a:r>
              <a:rPr lang="en-US" sz="3600" b="1" dirty="0">
                <a:effectLst>
                  <a:outerShdw blurRad="38100" dist="38100" dir="2700000" algn="tl">
                    <a:srgbClr val="000000">
                      <a:alpha val="43137"/>
                    </a:srgbClr>
                  </a:outerShdw>
                </a:effectLst>
              </a:rPr>
              <a:t>-o-</a:t>
            </a:r>
            <a:r>
              <a:rPr lang="en-US" sz="3600" b="1" dirty="0" err="1">
                <a:effectLst>
                  <a:outerShdw blurRad="38100" dist="38100" dir="2700000" algn="tl">
                    <a:srgbClr val="000000">
                      <a:alpha val="43137"/>
                    </a:srgbClr>
                  </a:outerShdw>
                </a:effectLst>
              </a:rPr>
              <a:t>koy</a:t>
            </a:r>
            <a:r>
              <a:rPr lang="en-US" sz="3600" b="1" dirty="0">
                <a:effectLst>
                  <a:outerShdw blurRad="38100" dist="38100" dir="2700000" algn="tl">
                    <a:srgbClr val="000000">
                      <a:alpha val="43137"/>
                    </a:srgbClr>
                  </a:outerShdw>
                </a:effectLst>
              </a:rPr>
              <a:t>-tai]</a:t>
            </a:r>
          </a:p>
          <a:p>
            <a:pPr lvl="1"/>
            <a:r>
              <a:rPr lang="en-US" sz="3200" b="1" dirty="0">
                <a:effectLst>
                  <a:outerShdw blurRad="38100" dist="38100" dir="2700000" algn="tl">
                    <a:srgbClr val="000000">
                      <a:alpha val="43137"/>
                    </a:srgbClr>
                  </a:outerShdw>
                </a:effectLst>
              </a:rPr>
              <a:t> Comes from two words</a:t>
            </a:r>
          </a:p>
          <a:p>
            <a:pPr lvl="1"/>
            <a:r>
              <a:rPr lang="el-GR" sz="3200" b="1" dirty="0">
                <a:effectLst>
                  <a:outerShdw blurRad="38100" dist="38100" dir="2700000" algn="tl">
                    <a:srgbClr val="000000">
                      <a:alpha val="43137"/>
                    </a:srgbClr>
                  </a:outerShdw>
                </a:effectLst>
              </a:rPr>
              <a:t>α</a:t>
            </a:r>
            <a:r>
              <a:rPr lang="el-GR" sz="3600" b="1" dirty="0">
                <a:effectLst>
                  <a:outerShdw blurRad="38100" dist="38100" dir="2700000" algn="tl">
                    <a:srgbClr val="000000">
                      <a:alpha val="43137"/>
                    </a:srgbClr>
                  </a:outerShdw>
                </a:effectLst>
              </a:rPr>
              <a:t>̓ρσεν</a:t>
            </a:r>
            <a:r>
              <a:rPr lang="en-US" sz="3600" b="1" dirty="0">
                <a:effectLst>
                  <a:outerShdw blurRad="38100" dist="38100" dir="2700000" algn="tl">
                    <a:srgbClr val="000000">
                      <a:alpha val="43137"/>
                    </a:srgbClr>
                  </a:outerShdw>
                </a:effectLst>
              </a:rPr>
              <a:t> [</a:t>
            </a:r>
            <a:r>
              <a:rPr lang="en-US" sz="3600" b="1" dirty="0" err="1">
                <a:effectLst>
                  <a:outerShdw blurRad="38100" dist="38100" dir="2700000" algn="tl">
                    <a:srgbClr val="000000">
                      <a:alpha val="43137"/>
                    </a:srgbClr>
                  </a:outerShdw>
                </a:effectLst>
              </a:rPr>
              <a:t>arsen</a:t>
            </a:r>
            <a:r>
              <a:rPr lang="en-US" sz="3600" b="1" dirty="0">
                <a:effectLst>
                  <a:outerShdw blurRad="38100" dist="38100" dir="2700000" algn="tl">
                    <a:srgbClr val="000000">
                      <a:alpha val="43137"/>
                    </a:srgbClr>
                  </a:outerShdw>
                </a:effectLst>
              </a:rPr>
              <a:t>)</a:t>
            </a:r>
            <a:endParaRPr lang="en-US" sz="3200" b="1" dirty="0">
              <a:effectLst>
                <a:outerShdw blurRad="38100" dist="38100" dir="2700000" algn="tl">
                  <a:srgbClr val="000000">
                    <a:alpha val="43137"/>
                  </a:srgbClr>
                </a:outerShdw>
              </a:effectLst>
            </a:endParaRPr>
          </a:p>
          <a:p>
            <a:pPr lvl="2"/>
            <a:r>
              <a:rPr lang="en-US" sz="2800" b="1" dirty="0">
                <a:effectLst>
                  <a:outerShdw blurRad="38100" dist="38100" dir="2700000" algn="tl">
                    <a:srgbClr val="000000">
                      <a:alpha val="43137"/>
                    </a:srgbClr>
                  </a:outerShdw>
                </a:effectLst>
              </a:rPr>
              <a:t>“of males”</a:t>
            </a:r>
            <a:endParaRPr lang="en-US" sz="3200" b="1" dirty="0">
              <a:effectLst>
                <a:outerShdw blurRad="38100" dist="38100" dir="2700000" algn="tl">
                  <a:srgbClr val="000000">
                    <a:alpha val="43137"/>
                  </a:srgbClr>
                </a:outerShdw>
              </a:effectLst>
            </a:endParaRPr>
          </a:p>
          <a:p>
            <a:pPr lvl="1"/>
            <a:r>
              <a:rPr lang="en-US" sz="3600" b="1" dirty="0">
                <a:effectLst>
                  <a:outerShdw blurRad="38100" dist="38100" dir="2700000" algn="tl">
                    <a:srgbClr val="000000">
                      <a:alpha val="43137"/>
                    </a:srgbClr>
                  </a:outerShdw>
                </a:effectLst>
              </a:rPr>
              <a:t> </a:t>
            </a:r>
            <a:r>
              <a:rPr lang="el-GR" sz="3600" b="1" dirty="0">
                <a:effectLst>
                  <a:outerShdw blurRad="38100" dist="38100" dir="2700000" algn="tl">
                    <a:srgbClr val="000000">
                      <a:alpha val="43137"/>
                    </a:srgbClr>
                  </a:outerShdw>
                </a:effectLst>
              </a:rPr>
              <a:t>κοῖται</a:t>
            </a:r>
            <a:r>
              <a:rPr lang="en-US" sz="3600" b="1" dirty="0">
                <a:effectLst>
                  <a:outerShdw blurRad="38100" dist="38100" dir="2700000" algn="tl">
                    <a:srgbClr val="000000">
                      <a:alpha val="43137"/>
                    </a:srgbClr>
                  </a:outerShdw>
                </a:effectLst>
              </a:rPr>
              <a:t> [</a:t>
            </a:r>
            <a:r>
              <a:rPr lang="en-US" sz="3600" b="1" dirty="0" err="1">
                <a:effectLst>
                  <a:outerShdw blurRad="38100" dist="38100" dir="2700000" algn="tl">
                    <a:srgbClr val="000000">
                      <a:alpha val="43137"/>
                    </a:srgbClr>
                  </a:outerShdw>
                </a:effectLst>
              </a:rPr>
              <a:t>koy</a:t>
            </a:r>
            <a:r>
              <a:rPr lang="en-US" sz="3600" b="1" dirty="0">
                <a:effectLst>
                  <a:outerShdw blurRad="38100" dist="38100" dir="2700000" algn="tl">
                    <a:srgbClr val="000000">
                      <a:alpha val="43137"/>
                    </a:srgbClr>
                  </a:outerShdw>
                </a:effectLst>
              </a:rPr>
              <a:t>-tai]</a:t>
            </a:r>
          </a:p>
          <a:p>
            <a:pPr lvl="2"/>
            <a:r>
              <a:rPr lang="en-US" sz="3200" b="1" dirty="0">
                <a:effectLst>
                  <a:outerShdw blurRad="38100" dist="38100" dir="2700000" algn="tl">
                    <a:srgbClr val="000000">
                      <a:alpha val="43137"/>
                    </a:srgbClr>
                  </a:outerShdw>
                </a:effectLst>
              </a:rPr>
              <a:t> “lying in bed”</a:t>
            </a:r>
          </a:p>
        </p:txBody>
      </p:sp>
    </p:spTree>
    <p:extLst>
      <p:ext uri="{BB962C8B-B14F-4D97-AF65-F5344CB8AC3E}">
        <p14:creationId xmlns:p14="http://schemas.microsoft.com/office/powerpoint/2010/main" val="1139257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52" dur="500"/>
                                        <p:tgtEl>
                                          <p:spTgt spid="1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l-GR" sz="4400" b="1" dirty="0">
                <a:effectLst>
                  <a:outerShdw blurRad="38100" dist="38100" dir="2700000" algn="tl">
                    <a:srgbClr val="000000">
                      <a:alpha val="43137"/>
                    </a:srgbClr>
                  </a:outerShdw>
                </a:effectLst>
              </a:rPr>
              <a:t>μαλακοὶ οὔτε ἀρσενοκοῖται</a:t>
            </a:r>
            <a:r>
              <a:rPr lang="en-US" sz="4400" b="1" dirty="0">
                <a:effectLst>
                  <a:outerShdw blurRad="38100" dist="38100" dir="2700000" algn="tl">
                    <a:srgbClr val="000000">
                      <a:alpha val="43137"/>
                    </a:srgbClr>
                  </a:outerShdw>
                </a:effectLst>
              </a:rPr>
              <a:t> (2)</a:t>
            </a:r>
          </a:p>
        </p:txBody>
      </p:sp>
      <p:sp>
        <p:nvSpPr>
          <p:cNvPr id="14" name="Content Placeholder 13"/>
          <p:cNvSpPr>
            <a:spLocks noGrp="1"/>
          </p:cNvSpPr>
          <p:nvPr>
            <p:ph idx="1"/>
          </p:nvPr>
        </p:nvSpPr>
        <p:spPr>
          <a:xfrm>
            <a:off x="0" y="1166191"/>
            <a:ext cx="12192000" cy="5691809"/>
          </a:xfrm>
        </p:spPr>
        <p:txBody>
          <a:bodyPr>
            <a:normAutofit lnSpcReduction="10000"/>
          </a:bodyPr>
          <a:lstStyle/>
          <a:p>
            <a:r>
              <a:rPr lang="en-US" sz="3600" b="1" dirty="0">
                <a:effectLst>
                  <a:outerShdw blurRad="38100" dist="38100" dir="2700000" algn="tl">
                    <a:srgbClr val="000000">
                      <a:alpha val="43137"/>
                    </a:srgbClr>
                  </a:outerShdw>
                </a:effectLst>
              </a:rPr>
              <a:t> First: There are those who argue “homosexual” is not found in the Bible</a:t>
            </a:r>
          </a:p>
          <a:p>
            <a:pPr lvl="1"/>
            <a:r>
              <a:rPr lang="en-US" sz="3400" b="1" dirty="0">
                <a:effectLst>
                  <a:outerShdw blurRad="38100" dist="38100" dir="2700000" algn="tl">
                    <a:srgbClr val="000000">
                      <a:alpha val="43137"/>
                    </a:srgbClr>
                  </a:outerShdw>
                </a:effectLst>
              </a:rPr>
              <a:t> This is true as the word translated “homosexual” is </a:t>
            </a:r>
            <a:r>
              <a:rPr lang="el-GR" sz="3400" b="1" dirty="0">
                <a:effectLst>
                  <a:outerShdw blurRad="38100" dist="38100" dir="2700000" algn="tl">
                    <a:srgbClr val="000000">
                      <a:alpha val="43137"/>
                    </a:srgbClr>
                  </a:outerShdw>
                </a:effectLst>
              </a:rPr>
              <a:t>ἀρσενοκοῖται </a:t>
            </a:r>
            <a:r>
              <a:rPr lang="en-US" sz="3400" b="1" dirty="0">
                <a:effectLst>
                  <a:outerShdw blurRad="38100" dist="38100" dir="2700000" algn="tl">
                    <a:srgbClr val="000000">
                      <a:alpha val="43137"/>
                    </a:srgbClr>
                  </a:outerShdw>
                </a:effectLst>
              </a:rPr>
              <a:t>which means “lying in bed with males”</a:t>
            </a:r>
          </a:p>
          <a:p>
            <a:pPr lvl="1"/>
            <a:r>
              <a:rPr lang="en-US" sz="3400" b="1" dirty="0">
                <a:effectLst>
                  <a:outerShdw blurRad="38100" dist="38100" dir="2700000" algn="tl">
                    <a:srgbClr val="000000">
                      <a:alpha val="43137"/>
                    </a:srgbClr>
                  </a:outerShdw>
                </a:effectLst>
              </a:rPr>
              <a:t> Even if “homosexual” is not used the concept of </a:t>
            </a:r>
            <a:r>
              <a:rPr lang="en-US" sz="3400" b="1" i="1" u="sng" dirty="0">
                <a:effectLst>
                  <a:outerShdw blurRad="38100" dist="38100" dir="2700000" algn="tl">
                    <a:srgbClr val="000000">
                      <a:alpha val="43137"/>
                    </a:srgbClr>
                  </a:outerShdw>
                </a:effectLst>
              </a:rPr>
              <a:t>homosexuality</a:t>
            </a:r>
            <a:r>
              <a:rPr lang="en-US" sz="3400" b="1" dirty="0">
                <a:effectLst>
                  <a:outerShdw blurRad="38100" dist="38100" dir="2700000" algn="tl">
                    <a:srgbClr val="000000">
                      <a:alpha val="43137"/>
                    </a:srgbClr>
                  </a:outerShdw>
                </a:effectLst>
              </a:rPr>
              <a:t> is based upon the basic meaning by Paul</a:t>
            </a:r>
          </a:p>
          <a:p>
            <a:r>
              <a:rPr lang="en-US" sz="3600" b="1" dirty="0">
                <a:effectLst>
                  <a:outerShdw blurRad="38100" dist="38100" dir="2700000" algn="tl">
                    <a:srgbClr val="000000">
                      <a:alpha val="43137"/>
                    </a:srgbClr>
                  </a:outerShdw>
                </a:effectLst>
              </a:rPr>
              <a:t> Second: Those who argue this is about pederasty or prostitution</a:t>
            </a:r>
          </a:p>
          <a:p>
            <a:pPr lvl="1"/>
            <a:r>
              <a:rPr lang="en-US" sz="3400" b="1" dirty="0">
                <a:effectLst>
                  <a:outerShdw blurRad="38100" dist="38100" dir="2700000" algn="tl">
                    <a:srgbClr val="000000">
                      <a:alpha val="43137"/>
                    </a:srgbClr>
                  </a:outerShdw>
                </a:effectLst>
              </a:rPr>
              <a:t> This is not a problem with two people who love each other, but is more about unloving sexual encounters</a:t>
            </a:r>
          </a:p>
          <a:p>
            <a:endParaRPr lang="en-US" sz="3600" b="1" dirty="0">
              <a:effectLst>
                <a:outerShdw blurRad="38100" dist="38100" dir="2700000" algn="tl">
                  <a:srgbClr val="000000">
                    <a:alpha val="43137"/>
                  </a:srgbClr>
                </a:outerShdw>
              </a:effectLst>
            </a:endParaRPr>
          </a:p>
          <a:p>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20154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l-GR" sz="4400" b="1" dirty="0">
                <a:effectLst>
                  <a:outerShdw blurRad="38100" dist="38100" dir="2700000" algn="tl">
                    <a:srgbClr val="000000">
                      <a:alpha val="43137"/>
                    </a:srgbClr>
                  </a:outerShdw>
                </a:effectLst>
              </a:rPr>
              <a:t>μαλακοὶ οὔτε ἀρσενοκοῖται</a:t>
            </a:r>
            <a:r>
              <a:rPr lang="en-US" sz="4400" b="1" dirty="0">
                <a:effectLst>
                  <a:outerShdw blurRad="38100" dist="38100" dir="2700000" algn="tl">
                    <a:srgbClr val="000000">
                      <a:alpha val="43137"/>
                    </a:srgbClr>
                  </a:outerShdw>
                </a:effectLst>
              </a:rPr>
              <a:t> (3)</a:t>
            </a:r>
          </a:p>
        </p:txBody>
      </p:sp>
      <p:sp>
        <p:nvSpPr>
          <p:cNvPr id="14" name="Content Placeholder 13"/>
          <p:cNvSpPr>
            <a:spLocks noGrp="1"/>
          </p:cNvSpPr>
          <p:nvPr>
            <p:ph idx="1"/>
          </p:nvPr>
        </p:nvSpPr>
        <p:spPr>
          <a:xfrm>
            <a:off x="0" y="1166191"/>
            <a:ext cx="12192000" cy="5691809"/>
          </a:xfrm>
        </p:spPr>
        <p:txBody>
          <a:bodyPr>
            <a:normAutofit lnSpcReduction="10000"/>
          </a:bodyPr>
          <a:lstStyle/>
          <a:p>
            <a:r>
              <a:rPr lang="en-US" sz="3600" b="1" dirty="0">
                <a:effectLst>
                  <a:outerShdw blurRad="38100" dist="38100" dir="2700000" algn="tl">
                    <a:srgbClr val="000000">
                      <a:alpha val="43137"/>
                    </a:srgbClr>
                  </a:outerShdw>
                </a:effectLst>
              </a:rPr>
              <a:t> This does not work in context or in the broader understanding of the Scriptures</a:t>
            </a:r>
          </a:p>
          <a:p>
            <a:r>
              <a:rPr lang="en-US" sz="3600" b="1" dirty="0">
                <a:effectLst>
                  <a:outerShdw blurRad="38100" dist="38100" dir="2700000" algn="tl">
                    <a:srgbClr val="000000">
                      <a:alpha val="43137"/>
                    </a:srgbClr>
                  </a:outerShdw>
                </a:effectLst>
              </a:rPr>
              <a:t>22 You shall not lie with a male as with a woman; it is an abomination.” Leviticus 18:22</a:t>
            </a:r>
          </a:p>
          <a:p>
            <a:r>
              <a:rPr lang="en-US" sz="3600" b="1" dirty="0">
                <a:effectLst>
                  <a:outerShdw blurRad="38100" dist="38100" dir="2700000" algn="tl">
                    <a:srgbClr val="000000">
                      <a:alpha val="43137"/>
                    </a:srgbClr>
                  </a:outerShdw>
                </a:effectLst>
              </a:rPr>
              <a:t> </a:t>
            </a:r>
            <a:r>
              <a:rPr lang="he-IL" sz="3600" b="1" dirty="0">
                <a:effectLst>
                  <a:outerShdw blurRad="38100" dist="38100" dir="2700000" algn="tl">
                    <a:srgbClr val="000000">
                      <a:alpha val="43137"/>
                    </a:srgbClr>
                  </a:outerShdw>
                </a:effectLst>
              </a:rPr>
              <a:t>כָ֔ר לֹ֥א תִשְׁכַּ֖ב מִשְׁכְּבֵ֣י </a:t>
            </a:r>
            <a:r>
              <a:rPr lang="en-US" sz="3600" b="1" dirty="0">
                <a:effectLst>
                  <a:outerShdw blurRad="38100" dist="38100" dir="2700000" algn="tl">
                    <a:srgbClr val="000000">
                      <a:alpha val="43137"/>
                    </a:srgbClr>
                  </a:outerShdw>
                </a:effectLst>
              </a:rPr>
              <a:t> [</a:t>
            </a:r>
            <a:r>
              <a:rPr lang="en-US" sz="3600" b="1" dirty="0" err="1">
                <a:effectLst>
                  <a:outerShdw blurRad="38100" dist="38100" dir="2700000" algn="tl">
                    <a:srgbClr val="000000">
                      <a:alpha val="43137"/>
                    </a:srgbClr>
                  </a:outerShdw>
                </a:effectLst>
              </a:rPr>
              <a:t>Zakar</a:t>
            </a:r>
            <a:r>
              <a:rPr lang="en-US" sz="3600" b="1" dirty="0">
                <a:effectLst>
                  <a:outerShdw blurRad="38100" dist="38100" dir="2700000" algn="tl">
                    <a:srgbClr val="000000">
                      <a:alpha val="43137"/>
                    </a:srgbClr>
                  </a:outerShdw>
                </a:effectLst>
              </a:rPr>
              <a:t> low </a:t>
            </a:r>
            <a:r>
              <a:rPr lang="en-US" sz="3600" b="1" dirty="0" err="1">
                <a:effectLst>
                  <a:outerShdw blurRad="38100" dist="38100" dir="2700000" algn="tl">
                    <a:srgbClr val="000000">
                      <a:alpha val="43137"/>
                    </a:srgbClr>
                  </a:outerShdw>
                </a:effectLst>
              </a:rPr>
              <a:t>shakarv</a:t>
            </a:r>
            <a:r>
              <a:rPr lang="en-US" sz="3600" b="1" dirty="0">
                <a:effectLst>
                  <a:outerShdw blurRad="38100" dist="38100" dir="2700000" algn="tl">
                    <a:srgbClr val="000000">
                      <a:alpha val="43137"/>
                    </a:srgbClr>
                  </a:outerShdw>
                </a:effectLst>
              </a:rPr>
              <a:t> </a:t>
            </a:r>
            <a:r>
              <a:rPr lang="en-US" sz="3600" b="1" dirty="0" err="1">
                <a:effectLst>
                  <a:outerShdw blurRad="38100" dist="38100" dir="2700000" algn="tl">
                    <a:srgbClr val="000000">
                      <a:alpha val="43137"/>
                    </a:srgbClr>
                  </a:outerShdw>
                </a:effectLst>
              </a:rPr>
              <a:t>Mishkawv</a:t>
            </a:r>
            <a:r>
              <a:rPr lang="en-US" sz="3600" b="1" dirty="0">
                <a:effectLst>
                  <a:outerShdw blurRad="38100" dist="38100" dir="2700000" algn="tl">
                    <a:srgbClr val="000000">
                      <a:alpha val="43137"/>
                    </a:srgbClr>
                  </a:outerShdw>
                </a:effectLst>
              </a:rPr>
              <a:t>] [Hebrew]</a:t>
            </a:r>
          </a:p>
          <a:p>
            <a:pPr lvl="1"/>
            <a:r>
              <a:rPr lang="en-US" sz="3400" b="1" dirty="0">
                <a:effectLst>
                  <a:outerShdw blurRad="38100" dist="38100" dir="2700000" algn="tl">
                    <a:srgbClr val="000000">
                      <a:alpha val="43137"/>
                    </a:srgbClr>
                  </a:outerShdw>
                </a:effectLst>
              </a:rPr>
              <a:t> “Lying in bed with males.”</a:t>
            </a:r>
          </a:p>
          <a:p>
            <a:r>
              <a:rPr lang="en-US" sz="3600" b="1" dirty="0">
                <a:effectLst>
                  <a:outerShdw blurRad="38100" dist="38100" dir="2700000" algn="tl">
                    <a:srgbClr val="000000">
                      <a:alpha val="43137"/>
                    </a:srgbClr>
                  </a:outerShdw>
                </a:effectLst>
              </a:rPr>
              <a:t> </a:t>
            </a:r>
            <a:r>
              <a:rPr lang="el-GR" sz="3600" b="1" dirty="0">
                <a:effectLst>
                  <a:outerShdw blurRad="38100" dist="38100" dir="2700000" algn="tl">
                    <a:srgbClr val="000000">
                      <a:alpha val="43137"/>
                    </a:srgbClr>
                  </a:outerShdw>
                </a:effectLst>
              </a:rPr>
              <a:t>μετά </a:t>
            </a:r>
            <a:r>
              <a:rPr lang="el-GR" sz="3600" b="1" u="sng" dirty="0">
                <a:effectLst>
                  <a:outerShdw blurRad="38100" dist="38100" dir="2700000" algn="tl">
                    <a:srgbClr val="000000">
                      <a:alpha val="43137"/>
                    </a:srgbClr>
                  </a:outerShdw>
                </a:effectLst>
              </a:rPr>
              <a:t>ἄρσενος</a:t>
            </a:r>
            <a:r>
              <a:rPr lang="el-GR" sz="3600" b="1" dirty="0">
                <a:effectLst>
                  <a:outerShdw blurRad="38100" dist="38100" dir="2700000" algn="tl">
                    <a:srgbClr val="000000">
                      <a:alpha val="43137"/>
                    </a:srgbClr>
                  </a:outerShdw>
                </a:effectLst>
              </a:rPr>
              <a:t> οὐ κοιμηθήσῃ </a:t>
            </a:r>
            <a:r>
              <a:rPr lang="el-GR" sz="3600" b="1" u="sng" dirty="0">
                <a:effectLst>
                  <a:outerShdw blurRad="38100" dist="38100" dir="2700000" algn="tl">
                    <a:srgbClr val="000000">
                      <a:alpha val="43137"/>
                    </a:srgbClr>
                  </a:outerShdw>
                </a:effectLst>
              </a:rPr>
              <a:t>κοίτην</a:t>
            </a:r>
            <a:r>
              <a:rPr lang="el-GR" sz="3600" b="1"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[Greek]</a:t>
            </a:r>
          </a:p>
          <a:p>
            <a:pPr lvl="1"/>
            <a:r>
              <a:rPr lang="en-US" sz="3400" b="1" dirty="0">
                <a:effectLst>
                  <a:outerShdw blurRad="38100" dist="38100" dir="2700000" algn="tl">
                    <a:srgbClr val="000000">
                      <a:alpha val="43137"/>
                    </a:srgbClr>
                  </a:outerShdw>
                </a:effectLst>
              </a:rPr>
              <a:t> “With man not sleep bed”</a:t>
            </a:r>
            <a:endParaRPr lang="en-US" sz="3600" b="1" dirty="0">
              <a:effectLst>
                <a:outerShdw blurRad="38100" dist="38100" dir="2700000" algn="tl">
                  <a:srgbClr val="000000">
                    <a:alpha val="43137"/>
                  </a:srgbClr>
                </a:outerShdw>
              </a:effectLst>
            </a:endParaRPr>
          </a:p>
          <a:p>
            <a:endParaRPr lang="en-US" sz="3600" b="1" dirty="0">
              <a:effectLst>
                <a:outerShdw blurRad="38100" dist="38100" dir="2700000" algn="tl">
                  <a:srgbClr val="000000">
                    <a:alpha val="43137"/>
                  </a:srgbClr>
                </a:outerShdw>
              </a:effectLst>
            </a:endParaRPr>
          </a:p>
          <a:p>
            <a:endParaRPr lang="en-US" sz="3600" b="1" dirty="0">
              <a:effectLst>
                <a:outerShdw blurRad="38100" dist="38100" dir="2700000" algn="tl">
                  <a:srgbClr val="000000">
                    <a:alpha val="43137"/>
                  </a:srgbClr>
                </a:outerShdw>
              </a:effectLst>
            </a:endParaRPr>
          </a:p>
          <a:p>
            <a:endParaRPr lang="en-US" sz="3600" b="1" dirty="0">
              <a:effectLst>
                <a:outerShdw blurRad="38100" dist="38100" dir="2700000" algn="tl">
                  <a:srgbClr val="000000">
                    <a:alpha val="43137"/>
                  </a:srgbClr>
                </a:outerShdw>
              </a:effectLst>
            </a:endParaRPr>
          </a:p>
          <a:p>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953205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l-GR" sz="4400" b="1" dirty="0">
                <a:effectLst>
                  <a:outerShdw blurRad="38100" dist="38100" dir="2700000" algn="tl">
                    <a:srgbClr val="000000">
                      <a:alpha val="43137"/>
                    </a:srgbClr>
                  </a:outerShdw>
                </a:effectLst>
              </a:rPr>
              <a:t>μαλακοὶ οὔτε ἀρσενοκοῖται</a:t>
            </a:r>
            <a:r>
              <a:rPr lang="en-US" sz="4400" b="1" dirty="0">
                <a:effectLst>
                  <a:outerShdw blurRad="38100" dist="38100" dir="2700000" algn="tl">
                    <a:srgbClr val="000000">
                      <a:alpha val="43137"/>
                    </a:srgbClr>
                  </a:outerShdw>
                </a:effectLst>
              </a:rPr>
              <a:t> (4)</a:t>
            </a:r>
          </a:p>
        </p:txBody>
      </p:sp>
      <p:sp>
        <p:nvSpPr>
          <p:cNvPr id="14" name="Content Placeholder 13"/>
          <p:cNvSpPr>
            <a:spLocks noGrp="1"/>
          </p:cNvSpPr>
          <p:nvPr>
            <p:ph idx="1"/>
          </p:nvPr>
        </p:nvSpPr>
        <p:spPr>
          <a:xfrm>
            <a:off x="0" y="1166191"/>
            <a:ext cx="12192000" cy="5691809"/>
          </a:xfrm>
        </p:spPr>
        <p:txBody>
          <a:bodyPr>
            <a:normAutofit fontScale="77500" lnSpcReduction="20000"/>
          </a:bodyPr>
          <a:lstStyle/>
          <a:p>
            <a:r>
              <a:rPr lang="en-US" sz="3600" b="1" dirty="0">
                <a:effectLst>
                  <a:outerShdw blurRad="38100" dist="38100" dir="2700000" algn="tl">
                    <a:srgbClr val="000000">
                      <a:alpha val="43137"/>
                    </a:srgbClr>
                  </a:outerShdw>
                </a:effectLst>
              </a:rPr>
              <a:t>In Leviticus and Deuteronomy homosexual </a:t>
            </a:r>
            <a:r>
              <a:rPr lang="en-US" sz="3600" b="1" i="1" u="sng" dirty="0">
                <a:effectLst>
                  <a:outerShdw blurRad="38100" dist="38100" dir="2700000" algn="tl">
                    <a:srgbClr val="000000">
                      <a:alpha val="43137"/>
                    </a:srgbClr>
                  </a:outerShdw>
                </a:effectLst>
              </a:rPr>
              <a:t>acts</a:t>
            </a:r>
            <a:r>
              <a:rPr lang="en-US" sz="3600" b="1" dirty="0">
                <a:effectLst>
                  <a:outerShdw blurRad="38100" dist="38100" dir="2700000" algn="tl">
                    <a:srgbClr val="000000">
                      <a:alpha val="43137"/>
                    </a:srgbClr>
                  </a:outerShdw>
                </a:effectLst>
              </a:rPr>
              <a:t> are rejected as immoral</a:t>
            </a:r>
          </a:p>
          <a:p>
            <a:r>
              <a:rPr lang="en-US" sz="3600" b="1" dirty="0">
                <a:effectLst>
                  <a:outerShdw blurRad="38100" dist="38100" dir="2700000" algn="tl">
                    <a:srgbClr val="000000">
                      <a:alpha val="43137"/>
                    </a:srgbClr>
                  </a:outerShdw>
                </a:effectLst>
              </a:rPr>
              <a:t> While this list includes </a:t>
            </a:r>
            <a:r>
              <a:rPr lang="el-GR" sz="3600" b="1" dirty="0">
                <a:effectLst>
                  <a:outerShdw blurRad="38100" dist="38100" dir="2700000" algn="tl">
                    <a:srgbClr val="000000">
                      <a:alpha val="43137"/>
                    </a:srgbClr>
                  </a:outerShdw>
                </a:effectLst>
              </a:rPr>
              <a:t>μαλακοὶ </a:t>
            </a:r>
            <a:r>
              <a:rPr lang="en-US" sz="3600" b="1" dirty="0">
                <a:effectLst>
                  <a:outerShdw blurRad="38100" dist="38100" dir="2700000" algn="tl">
                    <a:srgbClr val="000000">
                      <a:alpha val="43137"/>
                    </a:srgbClr>
                  </a:outerShdw>
                </a:effectLst>
              </a:rPr>
              <a:t>[Mal-ah-</a:t>
            </a:r>
            <a:r>
              <a:rPr lang="en-US" sz="3600" b="1" dirty="0" err="1">
                <a:effectLst>
                  <a:outerShdw blurRad="38100" dist="38100" dir="2700000" algn="tl">
                    <a:srgbClr val="000000">
                      <a:alpha val="43137"/>
                    </a:srgbClr>
                  </a:outerShdw>
                </a:effectLst>
              </a:rPr>
              <a:t>koy</a:t>
            </a:r>
            <a:r>
              <a:rPr lang="en-US" sz="3600" b="1" dirty="0">
                <a:effectLst>
                  <a:outerShdw blurRad="38100" dist="38100" dir="2700000" algn="tl">
                    <a:srgbClr val="000000">
                      <a:alpha val="43137"/>
                    </a:srgbClr>
                  </a:outerShdw>
                </a:effectLst>
              </a:rPr>
              <a:t>] and can refer to pederasty and prostitution</a:t>
            </a:r>
          </a:p>
          <a:p>
            <a:pPr lvl="1"/>
            <a:r>
              <a:rPr lang="en-US" sz="3400" b="1" dirty="0">
                <a:effectLst>
                  <a:outerShdw blurRad="38100" dist="38100" dir="2700000" algn="tl">
                    <a:srgbClr val="000000">
                      <a:alpha val="43137"/>
                    </a:srgbClr>
                  </a:outerShdw>
                </a:effectLst>
              </a:rPr>
              <a:t> In I Timothy 1:10 has a similar list with  </a:t>
            </a:r>
            <a:r>
              <a:rPr lang="el-GR" sz="3200" b="1" dirty="0">
                <a:effectLst>
                  <a:outerShdw blurRad="38100" dist="38100" dir="2700000" algn="tl">
                    <a:srgbClr val="000000">
                      <a:alpha val="43137"/>
                    </a:srgbClr>
                  </a:outerShdw>
                </a:effectLst>
              </a:rPr>
              <a:t>̓ρσενοκοῖται [</a:t>
            </a:r>
            <a:r>
              <a:rPr lang="en-US" sz="3200" b="1" dirty="0" err="1">
                <a:effectLst>
                  <a:outerShdw blurRad="38100" dist="38100" dir="2700000" algn="tl">
                    <a:srgbClr val="000000">
                      <a:alpha val="43137"/>
                    </a:srgbClr>
                  </a:outerShdw>
                </a:effectLst>
              </a:rPr>
              <a:t>arsen</a:t>
            </a:r>
            <a:r>
              <a:rPr lang="en-US" sz="3200" b="1" dirty="0">
                <a:effectLst>
                  <a:outerShdw blurRad="38100" dist="38100" dir="2700000" algn="tl">
                    <a:srgbClr val="000000">
                      <a:alpha val="43137"/>
                    </a:srgbClr>
                  </a:outerShdw>
                </a:effectLst>
              </a:rPr>
              <a:t>-o-</a:t>
            </a:r>
            <a:r>
              <a:rPr lang="en-US" sz="3200" b="1" dirty="0" err="1">
                <a:effectLst>
                  <a:outerShdw blurRad="38100" dist="38100" dir="2700000" algn="tl">
                    <a:srgbClr val="000000">
                      <a:alpha val="43137"/>
                    </a:srgbClr>
                  </a:outerShdw>
                </a:effectLst>
              </a:rPr>
              <a:t>koy</a:t>
            </a:r>
            <a:r>
              <a:rPr lang="en-US" sz="3200" b="1" dirty="0">
                <a:effectLst>
                  <a:outerShdw blurRad="38100" dist="38100" dir="2700000" algn="tl">
                    <a:srgbClr val="000000">
                      <a:alpha val="43137"/>
                    </a:srgbClr>
                  </a:outerShdw>
                </a:effectLst>
              </a:rPr>
              <a:t>-tai] without the added </a:t>
            </a:r>
            <a:r>
              <a:rPr lang="el-GR" sz="3200" b="1" dirty="0">
                <a:effectLst>
                  <a:outerShdw blurRad="38100" dist="38100" dir="2700000" algn="tl">
                    <a:srgbClr val="000000">
                      <a:alpha val="43137"/>
                    </a:srgbClr>
                  </a:outerShdw>
                </a:effectLst>
              </a:rPr>
              <a:t>μαλακοὶ </a:t>
            </a:r>
            <a:r>
              <a:rPr lang="en-US" sz="3200" b="1" dirty="0">
                <a:effectLst>
                  <a:outerShdw blurRad="38100" dist="38100" dir="2700000" algn="tl">
                    <a:srgbClr val="000000">
                      <a:alpha val="43137"/>
                    </a:srgbClr>
                  </a:outerShdw>
                </a:effectLst>
              </a:rPr>
              <a:t>[Mal-ah-</a:t>
            </a:r>
            <a:r>
              <a:rPr lang="en-US" sz="3200" b="1" dirty="0" err="1">
                <a:effectLst>
                  <a:outerShdw blurRad="38100" dist="38100" dir="2700000" algn="tl">
                    <a:srgbClr val="000000">
                      <a:alpha val="43137"/>
                    </a:srgbClr>
                  </a:outerShdw>
                </a:effectLst>
              </a:rPr>
              <a:t>koy</a:t>
            </a:r>
            <a:r>
              <a:rPr lang="en-US" sz="3200" b="1" dirty="0">
                <a:effectLst>
                  <a:outerShdw blurRad="38100" dist="38100" dir="2700000" algn="tl">
                    <a:srgbClr val="000000">
                      <a:alpha val="43137"/>
                    </a:srgbClr>
                  </a:outerShdw>
                </a:effectLst>
              </a:rPr>
              <a:t>] </a:t>
            </a:r>
            <a:endParaRPr lang="en-US" sz="3400" b="1" dirty="0">
              <a:effectLst>
                <a:outerShdw blurRad="38100" dist="38100" dir="2700000" algn="tl">
                  <a:srgbClr val="000000">
                    <a:alpha val="43137"/>
                  </a:srgbClr>
                </a:outerShdw>
              </a:effectLst>
            </a:endParaRPr>
          </a:p>
          <a:p>
            <a:r>
              <a:rPr lang="en-US" sz="3600" b="1" dirty="0">
                <a:effectLst>
                  <a:outerShdw blurRad="38100" dist="38100" dir="2700000" algn="tl">
                    <a:srgbClr val="000000">
                      <a:alpha val="43137"/>
                    </a:srgbClr>
                  </a:outerShdw>
                </a:effectLst>
              </a:rPr>
              <a:t> Paul could see the cultural pederasty, prostitution, and even those who loved each other and still reject them all </a:t>
            </a:r>
            <a:r>
              <a:rPr lang="en-US" sz="3600" b="1" i="1" u="sng" dirty="0">
                <a:effectLst>
                  <a:outerShdw blurRad="38100" dist="38100" dir="2700000" algn="tl">
                    <a:srgbClr val="000000">
                      <a:alpha val="43137"/>
                    </a:srgbClr>
                  </a:outerShdw>
                </a:effectLst>
              </a:rPr>
              <a:t>because the act itself is unlawful</a:t>
            </a:r>
          </a:p>
          <a:p>
            <a:r>
              <a:rPr lang="en-US" sz="3600" b="1" i="1"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In the previous chapter the man sleeping with his father’s wife could say, “We love each other!”</a:t>
            </a:r>
          </a:p>
          <a:p>
            <a:pPr lvl="1"/>
            <a:r>
              <a:rPr lang="en-US" sz="3400" b="1" dirty="0">
                <a:effectLst>
                  <a:outerShdw blurRad="38100" dist="38100" dir="2700000" algn="tl">
                    <a:srgbClr val="000000">
                      <a:alpha val="43137"/>
                    </a:srgbClr>
                  </a:outerShdw>
                </a:effectLst>
              </a:rPr>
              <a:t>Yet it isn’t whether they love each other but that the act itself is immoral and therefore rejected</a:t>
            </a:r>
          </a:p>
        </p:txBody>
      </p:sp>
    </p:spTree>
    <p:extLst>
      <p:ext uri="{BB962C8B-B14F-4D97-AF65-F5344CB8AC3E}">
        <p14:creationId xmlns:p14="http://schemas.microsoft.com/office/powerpoint/2010/main" val="3133807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lnSpcReduction="10000"/>
          </a:bodyPr>
          <a:lstStyle/>
          <a:p>
            <a:pPr marL="0" indent="0" algn="ctr">
              <a:lnSpc>
                <a:spcPct val="110000"/>
              </a:lnSpc>
              <a:spcBef>
                <a:spcPts val="0"/>
              </a:spcBef>
              <a:buNone/>
            </a:pPr>
            <a:r>
              <a:rPr lang="en-US" sz="4000" b="1" dirty="0">
                <a:effectLst>
                  <a:outerShdw blurRad="38100" dist="38100" dir="2700000" algn="tl">
                    <a:srgbClr val="000000">
                      <a:alpha val="43137"/>
                    </a:srgbClr>
                  </a:outerShdw>
                </a:effectLst>
              </a:rPr>
              <a:t>9 Or do you not know that the unrighteous will not inherit the kingdom of God? Do not be deceived: neither the sexually immoral, nor idolaters, nor adulterers, nor men who practice homosexuality, 10 nor thieves, nor the greedy, nor drunkards, nor revilers, nor swindlers will inherit the kingdom of God. 11 And such were some of you. But you were washed, you were sanctified, you were justified in the name of the Lord Jesus Christ and by the Spirit of our God.</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 Corinthians 6:9-11, ESV)</a:t>
            </a:r>
          </a:p>
        </p:txBody>
      </p:sp>
    </p:spTree>
    <p:extLst>
      <p:ext uri="{BB962C8B-B14F-4D97-AF65-F5344CB8AC3E}">
        <p14:creationId xmlns:p14="http://schemas.microsoft.com/office/powerpoint/2010/main" val="11954984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fontScale="92500" lnSpcReduction="20000"/>
          </a:bodyPr>
          <a:lstStyle/>
          <a:p>
            <a:r>
              <a:rPr lang="en-US" sz="4400" b="1" dirty="0">
                <a:effectLst>
                  <a:outerShdw blurRad="38100" dist="38100" dir="2700000" algn="tl">
                    <a:srgbClr val="000000">
                      <a:alpha val="43137"/>
                    </a:srgbClr>
                  </a:outerShdw>
                </a:effectLst>
              </a:rPr>
              <a:t> </a:t>
            </a:r>
            <a:r>
              <a:rPr lang="en-US" sz="5200" b="1" dirty="0">
                <a:effectLst>
                  <a:outerShdw blurRad="38100" dist="38100" dir="2700000" algn="tl">
                    <a:srgbClr val="000000">
                      <a:alpha val="43137"/>
                    </a:srgbClr>
                  </a:outerShdw>
                </a:effectLst>
              </a:rPr>
              <a:t>These verses further show immoral practices that should be rejected by the Church</a:t>
            </a:r>
          </a:p>
          <a:p>
            <a:r>
              <a:rPr lang="en-US" sz="5200" b="1" dirty="0">
                <a:effectLst>
                  <a:outerShdw blurRad="38100" dist="38100" dir="2700000" algn="tl">
                    <a:srgbClr val="000000">
                      <a:alpha val="43137"/>
                    </a:srgbClr>
                  </a:outerShdw>
                </a:effectLst>
              </a:rPr>
              <a:t> Those who practice these unrighteous lifestyles will not inherit the kingdom of God</a:t>
            </a:r>
          </a:p>
          <a:p>
            <a:r>
              <a:rPr lang="en-US" sz="5200" b="1" dirty="0">
                <a:effectLst>
                  <a:outerShdw blurRad="38100" dist="38100" dir="2700000" algn="tl">
                    <a:srgbClr val="000000">
                      <a:alpha val="43137"/>
                    </a:srgbClr>
                  </a:outerShdw>
                </a:effectLst>
              </a:rPr>
              <a:t> We should be on guard against these things individually and corporately</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Do Not Be Deceived</a:t>
            </a:r>
          </a:p>
          <a:p>
            <a:pPr lvl="1"/>
            <a:r>
              <a:rPr lang="en-US" sz="3200" b="1" dirty="0">
                <a:effectLst>
                  <a:outerShdw blurRad="38100" dist="38100" dir="2700000" algn="tl">
                    <a:srgbClr val="000000">
                      <a:alpha val="43137"/>
                    </a:srgbClr>
                  </a:outerShdw>
                </a:effectLst>
              </a:rPr>
              <a:t> The powers of darkness have always attempted and succeeded at deceiving us</a:t>
            </a:r>
          </a:p>
          <a:p>
            <a:pPr lvl="1"/>
            <a:r>
              <a:rPr lang="en-US" sz="3200" b="1" dirty="0">
                <a:effectLst>
                  <a:outerShdw blurRad="38100" dist="38100" dir="2700000" algn="tl">
                    <a:srgbClr val="000000">
                      <a:alpha val="43137"/>
                    </a:srgbClr>
                  </a:outerShdw>
                </a:effectLst>
              </a:rPr>
              <a:t> These deceptions come from many sources whether demonic, other humans, even our own sinful selves</a:t>
            </a:r>
          </a:p>
          <a:p>
            <a:pPr lvl="1"/>
            <a:r>
              <a:rPr lang="en-US" sz="3200" b="1" dirty="0">
                <a:effectLst>
                  <a:outerShdw blurRad="38100" dist="38100" dir="2700000" algn="tl">
                    <a:srgbClr val="000000">
                      <a:alpha val="43137"/>
                    </a:srgbClr>
                  </a:outerShdw>
                </a:effectLst>
              </a:rPr>
              <a:t> It can be easy for us to see why such lifestyles would be deceptive</a:t>
            </a:r>
          </a:p>
          <a:p>
            <a:pPr lvl="1"/>
            <a:r>
              <a:rPr lang="en-US" sz="3200" b="1" dirty="0">
                <a:effectLst>
                  <a:outerShdw blurRad="38100" dist="38100" dir="2700000" algn="tl">
                    <a:srgbClr val="000000">
                      <a:alpha val="43137"/>
                    </a:srgbClr>
                  </a:outerShdw>
                </a:effectLst>
              </a:rPr>
              <a:t> They deceive us into believing they can provide…salvation…peace…power</a:t>
            </a:r>
          </a:p>
          <a:p>
            <a:pPr lvl="1"/>
            <a:r>
              <a:rPr lang="en-US" sz="3200" b="1" dirty="0">
                <a:effectLst>
                  <a:outerShdw blurRad="38100" dist="38100" dir="2700000" algn="tl">
                    <a:srgbClr val="000000">
                      <a:alpha val="43137"/>
                    </a:srgbClr>
                  </a:outerShdw>
                </a:effectLst>
              </a:rPr>
              <a:t> These lifestyles are then perceived as “good”</a:t>
            </a:r>
          </a:p>
          <a:p>
            <a:pPr lvl="1"/>
            <a:r>
              <a:rPr lang="en-US" sz="3200" b="1" dirty="0">
                <a:effectLst>
                  <a:outerShdw blurRad="38100" dist="38100" dir="2700000" algn="tl">
                    <a:srgbClr val="000000">
                      <a:alpha val="43137"/>
                    </a:srgbClr>
                  </a:outerShdw>
                </a:effectLst>
              </a:rPr>
              <a:t> That by practicing these things we are in the right</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Do Not Be Deceived (2)</a:t>
            </a:r>
          </a:p>
          <a:p>
            <a:pPr lvl="1"/>
            <a:r>
              <a:rPr lang="en-US" sz="3200" b="1" dirty="0">
                <a:effectLst>
                  <a:outerShdw blurRad="38100" dist="38100" dir="2700000" algn="tl">
                    <a:srgbClr val="000000">
                      <a:alpha val="43137"/>
                    </a:srgbClr>
                  </a:outerShdw>
                </a:effectLst>
              </a:rPr>
              <a:t> We see this with sexual immorality especially regarding homosexuality</a:t>
            </a:r>
          </a:p>
          <a:p>
            <a:pPr lvl="1"/>
            <a:r>
              <a:rPr lang="en-US" sz="3200" b="1" dirty="0">
                <a:effectLst>
                  <a:outerShdw blurRad="38100" dist="38100" dir="2700000" algn="tl">
                    <a:srgbClr val="000000">
                      <a:alpha val="43137"/>
                    </a:srgbClr>
                  </a:outerShdw>
                </a:effectLst>
              </a:rPr>
              <a:t> We hear, “two people are in love” and it “is an innate part of their personhood”</a:t>
            </a:r>
          </a:p>
          <a:p>
            <a:pPr lvl="1"/>
            <a:r>
              <a:rPr lang="en-US" sz="3200" b="1" dirty="0">
                <a:effectLst>
                  <a:outerShdw blurRad="38100" dist="38100" dir="2700000" algn="tl">
                    <a:srgbClr val="000000">
                      <a:alpha val="43137"/>
                    </a:srgbClr>
                  </a:outerShdw>
                </a:effectLst>
              </a:rPr>
              <a:t> Homosexual acts are unlawful</a:t>
            </a:r>
          </a:p>
          <a:p>
            <a:pPr lvl="1"/>
            <a:r>
              <a:rPr lang="en-US" sz="3200" b="1" dirty="0">
                <a:effectLst>
                  <a:outerShdw blurRad="38100" dist="38100" dir="2700000" algn="tl">
                    <a:srgbClr val="000000">
                      <a:alpha val="43137"/>
                    </a:srgbClr>
                  </a:outerShdw>
                </a:effectLst>
              </a:rPr>
              <a:t> There is a difference between the individual who may have homosexual inclinations and those who </a:t>
            </a:r>
            <a:r>
              <a:rPr lang="en-US" sz="3200" b="1" i="1" u="sng" dirty="0">
                <a:effectLst>
                  <a:outerShdw blurRad="38100" dist="38100" dir="2700000" algn="tl">
                    <a:srgbClr val="000000">
                      <a:alpha val="43137"/>
                    </a:srgbClr>
                  </a:outerShdw>
                </a:effectLst>
              </a:rPr>
              <a:t>act</a:t>
            </a:r>
            <a:r>
              <a:rPr lang="en-US" sz="3200" b="1" dirty="0">
                <a:effectLst>
                  <a:outerShdw blurRad="38100" dist="38100" dir="2700000" algn="tl">
                    <a:srgbClr val="000000">
                      <a:alpha val="43137"/>
                    </a:srgbClr>
                  </a:outerShdw>
                </a:effectLst>
              </a:rPr>
              <a:t> on those inclinations</a:t>
            </a:r>
          </a:p>
          <a:p>
            <a:pPr lvl="1"/>
            <a:r>
              <a:rPr lang="en-US" sz="3200" b="1" dirty="0">
                <a:effectLst>
                  <a:outerShdw blurRad="38100" dist="38100" dir="2700000" algn="tl">
                    <a:srgbClr val="000000">
                      <a:alpha val="43137"/>
                    </a:srgbClr>
                  </a:outerShdw>
                </a:effectLst>
              </a:rPr>
              <a:t> All because someone has an inclination it does not mean it is right or good to act on them</a:t>
            </a:r>
          </a:p>
        </p:txBody>
      </p:sp>
    </p:spTree>
    <p:extLst>
      <p:ext uri="{BB962C8B-B14F-4D97-AF65-F5344CB8AC3E}">
        <p14:creationId xmlns:p14="http://schemas.microsoft.com/office/powerpoint/2010/main" val="2748029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Do Not Be Deceived (3)</a:t>
            </a:r>
          </a:p>
          <a:p>
            <a:pPr lvl="1"/>
            <a:r>
              <a:rPr lang="en-US" sz="3200" b="1" dirty="0">
                <a:effectLst>
                  <a:outerShdw blurRad="38100" dist="38100" dir="2700000" algn="tl">
                    <a:srgbClr val="000000">
                      <a:alpha val="43137"/>
                    </a:srgbClr>
                  </a:outerShdw>
                </a:effectLst>
              </a:rPr>
              <a:t> The liar has a natural inclination to lie</a:t>
            </a:r>
          </a:p>
          <a:p>
            <a:pPr lvl="1"/>
            <a:r>
              <a:rPr lang="en-US" sz="3200" b="1" dirty="0">
                <a:effectLst>
                  <a:outerShdw blurRad="38100" dist="38100" dir="2700000" algn="tl">
                    <a:srgbClr val="000000">
                      <a:alpha val="43137"/>
                    </a:srgbClr>
                  </a:outerShdw>
                </a:effectLst>
              </a:rPr>
              <a:t> The thief has a natural inclination to steal</a:t>
            </a:r>
          </a:p>
          <a:p>
            <a:pPr lvl="1"/>
            <a:r>
              <a:rPr lang="en-US" sz="3200" b="1" dirty="0">
                <a:effectLst>
                  <a:outerShdw blurRad="38100" dist="38100" dir="2700000" algn="tl">
                    <a:srgbClr val="000000">
                      <a:alpha val="43137"/>
                    </a:srgbClr>
                  </a:outerShdw>
                </a:effectLst>
              </a:rPr>
              <a:t> Even if the individual is inclined toward these acts it does not mean it should be allowed or tolerated to act out in their inclination</a:t>
            </a:r>
          </a:p>
          <a:p>
            <a:pPr lvl="1"/>
            <a:r>
              <a:rPr lang="en-US" sz="3200" b="1" dirty="0">
                <a:effectLst>
                  <a:outerShdw blurRad="38100" dist="38100" dir="2700000" algn="tl">
                    <a:srgbClr val="000000">
                      <a:alpha val="43137"/>
                    </a:srgbClr>
                  </a:outerShdw>
                </a:effectLst>
              </a:rPr>
              <a:t> Homosexuality is the same</a:t>
            </a:r>
          </a:p>
          <a:p>
            <a:pPr lvl="1"/>
            <a:r>
              <a:rPr lang="en-US" sz="3200" b="1" dirty="0">
                <a:effectLst>
                  <a:outerShdw blurRad="38100" dist="38100" dir="2700000" algn="tl">
                    <a:srgbClr val="000000">
                      <a:alpha val="43137"/>
                    </a:srgbClr>
                  </a:outerShdw>
                </a:effectLst>
              </a:rPr>
              <a:t> We have allowed ourselves to be deceived into believing that the feeling of “love” supersedes the immoral act</a:t>
            </a:r>
          </a:p>
          <a:p>
            <a:pPr lvl="1"/>
            <a:r>
              <a:rPr lang="en-US" sz="3200" b="1" dirty="0">
                <a:effectLst>
                  <a:outerShdw blurRad="38100" dist="38100" dir="2700000" algn="tl">
                    <a:srgbClr val="000000">
                      <a:alpha val="43137"/>
                    </a:srgbClr>
                  </a:outerShdw>
                </a:effectLst>
              </a:rPr>
              <a:t> Like all other ways the darkness bring deception it takes something good</a:t>
            </a:r>
          </a:p>
          <a:p>
            <a:pPr lvl="1"/>
            <a:r>
              <a:rPr lang="en-US" sz="3200" b="1" dirty="0">
                <a:effectLst>
                  <a:outerShdw blurRad="38100" dist="38100" dir="2700000" algn="tl">
                    <a:srgbClr val="000000">
                      <a:alpha val="43137"/>
                    </a:srgbClr>
                  </a:outerShdw>
                </a:effectLst>
              </a:rPr>
              <a:t> Turning it to allow complete liberty for the individual</a:t>
            </a:r>
          </a:p>
        </p:txBody>
      </p:sp>
    </p:spTree>
    <p:extLst>
      <p:ext uri="{BB962C8B-B14F-4D97-AF65-F5344CB8AC3E}">
        <p14:creationId xmlns:p14="http://schemas.microsoft.com/office/powerpoint/2010/main" val="2163599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Do Not Be Deceived (4)</a:t>
            </a:r>
          </a:p>
          <a:p>
            <a:pPr lvl="1"/>
            <a:r>
              <a:rPr lang="en-US" sz="3200" b="1" dirty="0">
                <a:effectLst>
                  <a:outerShdw blurRad="38100" dist="38100" dir="2700000" algn="tl">
                    <a:srgbClr val="000000">
                      <a:alpha val="43137"/>
                    </a:srgbClr>
                  </a:outerShdw>
                </a:effectLst>
              </a:rPr>
              <a:t> It would also be wrong to just focus on one group of sins in this list</a:t>
            </a:r>
          </a:p>
          <a:p>
            <a:pPr lvl="1"/>
            <a:r>
              <a:rPr lang="en-US" sz="3200" b="1" dirty="0">
                <a:effectLst>
                  <a:outerShdw blurRad="38100" dist="38100" dir="2700000" algn="tl">
                    <a:srgbClr val="000000">
                      <a:alpha val="43137"/>
                    </a:srgbClr>
                  </a:outerShdw>
                </a:effectLst>
              </a:rPr>
              <a:t> Many will pick and choose which sins they do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struggle with and say </a:t>
            </a:r>
            <a:r>
              <a:rPr lang="en-US" sz="3200" b="1" i="1" u="sng" dirty="0">
                <a:effectLst>
                  <a:outerShdw blurRad="38100" dist="38100" dir="2700000" algn="tl">
                    <a:srgbClr val="000000">
                      <a:alpha val="43137"/>
                    </a:srgbClr>
                  </a:outerShdw>
                </a:effectLst>
              </a:rPr>
              <a:t>they</a:t>
            </a:r>
            <a:r>
              <a:rPr lang="en-US" sz="3200" b="1" dirty="0">
                <a:effectLst>
                  <a:outerShdw blurRad="38100" dist="38100" dir="2700000" algn="tl">
                    <a:srgbClr val="000000">
                      <a:alpha val="43137"/>
                    </a:srgbClr>
                  </a:outerShdw>
                </a:effectLst>
              </a:rPr>
              <a:t> are bad meanwhile accepting the since they </a:t>
            </a:r>
            <a:r>
              <a:rPr lang="en-US" sz="3200" b="1" i="1" u="sng" dirty="0">
                <a:effectLst>
                  <a:outerShdw blurRad="38100" dist="38100" dir="2700000" algn="tl">
                    <a:srgbClr val="000000">
                      <a:alpha val="43137"/>
                    </a:srgbClr>
                  </a:outerShdw>
                </a:effectLst>
              </a:rPr>
              <a:t>do</a:t>
            </a:r>
            <a:r>
              <a:rPr lang="en-US" sz="3200" b="1" dirty="0">
                <a:effectLst>
                  <a:outerShdw blurRad="38100" dist="38100" dir="2700000" algn="tl">
                    <a:srgbClr val="000000">
                      <a:alpha val="43137"/>
                    </a:srgbClr>
                  </a:outerShdw>
                </a:effectLst>
              </a:rPr>
              <a:t> struggle with</a:t>
            </a:r>
          </a:p>
          <a:p>
            <a:pPr lvl="1"/>
            <a:r>
              <a:rPr lang="en-US" sz="3200" b="1" dirty="0">
                <a:effectLst>
                  <a:outerShdw blurRad="38100" dist="38100" dir="2700000" algn="tl">
                    <a:srgbClr val="000000">
                      <a:alpha val="43137"/>
                    </a:srgbClr>
                  </a:outerShdw>
                </a:effectLst>
              </a:rPr>
              <a:t> There are 9 other unrighteous lifestyles depicted which have nothing to do with homosexuality and only two of which have anything to do with sexuality at all</a:t>
            </a:r>
          </a:p>
          <a:p>
            <a:pPr lvl="1"/>
            <a:r>
              <a:rPr lang="en-US" sz="3200" b="1" dirty="0">
                <a:effectLst>
                  <a:outerShdw blurRad="38100" dist="38100" dir="2700000" algn="tl">
                    <a:srgbClr val="000000">
                      <a:alpha val="43137"/>
                    </a:srgbClr>
                  </a:outerShdw>
                </a:effectLst>
              </a:rPr>
              <a:t> All of these lifestyle choices are to be rejected because they all go against God’s moral character</a:t>
            </a:r>
          </a:p>
          <a:p>
            <a:pPr lvl="1"/>
            <a:r>
              <a:rPr lang="en-US" sz="3200" b="1" dirty="0">
                <a:effectLst>
                  <a:outerShdw blurRad="38100" dist="38100" dir="2700000" algn="tl">
                    <a:srgbClr val="000000">
                      <a:alpha val="43137"/>
                    </a:srgbClr>
                  </a:outerShdw>
                </a:effectLst>
              </a:rPr>
              <a:t> We must each examine ourselves and each other to make sure we are not living in these sinful lifestyles and to seek repentance from them</a:t>
            </a:r>
          </a:p>
        </p:txBody>
      </p:sp>
    </p:spTree>
    <p:extLst>
      <p:ext uri="{BB962C8B-B14F-4D97-AF65-F5344CB8AC3E}">
        <p14:creationId xmlns:p14="http://schemas.microsoft.com/office/powerpoint/2010/main" val="78609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Do Not Be Deceived (5)</a:t>
            </a:r>
          </a:p>
          <a:p>
            <a:pPr lvl="1"/>
            <a:r>
              <a:rPr lang="en-US" sz="3200" b="1" dirty="0">
                <a:effectLst>
                  <a:outerShdw blurRad="38100" dist="38100" dir="2700000" algn="tl">
                    <a:srgbClr val="000000">
                      <a:alpha val="43137"/>
                    </a:srgbClr>
                  </a:outerShdw>
                </a:effectLst>
              </a:rPr>
              <a:t> You and I need to ask ourselves if we struggle with anything on this list</a:t>
            </a:r>
          </a:p>
          <a:p>
            <a:pPr lvl="1"/>
            <a:r>
              <a:rPr lang="en-US" sz="3200" b="1" dirty="0">
                <a:effectLst>
                  <a:outerShdw blurRad="38100" dist="38100" dir="2700000" algn="tl">
                    <a:srgbClr val="000000">
                      <a:alpha val="43137"/>
                    </a:srgbClr>
                  </a:outerShdw>
                </a:effectLst>
              </a:rPr>
              <a:t> If we are known as an idolater, adulterer, robber, greedy, drunkard, or reviler</a:t>
            </a:r>
          </a:p>
          <a:p>
            <a:pPr lvl="1"/>
            <a:r>
              <a:rPr lang="en-US" sz="3200" b="1" dirty="0">
                <a:effectLst>
                  <a:outerShdw blurRad="38100" dist="38100" dir="2700000" algn="tl">
                    <a:srgbClr val="000000">
                      <a:alpha val="43137"/>
                    </a:srgbClr>
                  </a:outerShdw>
                </a:effectLst>
              </a:rPr>
              <a:t> Are you known as the one who uses their tongue harshly?</a:t>
            </a:r>
          </a:p>
          <a:p>
            <a:pPr lvl="1"/>
            <a:r>
              <a:rPr lang="en-US" sz="3200" b="1" dirty="0">
                <a:effectLst>
                  <a:outerShdw blurRad="38100" dist="38100" dir="2700000" algn="tl">
                    <a:srgbClr val="000000">
                      <a:alpha val="43137"/>
                    </a:srgbClr>
                  </a:outerShdw>
                </a:effectLst>
              </a:rPr>
              <a:t> Are you known as the swindler?</a:t>
            </a:r>
          </a:p>
          <a:p>
            <a:pPr lvl="1"/>
            <a:r>
              <a:rPr lang="en-US" sz="3200" b="1" dirty="0">
                <a:effectLst>
                  <a:outerShdw blurRad="38100" dist="38100" dir="2700000" algn="tl">
                    <a:srgbClr val="000000">
                      <a:alpha val="43137"/>
                    </a:srgbClr>
                  </a:outerShdw>
                </a:effectLst>
              </a:rPr>
              <a:t> If we are </a:t>
            </a:r>
            <a:r>
              <a:rPr lang="en-US" sz="3200" b="1" i="1" u="sng" dirty="0">
                <a:effectLst>
                  <a:outerShdw blurRad="38100" dist="38100" dir="2700000" algn="tl">
                    <a:srgbClr val="000000">
                      <a:alpha val="43137"/>
                    </a:srgbClr>
                  </a:outerShdw>
                </a:effectLst>
              </a:rPr>
              <a:t>known</a:t>
            </a:r>
            <a:r>
              <a:rPr lang="en-US" sz="3200" b="1" i="1"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for these things then what does that mean about us?</a:t>
            </a:r>
          </a:p>
          <a:p>
            <a:pPr lvl="1"/>
            <a:r>
              <a:rPr lang="en-US" sz="3200" b="1" dirty="0">
                <a:effectLst>
                  <a:outerShdw blurRad="38100" dist="38100" dir="2700000" algn="tl">
                    <a:srgbClr val="000000">
                      <a:alpha val="43137"/>
                    </a:srgbClr>
                  </a:outerShdw>
                </a:effectLst>
              </a:rPr>
              <a:t> Does that mean we are struggling Christians?</a:t>
            </a:r>
          </a:p>
          <a:p>
            <a:pPr lvl="1"/>
            <a:r>
              <a:rPr lang="en-US" sz="3200" b="1" dirty="0">
                <a:effectLst>
                  <a:outerShdw blurRad="38100" dist="38100" dir="2700000" algn="tl">
                    <a:srgbClr val="000000">
                      <a:alpha val="43137"/>
                    </a:srgbClr>
                  </a:outerShdw>
                </a:effectLst>
              </a:rPr>
              <a:t> No, it means we are willingly practicing an unrighteous lifestyle in which we will </a:t>
            </a:r>
            <a:r>
              <a:rPr lang="en-US" sz="3200" b="1" i="1" u="sng" dirty="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inherit the kingdom of God</a:t>
            </a:r>
          </a:p>
          <a:p>
            <a:pPr lvl="1"/>
            <a:r>
              <a:rPr lang="en-US" sz="3200" b="1" dirty="0">
                <a:effectLst>
                  <a:outerShdw blurRad="38100" dist="38100" dir="2700000" algn="tl">
                    <a:srgbClr val="000000">
                      <a:alpha val="43137"/>
                    </a:srgbClr>
                  </a:outerShdw>
                </a:effectLst>
              </a:rPr>
              <a:t> It is one thing to struggle against them, it is one thing to be known to struggle against them, it is quite another to be known as them</a:t>
            </a:r>
          </a:p>
        </p:txBody>
      </p:sp>
    </p:spTree>
    <p:extLst>
      <p:ext uri="{BB962C8B-B14F-4D97-AF65-F5344CB8AC3E}">
        <p14:creationId xmlns:p14="http://schemas.microsoft.com/office/powerpoint/2010/main" val="3118367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Do Not Be Deceived (6)</a:t>
            </a:r>
          </a:p>
          <a:p>
            <a:pPr lvl="1"/>
            <a:r>
              <a:rPr lang="en-US" sz="3200" b="1" dirty="0">
                <a:effectLst>
                  <a:outerShdw blurRad="38100" dist="38100" dir="2700000" algn="tl">
                    <a:srgbClr val="000000">
                      <a:alpha val="43137"/>
                    </a:srgbClr>
                  </a:outerShdw>
                </a:effectLst>
              </a:rPr>
              <a:t> Some might conclude this is too harsh</a:t>
            </a:r>
          </a:p>
          <a:p>
            <a:pPr lvl="1"/>
            <a:r>
              <a:rPr lang="en-US" sz="3200" b="1" dirty="0">
                <a:effectLst>
                  <a:outerShdw blurRad="38100" dist="38100" dir="2700000" algn="tl">
                    <a:srgbClr val="000000">
                      <a:alpha val="43137"/>
                    </a:srgbClr>
                  </a:outerShdw>
                </a:effectLst>
              </a:rPr>
              <a:t> He is the One who judges by His own holy character and righteousness</a:t>
            </a:r>
          </a:p>
          <a:p>
            <a:pPr lvl="1"/>
            <a:r>
              <a:rPr lang="en-US" sz="3200" b="1" dirty="0">
                <a:effectLst>
                  <a:outerShdw blurRad="38100" dist="38100" dir="2700000" algn="tl">
                    <a:srgbClr val="000000">
                      <a:alpha val="43137"/>
                    </a:srgbClr>
                  </a:outerShdw>
                </a:effectLst>
              </a:rPr>
              <a:t> Both Paul and I are just as underserving as anyone else</a:t>
            </a:r>
          </a:p>
          <a:p>
            <a:pPr lvl="1"/>
            <a:r>
              <a:rPr lang="en-US" sz="3200" b="1" dirty="0">
                <a:effectLst>
                  <a:outerShdw blurRad="38100" dist="38100" dir="2700000" algn="tl">
                    <a:srgbClr val="000000">
                      <a:alpha val="43137"/>
                    </a:srgbClr>
                  </a:outerShdw>
                </a:effectLst>
              </a:rPr>
              <a:t> “And such were some of you.”</a:t>
            </a:r>
          </a:p>
          <a:p>
            <a:pPr lvl="1"/>
            <a:r>
              <a:rPr lang="en-US" sz="3200" b="1" dirty="0">
                <a:effectLst>
                  <a:outerShdw blurRad="38100" dist="38100" dir="2700000" algn="tl">
                    <a:srgbClr val="000000">
                      <a:alpha val="43137"/>
                    </a:srgbClr>
                  </a:outerShdw>
                </a:effectLst>
              </a:rPr>
              <a:t> The world will tell us that we are slaves to our own personalities, slaves to our inclinations, we can never be free</a:t>
            </a:r>
          </a:p>
          <a:p>
            <a:pPr lvl="1"/>
            <a:r>
              <a:rPr lang="en-US" sz="3200" b="1" dirty="0">
                <a:effectLst>
                  <a:outerShdw blurRad="38100" dist="38100" dir="2700000" algn="tl">
                    <a:srgbClr val="000000">
                      <a:alpha val="43137"/>
                    </a:srgbClr>
                  </a:outerShdw>
                </a:effectLst>
              </a:rPr>
              <a:t> Jesus, however, says, “No, you can be freed.”</a:t>
            </a:r>
          </a:p>
          <a:p>
            <a:pPr lvl="1"/>
            <a:r>
              <a:rPr lang="en-US" sz="3200" b="1" dirty="0">
                <a:effectLst>
                  <a:outerShdw blurRad="38100" dist="38100" dir="2700000" algn="tl">
                    <a:srgbClr val="000000">
                      <a:alpha val="43137"/>
                    </a:srgbClr>
                  </a:outerShdw>
                </a:effectLst>
              </a:rPr>
              <a:t> It will only be through Jesus and His Spirit that we can overcome</a:t>
            </a:r>
          </a:p>
          <a:p>
            <a:pPr lvl="1"/>
            <a:r>
              <a:rPr lang="en-US" sz="3200" b="1" dirty="0">
                <a:effectLst>
                  <a:outerShdw blurRad="38100" dist="38100" dir="2700000" algn="tl">
                    <a:srgbClr val="000000">
                      <a:alpha val="43137"/>
                    </a:srgbClr>
                  </a:outerShdw>
                </a:effectLst>
              </a:rPr>
              <a:t> In humility and submission to Christ we will attain that which the world tells us is unattainable</a:t>
            </a:r>
          </a:p>
        </p:txBody>
      </p:sp>
    </p:spTree>
    <p:extLst>
      <p:ext uri="{BB962C8B-B14F-4D97-AF65-F5344CB8AC3E}">
        <p14:creationId xmlns:p14="http://schemas.microsoft.com/office/powerpoint/2010/main" val="3333124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Do Not Be Deceived (7)</a:t>
            </a:r>
          </a:p>
          <a:p>
            <a:pPr lvl="1"/>
            <a:r>
              <a:rPr lang="en-US" sz="3200" b="1" dirty="0">
                <a:effectLst>
                  <a:outerShdw blurRad="38100" dist="38100" dir="2700000" algn="tl">
                    <a:srgbClr val="000000">
                      <a:alpha val="43137"/>
                    </a:srgbClr>
                  </a:outerShdw>
                </a:effectLst>
              </a:rPr>
              <a:t> There are actions that are bad, that are immoral, that are unrighteous</a:t>
            </a:r>
          </a:p>
          <a:p>
            <a:pPr lvl="1"/>
            <a:r>
              <a:rPr lang="en-US" sz="3200" b="1" dirty="0">
                <a:effectLst>
                  <a:outerShdw blurRad="38100" dist="38100" dir="2700000" algn="tl">
                    <a:srgbClr val="000000">
                      <a:alpha val="43137"/>
                    </a:srgbClr>
                  </a:outerShdw>
                </a:effectLst>
              </a:rPr>
              <a:t> No we do not get to pick and choose which ones</a:t>
            </a:r>
          </a:p>
          <a:p>
            <a:pPr lvl="1"/>
            <a:r>
              <a:rPr lang="en-US" sz="3200" b="1" dirty="0">
                <a:effectLst>
                  <a:outerShdw blurRad="38100" dist="38100" dir="2700000" algn="tl">
                    <a:srgbClr val="000000">
                      <a:alpha val="43137"/>
                    </a:srgbClr>
                  </a:outerShdw>
                </a:effectLst>
              </a:rPr>
              <a:t> If we want to walk in righteousness then it makes no sense to live in unrighteousness</a:t>
            </a:r>
          </a:p>
          <a:p>
            <a:pPr lvl="1"/>
            <a:r>
              <a:rPr lang="en-US" sz="3200" b="1" dirty="0">
                <a:effectLst>
                  <a:outerShdw blurRad="38100" dist="38100" dir="2700000" algn="tl">
                    <a:srgbClr val="000000">
                      <a:alpha val="43137"/>
                    </a:srgbClr>
                  </a:outerShdw>
                </a:effectLst>
              </a:rPr>
              <a:t> It is only God who can cleanse us, it is only God who can justify us, it is only God who can sanctify us</a:t>
            </a:r>
          </a:p>
          <a:p>
            <a:pPr lvl="1"/>
            <a:r>
              <a:rPr lang="en-US" sz="3200" b="1" dirty="0">
                <a:effectLst>
                  <a:outerShdw blurRad="38100" dist="38100" dir="2700000" algn="tl">
                    <a:srgbClr val="000000">
                      <a:alpha val="43137"/>
                    </a:srgbClr>
                  </a:outerShdw>
                </a:effectLst>
              </a:rPr>
              <a:t> How long will we allow ourselves to be deceived?</a:t>
            </a:r>
          </a:p>
          <a:p>
            <a:pPr lvl="1"/>
            <a:r>
              <a:rPr lang="en-US" sz="3200" b="1" dirty="0">
                <a:effectLst>
                  <a:outerShdw blurRad="38100" dist="38100" dir="2700000" algn="tl">
                    <a:srgbClr val="000000">
                      <a:alpha val="43137"/>
                    </a:srgbClr>
                  </a:outerShdw>
                </a:effectLst>
              </a:rPr>
              <a:t> Deception is a hard thing for us to notice by its very nature</a:t>
            </a:r>
          </a:p>
          <a:p>
            <a:pPr lvl="1"/>
            <a:r>
              <a:rPr lang="en-US" sz="3200" b="1" dirty="0">
                <a:effectLst>
                  <a:outerShdw blurRad="38100" dist="38100" dir="2700000" algn="tl">
                    <a:srgbClr val="000000">
                      <a:alpha val="43137"/>
                    </a:srgbClr>
                  </a:outerShdw>
                </a:effectLst>
              </a:rPr>
              <a:t> We cannot continue to justify wickedness just because we don’t want to hurt anyone's feelings</a:t>
            </a:r>
          </a:p>
          <a:p>
            <a:pPr lvl="1"/>
            <a:r>
              <a:rPr lang="en-US" sz="3200" b="1" dirty="0">
                <a:effectLst>
                  <a:outerShdw blurRad="38100" dist="38100" dir="2700000" algn="tl">
                    <a:srgbClr val="000000">
                      <a:alpha val="43137"/>
                    </a:srgbClr>
                  </a:outerShdw>
                </a:effectLst>
              </a:rPr>
              <a:t> Not only those outside the Church, but even those who claim to be believers in it?</a:t>
            </a:r>
          </a:p>
        </p:txBody>
      </p:sp>
    </p:spTree>
    <p:extLst>
      <p:ext uri="{BB962C8B-B14F-4D97-AF65-F5344CB8AC3E}">
        <p14:creationId xmlns:p14="http://schemas.microsoft.com/office/powerpoint/2010/main" val="4115839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Do Not Be Deceived (8)</a:t>
            </a:r>
          </a:p>
          <a:p>
            <a:pPr lvl="1"/>
            <a:r>
              <a:rPr lang="en-US" sz="3200" b="1" dirty="0">
                <a:effectLst>
                  <a:outerShdw blurRad="38100" dist="38100" dir="2700000" algn="tl">
                    <a:srgbClr val="000000">
                      <a:alpha val="43137"/>
                    </a:srgbClr>
                  </a:outerShdw>
                </a:effectLst>
              </a:rPr>
              <a:t> We must always ask ourselves if we are being deceived</a:t>
            </a:r>
          </a:p>
          <a:p>
            <a:pPr lvl="1"/>
            <a:r>
              <a:rPr lang="en-US" sz="3200" b="1" dirty="0">
                <a:effectLst>
                  <a:outerShdw blurRad="38100" dist="38100" dir="2700000" algn="tl">
                    <a:srgbClr val="000000">
                      <a:alpha val="43137"/>
                    </a:srgbClr>
                  </a:outerShdw>
                </a:effectLst>
              </a:rPr>
              <a:t> We must always seek to know the truth to guard ourselves from the lies</a:t>
            </a:r>
          </a:p>
          <a:p>
            <a:pPr lvl="1"/>
            <a:r>
              <a:rPr lang="en-US" sz="3200" b="1" dirty="0">
                <a:effectLst>
                  <a:outerShdw blurRad="38100" dist="38100" dir="2700000" algn="tl">
                    <a:srgbClr val="000000">
                      <a:alpha val="43137"/>
                    </a:srgbClr>
                  </a:outerShdw>
                </a:effectLst>
              </a:rPr>
              <a:t> There are many deceptions</a:t>
            </a:r>
          </a:p>
          <a:p>
            <a:pPr lvl="1"/>
            <a:r>
              <a:rPr lang="en-US" sz="3200" b="1" dirty="0">
                <a:effectLst>
                  <a:outerShdw blurRad="38100" dist="38100" dir="2700000" algn="tl">
                    <a:srgbClr val="000000">
                      <a:alpha val="43137"/>
                    </a:srgbClr>
                  </a:outerShdw>
                </a:effectLst>
              </a:rPr>
              <a:t> In sorrow we see how many are deceived into believe this abominable lie</a:t>
            </a:r>
          </a:p>
          <a:p>
            <a:pPr lvl="1"/>
            <a:r>
              <a:rPr lang="en-US" sz="3200" b="1" dirty="0">
                <a:effectLst>
                  <a:outerShdw blurRad="38100" dist="38100" dir="2700000" algn="tl">
                    <a:srgbClr val="000000">
                      <a:alpha val="43137"/>
                    </a:srgbClr>
                  </a:outerShdw>
                </a:effectLst>
              </a:rPr>
              <a:t> Be deceived no more</a:t>
            </a:r>
          </a:p>
          <a:p>
            <a:pPr lvl="1"/>
            <a:r>
              <a:rPr lang="en-US" sz="3200" b="1" dirty="0">
                <a:effectLst>
                  <a:outerShdw blurRad="38100" dist="38100" dir="2700000" algn="tl">
                    <a:srgbClr val="000000">
                      <a:alpha val="43137"/>
                    </a:srgbClr>
                  </a:outerShdw>
                </a:effectLst>
              </a:rPr>
              <a:t> You can be changed, you can be transformed, you can be washed clean</a:t>
            </a:r>
          </a:p>
          <a:p>
            <a:pPr lvl="1"/>
            <a:r>
              <a:rPr lang="en-US" sz="3200" b="1" dirty="0">
                <a:effectLst>
                  <a:outerShdw blurRad="38100" dist="38100" dir="2700000" algn="tl">
                    <a:srgbClr val="000000">
                      <a:alpha val="43137"/>
                    </a:srgbClr>
                  </a:outerShdw>
                </a:effectLst>
              </a:rPr>
              <a:t> Live in His grace and mercy knowing that through Him we can be redeemed from these unrighteous stains</a:t>
            </a:r>
          </a:p>
          <a:p>
            <a:pPr lvl="1"/>
            <a:r>
              <a:rPr lang="en-US" sz="3200" b="1" dirty="0">
                <a:effectLst>
                  <a:outerShdw blurRad="38100" dist="38100" dir="2700000" algn="tl">
                    <a:srgbClr val="000000">
                      <a:alpha val="43137"/>
                    </a:srgbClr>
                  </a:outerShdw>
                </a:effectLst>
              </a:rPr>
              <a:t> That by Jesus and His Spirit you can be freed</a:t>
            </a:r>
          </a:p>
        </p:txBody>
      </p:sp>
    </p:spTree>
    <p:extLst>
      <p:ext uri="{BB962C8B-B14F-4D97-AF65-F5344CB8AC3E}">
        <p14:creationId xmlns:p14="http://schemas.microsoft.com/office/powerpoint/2010/main" val="2524693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2280</TotalTime>
  <Words>1624</Words>
  <Application>Microsoft Office PowerPoint</Application>
  <PresentationFormat>Widescreen</PresentationFormat>
  <Paragraphs>125</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Cambria</vt:lpstr>
      <vt:lpstr>Times New Roman</vt:lpstr>
      <vt:lpstr>Back to School 16x9</vt:lpstr>
      <vt:lpstr>I Corinthians 6:9-11</vt:lpstr>
      <vt:lpstr>PowerPoint Presentation</vt:lpstr>
      <vt:lpstr>PowerPoint Presentation</vt:lpstr>
      <vt:lpstr>PowerPoint Presentation</vt:lpstr>
      <vt:lpstr>PowerPoint Presentation</vt:lpstr>
      <vt:lpstr>PowerPoint Presentation</vt:lpstr>
      <vt:lpstr>μαλακοὶ οὔτε ἀρσενοκοῖται</vt:lpstr>
      <vt:lpstr>μαλακοὶ οὔτε ἀρσενοκοῖται (2)</vt:lpstr>
      <vt:lpstr>μαλακοὶ οὔτε ἀρσενοκοῖται (3)</vt:lpstr>
      <vt:lpstr>μαλακοὶ οὔτε ἀρσενοκοῖται (4)</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24</cp:revision>
  <dcterms:created xsi:type="dcterms:W3CDTF">2020-10-02T21:30:21Z</dcterms:created>
  <dcterms:modified xsi:type="dcterms:W3CDTF">2022-10-13T20:43:16Z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