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56" r:id="rId5"/>
    <p:sldId id="387" r:id="rId6"/>
    <p:sldId id="389" r:id="rId7"/>
    <p:sldId id="314" r:id="rId8"/>
    <p:sldId id="390" r:id="rId9"/>
    <p:sldId id="288" r:id="rId10"/>
    <p:sldId id="297" r:id="rId11"/>
    <p:sldId id="303" r:id="rId12"/>
    <p:sldId id="430" r:id="rId13"/>
    <p:sldId id="431" r:id="rId14"/>
    <p:sldId id="433" r:id="rId15"/>
    <p:sldId id="432" r:id="rId16"/>
    <p:sldId id="434" r:id="rId17"/>
    <p:sldId id="435" r:id="rId18"/>
    <p:sldId id="436" r:id="rId19"/>
    <p:sldId id="31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74" autoAdjust="0"/>
  </p:normalViewPr>
  <p:slideViewPr>
    <p:cSldViewPr snapToGrid="0">
      <p:cViewPr varScale="1">
        <p:scale>
          <a:sx n="58" d="100"/>
          <a:sy n="58" d="100"/>
        </p:scale>
        <p:origin x="150" y="1044"/>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10/7/2022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10/7/2022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10/7/2022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10/7/2022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10/7/2022</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10/7/2022</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10/7/2022</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10/7/2022</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10/7/2022</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10/7/2022</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10/7/2022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10/7/2022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2"/>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100" y="4623214"/>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178271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10/7/2022</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 id="214748366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outerShdw blurRad="38100" dist="38100" dir="2700000" algn="tl">
                    <a:srgbClr val="000000">
                      <a:alpha val="43137"/>
                    </a:srgbClr>
                  </a:outerShdw>
                </a:effectLst>
              </a:rPr>
              <a:t>I Corinthians 6:1-8</a:t>
            </a:r>
          </a:p>
        </p:txBody>
      </p:sp>
      <p:sp>
        <p:nvSpPr>
          <p:cNvPr id="5" name="Subtitle 4"/>
          <p:cNvSpPr>
            <a:spLocks noGrp="1"/>
          </p:cNvSpPr>
          <p:nvPr>
            <p:ph type="subTitle" idx="1"/>
          </p:nvPr>
        </p:nvSpPr>
        <p:spPr/>
        <p:txBody>
          <a:bodyPr/>
          <a:lstStyle/>
          <a:p>
            <a:r>
              <a:rPr lang="en-US" b="1" dirty="0">
                <a:effectLst>
                  <a:outerShdw blurRad="38100" dist="38100" dir="2700000" algn="tl">
                    <a:srgbClr val="000000">
                      <a:alpha val="43137"/>
                    </a:srgbClr>
                  </a:outerShdw>
                </a:effectLst>
              </a:rPr>
              <a:t>Mediators</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F4469-7B7E-00D6-E129-C0159BC1DB66}"/>
              </a:ext>
            </a:extLst>
          </p:cNvPr>
          <p:cNvPicPr>
            <a:picLocks noChangeAspect="1"/>
          </p:cNvPicPr>
          <p:nvPr/>
        </p:nvPicPr>
        <p:blipFill>
          <a:blip r:embed="rId2"/>
          <a:stretch>
            <a:fillRect/>
          </a:stretch>
        </p:blipFill>
        <p:spPr>
          <a:xfrm>
            <a:off x="1096846" y="779761"/>
            <a:ext cx="9998307" cy="6078239"/>
          </a:xfrm>
          <a:prstGeom prst="rect">
            <a:avLst/>
          </a:prstGeom>
        </p:spPr>
      </p:pic>
      <p:sp>
        <p:nvSpPr>
          <p:cNvPr id="3" name="TextBox 2">
            <a:extLst>
              <a:ext uri="{FF2B5EF4-FFF2-40B4-BE49-F238E27FC236}">
                <a16:creationId xmlns:a16="http://schemas.microsoft.com/office/drawing/2014/main" id="{6609492D-891B-BE72-CB11-62F15F047F5A}"/>
              </a:ext>
            </a:extLst>
          </p:cNvPr>
          <p:cNvSpPr txBox="1"/>
          <p:nvPr/>
        </p:nvSpPr>
        <p:spPr>
          <a:xfrm>
            <a:off x="2394065" y="0"/>
            <a:ext cx="7232073" cy="769441"/>
          </a:xfrm>
          <a:prstGeom prst="rect">
            <a:avLst/>
          </a:prstGeom>
          <a:noFill/>
        </p:spPr>
        <p:txBody>
          <a:bodyPr wrap="square" rtlCol="0">
            <a:spAutoFit/>
          </a:bodyPr>
          <a:lstStyle/>
          <a:p>
            <a:pPr algn="ctr"/>
            <a:r>
              <a:rPr lang="en-US" sz="4400" dirty="0"/>
              <a:t>The Wide World</a:t>
            </a:r>
          </a:p>
        </p:txBody>
      </p:sp>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F6B03-8CD2-A0A2-1486-A6942AC182CB}"/>
              </a:ext>
            </a:extLst>
          </p:cNvPr>
          <p:cNvPicPr>
            <a:picLocks noChangeAspect="1"/>
          </p:cNvPicPr>
          <p:nvPr/>
        </p:nvPicPr>
        <p:blipFill>
          <a:blip r:embed="rId2"/>
          <a:stretch>
            <a:fillRect/>
          </a:stretch>
        </p:blipFill>
        <p:spPr>
          <a:xfrm>
            <a:off x="1252308" y="779761"/>
            <a:ext cx="9687384" cy="6078239"/>
          </a:xfrm>
          <a:prstGeom prst="rect">
            <a:avLst/>
          </a:prstGeom>
        </p:spPr>
      </p:pic>
      <p:sp>
        <p:nvSpPr>
          <p:cNvPr id="5" name="Title 1">
            <a:extLst>
              <a:ext uri="{FF2B5EF4-FFF2-40B4-BE49-F238E27FC236}">
                <a16:creationId xmlns:a16="http://schemas.microsoft.com/office/drawing/2014/main" id="{C4DF6C22-DAA3-5EB2-EC7A-4240D5F685BE}"/>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Europe</a:t>
            </a:r>
          </a:p>
        </p:txBody>
      </p:sp>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348-CFDE-95AC-3432-388020C1C69B}"/>
              </a:ext>
            </a:extLst>
          </p:cNvPr>
          <p:cNvPicPr>
            <a:picLocks noChangeAspect="1"/>
          </p:cNvPicPr>
          <p:nvPr/>
        </p:nvPicPr>
        <p:blipFill>
          <a:blip r:embed="rId2"/>
          <a:stretch>
            <a:fillRect/>
          </a:stretch>
        </p:blipFill>
        <p:spPr>
          <a:xfrm>
            <a:off x="1715644" y="779761"/>
            <a:ext cx="8760711" cy="6078239"/>
          </a:xfrm>
          <a:prstGeom prst="rect">
            <a:avLst/>
          </a:prstGeom>
        </p:spPr>
      </p:pic>
      <p:sp>
        <p:nvSpPr>
          <p:cNvPr id="4" name="Title 1">
            <a:extLst>
              <a:ext uri="{FF2B5EF4-FFF2-40B4-BE49-F238E27FC236}">
                <a16:creationId xmlns:a16="http://schemas.microsoft.com/office/drawing/2014/main" id="{39DC81CF-91D1-DA31-5788-6888902EC05E}"/>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Looking Closer</a:t>
            </a:r>
          </a:p>
        </p:txBody>
      </p:sp>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3F9BE-A988-0181-35D6-FE0F9045B043}"/>
              </a:ext>
            </a:extLst>
          </p:cNvPr>
          <p:cNvPicPr>
            <a:picLocks noChangeAspect="1"/>
          </p:cNvPicPr>
          <p:nvPr/>
        </p:nvPicPr>
        <p:blipFill>
          <a:blip r:embed="rId2"/>
          <a:stretch>
            <a:fillRect/>
          </a:stretch>
        </p:blipFill>
        <p:spPr>
          <a:xfrm>
            <a:off x="1551038" y="779761"/>
            <a:ext cx="9089924" cy="6078239"/>
          </a:xfrm>
          <a:prstGeom prst="rect">
            <a:avLst/>
          </a:prstGeom>
        </p:spPr>
      </p:pic>
      <p:sp>
        <p:nvSpPr>
          <p:cNvPr id="4" name="Title 1">
            <a:extLst>
              <a:ext uri="{FF2B5EF4-FFF2-40B4-BE49-F238E27FC236}">
                <a16:creationId xmlns:a16="http://schemas.microsoft.com/office/drawing/2014/main" id="{69834B52-31E3-6A1A-C149-9992582B1ACF}"/>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Corinth</a:t>
            </a:r>
          </a:p>
        </p:txBody>
      </p:sp>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1">
            <a:normAutofit fontScale="92500" lnSpcReduction="10000"/>
          </a:bodyPr>
          <a:lstStyle/>
          <a:p>
            <a:pPr marL="0" indent="0" algn="ctr">
              <a:lnSpc>
                <a:spcPct val="110000"/>
              </a:lnSpc>
              <a:spcBef>
                <a:spcPts val="0"/>
              </a:spcBef>
              <a:buNone/>
            </a:pPr>
            <a:r>
              <a:rPr lang="en-US" sz="3200" b="1" dirty="0">
                <a:effectLst>
                  <a:outerShdw blurRad="38100" dist="38100" dir="2700000" algn="tl">
                    <a:srgbClr val="000000">
                      <a:alpha val="43137"/>
                    </a:srgbClr>
                  </a:outerShdw>
                </a:effectLst>
              </a:rPr>
              <a:t>1 When one of you has a grievance against another, does he dare go to law before the unrighteous instead of the saints? 2 Or do you not know that the saints will judge the world? And if the world is to be judged by you, are you incompetent to try trivial cases? 3 Do you not know that we are to judge angels? How much more, then, matters pertaining to this life! 4 So if you have such cases, why do you lay them before those who have no standing in the church? 5 I say this to your shame. Can it be that there is no one among you wise enough to settle a dispute between the brothers, 6 but brother goes to law against brother, and that before unbelievers? 7 To have lawsuits at all with one another is already a defeat for you. Why not rather suffer wrong? Why not rather be defrauded? 8 But you yourselves wrong and defraud—even your own brothers!</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 Corinthians 6:1-8,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n-US" sz="6000"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0" y="1166191"/>
            <a:ext cx="12192000" cy="5691809"/>
          </a:xfrm>
        </p:spPr>
        <p:txBody>
          <a:bodyPr>
            <a:normAutofit fontScale="92500" lnSpcReduction="10000"/>
          </a:bodyPr>
          <a:lstStyle/>
          <a:p>
            <a:r>
              <a:rPr lang="en-US" sz="4400" b="1" dirty="0">
                <a:effectLst>
                  <a:outerShdw blurRad="38100" dist="38100" dir="2700000" algn="tl">
                    <a:srgbClr val="000000">
                      <a:alpha val="43137"/>
                    </a:srgbClr>
                  </a:outerShdw>
                </a:effectLst>
              </a:rPr>
              <a:t> These verses further reflect on the Corinthians behavior which is counter to what they claim</a:t>
            </a:r>
          </a:p>
          <a:p>
            <a:r>
              <a:rPr lang="en-US" sz="4400" b="1" dirty="0">
                <a:effectLst>
                  <a:outerShdw blurRad="38100" dist="38100" dir="2700000" algn="tl">
                    <a:srgbClr val="000000">
                      <a:alpha val="43137"/>
                    </a:srgbClr>
                  </a:outerShdw>
                </a:effectLst>
              </a:rPr>
              <a:t> Now the focus is on civil court</a:t>
            </a:r>
          </a:p>
          <a:p>
            <a:r>
              <a:rPr lang="en-US" sz="4400" b="1" dirty="0">
                <a:effectLst>
                  <a:outerShdw blurRad="38100" dist="38100" dir="2700000" algn="tl">
                    <a:srgbClr val="000000">
                      <a:alpha val="43137"/>
                    </a:srgbClr>
                  </a:outerShdw>
                </a:effectLst>
              </a:rPr>
              <a:t> No side is right as they continue to rely on pagan courts and their corruption to mediate</a:t>
            </a:r>
          </a:p>
          <a:p>
            <a:r>
              <a:rPr lang="en-US" sz="4400" b="1" dirty="0">
                <a:effectLst>
                  <a:outerShdw blurRad="38100" dist="38100" dir="2700000" algn="tl">
                    <a:srgbClr val="000000">
                      <a:alpha val="43137"/>
                    </a:srgbClr>
                  </a:outerShdw>
                </a:effectLst>
              </a:rPr>
              <a:t> Where is their wisdom?</a:t>
            </a:r>
          </a:p>
          <a:p>
            <a:r>
              <a:rPr lang="en-US" sz="4400" b="1" dirty="0">
                <a:effectLst>
                  <a:outerShdw blurRad="38100" dist="38100" dir="2700000" algn="tl">
                    <a:srgbClr val="000000">
                      <a:alpha val="43137"/>
                    </a:srgbClr>
                  </a:outerShdw>
                </a:effectLst>
              </a:rPr>
              <a:t> By doing this they continue the cultural cycle rather than being counter to it</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Mediators</a:t>
            </a:r>
          </a:p>
          <a:p>
            <a:pPr lvl="1"/>
            <a:r>
              <a:rPr lang="en-US" sz="3200" b="1" dirty="0">
                <a:effectLst>
                  <a:outerShdw blurRad="38100" dist="38100" dir="2700000" algn="tl">
                    <a:srgbClr val="000000">
                      <a:alpha val="43137"/>
                    </a:srgbClr>
                  </a:outerShdw>
                </a:effectLst>
              </a:rPr>
              <a:t> As we have discussed at time, our culture is highly independent and libertarian</a:t>
            </a:r>
          </a:p>
          <a:p>
            <a:pPr lvl="1"/>
            <a:r>
              <a:rPr lang="en-US" sz="3200" b="1" dirty="0">
                <a:effectLst>
                  <a:outerShdw blurRad="38100" dist="38100" dir="2700000" algn="tl">
                    <a:srgbClr val="000000">
                      <a:alpha val="43137"/>
                    </a:srgbClr>
                  </a:outerShdw>
                </a:effectLst>
              </a:rPr>
              <a:t> Personal freedom can become a hinderance to our faith when we focus on it above all else</a:t>
            </a:r>
          </a:p>
          <a:p>
            <a:pPr lvl="1"/>
            <a:r>
              <a:rPr lang="en-US" sz="3200" b="1" dirty="0">
                <a:effectLst>
                  <a:outerShdw blurRad="38100" dist="38100" dir="2700000" algn="tl">
                    <a:srgbClr val="000000">
                      <a:alpha val="43137"/>
                    </a:srgbClr>
                  </a:outerShdw>
                </a:effectLst>
              </a:rPr>
              <a:t> Paul is not discussing criminal court here</a:t>
            </a:r>
          </a:p>
          <a:p>
            <a:pPr lvl="1"/>
            <a:r>
              <a:rPr lang="en-US" sz="3200" b="1" dirty="0">
                <a:effectLst>
                  <a:outerShdw blurRad="38100" dist="38100" dir="2700000" algn="tl">
                    <a:srgbClr val="000000">
                      <a:alpha val="43137"/>
                    </a:srgbClr>
                  </a:outerShdw>
                </a:effectLst>
              </a:rPr>
              <a:t> Paul used it in Acts 18 and 24</a:t>
            </a:r>
          </a:p>
          <a:p>
            <a:pPr lvl="1"/>
            <a:r>
              <a:rPr lang="en-US" sz="3200" b="1" dirty="0">
                <a:effectLst>
                  <a:outerShdw blurRad="38100" dist="38100" dir="2700000" algn="tl">
                    <a:srgbClr val="000000">
                      <a:alpha val="43137"/>
                    </a:srgbClr>
                  </a:outerShdw>
                </a:effectLst>
              </a:rPr>
              <a:t> We find the rulers in these situations not taking bribes</a:t>
            </a:r>
          </a:p>
          <a:p>
            <a:pPr lvl="1"/>
            <a:r>
              <a:rPr lang="en-US" sz="3200" b="1" dirty="0">
                <a:effectLst>
                  <a:outerShdw blurRad="38100" dist="38100" dir="2700000" algn="tl">
                    <a:srgbClr val="000000">
                      <a:alpha val="43137"/>
                    </a:srgbClr>
                  </a:outerShdw>
                </a:effectLst>
              </a:rPr>
              <a:t> The kinds of lawsuits are like those on judge Judy</a:t>
            </a:r>
          </a:p>
          <a:p>
            <a:pPr lvl="1"/>
            <a:r>
              <a:rPr lang="en-US" sz="3200" b="1" dirty="0">
                <a:effectLst>
                  <a:outerShdw blurRad="38100" dist="38100" dir="2700000" algn="tl">
                    <a:srgbClr val="000000">
                      <a:alpha val="43137"/>
                    </a:srgbClr>
                  </a:outerShdw>
                </a:effectLst>
              </a:rPr>
              <a:t> The Corinthians were more than willing to do this and utilize a far more corrupt system in order to get their way</a:t>
            </a:r>
          </a:p>
          <a:p>
            <a:pPr lvl="1"/>
            <a:r>
              <a:rPr lang="en-US" sz="3200" b="1" dirty="0">
                <a:effectLst>
                  <a:outerShdw blurRad="38100" dist="38100" dir="2700000" algn="tl">
                    <a:srgbClr val="000000">
                      <a:alpha val="43137"/>
                    </a:srgbClr>
                  </a:outerShdw>
                </a:effectLst>
              </a:rPr>
              <a:t> Second: This does not describe going to civil court with unbelievers</a:t>
            </a:r>
          </a:p>
          <a:p>
            <a:pPr lvl="1"/>
            <a:r>
              <a:rPr lang="en-US" sz="3200" b="1" dirty="0">
                <a:effectLst>
                  <a:outerShdw blurRad="38100" dist="38100" dir="2700000" algn="tl">
                    <a:srgbClr val="000000">
                      <a:alpha val="43137"/>
                    </a:srgbClr>
                  </a:outerShdw>
                </a:effectLst>
              </a:rPr>
              <a:t> The main focus is for the Church and its ability to judge these issues with wisdom</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Mediators (2)</a:t>
            </a:r>
          </a:p>
          <a:p>
            <a:pPr lvl="1"/>
            <a:r>
              <a:rPr lang="en-US" sz="3200" b="1" dirty="0">
                <a:effectLst>
                  <a:outerShdw blurRad="38100" dist="38100" dir="2700000" algn="tl">
                    <a:srgbClr val="000000">
                      <a:alpha val="43137"/>
                    </a:srgbClr>
                  </a:outerShdw>
                </a:effectLst>
              </a:rPr>
              <a:t> What we know of the Corinthian understanding of liberty would mean it would be hard to know who they believed was right in this situation</a:t>
            </a:r>
          </a:p>
          <a:p>
            <a:pPr lvl="1"/>
            <a:r>
              <a:rPr lang="en-US" sz="3200" b="1" dirty="0">
                <a:effectLst>
                  <a:outerShdw blurRad="38100" dist="38100" dir="2700000" algn="tl">
                    <a:srgbClr val="000000">
                      <a:alpha val="43137"/>
                    </a:srgbClr>
                  </a:outerShdw>
                </a:effectLst>
              </a:rPr>
              <a:t> Would they celebrate the one who defrauded?</a:t>
            </a:r>
          </a:p>
          <a:p>
            <a:pPr lvl="1"/>
            <a:r>
              <a:rPr lang="en-US" sz="3200" b="1" dirty="0">
                <a:effectLst>
                  <a:outerShdw blurRad="38100" dist="38100" dir="2700000" algn="tl">
                    <a:srgbClr val="000000">
                      <a:alpha val="43137"/>
                    </a:srgbClr>
                  </a:outerShdw>
                </a:effectLst>
              </a:rPr>
              <a:t> Would they celebrate the one who brings it to the court?</a:t>
            </a:r>
          </a:p>
          <a:p>
            <a:pPr lvl="1"/>
            <a:r>
              <a:rPr lang="en-US" sz="3200" b="1" dirty="0">
                <a:effectLst>
                  <a:outerShdw blurRad="38100" dist="38100" dir="2700000" algn="tl">
                    <a:srgbClr val="000000">
                      <a:alpha val="43137"/>
                    </a:srgbClr>
                  </a:outerShdw>
                </a:effectLst>
              </a:rPr>
              <a:t> Maybe they can’t judge because they have no concept of right and wrong and in doing so trust outsiders to do it for them</a:t>
            </a:r>
          </a:p>
          <a:p>
            <a:pPr lvl="1"/>
            <a:r>
              <a:rPr lang="en-US" sz="3200" b="1" dirty="0">
                <a:effectLst>
                  <a:outerShdw blurRad="38100" dist="38100" dir="2700000" algn="tl">
                    <a:srgbClr val="000000">
                      <a:alpha val="43137"/>
                    </a:srgbClr>
                  </a:outerShdw>
                </a:effectLst>
              </a:rPr>
              <a:t> Are we the same way?</a:t>
            </a:r>
          </a:p>
          <a:p>
            <a:pPr lvl="1"/>
            <a:r>
              <a:rPr lang="en-US" sz="3200" b="1" dirty="0">
                <a:effectLst>
                  <a:outerShdw blurRad="38100" dist="38100" dir="2700000" algn="tl">
                    <a:srgbClr val="000000">
                      <a:alpha val="43137"/>
                    </a:srgbClr>
                  </a:outerShdw>
                </a:effectLst>
              </a:rPr>
              <a:t> We can care greatly about our personal property</a:t>
            </a:r>
          </a:p>
          <a:p>
            <a:pPr lvl="1"/>
            <a:r>
              <a:rPr lang="en-US" sz="3200" b="1" dirty="0">
                <a:effectLst>
                  <a:outerShdw blurRad="38100" dist="38100" dir="2700000" algn="tl">
                    <a:srgbClr val="000000">
                      <a:alpha val="43137"/>
                    </a:srgbClr>
                  </a:outerShdw>
                </a:effectLst>
              </a:rPr>
              <a:t> When someone takes from us, whether it be time, money, property or even trust it can lead to a great division rather than a reconciliation</a:t>
            </a:r>
          </a:p>
        </p:txBody>
      </p:sp>
    </p:spTree>
    <p:extLst>
      <p:ext uri="{BB962C8B-B14F-4D97-AF65-F5344CB8AC3E}">
        <p14:creationId xmlns:p14="http://schemas.microsoft.com/office/powerpoint/2010/main" val="24477622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Mediators (3)</a:t>
            </a:r>
          </a:p>
          <a:p>
            <a:pPr lvl="1"/>
            <a:r>
              <a:rPr lang="en-US" sz="3200" b="1" dirty="0">
                <a:effectLst>
                  <a:outerShdw blurRad="38100" dist="38100" dir="2700000" algn="tl">
                    <a:srgbClr val="000000">
                      <a:alpha val="43137"/>
                    </a:srgbClr>
                  </a:outerShdw>
                </a:effectLst>
              </a:rPr>
              <a:t> Do we take each other to civil court?</a:t>
            </a:r>
          </a:p>
          <a:p>
            <a:pPr lvl="1"/>
            <a:r>
              <a:rPr lang="en-US" sz="3200" b="1" dirty="0">
                <a:effectLst>
                  <a:outerShdw blurRad="38100" dist="38100" dir="2700000" algn="tl">
                    <a:srgbClr val="000000">
                      <a:alpha val="43137"/>
                    </a:srgbClr>
                  </a:outerShdw>
                </a:effectLst>
              </a:rPr>
              <a:t> Christians who take other Christians to court over property</a:t>
            </a:r>
          </a:p>
          <a:p>
            <a:pPr lvl="1"/>
            <a:r>
              <a:rPr lang="en-US" sz="3200" b="1" dirty="0">
                <a:effectLst>
                  <a:outerShdw blurRad="38100" dist="38100" dir="2700000" algn="tl">
                    <a:srgbClr val="000000">
                      <a:alpha val="43137"/>
                    </a:srgbClr>
                  </a:outerShdw>
                </a:effectLst>
              </a:rPr>
              <a:t> If our property ends up causing such division, then Paul is right, it would be better to be defrauded</a:t>
            </a:r>
          </a:p>
          <a:p>
            <a:pPr lvl="1"/>
            <a:r>
              <a:rPr lang="en-US" sz="3200" b="1" dirty="0">
                <a:effectLst>
                  <a:outerShdw blurRad="38100" dist="38100" dir="2700000" algn="tl">
                    <a:srgbClr val="000000">
                      <a:alpha val="43137"/>
                    </a:srgbClr>
                  </a:outerShdw>
                </a:effectLst>
              </a:rPr>
              <a:t> It would be better to lose in Christ than win the judicial games of the world</a:t>
            </a:r>
          </a:p>
          <a:p>
            <a:pPr lvl="1"/>
            <a:r>
              <a:rPr lang="en-US" sz="3200" b="1" dirty="0">
                <a:effectLst>
                  <a:outerShdw blurRad="38100" dist="38100" dir="2700000" algn="tl">
                    <a:srgbClr val="000000">
                      <a:alpha val="43137"/>
                    </a:srgbClr>
                  </a:outerShdw>
                </a:effectLst>
              </a:rPr>
              <a:t> Does this mean we should be a doormat? No</a:t>
            </a:r>
          </a:p>
          <a:p>
            <a:pPr lvl="1"/>
            <a:r>
              <a:rPr lang="en-US" sz="3200" b="1" dirty="0">
                <a:effectLst>
                  <a:outerShdw blurRad="38100" dist="38100" dir="2700000" algn="tl">
                    <a:srgbClr val="000000">
                      <a:alpha val="43137"/>
                    </a:srgbClr>
                  </a:outerShdw>
                </a:effectLst>
              </a:rPr>
              <a:t> Let’s not forget who else is criticized…the Church</a:t>
            </a:r>
          </a:p>
          <a:p>
            <a:pPr lvl="1"/>
            <a:r>
              <a:rPr lang="en-US" sz="3200" b="1" dirty="0">
                <a:effectLst>
                  <a:outerShdw blurRad="38100" dist="38100" dir="2700000" algn="tl">
                    <a:srgbClr val="000000">
                      <a:alpha val="43137"/>
                    </a:srgbClr>
                  </a:outerShdw>
                </a:effectLst>
              </a:rPr>
              <a:t> If we are being defrauded it is our first responsibility to follow Christ who says…</a:t>
            </a:r>
          </a:p>
        </p:txBody>
      </p:sp>
    </p:spTree>
    <p:extLst>
      <p:ext uri="{BB962C8B-B14F-4D97-AF65-F5344CB8AC3E}">
        <p14:creationId xmlns:p14="http://schemas.microsoft.com/office/powerpoint/2010/main" val="50673801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200" b="1" dirty="0">
                <a:effectLst>
                  <a:outerShdw blurRad="38100" dist="38100" dir="2700000" algn="tl">
                    <a:srgbClr val="000000">
                      <a:alpha val="43137"/>
                    </a:srgbClr>
                  </a:outerShdw>
                </a:effectLst>
              </a:rPr>
              <a:t>15 “If your brother sins against you, go and tell him his fault, between you and him alone. If he listens to you, you have gained your brother. 16 But if he does not listen, take one or two others along with you, that every charge may be established by the evidence of two or three witnesses. 17 If he refuses to listen to them, tell it to the church. And if he refuses to listen even to the church, let him be to you as a Gentile and a tax collector. 18 Truly, I say to you, whatever you bind on earth shall be bound in heaven, and whatever you loose on earth shall be loosed in heaven. 19 Again I say to you, if two of you agree on earth about anything they ask, it will be done for them by my Father in heaven. 20 For where two or three are gathered in my name, there am I among them.” </a:t>
            </a:r>
          </a:p>
          <a:p>
            <a:pPr marL="45720" indent="0" algn="ctr">
              <a:buNone/>
            </a:pPr>
            <a:r>
              <a:rPr lang="en-US" sz="3200" b="1" dirty="0">
                <a:effectLst>
                  <a:outerShdw blurRad="38100" dist="38100" dir="2700000" algn="tl">
                    <a:srgbClr val="000000">
                      <a:alpha val="43137"/>
                    </a:srgbClr>
                  </a:outerShdw>
                </a:effectLst>
              </a:rPr>
              <a:t>(Matthew 18:15-20, ESV) </a:t>
            </a:r>
          </a:p>
        </p:txBody>
      </p:sp>
    </p:spTree>
    <p:extLst>
      <p:ext uri="{BB962C8B-B14F-4D97-AF65-F5344CB8AC3E}">
        <p14:creationId xmlns:p14="http://schemas.microsoft.com/office/powerpoint/2010/main" val="255702050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Mediators (4)</a:t>
            </a:r>
          </a:p>
          <a:p>
            <a:pPr lvl="1"/>
            <a:r>
              <a:rPr lang="en-US" sz="3200" b="1" dirty="0">
                <a:effectLst>
                  <a:outerShdw blurRad="38100" dist="38100" dir="2700000" algn="tl">
                    <a:srgbClr val="000000">
                      <a:alpha val="43137"/>
                    </a:srgbClr>
                  </a:outerShdw>
                </a:effectLst>
              </a:rPr>
              <a:t> Unfortunately while taking each other to court over property is a hypothetical, there is a way that is not so hypothetical</a:t>
            </a:r>
          </a:p>
          <a:p>
            <a:pPr lvl="1"/>
            <a:r>
              <a:rPr lang="en-US" sz="3200" b="1" dirty="0">
                <a:effectLst>
                  <a:outerShdw blurRad="38100" dist="38100" dir="2700000" algn="tl">
                    <a:srgbClr val="000000">
                      <a:alpha val="43137"/>
                    </a:srgbClr>
                  </a:outerShdw>
                </a:effectLst>
              </a:rPr>
              <a:t> There are many Christians who use the court of public opinion to defraud one another</a:t>
            </a:r>
          </a:p>
          <a:p>
            <a:pPr lvl="1"/>
            <a:r>
              <a:rPr lang="en-US" sz="3200" b="1" dirty="0">
                <a:effectLst>
                  <a:outerShdw blurRad="38100" dist="38100" dir="2700000" algn="tl">
                    <a:srgbClr val="000000">
                      <a:alpha val="43137"/>
                    </a:srgbClr>
                  </a:outerShdw>
                </a:effectLst>
              </a:rPr>
              <a:t> Indeed, while civil courts may not be a daily thing, public court is an entirely different story</a:t>
            </a:r>
          </a:p>
          <a:p>
            <a:pPr lvl="1"/>
            <a:r>
              <a:rPr lang="en-US" sz="3200" b="1" dirty="0">
                <a:effectLst>
                  <a:outerShdw blurRad="38100" dist="38100" dir="2700000" algn="tl">
                    <a:srgbClr val="000000">
                      <a:alpha val="43137"/>
                    </a:srgbClr>
                  </a:outerShdw>
                </a:effectLst>
              </a:rPr>
              <a:t> If they are capable of getting likes or positive comments when criticizing other believers or neighbors then they feel justified and vindicated in the court of public opinion</a:t>
            </a:r>
          </a:p>
          <a:p>
            <a:pPr lvl="1"/>
            <a:r>
              <a:rPr lang="en-US" sz="3200" b="1" dirty="0">
                <a:effectLst>
                  <a:outerShdw blurRad="38100" dist="38100" dir="2700000" algn="tl">
                    <a:srgbClr val="000000">
                      <a:alpha val="43137"/>
                    </a:srgbClr>
                  </a:outerShdw>
                </a:effectLst>
              </a:rPr>
              <a:t> Why aren’t these individuals going to the Church?</a:t>
            </a:r>
          </a:p>
          <a:p>
            <a:pPr lvl="1"/>
            <a:r>
              <a:rPr lang="en-US" sz="3200" b="1" dirty="0">
                <a:effectLst>
                  <a:outerShdw blurRad="38100" dist="38100" dir="2700000" algn="tl">
                    <a:srgbClr val="000000">
                      <a:alpha val="43137"/>
                    </a:srgbClr>
                  </a:outerShdw>
                </a:effectLst>
              </a:rPr>
              <a:t> Why do they go to the unbelieving world in order to get their justice?</a:t>
            </a:r>
          </a:p>
        </p:txBody>
      </p:sp>
    </p:spTree>
    <p:extLst>
      <p:ext uri="{BB962C8B-B14F-4D97-AF65-F5344CB8AC3E}">
        <p14:creationId xmlns:p14="http://schemas.microsoft.com/office/powerpoint/2010/main" val="110252580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Mediators (5)</a:t>
            </a:r>
          </a:p>
          <a:p>
            <a:pPr lvl="1"/>
            <a:r>
              <a:rPr lang="en-US" sz="3200" b="1" dirty="0">
                <a:effectLst>
                  <a:outerShdw blurRad="38100" dist="38100" dir="2700000" algn="tl">
                    <a:srgbClr val="000000">
                      <a:alpha val="43137"/>
                    </a:srgbClr>
                  </a:outerShdw>
                </a:effectLst>
              </a:rPr>
              <a:t> Is it possible that we are scared of letting go what hurts us?</a:t>
            </a:r>
          </a:p>
          <a:p>
            <a:pPr lvl="1"/>
            <a:r>
              <a:rPr lang="en-US" sz="3200" b="1" dirty="0">
                <a:effectLst>
                  <a:outerShdw blurRad="38100" dist="38100" dir="2700000" algn="tl">
                    <a:srgbClr val="000000">
                      <a:alpha val="43137"/>
                    </a:srgbClr>
                  </a:outerShdw>
                </a:effectLst>
              </a:rPr>
              <a:t> Would our congregants rightly call us out if we were the ones in the wrong?</a:t>
            </a:r>
          </a:p>
          <a:p>
            <a:pPr lvl="1"/>
            <a:r>
              <a:rPr lang="en-US" sz="3200" b="1" dirty="0">
                <a:effectLst>
                  <a:outerShdw blurRad="38100" dist="38100" dir="2700000" algn="tl">
                    <a:srgbClr val="000000">
                      <a:alpha val="43137"/>
                    </a:srgbClr>
                  </a:outerShdw>
                </a:effectLst>
              </a:rPr>
              <a:t> It would be better for us to confront these fears than continue utilizing the world as our mediator</a:t>
            </a:r>
          </a:p>
          <a:p>
            <a:pPr lvl="1"/>
            <a:r>
              <a:rPr lang="en-US" sz="3200" b="1" dirty="0">
                <a:effectLst>
                  <a:outerShdw blurRad="38100" dist="38100" dir="2700000" algn="tl">
                    <a:srgbClr val="000000">
                      <a:alpha val="43137"/>
                    </a:srgbClr>
                  </a:outerShdw>
                </a:effectLst>
              </a:rPr>
              <a:t> When the world sees us being petty about things what does that do to the witness of the Church?</a:t>
            </a:r>
          </a:p>
          <a:p>
            <a:pPr lvl="1"/>
            <a:r>
              <a:rPr lang="en-US" sz="3200" b="1" dirty="0">
                <a:effectLst>
                  <a:outerShdw blurRad="38100" dist="38100" dir="2700000" algn="tl">
                    <a:srgbClr val="000000">
                      <a:alpha val="43137"/>
                    </a:srgbClr>
                  </a:outerShdw>
                </a:effectLst>
              </a:rPr>
              <a:t> This seems to be what Paul is talking about</a:t>
            </a:r>
          </a:p>
          <a:p>
            <a:pPr lvl="1"/>
            <a:r>
              <a:rPr lang="en-US" sz="3200" b="1" dirty="0">
                <a:effectLst>
                  <a:outerShdw blurRad="38100" dist="38100" dir="2700000" algn="tl">
                    <a:srgbClr val="000000">
                      <a:alpha val="43137"/>
                    </a:srgbClr>
                  </a:outerShdw>
                </a:effectLst>
              </a:rPr>
              <a:t> A few years ago we started noticing a major problem of sexual abuse in Churches</a:t>
            </a:r>
          </a:p>
          <a:p>
            <a:pPr lvl="1"/>
            <a:r>
              <a:rPr lang="en-US" sz="3200" b="1" dirty="0">
                <a:effectLst>
                  <a:outerShdw blurRad="38100" dist="38100" dir="2700000" algn="tl">
                    <a:srgbClr val="000000">
                      <a:alpha val="43137"/>
                    </a:srgbClr>
                  </a:outerShdw>
                </a:effectLst>
              </a:rPr>
              <a:t> We made a constitutional change that if anyone sees something inappropriate done with any of the children that we call…</a:t>
            </a:r>
          </a:p>
          <a:p>
            <a:pPr lvl="1"/>
            <a:r>
              <a:rPr lang="en-US" sz="3200" b="1" dirty="0">
                <a:effectLst>
                  <a:outerShdw blurRad="38100" dist="38100" dir="2700000" algn="tl">
                    <a:srgbClr val="000000">
                      <a:alpha val="43137"/>
                    </a:srgbClr>
                  </a:outerShdw>
                </a:effectLst>
              </a:rPr>
              <a:t> The police</a:t>
            </a:r>
          </a:p>
        </p:txBody>
      </p:sp>
    </p:spTree>
    <p:extLst>
      <p:ext uri="{BB962C8B-B14F-4D97-AF65-F5344CB8AC3E}">
        <p14:creationId xmlns:p14="http://schemas.microsoft.com/office/powerpoint/2010/main" val="38316312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Mediators (6)</a:t>
            </a:r>
          </a:p>
          <a:p>
            <a:pPr lvl="1"/>
            <a:r>
              <a:rPr lang="en-US" sz="3200" b="1" dirty="0">
                <a:effectLst>
                  <a:outerShdw blurRad="38100" dist="38100" dir="2700000" algn="tl">
                    <a:srgbClr val="000000">
                      <a:alpha val="43137"/>
                    </a:srgbClr>
                  </a:outerShdw>
                </a:effectLst>
              </a:rPr>
              <a:t> Now, let’s say someone says something that offends me?</a:t>
            </a:r>
          </a:p>
          <a:p>
            <a:pPr lvl="1"/>
            <a:r>
              <a:rPr lang="en-US" sz="3200" b="1" dirty="0">
                <a:effectLst>
                  <a:outerShdw blurRad="38100" dist="38100" dir="2700000" algn="tl">
                    <a:srgbClr val="000000">
                      <a:alpha val="43137"/>
                    </a:srgbClr>
                  </a:outerShdw>
                </a:effectLst>
              </a:rPr>
              <a:t> Someone borrows $5 and doesn’t pay it back</a:t>
            </a:r>
          </a:p>
          <a:p>
            <a:pPr lvl="1"/>
            <a:r>
              <a:rPr lang="en-US" sz="3200" b="1" dirty="0">
                <a:effectLst>
                  <a:outerShdw blurRad="38100" dist="38100" dir="2700000" algn="tl">
                    <a:srgbClr val="000000">
                      <a:alpha val="43137"/>
                    </a:srgbClr>
                  </a:outerShdw>
                </a:effectLst>
              </a:rPr>
              <a:t> I don’t call the police</a:t>
            </a:r>
          </a:p>
          <a:p>
            <a:pPr lvl="1"/>
            <a:r>
              <a:rPr lang="en-US" sz="3200" b="1" dirty="0">
                <a:effectLst>
                  <a:outerShdw blurRad="38100" dist="38100" dir="2700000" algn="tl">
                    <a:srgbClr val="000000">
                      <a:alpha val="43137"/>
                    </a:srgbClr>
                  </a:outerShdw>
                </a:effectLst>
              </a:rPr>
              <a:t> Does that mean what was done was right?</a:t>
            </a:r>
          </a:p>
          <a:p>
            <a:pPr lvl="1"/>
            <a:r>
              <a:rPr lang="en-US" sz="3200" b="1" dirty="0">
                <a:effectLst>
                  <a:outerShdw blurRad="38100" dist="38100" dir="2700000" algn="tl">
                    <a:srgbClr val="000000">
                      <a:alpha val="43137"/>
                    </a:srgbClr>
                  </a:outerShdw>
                </a:effectLst>
              </a:rPr>
              <a:t> That is something which we should be able to work out together or as a congregation</a:t>
            </a:r>
          </a:p>
          <a:p>
            <a:pPr lvl="1"/>
            <a:r>
              <a:rPr lang="en-US" sz="3200" b="1" dirty="0">
                <a:effectLst>
                  <a:outerShdw blurRad="38100" dist="38100" dir="2700000" algn="tl">
                    <a:srgbClr val="000000">
                      <a:alpha val="43137"/>
                    </a:srgbClr>
                  </a:outerShdw>
                </a:effectLst>
              </a:rPr>
              <a:t> It means that at times we will have to, quite literally, </a:t>
            </a:r>
            <a:r>
              <a:rPr lang="en-US" sz="3200" b="1" i="1" u="sng" dirty="0">
                <a:effectLst>
                  <a:outerShdw blurRad="38100" dist="38100" dir="2700000" algn="tl">
                    <a:srgbClr val="000000">
                      <a:alpha val="43137"/>
                    </a:srgbClr>
                  </a:outerShdw>
                </a:effectLst>
              </a:rPr>
              <a:t>trust each other</a:t>
            </a:r>
          </a:p>
          <a:p>
            <a:pPr lvl="1"/>
            <a:r>
              <a:rPr lang="en-US" sz="3200" b="1" dirty="0">
                <a:effectLst>
                  <a:outerShdw blurRad="38100" dist="38100" dir="2700000" algn="tl">
                    <a:srgbClr val="000000">
                      <a:alpha val="43137"/>
                    </a:srgbClr>
                  </a:outerShdw>
                </a:effectLst>
              </a:rPr>
              <a:t> To trust God to use each other in order to show proper discernment</a:t>
            </a:r>
          </a:p>
          <a:p>
            <a:pPr lvl="1"/>
            <a:r>
              <a:rPr lang="en-US" sz="3200" b="1" dirty="0">
                <a:effectLst>
                  <a:outerShdw blurRad="38100" dist="38100" dir="2700000" algn="tl">
                    <a:srgbClr val="000000">
                      <a:alpha val="43137"/>
                    </a:srgbClr>
                  </a:outerShdw>
                </a:effectLst>
              </a:rPr>
              <a:t> To show the world what true mediators are supposed to be without the bribes or corruption</a:t>
            </a:r>
          </a:p>
        </p:txBody>
      </p:sp>
    </p:spTree>
    <p:extLst>
      <p:ext uri="{BB962C8B-B14F-4D97-AF65-F5344CB8AC3E}">
        <p14:creationId xmlns:p14="http://schemas.microsoft.com/office/powerpoint/2010/main" val="219256172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Mediators (7)</a:t>
            </a:r>
          </a:p>
          <a:p>
            <a:pPr lvl="1"/>
            <a:r>
              <a:rPr lang="en-US" sz="3200" b="1" dirty="0">
                <a:effectLst>
                  <a:outerShdw blurRad="38100" dist="38100" dir="2700000" algn="tl">
                    <a:srgbClr val="000000">
                      <a:alpha val="43137"/>
                    </a:srgbClr>
                  </a:outerShdw>
                </a:effectLst>
              </a:rPr>
              <a:t> As a community we have the best chance of being a light for the broader community because we can show them what it means to be a Christian </a:t>
            </a:r>
            <a:r>
              <a:rPr lang="en-US" sz="3200" b="1" i="1" u="sng" dirty="0">
                <a:effectLst>
                  <a:outerShdw blurRad="38100" dist="38100" dir="2700000" algn="tl">
                    <a:srgbClr val="000000">
                      <a:alpha val="43137"/>
                    </a:srgbClr>
                  </a:outerShdw>
                </a:effectLst>
              </a:rPr>
              <a:t>together</a:t>
            </a:r>
          </a:p>
          <a:p>
            <a:pPr lvl="1"/>
            <a:r>
              <a:rPr lang="en-US" sz="3200" b="1" dirty="0">
                <a:effectLst>
                  <a:outerShdw blurRad="38100" dist="38100" dir="2700000" algn="tl">
                    <a:srgbClr val="000000">
                      <a:alpha val="43137"/>
                    </a:srgbClr>
                  </a:outerShdw>
                </a:effectLst>
              </a:rPr>
              <a:t> That when the world looks at it they see all the things the world lacks…love, justice, mercy, kindness, forgiveness, repentance</a:t>
            </a:r>
          </a:p>
          <a:p>
            <a:pPr lvl="1"/>
            <a:r>
              <a:rPr lang="en-US" sz="3200" b="1" dirty="0">
                <a:effectLst>
                  <a:outerShdw blurRad="38100" dist="38100" dir="2700000" algn="tl">
                    <a:srgbClr val="000000">
                      <a:alpha val="43137"/>
                    </a:srgbClr>
                  </a:outerShdw>
                </a:effectLst>
              </a:rPr>
              <a:t> Hopefully we will cease being petty</a:t>
            </a:r>
          </a:p>
          <a:p>
            <a:pPr lvl="1"/>
            <a:r>
              <a:rPr lang="en-US" sz="3200" b="1" dirty="0">
                <a:effectLst>
                  <a:outerShdw blurRad="38100" dist="38100" dir="2700000" algn="tl">
                    <a:srgbClr val="000000">
                      <a:alpha val="43137"/>
                    </a:srgbClr>
                  </a:outerShdw>
                </a:effectLst>
              </a:rPr>
              <a:t> Remembering God has given us each other as mediators to strengthen one another in the truth</a:t>
            </a:r>
          </a:p>
          <a:p>
            <a:pPr lvl="1"/>
            <a:r>
              <a:rPr lang="en-US" sz="3200" b="1" dirty="0">
                <a:effectLst>
                  <a:outerShdw blurRad="38100" dist="38100" dir="2700000" algn="tl">
                    <a:srgbClr val="000000">
                      <a:alpha val="43137"/>
                    </a:srgbClr>
                  </a:outerShdw>
                </a:effectLst>
              </a:rPr>
              <a:t> Be encouraged to be different than the world</a:t>
            </a:r>
          </a:p>
          <a:p>
            <a:pPr lvl="1"/>
            <a:r>
              <a:rPr lang="en-US" sz="3200" b="1" dirty="0">
                <a:effectLst>
                  <a:outerShdw blurRad="38100" dist="38100" dir="2700000" algn="tl">
                    <a:srgbClr val="000000">
                      <a:alpha val="43137"/>
                    </a:srgbClr>
                  </a:outerShdw>
                </a:effectLst>
              </a:rPr>
              <a:t> Don’t go to the world in order to mediate these minor offenses</a:t>
            </a:r>
          </a:p>
          <a:p>
            <a:pPr lvl="1"/>
            <a:r>
              <a:rPr lang="en-US" sz="3200" b="1" dirty="0">
                <a:effectLst>
                  <a:outerShdw blurRad="38100" dist="38100" dir="2700000" algn="tl">
                    <a:srgbClr val="000000">
                      <a:alpha val="43137"/>
                    </a:srgbClr>
                  </a:outerShdw>
                </a:effectLst>
              </a:rPr>
              <a:t> Let’s not be afraid to be mediators for one another</a:t>
            </a:r>
          </a:p>
          <a:p>
            <a:pPr lvl="1"/>
            <a:r>
              <a:rPr lang="en-US" sz="3200" b="1" dirty="0">
                <a:effectLst>
                  <a:outerShdw blurRad="38100" dist="38100" dir="2700000" algn="tl">
                    <a:srgbClr val="000000">
                      <a:alpha val="43137"/>
                    </a:srgbClr>
                  </a:outerShdw>
                </a:effectLst>
              </a:rPr>
              <a:t> Let’s reflect the great Mediator, Jesus Christ, who mediates on our behalf before God the Father, and forgives us despite our failings</a:t>
            </a:r>
          </a:p>
        </p:txBody>
      </p:sp>
    </p:spTree>
    <p:extLst>
      <p:ext uri="{BB962C8B-B14F-4D97-AF65-F5344CB8AC3E}">
        <p14:creationId xmlns:p14="http://schemas.microsoft.com/office/powerpoint/2010/main" val="8337868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9" y="0"/>
            <a:ext cx="12188825" cy="6858000"/>
          </a:xfrm>
        </p:spPr>
        <p:txBody>
          <a:bodyPr>
            <a:normAutofit/>
          </a:bodyPr>
          <a:lstStyle/>
          <a:p>
            <a:pPr marL="0" indent="0" algn="ctr">
              <a:buNone/>
            </a:pPr>
            <a:r>
              <a:rPr lang="en-US" sz="6000" b="1" dirty="0"/>
              <a:t>Application Points</a:t>
            </a:r>
            <a:endParaRPr lang="en-US" sz="6000" b="1" dirty="0">
              <a:effectLst>
                <a:outerShdw blurRad="38100" dist="38100" dir="2700000" algn="tl">
                  <a:srgbClr val="000000">
                    <a:alpha val="43137"/>
                  </a:srgbClr>
                </a:outerShdw>
              </a:effectLst>
            </a:endParaRPr>
          </a:p>
          <a:p>
            <a:r>
              <a:rPr lang="en-US" sz="6000" b="1" dirty="0">
                <a:effectLst>
                  <a:outerShdw blurRad="38100" dist="38100" dir="2700000" algn="tl">
                    <a:srgbClr val="000000">
                      <a:alpha val="43137"/>
                    </a:srgbClr>
                  </a:outerShdw>
                </a:effectLst>
              </a:rPr>
              <a:t> The Gospel of Christ</a:t>
            </a:r>
          </a:p>
          <a:p>
            <a:pPr lvl="1"/>
            <a:r>
              <a:rPr lang="en-US" sz="6000" b="1" dirty="0">
                <a:effectLst>
                  <a:outerShdw blurRad="38100" dist="38100" dir="2700000" algn="tl">
                    <a:srgbClr val="000000">
                      <a:alpha val="43137"/>
                    </a:srgbClr>
                  </a:outerShdw>
                </a:effectLst>
              </a:rPr>
              <a:t> Origins</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Fall</a:t>
            </a:r>
          </a:p>
          <a:p>
            <a:pPr lvl="1"/>
            <a:r>
              <a:rPr lang="en-US" sz="6000" b="1" dirty="0">
                <a:effectLst>
                  <a:outerShdw blurRad="38100" dist="38100" dir="2700000" algn="tl">
                    <a:srgbClr val="000000">
                      <a:alpha val="43137"/>
                    </a:srgbClr>
                  </a:outerShdw>
                </a:effectLst>
              </a:rPr>
              <a:t> Redemption</a:t>
            </a:r>
          </a:p>
          <a:p>
            <a:pPr lvl="1"/>
            <a:r>
              <a:rPr lang="en-US" sz="6000" b="1" dirty="0">
                <a:effectLst>
                  <a:outerShdw blurRad="38100" dist="38100" dir="2700000" algn="tl">
                    <a:srgbClr val="000000">
                      <a:alpha val="43137"/>
                    </a:srgbClr>
                  </a:outerShdw>
                </a:effectLst>
              </a:rPr>
              <a:t> 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2.xml><?xml version="1.0" encoding="utf-8"?>
<ds:datastoreItem xmlns:ds="http://schemas.openxmlformats.org/officeDocument/2006/customXml" ds:itemID="{B5F5AFAE-B80F-42D3-94B4-729362BC1BCB}">
  <ds:schemaRef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0262f94-9f35-4ac3-9a90-690165a166b7"/>
    <ds:schemaRef ds:uri="http://schemas.microsoft.com/office/2006/documentManagement/types"/>
    <ds:schemaRef ds:uri="http://purl.org/dc/terms/"/>
    <ds:schemaRef ds:uri="a4f35948-e619-41b3-aa29-22878b09cfd2"/>
    <ds:schemaRef ds:uri="http://www.w3.org/XML/1998/namespace"/>
    <ds:schemaRef ds:uri="http://purl.org/dc/dcmitype/"/>
  </ds:schemaRefs>
</ds:datastoreItem>
</file>

<file path=customXml/itemProps3.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2196</TotalTime>
  <Words>1345</Words>
  <Application>Microsoft Office PowerPoint</Application>
  <PresentationFormat>Widescreen</PresentationFormat>
  <Paragraphs>89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Cambria</vt:lpstr>
      <vt:lpstr>Times New Roman</vt:lpstr>
      <vt:lpstr>Back to School 16x9</vt:lpstr>
      <vt:lpstr>I Corinthians 6:1-8</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Microsoft account</dc:creator>
  <cp:lastModifiedBy>Sean Grossman</cp:lastModifiedBy>
  <cp:revision>23</cp:revision>
  <dcterms:created xsi:type="dcterms:W3CDTF">2020-10-02T21:30:21Z</dcterms:created>
  <dcterms:modified xsi:type="dcterms:W3CDTF">2022-10-07T23:14:14Z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