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87" r:id="rId4"/>
    <p:sldId id="288" r:id="rId5"/>
    <p:sldId id="289" r:id="rId6"/>
    <p:sldId id="290" r:id="rId7"/>
    <p:sldId id="291" r:id="rId8"/>
    <p:sldId id="292" r:id="rId9"/>
    <p:sldId id="265" r:id="rId10"/>
    <p:sldId id="266" r:id="rId11"/>
    <p:sldId id="293" r:id="rId12"/>
    <p:sldId id="268" r:id="rId13"/>
    <p:sldId id="269" r:id="rId14"/>
    <p:sldId id="294" r:id="rId15"/>
    <p:sldId id="295" r:id="rId16"/>
    <p:sldId id="272" r:id="rId17"/>
    <p:sldId id="296" r:id="rId18"/>
    <p:sldId id="297" r:id="rId19"/>
    <p:sldId id="275" r:id="rId20"/>
    <p:sldId id="276" r:id="rId21"/>
    <p:sldId id="277" r:id="rId22"/>
    <p:sldId id="298" r:id="rId23"/>
    <p:sldId id="299" r:id="rId24"/>
    <p:sldId id="280" r:id="rId25"/>
    <p:sldId id="281" r:id="rId26"/>
    <p:sldId id="282" r:id="rId27"/>
    <p:sldId id="283" r:id="rId28"/>
    <p:sldId id="300" r:id="rId29"/>
    <p:sldId id="285" r:id="rId30"/>
    <p:sldId id="286" r:id="rId3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92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2226">
                <a:solidFill>
                  <a:srgbClr val="FFF0DC"/>
                </a:solidFill>
              </a:defRPr>
            </a:lvl1pPr>
          </a:lstStyle>
          <a:p>
            <a:pPr algn="ctr"/>
            <a:endParaRPr/>
          </a:p>
        </p:txBody>
      </p:sp>
      <p:sp>
        <p:nvSpPr>
          <p:cNvPr id="3" name="New Shape"/>
          <p:cNvSpPr>
            <a:spLocks noGrp="1"/>
          </p:cNvSpPr>
          <p:nvPr>
            <p:ph type="body" idx="1"/>
          </p:nvPr>
        </p:nvSpPr>
        <p:spPr>
          <a:xfrm>
            <a:off x="1269999" y="2971800"/>
            <a:ext cx="9652000" cy="147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10406">
                <a:solidFill>
                  <a:srgbClr val="000000"/>
                </a:solidFill>
              </a:defRPr>
            </a:lvl1pPr>
          </a:lstStyle>
          <a:p>
            <a:pPr algn="ctr"/>
            <a:endParaRPr/>
          </a:p>
        </p:txBody>
      </p:sp>
      <p:sp>
        <p:nvSpPr>
          <p:cNvPr id="4" name="New Shape"/>
          <p:cNvSpPr>
            <a:spLocks noGrp="1"/>
          </p:cNvSpPr>
          <p:nvPr>
            <p:ph type="body" idx="2"/>
          </p:nvPr>
        </p:nvSpPr>
        <p:spPr>
          <a:xfrm>
            <a:off x="1841499" y="4445000"/>
            <a:ext cx="8496300" cy="1143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813">
                <a:solidFill>
                  <a:srgbClr val="000000"/>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endParaRP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endParaRP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079500"/>
            <a:ext cx="10795000" cy="192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2226">
                <a:solidFill>
                  <a:srgbClr val="FFF0DC"/>
                </a:solidFill>
              </a:defRPr>
            </a:lvl1pPr>
          </a:lstStyle>
          <a:p>
            <a:pPr algn="ctr"/>
            <a:r>
              <a:rPr sz="6000" b="1" dirty="0">
                <a:solidFill>
                  <a:srgbClr val="FFF0DC"/>
                </a:solidFill>
              </a:rPr>
              <a:t>The Feast of Tabernacles</a:t>
            </a:r>
          </a:p>
        </p:txBody>
      </p:sp>
      <p:sp>
        <p:nvSpPr>
          <p:cNvPr id="3" name="New Shape"/>
          <p:cNvSpPr>
            <a:spLocks noGrp="1"/>
          </p:cNvSpPr>
          <p:nvPr>
            <p:ph type="body" idx="1"/>
          </p:nvPr>
        </p:nvSpPr>
        <p:spPr>
          <a:xfrm>
            <a:off x="1269999" y="2971800"/>
            <a:ext cx="9652000" cy="147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10406">
                <a:solidFill>
                  <a:srgbClr val="000000"/>
                </a:solidFill>
              </a:defRPr>
            </a:lvl1pPr>
          </a:lstStyle>
          <a:p>
            <a:pPr algn="ctr"/>
            <a:r>
              <a:rPr sz="4800" b="1" dirty="0">
                <a:solidFill>
                  <a:srgbClr val="000000"/>
                </a:solidFill>
              </a:rPr>
              <a:t>Sukkot</a:t>
            </a:r>
          </a:p>
        </p:txBody>
      </p:sp>
      <p:sp>
        <p:nvSpPr>
          <p:cNvPr id="4" name="New Shape"/>
          <p:cNvSpPr>
            <a:spLocks noGrp="1"/>
          </p:cNvSpPr>
          <p:nvPr>
            <p:ph type="body" idx="2"/>
          </p:nvPr>
        </p:nvSpPr>
        <p:spPr>
          <a:xfrm>
            <a:off x="1841499" y="4445000"/>
            <a:ext cx="8496300" cy="1143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6813">
                <a:solidFill>
                  <a:srgbClr val="000000"/>
                </a:solidFill>
              </a:defRPr>
            </a:lvl1pPr>
          </a:lstStyle>
          <a:p>
            <a:pPr algn="ctr"/>
            <a:r>
              <a:rPr sz="2800" b="1" dirty="0" err="1">
                <a:solidFill>
                  <a:srgbClr val="000000"/>
                </a:solidFill>
              </a:rPr>
              <a:t>Leviti</a:t>
            </a:r>
            <a:r>
              <a:rPr lang="en-CA" sz="2800" b="1" dirty="0">
                <a:solidFill>
                  <a:srgbClr val="000000"/>
                </a:solidFill>
              </a:rPr>
              <a:t>c</a:t>
            </a:r>
            <a:r>
              <a:rPr sz="2800" b="1" dirty="0">
                <a:solidFill>
                  <a:srgbClr val="000000"/>
                </a:solidFill>
              </a:rPr>
              <a:t>us 23:33-44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Then Jesus spoke to them again: “I am the light of the world. Anyone who follows Me will never walk in the darkness but will have the light of life.”</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8:12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413">
                <a:solidFill>
                  <a:srgbClr val="FFFFFF"/>
                </a:solidFill>
              </a:defRPr>
            </a:lvl1pPr>
          </a:lstStyle>
          <a:p>
            <a:pPr algn="l"/>
            <a:r>
              <a:rPr sz="4400" b="1" dirty="0">
                <a:solidFill>
                  <a:srgbClr val="FFFFFF"/>
                </a:solidFill>
              </a:rPr>
              <a:t>So the Lord’s anger burned that day, and He swore an oath: ‘Because they did not follow Me completely, none of the men 20 years old or more who came up from Egypt will see the land I swore to give Abraham, Isaac, and Jacob—</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32:10–11</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84832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none except Caleb son of </a:t>
            </a:r>
            <a:r>
              <a:rPr sz="4400" b="1" dirty="0" err="1">
                <a:solidFill>
                  <a:srgbClr val="FFFFFF"/>
                </a:solidFill>
              </a:rPr>
              <a:t>Jephunneh</a:t>
            </a:r>
            <a:r>
              <a:rPr sz="4400" b="1" dirty="0">
                <a:solidFill>
                  <a:srgbClr val="FFFFFF"/>
                </a:solidFill>
              </a:rPr>
              <a:t> the </a:t>
            </a:r>
            <a:r>
              <a:rPr sz="4400" b="1" dirty="0" err="1">
                <a:solidFill>
                  <a:srgbClr val="FFFFFF"/>
                </a:solidFill>
              </a:rPr>
              <a:t>Kenizzite</a:t>
            </a:r>
            <a:r>
              <a:rPr sz="4400" b="1" dirty="0">
                <a:solidFill>
                  <a:srgbClr val="FFFFFF"/>
                </a:solidFill>
              </a:rPr>
              <a:t> and Joshua son of Nun, because they did follow the Lord completely.’</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32:12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The Lord’s anger burned against Israel, and He made them wander in the wilderness 40 years until the whole generation that had done what was evil in the Lord’s sight was gone.</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32:13</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5413">
                <a:solidFill>
                  <a:srgbClr val="FFFFFF"/>
                </a:solidFill>
              </a:defRPr>
            </a:lvl1pPr>
          </a:lstStyle>
          <a:p>
            <a:pPr algn="l"/>
            <a:r>
              <a:rPr sz="5413" b="1" dirty="0">
                <a:solidFill>
                  <a:srgbClr val="FFFFFF"/>
                </a:solidFill>
              </a:rPr>
              <a:t>“You must carefully follow every command I am giving you today, so that you may live and increase, and may enter and take possession of the land the Lord swore to your fathers. Remember that the Lord your God led you on the entire journey these 40 years in the wilderness, so that He might humble you and test you to know what was in your heart, whether or not you would keep His commands.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8:1–2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46535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413">
                <a:solidFill>
                  <a:srgbClr val="FFFFFF"/>
                </a:solidFill>
              </a:defRPr>
            </a:lvl1pPr>
          </a:lstStyle>
          <a:p>
            <a:pPr algn="l"/>
            <a:r>
              <a:rPr sz="4400" b="1" dirty="0">
                <a:solidFill>
                  <a:srgbClr val="FFFFFF"/>
                </a:solidFill>
              </a:rPr>
              <a:t>He humbled you by letting you go hungry; then He gave you manna to eat, which you and your fathers had not known, so that you might learn that man does not live on bread alone but on every word that comes from the mouth of the Lord.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8:3</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46785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Your clothing did not wear out, and your feet did not swell these 40 years. Keep in mind that the Lord your God has been disciplining you just as a man disciplines his son.</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8:4–5</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413">
                <a:solidFill>
                  <a:srgbClr val="FFFFFF"/>
                </a:solidFill>
              </a:defRPr>
            </a:lvl1pPr>
          </a:lstStyle>
          <a:p>
            <a:pPr algn="l"/>
            <a:r>
              <a:rPr sz="4400" b="1" dirty="0">
                <a:solidFill>
                  <a:srgbClr val="FFFFFF"/>
                </a:solidFill>
              </a:rPr>
              <a:t>So keep the commands of the Lord your God by walking in His ways and fearing Him. For the Lord your God is bringing you into a good land, a land with streams of water, springs, and deep water sources, flowing in both valleys and hills;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8:6–7</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9128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413">
                <a:solidFill>
                  <a:srgbClr val="FFFFFF"/>
                </a:solidFill>
              </a:defRPr>
            </a:lvl1pPr>
          </a:lstStyle>
          <a:p>
            <a:pPr algn="l"/>
            <a:r>
              <a:rPr sz="4400" b="1" dirty="0">
                <a:solidFill>
                  <a:srgbClr val="FFFFFF"/>
                </a:solidFill>
              </a:rPr>
              <a:t>a land of wheat, barley, vines, figs, and pomegranates; a land of olive oil and honey; a land where you will eat food without shortage, where you will lack nothing; a land whose rocks are iron and from whose hills you will mine copper.</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8:8–9</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44468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When you eat and are full, you will praise the Lord your God for the good land He has given you.</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Deuteronomy 8:10</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The Lord spoke to Moses: “Tell the Israelites: The Festival of Booths to the Lord begins on the fifteenth day of this seventh month and continues for seven days.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23:33–34</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r">
              <a:defRPr sz="5226">
                <a:solidFill>
                  <a:srgbClr val="FFF0DC"/>
                </a:solidFill>
              </a:defRPr>
            </a:lvl1pPr>
          </a:lstStyle>
          <a:p>
            <a:pPr algn="r"/>
            <a:r>
              <a:rPr sz="3200" b="0" dirty="0">
                <a:solidFill>
                  <a:srgbClr val="FFF0DC"/>
                </a:solidFill>
              </a:rPr>
              <a:t>HCSB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“Your heart must not be troubled. Believe in God; believe also in Me. In My Father’s house are many dwelling places; if not, I would have told you. I am going away to prepare a place for you.</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14:1–2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If I go away and prepare a place for you, I will come back and receive you to Myself, so that where I am you may be also. You know the way to where I am going.”</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14:3–4</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413">
                <a:solidFill>
                  <a:srgbClr val="FFFFFF"/>
                </a:solidFill>
              </a:defRPr>
            </a:lvl1pPr>
          </a:lstStyle>
          <a:p>
            <a:pPr algn="l"/>
            <a:r>
              <a:rPr sz="5413" b="1" dirty="0">
                <a:solidFill>
                  <a:srgbClr val="FFFFFF"/>
                </a:solidFill>
              </a:rPr>
              <a:t>By faith Abraham, when he was called, obeyed and went out to a place he was going to receive as an inheritance. He went out, not knowing where he was going. By faith he stayed as a foreigner in the land of promise, living in tents with Isaac and Jacob, coheirs of the same promise. For he was looking forward to the city that has foundations, whose architect and builder is God.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Hebrews 11:8–10</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9168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413">
                <a:solidFill>
                  <a:srgbClr val="FFFFFF"/>
                </a:solidFill>
              </a:defRPr>
            </a:lvl1pPr>
          </a:lstStyle>
          <a:p>
            <a:pPr algn="l"/>
            <a:r>
              <a:rPr sz="4400" b="1" dirty="0">
                <a:solidFill>
                  <a:srgbClr val="FFFFFF"/>
                </a:solidFill>
              </a:rPr>
              <a:t>On the last and most important day of the festival, Jesus stood up and cried out, “If anyone is thirsty, he should come to Me and drink! The one who believes in Me, as the Scripture has said, will have streams of living water flow from deep within him.”</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7:37–38</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02491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He said this about the Spirit. Those who believed in Jesus were going to receive the Spirit, for the Spirit had not yet been received because Jesus had not yet been glorified.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7:39</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For I will pour water on the thirsty land and streams on the dry ground; I will pour out My Spirit on your descendants and My blessing on your offspring.</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Isaiah 44:3</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Yet as surely as I live and as the whole earth is filled with the Lord’s glory,</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14:21</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none of the men who have seen My glory and the signs I performed in Egypt and in the wilderness, and have tested Me these 10 times and did not obey Me,</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14:22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413">
                <a:solidFill>
                  <a:srgbClr val="FFFFFF"/>
                </a:solidFill>
              </a:defRPr>
            </a:lvl1pPr>
          </a:lstStyle>
          <a:p>
            <a:pPr algn="l"/>
            <a:r>
              <a:rPr sz="4400" b="1" dirty="0">
                <a:solidFill>
                  <a:srgbClr val="FFFFFF"/>
                </a:solidFill>
              </a:rPr>
              <a:t>will ever see the land I swore to give their fathers. None of those who have despised Me will see it. But since My servant Caleb has a different spirit and has followed Me completely, I will bring him into the land where he has gone, and his descendants will inherit it.</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Numbers 14:23–24</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268173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Again Jesus spoke to them, saying, “I am the light of the world. Whoever follows me will not walk in darkness, but will have the light of life.”</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8:12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413">
                <a:solidFill>
                  <a:srgbClr val="FFFFFF"/>
                </a:solidFill>
              </a:defRPr>
            </a:lvl1pPr>
          </a:lstStyle>
          <a:p>
            <a:pPr algn="l"/>
            <a:r>
              <a:rPr sz="4200" b="1" dirty="0">
                <a:solidFill>
                  <a:srgbClr val="FFFFFF"/>
                </a:solidFill>
              </a:rPr>
              <a:t>There is to be a sacred assembly on the first day; you are not to do any daily work. You are to present a fire offering to the Lord for seven days. On the eighth day you are to hold a sacred assembly and present a fire offering to the Lord. It is a solemn gathering; you are not to do any daily work.</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23:35–36</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4131635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The Lord is my light and my salvation; whom shall I fear? The Lord is the stronghold of my life; of whom shall I be afraid?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Psalm 27:1</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413">
                <a:solidFill>
                  <a:srgbClr val="FFFFFF"/>
                </a:solidFill>
              </a:defRPr>
            </a:lvl1pPr>
          </a:lstStyle>
          <a:p>
            <a:pPr algn="l"/>
            <a:r>
              <a:rPr sz="5413" b="1" dirty="0">
                <a:solidFill>
                  <a:srgbClr val="FFFFFF"/>
                </a:solidFill>
              </a:rPr>
              <a:t>“These are the Lord’s appointed times that you are to proclaim as sacred assemblies for presenting fire offerings to the Lord, burnt offerings and grain offerings, sacrifices and drink offerings, each on its designated day. These are in addition to the offerings for the Lord’s Sabbaths, your gifts, all your vow offerings, and all your freewill offerings that you give to the Lord.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23:37–38</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172692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5413">
                <a:solidFill>
                  <a:srgbClr val="FFFFFF"/>
                </a:solidFill>
              </a:defRPr>
            </a:lvl1pPr>
          </a:lstStyle>
          <a:p>
            <a:pPr algn="l"/>
            <a:r>
              <a:rPr sz="5413" b="1" dirty="0">
                <a:solidFill>
                  <a:srgbClr val="FFFFFF"/>
                </a:solidFill>
              </a:rPr>
              <a:t>“You are to celebrate the Lord’s festival on the fifteenth day of the seventh month for seven days after you have gathered the produce of the land. There will be complete rest on the first day and complete rest on the eighth day. On the first day you are to take the product of majestic trees—palm fronds, boughs of leafy trees, and willows of the brook —and rejoice before the Lord your God for seven days.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23:39–40</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203309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413">
                <a:solidFill>
                  <a:srgbClr val="FFFFFF"/>
                </a:solidFill>
              </a:defRPr>
            </a:lvl1pPr>
          </a:lstStyle>
          <a:p>
            <a:pPr algn="l"/>
            <a:r>
              <a:rPr sz="5413" b="1" dirty="0">
                <a:solidFill>
                  <a:srgbClr val="FFFFFF"/>
                </a:solidFill>
              </a:rPr>
              <a:t>You are to celebrate it as a festival to the Lord seven days each year. This is a permanent statute for you throughout your generations; you must celebrate it in the seventh month. You are to live in booths for seven days. All the native-born of Israel must live in booths,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23:41–42</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378368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so that your generations may know that I made the Israelites live in booths when I brought them out of the land of Egypt; I am Yahweh your God.” So Moses declared the Lord’s appointed times to the Israelites.</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Leviticus 23:43–44</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421193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413">
                <a:solidFill>
                  <a:srgbClr val="FFFFFF"/>
                </a:solidFill>
              </a:defRPr>
            </a:lvl1pPr>
          </a:lstStyle>
          <a:p>
            <a:pPr algn="l"/>
            <a:r>
              <a:rPr sz="4400" b="1" dirty="0">
                <a:solidFill>
                  <a:srgbClr val="FFFFFF"/>
                </a:solidFill>
              </a:rPr>
              <a:t>On the last and most important day of the festival, Jesus stood up and cried out, “If anyone is thirsty, he should come to Me and drink! The one who believes in Me, as the Scripture has said, will have streams of living water flow from deep within him.”</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7:37–38</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5226">
                <a:solidFill>
                  <a:srgbClr val="FFF0DC"/>
                </a:solidFill>
              </a:defRPr>
            </a:lvl1pPr>
          </a:lstStyle>
          <a:p>
            <a:pPr algn="r"/>
            <a:r>
              <a:rPr sz="5226" b="0">
                <a:solidFill>
                  <a:srgbClr val="FFF0DC"/>
                </a:solidFill>
              </a:rPr>
              <a:t>HCSB</a:t>
            </a:r>
          </a:p>
        </p:txBody>
      </p:sp>
    </p:spTree>
    <p:extLst>
      <p:ext uri="{BB962C8B-B14F-4D97-AF65-F5344CB8AC3E}">
        <p14:creationId xmlns:p14="http://schemas.microsoft.com/office/powerpoint/2010/main" val="339329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413">
                <a:solidFill>
                  <a:srgbClr val="FFFFFF"/>
                </a:solidFill>
              </a:defRPr>
            </a:lvl1pPr>
          </a:lstStyle>
          <a:p>
            <a:pPr algn="l"/>
            <a:r>
              <a:rPr sz="4400" b="1" dirty="0">
                <a:solidFill>
                  <a:srgbClr val="FFFFFF"/>
                </a:solidFill>
              </a:rPr>
              <a:t>He said this about the Spirit. Those who believed in Jesus were going to receive the Spirit, for the Spirit had not yet been received because Jesus had not yet been glorified.</a:t>
            </a:r>
          </a:p>
        </p:txBody>
      </p:sp>
      <p:sp>
        <p:nvSpPr>
          <p:cNvPr id="3" name="New Shape"/>
          <p:cNvSpPr>
            <a:spLocks noGrp="1"/>
          </p:cNvSpPr>
          <p:nvPr>
            <p:ph type="body" idx="1"/>
          </p:nvPr>
        </p:nvSpPr>
        <p:spPr>
          <a:xfrm>
            <a:off x="698500" y="5200650"/>
            <a:ext cx="9144000" cy="96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226">
                <a:solidFill>
                  <a:srgbClr val="FFF0DC"/>
                </a:solidFill>
              </a:defRPr>
            </a:lvl1pPr>
          </a:lstStyle>
          <a:p>
            <a:pPr algn="l"/>
            <a:r>
              <a:rPr sz="5226" b="0">
                <a:solidFill>
                  <a:srgbClr val="FFF0DC"/>
                </a:solidFill>
              </a:rPr>
              <a:t>John 7:39</a:t>
            </a:r>
          </a:p>
        </p:txBody>
      </p:sp>
      <p:sp>
        <p:nvSpPr>
          <p:cNvPr id="4" name="New Shape"/>
          <p:cNvSpPr>
            <a:spLocks noGrp="1"/>
          </p:cNvSpPr>
          <p:nvPr>
            <p:ph type="body" idx="2"/>
          </p:nvPr>
        </p:nvSpPr>
        <p:spPr>
          <a:xfrm>
            <a:off x="10064749" y="5505450"/>
            <a:ext cx="144780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5226">
                <a:solidFill>
                  <a:srgbClr val="FFF0DC"/>
                </a:solidFill>
              </a:defRPr>
            </a:lvl1pPr>
          </a:lstStyle>
          <a:p>
            <a:pPr algn="r"/>
            <a:r>
              <a:rPr sz="5226" b="0">
                <a:solidFill>
                  <a:srgbClr val="FFF0DC"/>
                </a:solidFill>
              </a:rPr>
              <a:t>HCSB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1453</Words>
  <Application>Microsoft Macintosh PowerPoint</Application>
  <PresentationFormat>Widescreen</PresentationFormat>
  <Paragraphs>90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Shannon Whitehouse</cp:lastModifiedBy>
  <cp:revision>1</cp:revision>
  <dcterms:modified xsi:type="dcterms:W3CDTF">2022-10-09T15:02:24Z</dcterms:modified>
</cp:coreProperties>
</file>