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handoutMasterIdLst>
    <p:handoutMasterId r:id="rId28"/>
  </p:handoutMasterIdLst>
  <p:sldIdLst>
    <p:sldId id="256" r:id="rId5"/>
    <p:sldId id="387" r:id="rId6"/>
    <p:sldId id="389" r:id="rId7"/>
    <p:sldId id="314" r:id="rId8"/>
    <p:sldId id="390" r:id="rId9"/>
    <p:sldId id="288" r:id="rId10"/>
    <p:sldId id="403" r:id="rId11"/>
    <p:sldId id="297" r:id="rId12"/>
    <p:sldId id="303" r:id="rId13"/>
    <p:sldId id="404" r:id="rId14"/>
    <p:sldId id="405" r:id="rId15"/>
    <p:sldId id="406" r:id="rId16"/>
    <p:sldId id="407" r:id="rId17"/>
    <p:sldId id="408" r:id="rId18"/>
    <p:sldId id="409" r:id="rId19"/>
    <p:sldId id="410" r:id="rId20"/>
    <p:sldId id="411" r:id="rId21"/>
    <p:sldId id="413" r:id="rId22"/>
    <p:sldId id="414" r:id="rId23"/>
    <p:sldId id="415" r:id="rId24"/>
    <p:sldId id="416" r:id="rId25"/>
    <p:sldId id="31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74" autoAdjust="0"/>
  </p:normalViewPr>
  <p:slideViewPr>
    <p:cSldViewPr snapToGrid="0">
      <p:cViewPr varScale="1">
        <p:scale>
          <a:sx n="162" d="100"/>
          <a:sy n="162" d="100"/>
        </p:scale>
        <p:origin x="408" y="168"/>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9/23/2022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9/23/2022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9/23/2022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9/23/2022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9/23/2022</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9/23/2022</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9/23/2022</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9/23/2022</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9/23/2022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9/23/2022</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9/23/2022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9/23/2022</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2"/>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100" y="4623214"/>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7827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9/23/2022</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 id="21474836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 Corinthians 5:1-8</a:t>
            </a:r>
          </a:p>
        </p:txBody>
      </p:sp>
      <p:sp>
        <p:nvSpPr>
          <p:cNvPr id="5" name="Subtitle 4"/>
          <p:cNvSpPr>
            <a:spLocks noGrp="1"/>
          </p:cNvSpPr>
          <p:nvPr>
            <p:ph type="subTitle" idx="1"/>
          </p:nvPr>
        </p:nvSpPr>
        <p:spPr/>
        <p:txBody>
          <a:bodyPr/>
          <a:lstStyle/>
          <a:p>
            <a:r>
              <a:rPr lang="en-US" b="1" dirty="0">
                <a:effectLst>
                  <a:outerShdw blurRad="38100" dist="38100" dir="2700000" algn="tl">
                    <a:srgbClr val="000000">
                      <a:alpha val="43137"/>
                    </a:srgbClr>
                  </a:outerShdw>
                </a:effectLst>
              </a:rPr>
              <a:t>Unleavened</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F4469-7B7E-00D6-E129-C0159BC1DB66}"/>
              </a:ext>
            </a:extLst>
          </p:cNvPr>
          <p:cNvPicPr>
            <a:picLocks noChangeAspect="1"/>
          </p:cNvPicPr>
          <p:nvPr/>
        </p:nvPicPr>
        <p:blipFill>
          <a:blip r:embed="rId2"/>
          <a:stretch>
            <a:fillRect/>
          </a:stretch>
        </p:blipFill>
        <p:spPr>
          <a:xfrm>
            <a:off x="1096846" y="779761"/>
            <a:ext cx="9998307" cy="6078239"/>
          </a:xfrm>
          <a:prstGeom prst="rect">
            <a:avLst/>
          </a:prstGeom>
        </p:spPr>
      </p:pic>
      <p:sp>
        <p:nvSpPr>
          <p:cNvPr id="3" name="TextBox 2">
            <a:extLst>
              <a:ext uri="{FF2B5EF4-FFF2-40B4-BE49-F238E27FC236}">
                <a16:creationId xmlns:a16="http://schemas.microsoft.com/office/drawing/2014/main" id="{6609492D-891B-BE72-CB11-62F15F047F5A}"/>
              </a:ext>
            </a:extLst>
          </p:cNvPr>
          <p:cNvSpPr txBox="1"/>
          <p:nvPr/>
        </p:nvSpPr>
        <p:spPr>
          <a:xfrm>
            <a:off x="2394065" y="0"/>
            <a:ext cx="7232073" cy="769441"/>
          </a:xfrm>
          <a:prstGeom prst="rect">
            <a:avLst/>
          </a:prstGeom>
          <a:noFill/>
        </p:spPr>
        <p:txBody>
          <a:bodyPr wrap="square" rtlCol="0">
            <a:spAutoFit/>
          </a:bodyPr>
          <a:lstStyle/>
          <a:p>
            <a:pPr algn="ctr"/>
            <a:r>
              <a:rPr lang="en-US" sz="4400" dirty="0"/>
              <a:t>The Wide World</a:t>
            </a:r>
          </a:p>
        </p:txBody>
      </p:sp>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F6B03-8CD2-A0A2-1486-A6942AC182CB}"/>
              </a:ext>
            </a:extLst>
          </p:cNvPr>
          <p:cNvPicPr>
            <a:picLocks noChangeAspect="1"/>
          </p:cNvPicPr>
          <p:nvPr/>
        </p:nvPicPr>
        <p:blipFill>
          <a:blip r:embed="rId2"/>
          <a:stretch>
            <a:fillRect/>
          </a:stretch>
        </p:blipFill>
        <p:spPr>
          <a:xfrm>
            <a:off x="1252308" y="779761"/>
            <a:ext cx="9687384" cy="6078239"/>
          </a:xfrm>
          <a:prstGeom prst="rect">
            <a:avLst/>
          </a:prstGeom>
        </p:spPr>
      </p:pic>
      <p:sp>
        <p:nvSpPr>
          <p:cNvPr id="5" name="Title 1">
            <a:extLst>
              <a:ext uri="{FF2B5EF4-FFF2-40B4-BE49-F238E27FC236}">
                <a16:creationId xmlns:a16="http://schemas.microsoft.com/office/drawing/2014/main" id="{C4DF6C22-DAA3-5EB2-EC7A-4240D5F685B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Europe</a:t>
            </a:r>
          </a:p>
        </p:txBody>
      </p:sp>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348-CFDE-95AC-3432-388020C1C69B}"/>
              </a:ext>
            </a:extLst>
          </p:cNvPr>
          <p:cNvPicPr>
            <a:picLocks noChangeAspect="1"/>
          </p:cNvPicPr>
          <p:nvPr/>
        </p:nvPicPr>
        <p:blipFill>
          <a:blip r:embed="rId2"/>
          <a:stretch>
            <a:fillRect/>
          </a:stretch>
        </p:blipFill>
        <p:spPr>
          <a:xfrm>
            <a:off x="1715644" y="779761"/>
            <a:ext cx="8760711" cy="6078239"/>
          </a:xfrm>
          <a:prstGeom prst="rect">
            <a:avLst/>
          </a:prstGeom>
        </p:spPr>
      </p:pic>
      <p:sp>
        <p:nvSpPr>
          <p:cNvPr id="4" name="Title 1">
            <a:extLst>
              <a:ext uri="{FF2B5EF4-FFF2-40B4-BE49-F238E27FC236}">
                <a16:creationId xmlns:a16="http://schemas.microsoft.com/office/drawing/2014/main" id="{39DC81CF-91D1-DA31-5788-6888902EC05E}"/>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Looking Closer</a:t>
            </a:r>
          </a:p>
        </p:txBody>
      </p:sp>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03F9BE-A988-0181-35D6-FE0F9045B043}"/>
              </a:ext>
            </a:extLst>
          </p:cNvPr>
          <p:cNvPicPr>
            <a:picLocks noChangeAspect="1"/>
          </p:cNvPicPr>
          <p:nvPr/>
        </p:nvPicPr>
        <p:blipFill>
          <a:blip r:embed="rId2"/>
          <a:stretch>
            <a:fillRect/>
          </a:stretch>
        </p:blipFill>
        <p:spPr>
          <a:xfrm>
            <a:off x="1551038" y="779761"/>
            <a:ext cx="9089924" cy="6078239"/>
          </a:xfrm>
          <a:prstGeom prst="rect">
            <a:avLst/>
          </a:prstGeom>
        </p:spPr>
      </p:pic>
      <p:sp>
        <p:nvSpPr>
          <p:cNvPr id="4" name="Title 1">
            <a:extLst>
              <a:ext uri="{FF2B5EF4-FFF2-40B4-BE49-F238E27FC236}">
                <a16:creationId xmlns:a16="http://schemas.microsoft.com/office/drawing/2014/main" id="{69834B52-31E3-6A1A-C149-9992582B1ACF}"/>
              </a:ext>
            </a:extLst>
          </p:cNvPr>
          <p:cNvSpPr txBox="1">
            <a:spLocks/>
          </p:cNvSpPr>
          <p:nvPr/>
        </p:nvSpPr>
        <p:spPr>
          <a:xfrm>
            <a:off x="1064934" y="0"/>
            <a:ext cx="10055783" cy="77890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ct val="0"/>
              </a:spcBef>
              <a:buFont typeface="Arial" pitchFamily="34" charset="0"/>
              <a:buNone/>
              <a:defRPr sz="66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Corinth</a:t>
            </a:r>
          </a:p>
        </p:txBody>
      </p:sp>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a:bodyPr>
          <a:lstStyle/>
          <a:p>
            <a:pPr marL="0" indent="0" algn="ctr">
              <a:lnSpc>
                <a:spcPct val="110000"/>
              </a:lnSpc>
              <a:spcBef>
                <a:spcPts val="0"/>
              </a:spcBef>
              <a:buNone/>
            </a:pPr>
            <a:r>
              <a:rPr lang="en-US" sz="3200" b="1" dirty="0">
                <a:effectLst>
                  <a:outerShdw blurRad="38100" dist="38100" dir="2700000" algn="tl">
                    <a:srgbClr val="000000">
                      <a:alpha val="43137"/>
                    </a:srgbClr>
                  </a:outerShdw>
                </a:effectLst>
              </a:rPr>
              <a:t>1 It is actually reported that there is sexual immorality among you, and of a kind that is not tolerated even among pagans, for a man has his father’s wife. 2 And you are arrogant! Ought you not rather to mourn? Let him who has done this be removed from among you. 3 For though absent in body, I am present in spirit; and as if present, I have already pronounced judgment on the one who did such a thing. 4 When you are assembled in the name of the Lord Jesus and my spirit is present, with the power of our Lord Jesus, 5 you are to deliver this man to Satan for the destruction of the flesh, so that his spirit may be saved in the day of the Lord.</a:t>
            </a:r>
          </a:p>
          <a:p>
            <a:pPr marL="0" indent="0" algn="ctr">
              <a:lnSpc>
                <a:spcPct val="110000"/>
              </a:lnSpc>
              <a:spcBef>
                <a:spcPts val="0"/>
              </a:spcBef>
              <a:buNone/>
            </a:pPr>
            <a:r>
              <a:rPr lang="en-US" sz="3200" b="1" dirty="0">
                <a:effectLst>
                  <a:outerShdw blurRad="38100" dist="38100" dir="2700000" algn="tl">
                    <a:srgbClr val="000000">
                      <a:alpha val="43137"/>
                    </a:srgbClr>
                  </a:outerShdw>
                </a:effectLst>
              </a:rPr>
              <a:t>(I Corinthians 5:1-4,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lnSpcReduction="10000"/>
          </a:bodyPr>
          <a:lstStyle/>
          <a:p>
            <a:pPr marL="0" indent="0" algn="ctr">
              <a:lnSpc>
                <a:spcPct val="110000"/>
              </a:lnSpc>
              <a:spcBef>
                <a:spcPts val="0"/>
              </a:spcBef>
              <a:buNone/>
            </a:pPr>
            <a:r>
              <a:rPr lang="en-US" sz="4400" b="1" dirty="0">
                <a:effectLst>
                  <a:outerShdw blurRad="38100" dist="38100" dir="2700000" algn="tl">
                    <a:srgbClr val="000000">
                      <a:alpha val="43137"/>
                    </a:srgbClr>
                  </a:outerShdw>
                </a:effectLst>
              </a:rPr>
              <a:t>6 Your boasting is not good. Do you not know that a little leaven leavens the whole lump? 7 Cleanse out the old leaven that you may be a new lump, as you really are unleavened. For Christ, our Passover lamb, has been sacrificed. 8 Let us therefore celebrate the festival, not with the old leaven, the leaven of malice and evil, but with the unleavened bread of sincerity and truth.</a:t>
            </a:r>
          </a:p>
          <a:p>
            <a:pPr marL="0" indent="0" algn="ctr">
              <a:lnSpc>
                <a:spcPct val="110000"/>
              </a:lnSpc>
              <a:spcBef>
                <a:spcPts val="0"/>
              </a:spcBef>
              <a:buNone/>
            </a:pPr>
            <a:r>
              <a:rPr lang="en-US" sz="4400" b="1" dirty="0">
                <a:effectLst>
                  <a:outerShdw blurRad="38100" dist="38100" dir="2700000" algn="tl">
                    <a:srgbClr val="000000">
                      <a:alpha val="43137"/>
                    </a:srgbClr>
                  </a:outerShdw>
                </a:effectLst>
              </a:rPr>
              <a:t>(I Corinthians 5:6-8, ESV)</a:t>
            </a:r>
          </a:p>
        </p:txBody>
      </p:sp>
    </p:spTree>
    <p:extLst>
      <p:ext uri="{BB962C8B-B14F-4D97-AF65-F5344CB8AC3E}">
        <p14:creationId xmlns:p14="http://schemas.microsoft.com/office/powerpoint/2010/main" val="16486188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n-US" sz="60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1166191"/>
            <a:ext cx="12192000" cy="5691809"/>
          </a:xfrm>
        </p:spPr>
        <p:txBody>
          <a:bodyPr>
            <a:normAutofit/>
          </a:bodyPr>
          <a:lstStyle/>
          <a:p>
            <a:r>
              <a:rPr lang="en-US" sz="4400" b="1" dirty="0">
                <a:effectLst>
                  <a:outerShdw blurRad="38100" dist="38100" dir="2700000" algn="tl">
                    <a:srgbClr val="000000">
                      <a:alpha val="43137"/>
                    </a:srgbClr>
                  </a:outerShdw>
                </a:effectLst>
              </a:rPr>
              <a:t> They establish the foundation for Church identity and ethics</a:t>
            </a:r>
          </a:p>
          <a:p>
            <a:r>
              <a:rPr lang="en-US" sz="4400" b="1" dirty="0">
                <a:effectLst>
                  <a:outerShdw blurRad="38100" dist="38100" dir="2700000" algn="tl">
                    <a:srgbClr val="000000">
                      <a:alpha val="43137"/>
                    </a:srgbClr>
                  </a:outerShdw>
                </a:effectLst>
              </a:rPr>
              <a:t> Because they are new in Christ they should get rid of the former sinful ways and live in accordance with Christ</a:t>
            </a:r>
          </a:p>
          <a:p>
            <a:r>
              <a:rPr lang="en-US" sz="4400" b="1" dirty="0">
                <a:effectLst>
                  <a:outerShdw blurRad="38100" dist="38100" dir="2700000" algn="tl">
                    <a:srgbClr val="000000">
                      <a:alpha val="43137"/>
                    </a:srgbClr>
                  </a:outerShdw>
                </a:effectLst>
              </a:rPr>
              <a:t> They can celebrate the Passover…because of the new identity they have in Christ</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Unleavened</a:t>
            </a:r>
          </a:p>
          <a:p>
            <a:pPr lvl="1"/>
            <a:r>
              <a:rPr lang="en-US" sz="3200" b="1" dirty="0">
                <a:effectLst>
                  <a:outerShdw blurRad="38100" dist="38100" dir="2700000" algn="tl">
                    <a:srgbClr val="000000">
                      <a:alpha val="43137"/>
                    </a:srgbClr>
                  </a:outerShdw>
                </a:effectLst>
              </a:rPr>
              <a:t> This chapter is a good reason why there should be more book and verse by verse instruction in the Church</a:t>
            </a:r>
          </a:p>
          <a:p>
            <a:pPr lvl="1"/>
            <a:r>
              <a:rPr lang="en-US" sz="3200" b="1" dirty="0">
                <a:effectLst>
                  <a:outerShdw blurRad="38100" dist="38100" dir="2700000" algn="tl">
                    <a:srgbClr val="000000">
                      <a:alpha val="43137"/>
                    </a:srgbClr>
                  </a:outerShdw>
                </a:effectLst>
              </a:rPr>
              <a:t> These verses are often ignored by many today</a:t>
            </a:r>
          </a:p>
          <a:p>
            <a:pPr lvl="1"/>
            <a:r>
              <a:rPr lang="en-US" sz="3200" b="1" dirty="0">
                <a:effectLst>
                  <a:outerShdw blurRad="38100" dist="38100" dir="2700000" algn="tl">
                    <a:srgbClr val="000000">
                      <a:alpha val="43137"/>
                    </a:srgbClr>
                  </a:outerShdw>
                </a:effectLst>
              </a:rPr>
              <a:t> The lectionary, for example, doesn’t even have a verse from I Corinthians 5 read in its cycle</a:t>
            </a:r>
          </a:p>
          <a:p>
            <a:pPr lvl="1"/>
            <a:r>
              <a:rPr lang="en-US" sz="3200" b="1" dirty="0">
                <a:effectLst>
                  <a:outerShdw blurRad="38100" dist="38100" dir="2700000" algn="tl">
                    <a:srgbClr val="000000">
                      <a:alpha val="43137"/>
                    </a:srgbClr>
                  </a:outerShdw>
                </a:effectLst>
              </a:rPr>
              <a:t> As we consider these verses it shouldn’t surprise us there are many who have no response to the world when it comes to morality and ethics</a:t>
            </a:r>
          </a:p>
          <a:p>
            <a:pPr lvl="1"/>
            <a:r>
              <a:rPr lang="en-US" sz="3200" b="1" dirty="0">
                <a:effectLst>
                  <a:outerShdw blurRad="38100" dist="38100" dir="2700000" algn="tl">
                    <a:srgbClr val="000000">
                      <a:alpha val="43137"/>
                    </a:srgbClr>
                  </a:outerShdw>
                </a:effectLst>
              </a:rPr>
              <a:t> To be “loving” toward others is not to tell someone they are wrong, but to accept whatever their “truth” is</a:t>
            </a:r>
          </a:p>
          <a:p>
            <a:pPr lvl="1"/>
            <a:r>
              <a:rPr lang="en-US" sz="3200" b="1" dirty="0">
                <a:effectLst>
                  <a:outerShdw blurRad="38100" dist="38100" dir="2700000" algn="tl">
                    <a:srgbClr val="000000">
                      <a:alpha val="43137"/>
                    </a:srgbClr>
                  </a:outerShdw>
                </a:effectLst>
              </a:rPr>
              <a:t> We have embraced this with the hopes that others will accept us for being kind</a:t>
            </a:r>
          </a:p>
          <a:p>
            <a:pPr lvl="1"/>
            <a:r>
              <a:rPr lang="en-US" sz="3200" b="1" dirty="0">
                <a:effectLst>
                  <a:outerShdw blurRad="38100" dist="38100" dir="2700000" algn="tl">
                    <a:srgbClr val="000000">
                      <a:alpha val="43137"/>
                    </a:srgbClr>
                  </a:outerShdw>
                </a:effectLst>
              </a:rPr>
              <a:t> Congregations and denominations have ceased being unleavened bread in sincerity and truth</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Unleavened (2)</a:t>
            </a:r>
          </a:p>
          <a:p>
            <a:pPr lvl="1"/>
            <a:r>
              <a:rPr lang="en-US" sz="3200" b="1" dirty="0">
                <a:effectLst>
                  <a:outerShdw blurRad="38100" dist="38100" dir="2700000" algn="tl">
                    <a:srgbClr val="000000">
                      <a:alpha val="43137"/>
                    </a:srgbClr>
                  </a:outerShdw>
                </a:effectLst>
              </a:rPr>
              <a:t> This is no different than the Corinthians Paul criticizes</a:t>
            </a:r>
          </a:p>
          <a:p>
            <a:pPr lvl="1"/>
            <a:r>
              <a:rPr lang="en-US" sz="3200" b="1" dirty="0">
                <a:effectLst>
                  <a:outerShdw blurRad="38100" dist="38100" dir="2700000" algn="tl">
                    <a:srgbClr val="000000">
                      <a:alpha val="43137"/>
                    </a:srgbClr>
                  </a:outerShdw>
                </a:effectLst>
              </a:rPr>
              <a:t> They have gone beyond the chains of the past ways of living</a:t>
            </a:r>
          </a:p>
          <a:p>
            <a:pPr lvl="1"/>
            <a:r>
              <a:rPr lang="en-US" sz="3200" b="1" dirty="0">
                <a:effectLst>
                  <a:outerShdw blurRad="38100" dist="38100" dir="2700000" algn="tl">
                    <a:srgbClr val="000000">
                      <a:alpha val="43137"/>
                    </a:srgbClr>
                  </a:outerShdw>
                </a:effectLst>
              </a:rPr>
              <a:t> The man who sleeps with his father's wife they accept because they are free</a:t>
            </a:r>
          </a:p>
          <a:p>
            <a:pPr lvl="1"/>
            <a:r>
              <a:rPr lang="en-US" sz="3200" b="1" dirty="0">
                <a:effectLst>
                  <a:outerShdw blurRad="38100" dist="38100" dir="2700000" algn="tl">
                    <a:srgbClr val="000000">
                      <a:alpha val="43137"/>
                    </a:srgbClr>
                  </a:outerShdw>
                </a:effectLst>
              </a:rPr>
              <a:t> In the American Church we have propped up homosexuality and transgenderism much the same way</a:t>
            </a:r>
          </a:p>
          <a:p>
            <a:pPr lvl="1"/>
            <a:r>
              <a:rPr lang="en-US" sz="3200" b="1" dirty="0">
                <a:effectLst>
                  <a:outerShdw blurRad="38100" dist="38100" dir="2700000" algn="tl">
                    <a:srgbClr val="000000">
                      <a:alpha val="43137"/>
                    </a:srgbClr>
                  </a:outerShdw>
                </a:effectLst>
              </a:rPr>
              <a:t> We have done so in the name of “love” that is defined as acceptance</a:t>
            </a:r>
          </a:p>
          <a:p>
            <a:pPr lvl="1"/>
            <a:r>
              <a:rPr lang="en-US" sz="3200" b="1" dirty="0">
                <a:effectLst>
                  <a:outerShdw blurRad="38100" dist="38100" dir="2700000" algn="tl">
                    <a:srgbClr val="000000">
                      <a:alpha val="43137"/>
                    </a:srgbClr>
                  </a:outerShdw>
                </a:effectLst>
              </a:rPr>
              <a:t> If we ignore everything Jesus and the Apostles taught, then they’ll fellowship with us!</a:t>
            </a:r>
          </a:p>
        </p:txBody>
      </p:sp>
    </p:spTree>
    <p:extLst>
      <p:ext uri="{BB962C8B-B14F-4D97-AF65-F5344CB8AC3E}">
        <p14:creationId xmlns:p14="http://schemas.microsoft.com/office/powerpoint/2010/main" val="974079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Unleavened (3)</a:t>
            </a:r>
          </a:p>
          <a:p>
            <a:pPr lvl="1"/>
            <a:r>
              <a:rPr lang="en-US" sz="3200" b="1" dirty="0">
                <a:effectLst>
                  <a:outerShdw blurRad="38100" dist="38100" dir="2700000" algn="tl">
                    <a:srgbClr val="000000">
                      <a:alpha val="43137"/>
                    </a:srgbClr>
                  </a:outerShdw>
                </a:effectLst>
              </a:rPr>
              <a:t> Except the proper response to immorality is to cast it out of the congregation</a:t>
            </a:r>
          </a:p>
          <a:p>
            <a:pPr lvl="1"/>
            <a:r>
              <a:rPr lang="en-US" sz="3200" b="1" dirty="0">
                <a:effectLst>
                  <a:outerShdw blurRad="38100" dist="38100" dir="2700000" algn="tl">
                    <a:srgbClr val="000000">
                      <a:alpha val="43137"/>
                    </a:srgbClr>
                  </a:outerShdw>
                </a:effectLst>
              </a:rPr>
              <a:t> The proper response is mourning</a:t>
            </a:r>
          </a:p>
          <a:p>
            <a:pPr lvl="1"/>
            <a:r>
              <a:rPr lang="en-US" sz="3200" b="1" dirty="0">
                <a:effectLst>
                  <a:outerShdw blurRad="38100" dist="38100" dir="2700000" algn="tl">
                    <a:srgbClr val="000000">
                      <a:alpha val="43137"/>
                    </a:srgbClr>
                  </a:outerShdw>
                </a:effectLst>
              </a:rPr>
              <a:t> Some might say those Old Testament laws aren’t for us</a:t>
            </a:r>
          </a:p>
          <a:p>
            <a:pPr lvl="1"/>
            <a:r>
              <a:rPr lang="en-US" sz="3200" b="1" dirty="0">
                <a:effectLst>
                  <a:outerShdw blurRad="38100" dist="38100" dir="2700000" algn="tl">
                    <a:srgbClr val="000000">
                      <a:alpha val="43137"/>
                    </a:srgbClr>
                  </a:outerShdw>
                </a:effectLst>
              </a:rPr>
              <a:t> We aren’t culturally Jewish</a:t>
            </a:r>
          </a:p>
          <a:p>
            <a:pPr lvl="1"/>
            <a:r>
              <a:rPr lang="en-US" sz="3200" b="1" dirty="0">
                <a:effectLst>
                  <a:outerShdw blurRad="38100" dist="38100" dir="2700000" algn="tl">
                    <a:srgbClr val="000000">
                      <a:alpha val="43137"/>
                    </a:srgbClr>
                  </a:outerShdw>
                </a:effectLst>
              </a:rPr>
              <a:t> What is our responsibility as Christ followers to the Old Testament Law?</a:t>
            </a:r>
          </a:p>
          <a:p>
            <a:pPr lvl="1"/>
            <a:r>
              <a:rPr lang="en-US" sz="3200" b="1" dirty="0">
                <a:effectLst>
                  <a:outerShdw blurRad="38100" dist="38100" dir="2700000" algn="tl">
                    <a:srgbClr val="000000">
                      <a:alpha val="43137"/>
                    </a:srgbClr>
                  </a:outerShdw>
                </a:effectLst>
              </a:rPr>
              <a:t> Now that we are in Christ are we </a:t>
            </a:r>
            <a:r>
              <a:rPr lang="en-US" sz="3200" b="1" i="1" u="sng" dirty="0">
                <a:effectLst>
                  <a:outerShdw blurRad="38100" dist="38100" dir="2700000" algn="tl">
                    <a:srgbClr val="000000">
                      <a:alpha val="43137"/>
                    </a:srgbClr>
                  </a:outerShdw>
                </a:effectLst>
              </a:rPr>
              <a:t>utterly</a:t>
            </a:r>
            <a:r>
              <a:rPr lang="en-US" sz="3200" b="1" dirty="0">
                <a:effectLst>
                  <a:outerShdw blurRad="38100" dist="38100" dir="2700000" algn="tl">
                    <a:srgbClr val="000000">
                      <a:alpha val="43137"/>
                    </a:srgbClr>
                  </a:outerShdw>
                </a:effectLst>
              </a:rPr>
              <a:t> freed from these things?</a:t>
            </a:r>
          </a:p>
          <a:p>
            <a:pPr lvl="1"/>
            <a:r>
              <a:rPr lang="en-US" sz="3200" b="1" dirty="0">
                <a:effectLst>
                  <a:outerShdw blurRad="38100" dist="38100" dir="2700000" algn="tl">
                    <a:srgbClr val="000000">
                      <a:alpha val="43137"/>
                    </a:srgbClr>
                  </a:outerShdw>
                </a:effectLst>
              </a:rPr>
              <a:t> Is it possible we do not fully grasp the Old Testament Law?</a:t>
            </a:r>
          </a:p>
          <a:p>
            <a:pPr lvl="1"/>
            <a:r>
              <a:rPr lang="en-US" sz="3200" b="1" dirty="0">
                <a:effectLst>
                  <a:outerShdw blurRad="38100" dist="38100" dir="2700000" algn="tl">
                    <a:srgbClr val="000000">
                      <a:alpha val="43137"/>
                    </a:srgbClr>
                  </a:outerShdw>
                </a:effectLst>
              </a:rPr>
              <a:t> The Law itself has a number of nuances</a:t>
            </a:r>
          </a:p>
          <a:p>
            <a:pPr lvl="1"/>
            <a:r>
              <a:rPr lang="en-US" sz="3200" b="1" dirty="0">
                <a:effectLst>
                  <a:outerShdw blurRad="38100" dist="38100" dir="2700000" algn="tl">
                    <a:srgbClr val="000000">
                      <a:alpha val="43137"/>
                    </a:srgbClr>
                  </a:outerShdw>
                </a:effectLst>
              </a:rPr>
              <a:t> Some laws inform what makes one unclean and the way to become clean through washing or sacrifice</a:t>
            </a:r>
          </a:p>
          <a:p>
            <a:pPr lvl="1"/>
            <a:r>
              <a:rPr lang="en-US" sz="3200" b="1" dirty="0">
                <a:effectLst>
                  <a:outerShdw blurRad="38100" dist="38100" dir="2700000" algn="tl">
                    <a:srgbClr val="000000">
                      <a:alpha val="43137"/>
                    </a:srgbClr>
                  </a:outerShdw>
                </a:effectLst>
              </a:rPr>
              <a:t> Other Laws, however, require the individual to be expelled from the community or put to death</a:t>
            </a:r>
          </a:p>
        </p:txBody>
      </p:sp>
    </p:spTree>
    <p:extLst>
      <p:ext uri="{BB962C8B-B14F-4D97-AF65-F5344CB8AC3E}">
        <p14:creationId xmlns:p14="http://schemas.microsoft.com/office/powerpoint/2010/main" val="1216632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517178"/>
          </a:xfrm>
        </p:spPr>
        <p:txBody>
          <a:bodyPr>
            <a:normAutofit/>
          </a:bodyPr>
          <a:lstStyle/>
          <a:p>
            <a:pPr marL="45720" indent="0" algn="ctr">
              <a:buNone/>
            </a:pPr>
            <a:r>
              <a:rPr lang="en-US" sz="3200" b="1" dirty="0">
                <a:effectLst>
                  <a:outerShdw blurRad="38100" dist="38100" dir="2700000" algn="tl">
                    <a:srgbClr val="000000">
                      <a:alpha val="43137"/>
                    </a:srgbClr>
                  </a:outerShdw>
                </a:effectLst>
              </a:rPr>
              <a:t>“Do not think that I have come to abolish the Law or the Prophets; I have not come to abolish them but to fulfill them. 18 For truly, I say to you, until heaven and earth pass away, not an iota, not a dot, will pass from the Law until all is accomplished. 19 Therefore whoever relaxes one of the least of these commandments and teaches others to do the same will be called least in the kingdom of heaven, but whoever does them and teaches them will be called great in the kingdom of heaven. 20 For I tell you, unless your righteousness exceeds that of the scribes and Pharisees, you will never enter the kingdom of heaven.”</a:t>
            </a:r>
          </a:p>
          <a:p>
            <a:pPr marL="45720" indent="0" algn="ctr">
              <a:buNone/>
            </a:pPr>
            <a:r>
              <a:rPr lang="en-US" sz="3200" b="1" dirty="0">
                <a:effectLst>
                  <a:outerShdw blurRad="38100" dist="38100" dir="2700000" algn="tl">
                    <a:srgbClr val="000000">
                      <a:alpha val="43137"/>
                    </a:srgbClr>
                  </a:outerShdw>
                </a:effectLst>
              </a:rPr>
              <a:t>(Matthew 5:17-20, ESV)</a:t>
            </a:r>
          </a:p>
        </p:txBody>
      </p:sp>
    </p:spTree>
    <p:extLst>
      <p:ext uri="{BB962C8B-B14F-4D97-AF65-F5344CB8AC3E}">
        <p14:creationId xmlns:p14="http://schemas.microsoft.com/office/powerpoint/2010/main" val="3172030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Unleavened (4)</a:t>
            </a:r>
          </a:p>
          <a:p>
            <a:pPr lvl="1"/>
            <a:r>
              <a:rPr lang="en-US" sz="3200" b="1" dirty="0">
                <a:effectLst>
                  <a:outerShdw blurRad="38100" dist="38100" dir="2700000" algn="tl">
                    <a:srgbClr val="000000">
                      <a:alpha val="43137"/>
                    </a:srgbClr>
                  </a:outerShdw>
                </a:effectLst>
              </a:rPr>
              <a:t> People will claim Jesus went after the religious…but not </a:t>
            </a:r>
            <a:r>
              <a:rPr lang="en-US" sz="3200" b="1" i="1" u="sng" dirty="0">
                <a:effectLst>
                  <a:outerShdw blurRad="38100" dist="38100" dir="2700000" algn="tl">
                    <a:srgbClr val="000000">
                      <a:alpha val="43137"/>
                    </a:srgbClr>
                  </a:outerShdw>
                </a:effectLst>
              </a:rPr>
              <a:t>for</a:t>
            </a:r>
            <a:r>
              <a:rPr lang="en-US" sz="3200" b="1" dirty="0">
                <a:effectLst>
                  <a:outerShdw blurRad="38100" dist="38100" dir="2700000" algn="tl">
                    <a:srgbClr val="000000">
                      <a:alpha val="43137"/>
                    </a:srgbClr>
                  </a:outerShdw>
                </a:effectLst>
              </a:rPr>
              <a:t> their desire </a:t>
            </a:r>
            <a:r>
              <a:rPr lang="en-US" sz="3200" b="1" i="1" u="sng" dirty="0">
                <a:effectLst>
                  <a:outerShdw blurRad="38100" dist="38100" dir="2700000" algn="tl">
                    <a:srgbClr val="000000">
                      <a:alpha val="43137"/>
                    </a:srgbClr>
                  </a:outerShdw>
                </a:effectLst>
              </a:rPr>
              <a:t>for</a:t>
            </a:r>
            <a:r>
              <a:rPr lang="en-US" sz="3200" b="1" dirty="0">
                <a:effectLst>
                  <a:outerShdw blurRad="38100" dist="38100" dir="2700000" algn="tl">
                    <a:srgbClr val="000000">
                      <a:alpha val="43137"/>
                    </a:srgbClr>
                  </a:outerShdw>
                </a:effectLst>
              </a:rPr>
              <a:t> righteousness</a:t>
            </a:r>
          </a:p>
          <a:p>
            <a:pPr lvl="1"/>
            <a:r>
              <a:rPr lang="en-US" sz="3200" b="1" dirty="0">
                <a:effectLst>
                  <a:outerShdw blurRad="38100" dist="38100" dir="2700000" algn="tl">
                    <a:srgbClr val="000000">
                      <a:alpha val="43137"/>
                    </a:srgbClr>
                  </a:outerShdw>
                </a:effectLst>
              </a:rPr>
              <a:t> The Law is to be understood in light of Christ and His fulfillment of it</a:t>
            </a:r>
          </a:p>
          <a:p>
            <a:pPr lvl="1"/>
            <a:r>
              <a:rPr lang="en-US" sz="3200" b="1" dirty="0">
                <a:effectLst>
                  <a:outerShdw blurRad="38100" dist="38100" dir="2700000" algn="tl">
                    <a:srgbClr val="000000">
                      <a:alpha val="43137"/>
                    </a:srgbClr>
                  </a:outerShdw>
                </a:effectLst>
              </a:rPr>
              <a:t> He is the perfect unblemished Son of God</a:t>
            </a:r>
          </a:p>
          <a:p>
            <a:pPr lvl="1"/>
            <a:r>
              <a:rPr lang="en-US" sz="3200" b="1" dirty="0">
                <a:effectLst>
                  <a:outerShdw blurRad="38100" dist="38100" dir="2700000" algn="tl">
                    <a:srgbClr val="000000">
                      <a:alpha val="43137"/>
                    </a:srgbClr>
                  </a:outerShdw>
                </a:effectLst>
              </a:rPr>
              <a:t> Jesus fulfills the sacrificial element of the Law</a:t>
            </a:r>
          </a:p>
          <a:p>
            <a:pPr lvl="1"/>
            <a:r>
              <a:rPr lang="en-US" sz="3200" b="1" dirty="0">
                <a:effectLst>
                  <a:outerShdw blurRad="38100" dist="38100" dir="2700000" algn="tl">
                    <a:srgbClr val="000000">
                      <a:alpha val="43137"/>
                    </a:srgbClr>
                  </a:outerShdw>
                </a:effectLst>
              </a:rPr>
              <a:t> The book of Hebrews is further dedicated to this understanding</a:t>
            </a:r>
          </a:p>
          <a:p>
            <a:pPr lvl="1"/>
            <a:r>
              <a:rPr lang="en-US" sz="3200" b="1" dirty="0">
                <a:effectLst>
                  <a:outerShdw blurRad="38100" dist="38100" dir="2700000" algn="tl">
                    <a:srgbClr val="000000">
                      <a:alpha val="43137"/>
                    </a:srgbClr>
                  </a:outerShdw>
                </a:effectLst>
              </a:rPr>
              <a:t> Now that we have no reason for sacrifice what does that entail?</a:t>
            </a:r>
          </a:p>
          <a:p>
            <a:pPr lvl="1"/>
            <a:r>
              <a:rPr lang="en-US" sz="3200" b="1" dirty="0">
                <a:effectLst>
                  <a:outerShdw blurRad="38100" dist="38100" dir="2700000" algn="tl">
                    <a:srgbClr val="000000">
                      <a:alpha val="43137"/>
                    </a:srgbClr>
                  </a:outerShdw>
                </a:effectLst>
              </a:rPr>
              <a:t> It means we are to seek holiness in this world precisely because Jesus has fulfilled the Law and the prophets</a:t>
            </a:r>
          </a:p>
          <a:p>
            <a:pPr lvl="1"/>
            <a:r>
              <a:rPr lang="en-US" sz="3200" b="1" dirty="0">
                <a:effectLst>
                  <a:outerShdw blurRad="38100" dist="38100" dir="2700000" algn="tl">
                    <a:srgbClr val="000000">
                      <a:alpha val="43137"/>
                    </a:srgbClr>
                  </a:outerShdw>
                </a:effectLst>
              </a:rPr>
              <a:t> We do not become the temple by seeking holiness, but that we are made the temple by Christ and seek to be holy because of what He has accomplished</a:t>
            </a:r>
          </a:p>
          <a:p>
            <a:pPr lvl="1"/>
            <a:r>
              <a:rPr lang="en-US" sz="3200" b="1" dirty="0">
                <a:effectLst>
                  <a:outerShdw blurRad="38100" dist="38100" dir="2700000" algn="tl">
                    <a:srgbClr val="000000">
                      <a:alpha val="43137"/>
                    </a:srgbClr>
                  </a:outerShdw>
                </a:effectLst>
              </a:rPr>
              <a:t> We can seek to understand the Law in light of Christ and let it teach us about Him</a:t>
            </a:r>
          </a:p>
          <a:p>
            <a:pPr marL="36576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0059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10000"/>
          </a:bodyPr>
          <a:lstStyle/>
          <a:p>
            <a:pPr marL="45720" indent="0" algn="ctr">
              <a:buNone/>
            </a:pPr>
            <a:r>
              <a:rPr lang="en-US" sz="3200" b="1" dirty="0">
                <a:effectLst>
                  <a:outerShdw blurRad="38100" dist="38100" dir="2700000" algn="tl">
                    <a:srgbClr val="000000">
                      <a:alpha val="43137"/>
                    </a:srgbClr>
                  </a:outerShdw>
                </a:effectLst>
              </a:rPr>
              <a:t>“24 “Do not make yourselves unclean by any of these things, for by all these the nations I am driving out before you have become unclean, 25 and the land became unclean, so that I punished its iniquity, and the land vomited out its inhabitants. 26 But you shall keep my statutes and my rules and do none of these abominations, either the native or the stranger who sojourns among you 27 (for the people of the land, who were before you, did all of these abominations, so that the land became unclean), 28 lest the land vomit you out when you make it unclean, as it vomited out the nation that was before you. 29 For everyone who does any of these abominations, the persons who do them shall be cut off from among their people. 30 So keep my charge never to practice any of these abominable customs that were practiced before you, and never to make yourselves unclean by them: I am the LORD your God.”</a:t>
            </a:r>
          </a:p>
          <a:p>
            <a:pPr marL="45720" indent="0" algn="ctr">
              <a:buNone/>
            </a:pPr>
            <a:r>
              <a:rPr lang="en-US" sz="3200" b="1" dirty="0">
                <a:effectLst>
                  <a:outerShdw blurRad="38100" dist="38100" dir="2700000" algn="tl">
                    <a:srgbClr val="000000">
                      <a:alpha val="43137"/>
                    </a:srgbClr>
                  </a:outerShdw>
                </a:effectLst>
              </a:rPr>
              <a:t>(Leviticus 18:24-30, ESV)</a:t>
            </a:r>
          </a:p>
        </p:txBody>
      </p:sp>
    </p:spTree>
    <p:extLst>
      <p:ext uri="{BB962C8B-B14F-4D97-AF65-F5344CB8AC3E}">
        <p14:creationId xmlns:p14="http://schemas.microsoft.com/office/powerpoint/2010/main" val="121823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Unleavened (5)</a:t>
            </a:r>
          </a:p>
          <a:p>
            <a:pPr lvl="1"/>
            <a:r>
              <a:rPr lang="en-US" sz="3200" b="1" dirty="0">
                <a:effectLst>
                  <a:outerShdw blurRad="38100" dist="38100" dir="2700000" algn="tl">
                    <a:srgbClr val="000000">
                      <a:alpha val="43137"/>
                    </a:srgbClr>
                  </a:outerShdw>
                </a:effectLst>
              </a:rPr>
              <a:t> The first thing to notice is that God held the other nations to His standard</a:t>
            </a:r>
          </a:p>
          <a:p>
            <a:pPr lvl="1"/>
            <a:r>
              <a:rPr lang="en-US" sz="3200" b="1" dirty="0">
                <a:effectLst>
                  <a:outerShdw blurRad="38100" dist="38100" dir="2700000" algn="tl">
                    <a:srgbClr val="000000">
                      <a:alpha val="43137"/>
                    </a:srgbClr>
                  </a:outerShdw>
                </a:effectLst>
              </a:rPr>
              <a:t> It’s because the inhabitants of the land were practicing these unlawful sexual relationships that they were judged</a:t>
            </a:r>
          </a:p>
          <a:p>
            <a:pPr lvl="1"/>
            <a:r>
              <a:rPr lang="en-US" sz="3200" b="1" dirty="0">
                <a:effectLst>
                  <a:outerShdw blurRad="38100" dist="38100" dir="2700000" algn="tl">
                    <a:srgbClr val="000000">
                      <a:alpha val="43137"/>
                    </a:srgbClr>
                  </a:outerShdw>
                </a:effectLst>
              </a:rPr>
              <a:t> We notice the repercussions for practicing these things is that the land itself would vomit them out</a:t>
            </a:r>
          </a:p>
          <a:p>
            <a:pPr lvl="1"/>
            <a:r>
              <a:rPr lang="en-US" sz="3200" b="1" dirty="0">
                <a:effectLst>
                  <a:outerShdw blurRad="38100" dist="38100" dir="2700000" algn="tl">
                    <a:srgbClr val="000000">
                      <a:alpha val="43137"/>
                    </a:srgbClr>
                  </a:outerShdw>
                </a:effectLst>
              </a:rPr>
              <a:t> The natural reaction for nature when encountering darkness is to reject it</a:t>
            </a:r>
          </a:p>
          <a:p>
            <a:pPr lvl="1"/>
            <a:r>
              <a:rPr lang="en-US" sz="3200" b="1" dirty="0">
                <a:effectLst>
                  <a:outerShdw blurRad="38100" dist="38100" dir="2700000" algn="tl">
                    <a:srgbClr val="000000">
                      <a:alpha val="43137"/>
                    </a:srgbClr>
                  </a:outerShdw>
                </a:effectLst>
              </a:rPr>
              <a:t> Nature is morally neutral, yet the more it is utilized for evil the faster it will seek to end that which is using it for dark purposes</a:t>
            </a:r>
          </a:p>
          <a:p>
            <a:pPr lvl="1"/>
            <a:r>
              <a:rPr lang="en-US" sz="3200" b="1" dirty="0">
                <a:effectLst>
                  <a:outerShdw blurRad="38100" dist="38100" dir="2700000" algn="tl">
                    <a:srgbClr val="000000">
                      <a:alpha val="43137"/>
                    </a:srgbClr>
                  </a:outerShdw>
                </a:effectLst>
              </a:rPr>
              <a:t> It’s also interesting that this kind of overarching statement does not occur with other laws</a:t>
            </a:r>
          </a:p>
          <a:p>
            <a:pPr lvl="1"/>
            <a:r>
              <a:rPr lang="en-US" sz="3200" b="1" dirty="0">
                <a:effectLst>
                  <a:outerShdw blurRad="38100" dist="38100" dir="2700000" algn="tl">
                    <a:srgbClr val="000000">
                      <a:alpha val="43137"/>
                    </a:srgbClr>
                  </a:outerShdw>
                </a:effectLst>
              </a:rPr>
              <a:t> It is </a:t>
            </a:r>
            <a:r>
              <a:rPr lang="en-US" sz="3200" b="1" i="1" u="sng" dirty="0">
                <a:effectLst>
                  <a:outerShdw blurRad="38100" dist="38100" dir="2700000" algn="tl">
                    <a:srgbClr val="000000">
                      <a:alpha val="43137"/>
                    </a:srgbClr>
                  </a:outerShdw>
                </a:effectLst>
              </a:rPr>
              <a:t>particular</a:t>
            </a:r>
            <a:r>
              <a:rPr lang="en-US" sz="3200" b="1" dirty="0">
                <a:effectLst>
                  <a:outerShdw blurRad="38100" dist="38100" dir="2700000" algn="tl">
                    <a:srgbClr val="000000">
                      <a:alpha val="43137"/>
                    </a:srgbClr>
                  </a:outerShdw>
                </a:effectLst>
              </a:rPr>
              <a:t> kinds of laws which God was judging the nations and we can know which laws they were because it tells us</a:t>
            </a:r>
          </a:p>
          <a:p>
            <a:pPr marL="36576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37136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92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Unleavened (6)</a:t>
            </a:r>
          </a:p>
          <a:p>
            <a:pPr lvl="1"/>
            <a:r>
              <a:rPr lang="en-US" sz="3200" b="1" dirty="0">
                <a:effectLst>
                  <a:outerShdw blurRad="38100" dist="38100" dir="2700000" algn="tl">
                    <a:srgbClr val="000000">
                      <a:alpha val="43137"/>
                    </a:srgbClr>
                  </a:outerShdw>
                </a:effectLst>
              </a:rPr>
              <a:t> Sexual ethics matters to God</a:t>
            </a:r>
          </a:p>
          <a:p>
            <a:pPr lvl="1"/>
            <a:r>
              <a:rPr lang="en-US" sz="3200" b="1" dirty="0">
                <a:effectLst>
                  <a:outerShdw blurRad="38100" dist="38100" dir="2700000" algn="tl">
                    <a:srgbClr val="000000">
                      <a:alpha val="43137"/>
                    </a:srgbClr>
                  </a:outerShdw>
                </a:effectLst>
              </a:rPr>
              <a:t> It does not hinge on whether the people are in love</a:t>
            </a:r>
          </a:p>
          <a:p>
            <a:pPr lvl="1"/>
            <a:r>
              <a:rPr lang="en-US" sz="3200" b="1" dirty="0">
                <a:effectLst>
                  <a:outerShdw blurRad="38100" dist="38100" dir="2700000" algn="tl">
                    <a:srgbClr val="000000">
                      <a:alpha val="43137"/>
                    </a:srgbClr>
                  </a:outerShdw>
                </a:effectLst>
              </a:rPr>
              <a:t> The man in today’s text could claim, as well as the stepmother, that they loved each other</a:t>
            </a:r>
          </a:p>
          <a:p>
            <a:pPr lvl="1"/>
            <a:r>
              <a:rPr lang="en-US" sz="3200" b="1" dirty="0">
                <a:effectLst>
                  <a:outerShdw blurRad="38100" dist="38100" dir="2700000" algn="tl">
                    <a:srgbClr val="000000">
                      <a:alpha val="43137"/>
                    </a:srgbClr>
                  </a:outerShdw>
                </a:effectLst>
              </a:rPr>
              <a:t> Does that make the fact that they were sleeping together good or right? No</a:t>
            </a:r>
          </a:p>
          <a:p>
            <a:pPr lvl="1"/>
            <a:r>
              <a:rPr lang="en-US" sz="3200" b="1" dirty="0">
                <a:effectLst>
                  <a:outerShdw blurRad="38100" dist="38100" dir="2700000" algn="tl">
                    <a:srgbClr val="000000">
                      <a:alpha val="43137"/>
                    </a:srgbClr>
                  </a:outerShdw>
                </a:effectLst>
              </a:rPr>
              <a:t> The </a:t>
            </a:r>
            <a:r>
              <a:rPr lang="en-US" sz="3200" b="1" i="1" u="sng" dirty="0">
                <a:effectLst>
                  <a:outerShdw blurRad="38100" dist="38100" dir="2700000" algn="tl">
                    <a:srgbClr val="000000">
                      <a:alpha val="43137"/>
                    </a:srgbClr>
                  </a:outerShdw>
                </a:effectLst>
              </a:rPr>
              <a:t>action</a:t>
            </a:r>
            <a:r>
              <a:rPr lang="en-US" sz="3200" b="1" dirty="0">
                <a:effectLst>
                  <a:outerShdw blurRad="38100" dist="38100" dir="2700000" algn="tl">
                    <a:srgbClr val="000000">
                      <a:alpha val="43137"/>
                    </a:srgbClr>
                  </a:outerShdw>
                </a:effectLst>
              </a:rPr>
              <a:t> itself is what is forbidden</a:t>
            </a:r>
          </a:p>
          <a:p>
            <a:pPr lvl="1"/>
            <a:r>
              <a:rPr lang="en-US" sz="3200" b="1" dirty="0">
                <a:effectLst>
                  <a:outerShdw blurRad="38100" dist="38100" dir="2700000" algn="tl">
                    <a:srgbClr val="000000">
                      <a:alpha val="43137"/>
                    </a:srgbClr>
                  </a:outerShdw>
                </a:effectLst>
              </a:rPr>
              <a:t> Unfortunately the more we continue to let “love” be our guide, the more we find ourselves falling ever more into darkness</a:t>
            </a:r>
          </a:p>
          <a:p>
            <a:pPr lvl="1"/>
            <a:r>
              <a:rPr lang="en-US" sz="3200" b="1" dirty="0">
                <a:effectLst>
                  <a:outerShdw blurRad="38100" dist="38100" dir="2700000" algn="tl">
                    <a:srgbClr val="000000">
                      <a:alpha val="43137"/>
                    </a:srgbClr>
                  </a:outerShdw>
                </a:effectLst>
              </a:rPr>
              <a:t> Homosexuality was the first…and now it has descended into transgenderism</a:t>
            </a:r>
          </a:p>
          <a:p>
            <a:pPr lvl="1"/>
            <a:r>
              <a:rPr lang="en-US" sz="3200" b="1" dirty="0">
                <a:effectLst>
                  <a:outerShdw blurRad="38100" dist="38100" dir="2700000" algn="tl">
                    <a:srgbClr val="000000">
                      <a:alpha val="43137"/>
                    </a:srgbClr>
                  </a:outerShdw>
                </a:effectLst>
              </a:rPr>
              <a:t> Instead of teaching to love our bodies God has made we have adopted a, “do to yourself as you feel is right.”</a:t>
            </a:r>
          </a:p>
          <a:p>
            <a:pPr marL="36576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96222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55000" lnSpcReduction="20000"/>
          </a:bodyPr>
          <a:lstStyle/>
          <a:p>
            <a:pPr marL="45720" indent="0" algn="ctr">
              <a:buNone/>
            </a:pPr>
            <a:r>
              <a:rPr lang="en-US" sz="4700" b="1" dirty="0">
                <a:effectLst>
                  <a:outerShdw blurRad="38100" dist="38100" dir="2700000" algn="tl">
                    <a:srgbClr val="000000">
                      <a:alpha val="43137"/>
                    </a:srgbClr>
                  </a:outerShdw>
                </a:effectLst>
              </a:rPr>
              <a:t>Application Points</a:t>
            </a:r>
          </a:p>
          <a:p>
            <a:r>
              <a:rPr lang="en-US" sz="4700" b="1" dirty="0">
                <a:effectLst>
                  <a:outerShdw blurRad="38100" dist="38100" dir="2700000" algn="tl">
                    <a:srgbClr val="000000">
                      <a:alpha val="43137"/>
                    </a:srgbClr>
                  </a:outerShdw>
                </a:effectLst>
              </a:rPr>
              <a:t> Unleavened (7)</a:t>
            </a:r>
          </a:p>
          <a:p>
            <a:pPr lvl="1"/>
            <a:r>
              <a:rPr lang="en-US" sz="4700" b="1" dirty="0">
                <a:effectLst>
                  <a:outerShdw blurRad="38100" dist="38100" dir="2700000" algn="tl">
                    <a:srgbClr val="000000">
                      <a:alpha val="43137"/>
                    </a:srgbClr>
                  </a:outerShdw>
                </a:effectLst>
              </a:rPr>
              <a:t> Paul is right…a little leaven leavens the whole</a:t>
            </a:r>
          </a:p>
          <a:p>
            <a:pPr lvl="1"/>
            <a:r>
              <a:rPr lang="en-US" sz="4700" b="1" dirty="0">
                <a:effectLst>
                  <a:outerShdw blurRad="38100" dist="38100" dir="2700000" algn="tl">
                    <a:srgbClr val="000000">
                      <a:alpha val="43137"/>
                    </a:srgbClr>
                  </a:outerShdw>
                </a:effectLst>
              </a:rPr>
              <a:t> It is no wonder so many congregations have adopted these fleshly views of reality</a:t>
            </a:r>
          </a:p>
          <a:p>
            <a:pPr lvl="1"/>
            <a:r>
              <a:rPr lang="en-US" sz="4700" b="1" dirty="0">
                <a:effectLst>
                  <a:outerShdw blurRad="38100" dist="38100" dir="2700000" algn="tl">
                    <a:srgbClr val="000000">
                      <a:alpha val="43137"/>
                    </a:srgbClr>
                  </a:outerShdw>
                </a:effectLst>
              </a:rPr>
              <a:t> We can criticize those who are arrogant in their acceptance of such practices</a:t>
            </a:r>
          </a:p>
          <a:p>
            <a:pPr lvl="1"/>
            <a:r>
              <a:rPr lang="en-US" sz="4700" b="1" dirty="0">
                <a:effectLst>
                  <a:outerShdw blurRad="38100" dist="38100" dir="2700000" algn="tl">
                    <a:srgbClr val="000000">
                      <a:alpha val="43137"/>
                    </a:srgbClr>
                  </a:outerShdw>
                </a:effectLst>
              </a:rPr>
              <a:t> We see it isn’t just in accepted of these sexual immoralities</a:t>
            </a:r>
          </a:p>
          <a:p>
            <a:pPr lvl="1"/>
            <a:r>
              <a:rPr lang="en-US" sz="4700" b="1" dirty="0">
                <a:effectLst>
                  <a:outerShdw blurRad="38100" dist="38100" dir="2700000" algn="tl">
                    <a:srgbClr val="000000">
                      <a:alpha val="43137"/>
                    </a:srgbClr>
                  </a:outerShdw>
                </a:effectLst>
              </a:rPr>
              <a:t> How many scandals will our congregations need to endure before we get the point?</a:t>
            </a:r>
          </a:p>
          <a:p>
            <a:pPr lvl="1"/>
            <a:r>
              <a:rPr lang="en-US" sz="4700" b="1" dirty="0">
                <a:effectLst>
                  <a:outerShdw blurRad="38100" dist="38100" dir="2700000" algn="tl">
                    <a:srgbClr val="000000">
                      <a:alpha val="43137"/>
                    </a:srgbClr>
                  </a:outerShdw>
                </a:effectLst>
              </a:rPr>
              <a:t> Why are we surprised?</a:t>
            </a:r>
          </a:p>
          <a:p>
            <a:pPr lvl="1"/>
            <a:r>
              <a:rPr lang="en-US" sz="4700" b="1" dirty="0">
                <a:effectLst>
                  <a:outerShdw blurRad="38100" dist="38100" dir="2700000" algn="tl">
                    <a:srgbClr val="000000">
                      <a:alpha val="43137"/>
                    </a:srgbClr>
                  </a:outerShdw>
                </a:effectLst>
              </a:rPr>
              <a:t> The majority have adopted a completely separate sexual ethic than what is described in the Scriptures and has been adopted throughout Church history</a:t>
            </a:r>
          </a:p>
          <a:p>
            <a:pPr lvl="1"/>
            <a:r>
              <a:rPr lang="en-US" sz="4700" b="1" dirty="0">
                <a:effectLst>
                  <a:outerShdw blurRad="38100" dist="38100" dir="2700000" algn="tl">
                    <a:srgbClr val="000000">
                      <a:alpha val="43137"/>
                    </a:srgbClr>
                  </a:outerShdw>
                </a:effectLst>
              </a:rPr>
              <a:t> Why criticize the adulterous pastor when we allow other sexual immoralities?</a:t>
            </a:r>
          </a:p>
          <a:p>
            <a:pPr lvl="1"/>
            <a:r>
              <a:rPr lang="en-US" sz="4700" b="1" dirty="0">
                <a:effectLst>
                  <a:outerShdw blurRad="38100" dist="38100" dir="2700000" algn="tl">
                    <a:srgbClr val="000000">
                      <a:alpha val="43137"/>
                    </a:srgbClr>
                  </a:outerShdw>
                </a:effectLst>
              </a:rPr>
              <a:t> Why criticize pedophilia when we allow other sexual immoralities?</a:t>
            </a:r>
          </a:p>
          <a:p>
            <a:pPr marL="36576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36842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55000" lnSpcReduction="20000"/>
          </a:bodyPr>
          <a:lstStyle/>
          <a:p>
            <a:pPr marL="45720" indent="0" algn="ctr">
              <a:buNone/>
            </a:pPr>
            <a:r>
              <a:rPr lang="en-US" sz="4700" b="1" dirty="0">
                <a:effectLst>
                  <a:outerShdw blurRad="38100" dist="38100" dir="2700000" algn="tl">
                    <a:srgbClr val="000000">
                      <a:alpha val="43137"/>
                    </a:srgbClr>
                  </a:outerShdw>
                </a:effectLst>
              </a:rPr>
              <a:t>Application Points</a:t>
            </a:r>
          </a:p>
          <a:p>
            <a:r>
              <a:rPr lang="en-US" sz="4700" b="1" dirty="0">
                <a:effectLst>
                  <a:outerShdw blurRad="38100" dist="38100" dir="2700000" algn="tl">
                    <a:srgbClr val="000000">
                      <a:alpha val="43137"/>
                    </a:srgbClr>
                  </a:outerShdw>
                </a:effectLst>
              </a:rPr>
              <a:t> Unleavened (8)</a:t>
            </a:r>
          </a:p>
          <a:p>
            <a:pPr lvl="1"/>
            <a:r>
              <a:rPr lang="en-US" sz="4700" b="1" dirty="0">
                <a:effectLst>
                  <a:outerShdw blurRad="38100" dist="38100" dir="2700000" algn="tl">
                    <a:srgbClr val="000000">
                      <a:alpha val="43137"/>
                    </a:srgbClr>
                  </a:outerShdw>
                </a:effectLst>
              </a:rPr>
              <a:t> Our congregations are infested because we have allowed them to become infested</a:t>
            </a:r>
          </a:p>
          <a:p>
            <a:pPr lvl="1"/>
            <a:r>
              <a:rPr lang="en-US" sz="4700" b="1" dirty="0">
                <a:effectLst>
                  <a:outerShdw blurRad="38100" dist="38100" dir="2700000" algn="tl">
                    <a:srgbClr val="000000">
                      <a:alpha val="43137"/>
                    </a:srgbClr>
                  </a:outerShdw>
                </a:effectLst>
              </a:rPr>
              <a:t> Our congregations have lost all power because we have chosen malice and evil rather than sincerity and truth</a:t>
            </a:r>
          </a:p>
          <a:p>
            <a:pPr lvl="1"/>
            <a:r>
              <a:rPr lang="en-US" sz="4700" b="1" dirty="0">
                <a:effectLst>
                  <a:outerShdw blurRad="38100" dist="38100" dir="2700000" algn="tl">
                    <a:srgbClr val="000000">
                      <a:alpha val="43137"/>
                    </a:srgbClr>
                  </a:outerShdw>
                </a:effectLst>
              </a:rPr>
              <a:t> If only we held onto the truth</a:t>
            </a:r>
          </a:p>
          <a:p>
            <a:pPr lvl="1"/>
            <a:r>
              <a:rPr lang="en-US" sz="4700" b="1" dirty="0">
                <a:effectLst>
                  <a:outerShdw blurRad="38100" dist="38100" dir="2700000" algn="tl">
                    <a:srgbClr val="000000">
                      <a:alpha val="43137"/>
                    </a:srgbClr>
                  </a:outerShdw>
                </a:effectLst>
              </a:rPr>
              <a:t> We allow ourselves to be deceived by this world and its fallacious ideals</a:t>
            </a:r>
          </a:p>
          <a:p>
            <a:pPr lvl="1"/>
            <a:r>
              <a:rPr lang="en-US" sz="4700" b="1" dirty="0">
                <a:effectLst>
                  <a:outerShdw blurRad="38100" dist="38100" dir="2700000" algn="tl">
                    <a:srgbClr val="000000">
                      <a:alpha val="43137"/>
                    </a:srgbClr>
                  </a:outerShdw>
                </a:effectLst>
              </a:rPr>
              <a:t> We need to proclaim and live in the truth</a:t>
            </a:r>
          </a:p>
          <a:p>
            <a:pPr lvl="1"/>
            <a:r>
              <a:rPr lang="en-US" sz="4700" b="1" dirty="0">
                <a:effectLst>
                  <a:outerShdw blurRad="38100" dist="38100" dir="2700000" algn="tl">
                    <a:srgbClr val="000000">
                      <a:alpha val="43137"/>
                    </a:srgbClr>
                  </a:outerShdw>
                </a:effectLst>
              </a:rPr>
              <a:t> We know what is true because we know God the Father through the Son and the Spirit</a:t>
            </a:r>
          </a:p>
          <a:p>
            <a:pPr lvl="1"/>
            <a:r>
              <a:rPr lang="en-US" sz="4700" b="1" dirty="0">
                <a:effectLst>
                  <a:outerShdw blurRad="38100" dist="38100" dir="2700000" algn="tl">
                    <a:srgbClr val="000000">
                      <a:alpha val="43137"/>
                    </a:srgbClr>
                  </a:outerShdw>
                </a:effectLst>
              </a:rPr>
              <a:t> We have the evidence of truth before us in the Scriptures</a:t>
            </a:r>
          </a:p>
          <a:p>
            <a:pPr lvl="1"/>
            <a:r>
              <a:rPr lang="en-US" sz="4700" b="1" dirty="0">
                <a:effectLst>
                  <a:outerShdw blurRad="38100" dist="38100" dir="2700000" algn="tl">
                    <a:srgbClr val="000000">
                      <a:alpha val="43137"/>
                    </a:srgbClr>
                  </a:outerShdw>
                </a:effectLst>
              </a:rPr>
              <a:t> It is time for us to stop the games and the charade</a:t>
            </a:r>
          </a:p>
          <a:p>
            <a:pPr lvl="1"/>
            <a:r>
              <a:rPr lang="en-US" sz="4700" b="1" dirty="0">
                <a:effectLst>
                  <a:outerShdw blurRad="38100" dist="38100" dir="2700000" algn="tl">
                    <a:srgbClr val="000000">
                      <a:alpha val="43137"/>
                    </a:srgbClr>
                  </a:outerShdw>
                </a:effectLst>
              </a:rPr>
              <a:t> We have claimed to be above, to know more, than God Himself because we say what God calls sin is not sin</a:t>
            </a:r>
          </a:p>
          <a:p>
            <a:pPr lvl="1"/>
            <a:r>
              <a:rPr lang="en-US" sz="4700" b="1" dirty="0">
                <a:effectLst>
                  <a:outerShdw blurRad="38100" dist="38100" dir="2700000" algn="tl">
                    <a:srgbClr val="000000">
                      <a:alpha val="43137"/>
                    </a:srgbClr>
                  </a:outerShdw>
                </a:effectLst>
              </a:rPr>
              <a:t> Our definition of being unleavened? Love others and accept them</a:t>
            </a:r>
          </a:p>
          <a:p>
            <a:pPr marL="36576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6827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55000" lnSpcReduction="20000"/>
          </a:bodyPr>
          <a:lstStyle/>
          <a:p>
            <a:pPr marL="45720" indent="0" algn="ctr">
              <a:buNone/>
            </a:pPr>
            <a:r>
              <a:rPr lang="en-US" sz="4700" b="1" dirty="0">
                <a:effectLst>
                  <a:outerShdw blurRad="38100" dist="38100" dir="2700000" algn="tl">
                    <a:srgbClr val="000000">
                      <a:alpha val="43137"/>
                    </a:srgbClr>
                  </a:outerShdw>
                </a:effectLst>
              </a:rPr>
              <a:t>Application Points</a:t>
            </a:r>
          </a:p>
          <a:p>
            <a:r>
              <a:rPr lang="en-US" sz="4700" b="1" dirty="0">
                <a:effectLst>
                  <a:outerShdw blurRad="38100" dist="38100" dir="2700000" algn="tl">
                    <a:srgbClr val="000000">
                      <a:alpha val="43137"/>
                    </a:srgbClr>
                  </a:outerShdw>
                </a:effectLst>
              </a:rPr>
              <a:t> Unleavened (9)</a:t>
            </a:r>
          </a:p>
          <a:p>
            <a:pPr lvl="1"/>
            <a:r>
              <a:rPr lang="en-US" sz="4700" b="1" dirty="0">
                <a:effectLst>
                  <a:outerShdw blurRad="38100" dist="38100" dir="2700000" algn="tl">
                    <a:srgbClr val="000000">
                      <a:alpha val="43137"/>
                    </a:srgbClr>
                  </a:outerShdw>
                </a:effectLst>
              </a:rPr>
              <a:t> Enough is enough</a:t>
            </a:r>
          </a:p>
          <a:p>
            <a:pPr lvl="1"/>
            <a:r>
              <a:rPr lang="en-US" sz="4700" b="1" dirty="0">
                <a:effectLst>
                  <a:outerShdw blurRad="38100" dist="38100" dir="2700000" algn="tl">
                    <a:srgbClr val="000000">
                      <a:alpha val="43137"/>
                    </a:srgbClr>
                  </a:outerShdw>
                </a:effectLst>
              </a:rPr>
              <a:t> Incest, adultery, homosexuality, pedophilia, and bestiality are sins that we should reject in our congregations</a:t>
            </a:r>
          </a:p>
          <a:p>
            <a:pPr lvl="1"/>
            <a:r>
              <a:rPr lang="en-US" sz="4700" b="1" dirty="0">
                <a:effectLst>
                  <a:outerShdw blurRad="38100" dist="38100" dir="2700000" algn="tl">
                    <a:srgbClr val="000000">
                      <a:alpha val="43137"/>
                    </a:srgbClr>
                  </a:outerShdw>
                </a:effectLst>
              </a:rPr>
              <a:t> We should seek purity in our congregations for the purpose of glorifying God by stating plainly what is sexually immoral and an abomination in God’s sight</a:t>
            </a:r>
          </a:p>
          <a:p>
            <a:pPr lvl="1"/>
            <a:r>
              <a:rPr lang="en-US" sz="4700" b="1" dirty="0">
                <a:effectLst>
                  <a:outerShdw blurRad="38100" dist="38100" dir="2700000" algn="tl">
                    <a:srgbClr val="000000">
                      <a:alpha val="43137"/>
                    </a:srgbClr>
                  </a:outerShdw>
                </a:effectLst>
              </a:rPr>
              <a:t> We should do so in sincerity and truth</a:t>
            </a:r>
          </a:p>
          <a:p>
            <a:pPr lvl="1"/>
            <a:r>
              <a:rPr lang="en-US" sz="4700" b="1" dirty="0">
                <a:effectLst>
                  <a:outerShdw blurRad="38100" dist="38100" dir="2700000" algn="tl">
                    <a:srgbClr val="000000">
                      <a:alpha val="43137"/>
                    </a:srgbClr>
                  </a:outerShdw>
                </a:effectLst>
              </a:rPr>
              <a:t> I know it can be hard to call evil what the world is calling good</a:t>
            </a:r>
          </a:p>
          <a:p>
            <a:pPr lvl="1"/>
            <a:r>
              <a:rPr lang="en-US" sz="4700" b="1" dirty="0">
                <a:effectLst>
                  <a:outerShdw blurRad="38100" dist="38100" dir="2700000" algn="tl">
                    <a:srgbClr val="000000">
                      <a:alpha val="43137"/>
                    </a:srgbClr>
                  </a:outerShdw>
                </a:effectLst>
              </a:rPr>
              <a:t> We must not tolerate darkness in our midst, but seek to shine a light into the darkness</a:t>
            </a:r>
          </a:p>
          <a:p>
            <a:pPr lvl="1"/>
            <a:r>
              <a:rPr lang="en-US" sz="4700" b="1" dirty="0">
                <a:effectLst>
                  <a:outerShdw blurRad="38100" dist="38100" dir="2700000" algn="tl">
                    <a:srgbClr val="000000">
                      <a:alpha val="43137"/>
                    </a:srgbClr>
                  </a:outerShdw>
                </a:effectLst>
              </a:rPr>
              <a:t> This doesn’t mean a witch hunt</a:t>
            </a:r>
          </a:p>
          <a:p>
            <a:pPr lvl="1"/>
            <a:r>
              <a:rPr lang="en-US" sz="4700" b="1" dirty="0">
                <a:effectLst>
                  <a:outerShdw blurRad="38100" dist="38100" dir="2700000" algn="tl">
                    <a:srgbClr val="000000">
                      <a:alpha val="43137"/>
                    </a:srgbClr>
                  </a:outerShdw>
                </a:effectLst>
              </a:rPr>
              <a:t> It means being what we already are in Christ…unleavened</a:t>
            </a:r>
          </a:p>
          <a:p>
            <a:pPr lvl="1"/>
            <a:r>
              <a:rPr lang="en-US" sz="4700" b="1" dirty="0">
                <a:effectLst>
                  <a:outerShdw blurRad="38100" dist="38100" dir="2700000" algn="tl">
                    <a:srgbClr val="000000">
                      <a:alpha val="43137"/>
                    </a:srgbClr>
                  </a:outerShdw>
                </a:effectLst>
              </a:rPr>
              <a:t> We would not be scared of the repercussions of being rejected by man, but be fearful in being rejected by God</a:t>
            </a:r>
          </a:p>
          <a:p>
            <a:pPr marL="36576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45978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62500" lnSpcReduction="20000"/>
          </a:bodyPr>
          <a:lstStyle/>
          <a:p>
            <a:pPr marL="45720" indent="0" algn="ctr">
              <a:buNone/>
            </a:pPr>
            <a:r>
              <a:rPr lang="en-US" sz="4700" b="1" dirty="0">
                <a:effectLst>
                  <a:outerShdw blurRad="38100" dist="38100" dir="2700000" algn="tl">
                    <a:srgbClr val="000000">
                      <a:alpha val="43137"/>
                    </a:srgbClr>
                  </a:outerShdw>
                </a:effectLst>
              </a:rPr>
              <a:t>Application Points</a:t>
            </a:r>
          </a:p>
          <a:p>
            <a:r>
              <a:rPr lang="en-US" sz="4700" b="1" dirty="0">
                <a:effectLst>
                  <a:outerShdw blurRad="38100" dist="38100" dir="2700000" algn="tl">
                    <a:srgbClr val="000000">
                      <a:alpha val="43137"/>
                    </a:srgbClr>
                  </a:outerShdw>
                </a:effectLst>
              </a:rPr>
              <a:t> Unleavened (10)</a:t>
            </a:r>
          </a:p>
          <a:p>
            <a:pPr lvl="1"/>
            <a:r>
              <a:rPr lang="en-US" sz="4700" b="1" dirty="0">
                <a:effectLst>
                  <a:outerShdw blurRad="38100" dist="38100" dir="2700000" algn="tl">
                    <a:srgbClr val="000000">
                      <a:alpha val="43137"/>
                    </a:srgbClr>
                  </a:outerShdw>
                </a:effectLst>
              </a:rPr>
              <a:t> It should also remind us of the purpose of rejection of such sinful lifestyles and the separation thereof</a:t>
            </a:r>
          </a:p>
          <a:p>
            <a:pPr lvl="1"/>
            <a:r>
              <a:rPr lang="en-US" sz="4700" b="1" dirty="0">
                <a:effectLst>
                  <a:outerShdw blurRad="38100" dist="38100" dir="2700000" algn="tl">
                    <a:srgbClr val="000000">
                      <a:alpha val="43137"/>
                    </a:srgbClr>
                  </a:outerShdw>
                </a:effectLst>
              </a:rPr>
              <a:t> The purpose, the hope, is that they would see their need in Christ and repent</a:t>
            </a:r>
          </a:p>
          <a:p>
            <a:pPr lvl="1"/>
            <a:r>
              <a:rPr lang="en-US" sz="4700" b="1" dirty="0">
                <a:effectLst>
                  <a:outerShdw blurRad="38100" dist="38100" dir="2700000" algn="tl">
                    <a:srgbClr val="000000">
                      <a:alpha val="43137"/>
                    </a:srgbClr>
                  </a:outerShdw>
                </a:effectLst>
              </a:rPr>
              <a:t> There can be no reconciliation if we simply adopt such libertarian understandings of the world in our theology</a:t>
            </a:r>
          </a:p>
          <a:p>
            <a:pPr lvl="1"/>
            <a:r>
              <a:rPr lang="en-US" sz="4700" b="1" dirty="0">
                <a:effectLst>
                  <a:outerShdw blurRad="38100" dist="38100" dir="2700000" algn="tl">
                    <a:srgbClr val="000000">
                      <a:alpha val="43137"/>
                    </a:srgbClr>
                  </a:outerShdw>
                </a:effectLst>
              </a:rPr>
              <a:t> It is a reminder, also, that the corporate Church matters</a:t>
            </a:r>
          </a:p>
          <a:p>
            <a:pPr lvl="1"/>
            <a:r>
              <a:rPr lang="en-US" sz="4700" b="1" dirty="0">
                <a:effectLst>
                  <a:outerShdw blurRad="38100" dist="38100" dir="2700000" algn="tl">
                    <a:srgbClr val="000000">
                      <a:alpha val="43137"/>
                    </a:srgbClr>
                  </a:outerShdw>
                </a:effectLst>
              </a:rPr>
              <a:t> If people leave our congregations and feel no sense of longing to be part of that community, then there is something off with the community itself</a:t>
            </a:r>
          </a:p>
          <a:p>
            <a:pPr lvl="1"/>
            <a:r>
              <a:rPr lang="en-US" sz="4700" b="1" dirty="0">
                <a:effectLst>
                  <a:outerShdw blurRad="38100" dist="38100" dir="2700000" algn="tl">
                    <a:srgbClr val="000000">
                      <a:alpha val="43137"/>
                    </a:srgbClr>
                  </a:outerShdw>
                </a:effectLst>
              </a:rPr>
              <a:t> Is it possible that by being just like the world in these ways and adopting much of their views, by ceasing to seek holiness, those who leave have no reason to return because they find the same relationships outside of the Church?</a:t>
            </a:r>
          </a:p>
          <a:p>
            <a:pPr marL="36576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65396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7500" lnSpcReduction="20000"/>
          </a:bodyPr>
          <a:lstStyle/>
          <a:p>
            <a:pPr marL="45720" indent="0" algn="ctr">
              <a:buNone/>
            </a:pPr>
            <a:r>
              <a:rPr lang="en-US" sz="4700" b="1" dirty="0">
                <a:effectLst>
                  <a:outerShdw blurRad="38100" dist="38100" dir="2700000" algn="tl">
                    <a:srgbClr val="000000">
                      <a:alpha val="43137"/>
                    </a:srgbClr>
                  </a:outerShdw>
                </a:effectLst>
              </a:rPr>
              <a:t>Application Points</a:t>
            </a:r>
          </a:p>
          <a:p>
            <a:r>
              <a:rPr lang="en-US" sz="4700" b="1" dirty="0">
                <a:effectLst>
                  <a:outerShdw blurRad="38100" dist="38100" dir="2700000" algn="tl">
                    <a:srgbClr val="000000">
                      <a:alpha val="43137"/>
                    </a:srgbClr>
                  </a:outerShdw>
                </a:effectLst>
              </a:rPr>
              <a:t> Unleavened (11)</a:t>
            </a:r>
          </a:p>
          <a:p>
            <a:pPr lvl="1"/>
            <a:r>
              <a:rPr lang="en-US" sz="4700" b="1" dirty="0">
                <a:effectLst>
                  <a:outerShdw blurRad="38100" dist="38100" dir="2700000" algn="tl">
                    <a:srgbClr val="000000">
                      <a:alpha val="43137"/>
                    </a:srgbClr>
                  </a:outerShdw>
                </a:effectLst>
              </a:rPr>
              <a:t> We must be better</a:t>
            </a:r>
          </a:p>
          <a:p>
            <a:pPr lvl="1"/>
            <a:r>
              <a:rPr lang="en-US" sz="4700" b="1" dirty="0">
                <a:effectLst>
                  <a:outerShdw blurRad="38100" dist="38100" dir="2700000" algn="tl">
                    <a:srgbClr val="000000">
                      <a:alpha val="43137"/>
                    </a:srgbClr>
                  </a:outerShdw>
                </a:effectLst>
              </a:rPr>
              <a:t> We must be different</a:t>
            </a:r>
          </a:p>
          <a:p>
            <a:pPr lvl="1"/>
            <a:r>
              <a:rPr lang="en-US" sz="4700" b="1" dirty="0">
                <a:effectLst>
                  <a:outerShdw blurRad="38100" dist="38100" dir="2700000" algn="tl">
                    <a:srgbClr val="000000">
                      <a:alpha val="43137"/>
                    </a:srgbClr>
                  </a:outerShdw>
                </a:effectLst>
              </a:rPr>
              <a:t> If the world rejects us, so be it, it rejected Christ first</a:t>
            </a:r>
          </a:p>
          <a:p>
            <a:pPr lvl="1"/>
            <a:r>
              <a:rPr lang="en-US" sz="4700" b="1" dirty="0">
                <a:effectLst>
                  <a:outerShdw blurRad="38100" dist="38100" dir="2700000" algn="tl">
                    <a:srgbClr val="000000">
                      <a:alpha val="43137"/>
                    </a:srgbClr>
                  </a:outerShdw>
                </a:effectLst>
              </a:rPr>
              <a:t> So community, let’s do better to seek God</a:t>
            </a:r>
          </a:p>
          <a:p>
            <a:pPr lvl="1"/>
            <a:r>
              <a:rPr lang="en-US" sz="4700" b="1" dirty="0">
                <a:effectLst>
                  <a:outerShdw blurRad="38100" dist="38100" dir="2700000" algn="tl">
                    <a:srgbClr val="000000">
                      <a:alpha val="43137"/>
                    </a:srgbClr>
                  </a:outerShdw>
                </a:effectLst>
              </a:rPr>
              <a:t> We are who we are because of Christ</a:t>
            </a:r>
          </a:p>
          <a:p>
            <a:pPr lvl="1"/>
            <a:r>
              <a:rPr lang="en-US" sz="4700" b="1" dirty="0">
                <a:effectLst>
                  <a:outerShdw blurRad="38100" dist="38100" dir="2700000" algn="tl">
                    <a:srgbClr val="000000">
                      <a:alpha val="43137"/>
                    </a:srgbClr>
                  </a:outerShdw>
                </a:effectLst>
              </a:rPr>
              <a:t> If Christ is holy, then let us seek to be holy</a:t>
            </a:r>
          </a:p>
          <a:p>
            <a:pPr lvl="1"/>
            <a:r>
              <a:rPr lang="en-US" sz="4700" b="1" dirty="0">
                <a:effectLst>
                  <a:outerShdw blurRad="38100" dist="38100" dir="2700000" algn="tl">
                    <a:srgbClr val="000000">
                      <a:alpha val="43137"/>
                    </a:srgbClr>
                  </a:outerShdw>
                </a:effectLst>
              </a:rPr>
              <a:t> Let’s seek to honor Him in sincerity and truth</a:t>
            </a:r>
          </a:p>
          <a:p>
            <a:pPr lvl="1"/>
            <a:r>
              <a:rPr lang="en-US" sz="4700" b="1" dirty="0">
                <a:effectLst>
                  <a:outerShdw blurRad="38100" dist="38100" dir="2700000" algn="tl">
                    <a:srgbClr val="000000">
                      <a:alpha val="43137"/>
                    </a:srgbClr>
                  </a:outerShdw>
                </a:effectLst>
              </a:rPr>
              <a:t> Let’s seek to be what we are in Christ, unleavened for the glory of God</a:t>
            </a:r>
          </a:p>
          <a:p>
            <a:pPr marL="365760" lvl="1"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62150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9" y="0"/>
            <a:ext cx="12188825" cy="6858000"/>
          </a:xfrm>
        </p:spPr>
        <p:txBody>
          <a:bodyPr>
            <a:normAutofit/>
          </a:bodyPr>
          <a:lstStyle/>
          <a:p>
            <a:pPr marL="0" indent="0" algn="ctr">
              <a:buNone/>
            </a:pPr>
            <a:r>
              <a:rPr lang="en-US" sz="6000" b="1" dirty="0"/>
              <a:t>Application Points</a:t>
            </a:r>
            <a:endParaRPr lang="en-US" sz="6000" b="1" dirty="0">
              <a:effectLst>
                <a:outerShdw blurRad="38100" dist="38100" dir="2700000" algn="tl">
                  <a:srgbClr val="000000">
                    <a:alpha val="43137"/>
                  </a:srgbClr>
                </a:outerShdw>
              </a:effectLst>
            </a:endParaRPr>
          </a:p>
          <a:p>
            <a:r>
              <a:rPr lang="en-US" sz="6000" b="1" dirty="0">
                <a:effectLst>
                  <a:outerShdw blurRad="38100" dist="38100" dir="2700000" algn="tl">
                    <a:srgbClr val="000000">
                      <a:alpha val="43137"/>
                    </a:srgbClr>
                  </a:outerShdw>
                </a:effectLst>
              </a:rPr>
              <a:t> The Gospel of Christ</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Origins</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Fall</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Redemption</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2.xml><?xml version="1.0" encoding="utf-8"?>
<ds:datastoreItem xmlns:ds="http://schemas.openxmlformats.org/officeDocument/2006/customXml" ds:itemID="{B5F5AFAE-B80F-42D3-94B4-729362BC1BC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62f94-9f35-4ac3-9a90-690165a166b7"/>
    <ds:schemaRef ds:uri="http://schemas.microsoft.com/office/2006/documentManagement/types"/>
    <ds:schemaRef ds:uri="http://purl.org/dc/terms/"/>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2085</TotalTime>
  <Words>2110</Words>
  <Application>Microsoft Office PowerPoint</Application>
  <PresentationFormat>Widescreen</PresentationFormat>
  <Paragraphs>135</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Cambria</vt:lpstr>
      <vt:lpstr>Times New Roman</vt:lpstr>
      <vt:lpstr>Back to School 16x9</vt:lpstr>
      <vt:lpstr>I Corinthians 5:1-8</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Microsoft account</dc:creator>
  <cp:lastModifiedBy>Sean Grossman</cp:lastModifiedBy>
  <cp:revision>21</cp:revision>
  <dcterms:created xsi:type="dcterms:W3CDTF">2020-10-02T21:30:21Z</dcterms:created>
  <dcterms:modified xsi:type="dcterms:W3CDTF">2022-09-23T23:37:29Z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