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7" r:id="rId5"/>
    <p:sldId id="446" r:id="rId6"/>
    <p:sldId id="441" r:id="rId7"/>
    <p:sldId id="281" r:id="rId8"/>
    <p:sldId id="497" r:id="rId9"/>
    <p:sldId id="293" r:id="rId10"/>
    <p:sldId id="294" r:id="rId11"/>
    <p:sldId id="504" r:id="rId12"/>
    <p:sldId id="505" r:id="rId13"/>
    <p:sldId id="506" r:id="rId14"/>
    <p:sldId id="507" r:id="rId15"/>
    <p:sldId id="508" r:id="rId16"/>
    <p:sldId id="509" r:id="rId17"/>
    <p:sldId id="510" r:id="rId18"/>
    <p:sldId id="511" r:id="rId19"/>
    <p:sldId id="512" r:id="rId20"/>
    <p:sldId id="279" r:id="rId2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57" autoAdjust="0"/>
  </p:normalViewPr>
  <p:slideViewPr>
    <p:cSldViewPr>
      <p:cViewPr varScale="1">
        <p:scale>
          <a:sx n="45" d="100"/>
          <a:sy n="45" d="100"/>
        </p:scale>
        <p:origin x="48" y="954"/>
      </p:cViewPr>
      <p:guideLst>
        <p:guide pos="3839"/>
        <p:guide orient="horz" pos="2160"/>
      </p:guideLst>
    </p:cSldViewPr>
  </p:slideViewPr>
  <p:outlineViewPr>
    <p:cViewPr>
      <p:scale>
        <a:sx n="33" d="100"/>
        <a:sy n="33" d="100"/>
      </p:scale>
      <p:origin x="0" y="-9318"/>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9/16/2022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9/16/2022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295724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3398130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3736053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2731057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4241439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2325225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2796206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3353089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15</a:t>
            </a:fld>
            <a:endParaRPr lang="en-US"/>
          </a:p>
        </p:txBody>
      </p:sp>
    </p:spTree>
    <p:extLst>
      <p:ext uri="{BB962C8B-B14F-4D97-AF65-F5344CB8AC3E}">
        <p14:creationId xmlns:p14="http://schemas.microsoft.com/office/powerpoint/2010/main" val="779664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16</a:t>
            </a:fld>
            <a:endParaRPr lang="en-US"/>
          </a:p>
        </p:txBody>
      </p:sp>
    </p:spTree>
    <p:extLst>
      <p:ext uri="{BB962C8B-B14F-4D97-AF65-F5344CB8AC3E}">
        <p14:creationId xmlns:p14="http://schemas.microsoft.com/office/powerpoint/2010/main" val="11653297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9/16/2022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9/16/2022</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a:t>I Corinthians 4:14-21</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Talk or Power?</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The Wide World</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443" y="778903"/>
            <a:ext cx="8757938" cy="6078204"/>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77500" lnSpcReduction="20000"/>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14 I do not write these things to make you ashamed, but to admonish you as my beloved children. 15 For though you have countless guides in Christ, you do not have many fathers. For I became your father in Christ Jesus through the gospel. 16 I urge you, then, be imitators of me. 17 That is why I sent you Timothy, my beloved and faithful child in the Lord, to remind you of my ways in Christ, as I teach them everywhere in every church. </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4:14-17,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a:bodyPr>
          <a:lstStyle/>
          <a:p>
            <a:pPr marL="0" indent="0" algn="ctr">
              <a:lnSpc>
                <a:spcPct val="110000"/>
              </a:lnSpc>
              <a:spcBef>
                <a:spcPts val="0"/>
              </a:spcBef>
              <a:buNone/>
            </a:pPr>
            <a:r>
              <a:rPr lang="en-US" sz="4400" b="1" dirty="0">
                <a:effectLst>
                  <a:outerShdw blurRad="38100" dist="38100" dir="2700000" algn="tl">
                    <a:srgbClr val="000000">
                      <a:alpha val="43137"/>
                    </a:srgbClr>
                  </a:outerShdw>
                </a:effectLst>
              </a:rPr>
              <a:t>18 Some are arrogant, as though I were not coming to you. 19 But I will come to you soon, if the Lord wills, and I will find out not the talk of these arrogant people but their power. 20 For the kingdom of God does not consist in talk but in power. 21 What do you wish? Shall I come to you with a rod, or with love in a spirit of gentleness?</a:t>
            </a:r>
          </a:p>
          <a:p>
            <a:pPr marL="0" indent="0" algn="ctr">
              <a:lnSpc>
                <a:spcPct val="110000"/>
              </a:lnSpc>
              <a:spcBef>
                <a:spcPts val="0"/>
              </a:spcBef>
              <a:buNone/>
            </a:pPr>
            <a:r>
              <a:rPr lang="en-US" sz="4400" b="1" dirty="0">
                <a:effectLst>
                  <a:outerShdw blurRad="38100" dist="38100" dir="2700000" algn="tl">
                    <a:srgbClr val="000000">
                      <a:alpha val="43137"/>
                    </a:srgbClr>
                  </a:outerShdw>
                </a:effectLst>
              </a:rPr>
              <a:t>(I Corinthians 4:18-21, ESV)</a:t>
            </a:r>
          </a:p>
        </p:txBody>
      </p:sp>
    </p:spTree>
    <p:extLst>
      <p:ext uri="{BB962C8B-B14F-4D97-AF65-F5344CB8AC3E}">
        <p14:creationId xmlns:p14="http://schemas.microsoft.com/office/powerpoint/2010/main" val="1519119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4400" b="1" dirty="0">
                <a:effectLst>
                  <a:outerShdw blurRad="38100" dist="38100" dir="2700000" algn="tl">
                    <a:srgbClr val="000000">
                      <a:alpha val="43137"/>
                    </a:srgbClr>
                  </a:outerShdw>
                </a:effectLst>
              </a:rPr>
              <a:t>Main Point</a:t>
            </a:r>
          </a:p>
          <a:p>
            <a:r>
              <a:rPr lang="en-US" sz="4400" b="1" dirty="0">
                <a:effectLst>
                  <a:outerShdw blurRad="38100" dist="38100" dir="2700000" algn="tl">
                    <a:srgbClr val="000000">
                      <a:alpha val="43137"/>
                    </a:srgbClr>
                  </a:outerShdw>
                </a:effectLst>
              </a:rPr>
              <a:t> These verses provide a conclusion to the argument Paul has made</a:t>
            </a:r>
          </a:p>
          <a:p>
            <a:r>
              <a:rPr lang="en-US" sz="4400" b="1" dirty="0">
                <a:effectLst>
                  <a:outerShdw blurRad="38100" dist="38100" dir="2700000" algn="tl">
                    <a:srgbClr val="000000">
                      <a:alpha val="43137"/>
                    </a:srgbClr>
                  </a:outerShdw>
                </a:effectLst>
              </a:rPr>
              <a:t> Everything, to and including Paul, is to be judged by the Gospel of Christ</a:t>
            </a:r>
          </a:p>
          <a:p>
            <a:r>
              <a:rPr lang="en-US" sz="4400" b="1" dirty="0">
                <a:effectLst>
                  <a:outerShdw blurRad="38100" dist="38100" dir="2700000" algn="tl">
                    <a:srgbClr val="000000">
                      <a:alpha val="43137"/>
                    </a:srgbClr>
                  </a:outerShdw>
                </a:effectLst>
              </a:rPr>
              <a:t> This truth is the foundation for all the Churches</a:t>
            </a:r>
          </a:p>
          <a:p>
            <a:r>
              <a:rPr lang="en-US" sz="4400" b="1" dirty="0">
                <a:effectLst>
                  <a:outerShdw blurRad="38100" dist="38100" dir="2700000" algn="tl">
                    <a:srgbClr val="000000">
                      <a:alpha val="43137"/>
                    </a:srgbClr>
                  </a:outerShdw>
                </a:effectLst>
              </a:rPr>
              <a:t> The Corinthians have a choice continue in their own way and experience the rod of discipline, or follow the Gospel and experience gentleness</a:t>
            </a: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a:t>
            </a:r>
            <a:endParaRPr lang="en-US" sz="3200" dirty="0">
              <a:effectLst/>
            </a:endParaRPr>
          </a:p>
          <a:p>
            <a:pPr lvl="1"/>
            <a:r>
              <a:rPr lang="en-US" sz="3200" b="1" dirty="0">
                <a:effectLst>
                  <a:outerShdw blurRad="38100" dist="38100" dir="2700000" algn="tl">
                    <a:srgbClr val="000000">
                      <a:alpha val="43137"/>
                    </a:srgbClr>
                  </a:outerShdw>
                </a:effectLst>
              </a:rPr>
              <a:t> One of these is the desire for power</a:t>
            </a:r>
          </a:p>
          <a:p>
            <a:pPr lvl="1"/>
            <a:r>
              <a:rPr lang="en-US" sz="3200" b="1" dirty="0">
                <a:effectLst>
                  <a:outerShdw blurRad="38100" dist="38100" dir="2700000" algn="tl">
                    <a:srgbClr val="000000">
                      <a:alpha val="43137"/>
                    </a:srgbClr>
                  </a:outerShdw>
                </a:effectLst>
              </a:rPr>
              <a:t> Early on in human history it was through eating the forbidden fruit (Genesis 3)</a:t>
            </a:r>
          </a:p>
          <a:p>
            <a:pPr lvl="1"/>
            <a:r>
              <a:rPr lang="en-US" sz="3200" b="1" dirty="0">
                <a:effectLst>
                  <a:outerShdw blurRad="38100" dist="38100" dir="2700000" algn="tl">
                    <a:srgbClr val="000000">
                      <a:alpha val="43137"/>
                    </a:srgbClr>
                  </a:outerShdw>
                </a:effectLst>
              </a:rPr>
              <a:t> Later it was from pagan beliefs (Genesis 6 etc.)</a:t>
            </a:r>
          </a:p>
          <a:p>
            <a:pPr lvl="1"/>
            <a:r>
              <a:rPr lang="en-US" sz="3200" b="1" dirty="0">
                <a:effectLst>
                  <a:outerShdw blurRad="38100" dist="38100" dir="2700000" algn="tl">
                    <a:srgbClr val="000000">
                      <a:alpha val="43137"/>
                    </a:srgbClr>
                  </a:outerShdw>
                </a:effectLst>
              </a:rPr>
              <a:t> This pursuit of power through spiritual forces has continued both in the darkness and the light</a:t>
            </a:r>
          </a:p>
          <a:p>
            <a:pPr lvl="1"/>
            <a:r>
              <a:rPr lang="en-US" sz="3200" b="1" dirty="0">
                <a:effectLst>
                  <a:outerShdw blurRad="38100" dist="38100" dir="2700000" algn="tl">
                    <a:srgbClr val="000000">
                      <a:alpha val="43137"/>
                    </a:srgbClr>
                  </a:outerShdw>
                </a:effectLst>
              </a:rPr>
              <a:t> We would be mistaken if we only sought power spiritually</a:t>
            </a:r>
          </a:p>
          <a:p>
            <a:pPr lvl="1"/>
            <a:r>
              <a:rPr lang="en-US" sz="3200" b="1" dirty="0">
                <a:effectLst>
                  <a:outerShdw blurRad="38100" dist="38100" dir="2700000" algn="tl">
                    <a:srgbClr val="000000">
                      <a:alpha val="43137"/>
                    </a:srgbClr>
                  </a:outerShdw>
                </a:effectLst>
              </a:rPr>
              <a:t> We can consider military power</a:t>
            </a:r>
          </a:p>
          <a:p>
            <a:pPr lvl="1"/>
            <a:r>
              <a:rPr lang="en-US" sz="3200" b="1" dirty="0">
                <a:effectLst>
                  <a:outerShdw blurRad="38100" dist="38100" dir="2700000" algn="tl">
                    <a:srgbClr val="000000">
                      <a:alpha val="43137"/>
                    </a:srgbClr>
                  </a:outerShdw>
                </a:effectLst>
              </a:rPr>
              <a:t> The one with the bigger army has the power</a:t>
            </a:r>
          </a:p>
          <a:p>
            <a:pPr lvl="1"/>
            <a:r>
              <a:rPr lang="en-US" sz="3200" b="1" dirty="0">
                <a:effectLst>
                  <a:outerShdw blurRad="38100" dist="38100" dir="2700000" algn="tl">
                    <a:srgbClr val="000000">
                      <a:alpha val="43137"/>
                    </a:srgbClr>
                  </a:outerShdw>
                </a:effectLst>
              </a:rPr>
              <a:t> Likewise economic power</a:t>
            </a:r>
          </a:p>
          <a:p>
            <a:pPr lvl="1"/>
            <a:r>
              <a:rPr lang="en-US" sz="3200" b="1" dirty="0">
                <a:effectLst>
                  <a:outerShdw blurRad="38100" dist="38100" dir="2700000" algn="tl">
                    <a:srgbClr val="000000">
                      <a:alpha val="43137"/>
                    </a:srgbClr>
                  </a:outerShdw>
                </a:effectLst>
              </a:rPr>
              <a:t> We can think of the Rockefellers, </a:t>
            </a:r>
            <a:r>
              <a:rPr lang="en-US" sz="3200" b="1" dirty="0" err="1">
                <a:effectLst>
                  <a:outerShdw blurRad="38100" dist="38100" dir="2700000" algn="tl">
                    <a:srgbClr val="000000">
                      <a:alpha val="43137"/>
                    </a:srgbClr>
                  </a:outerShdw>
                </a:effectLst>
              </a:rPr>
              <a:t>Rothchilds</a:t>
            </a:r>
            <a:r>
              <a:rPr lang="en-US" sz="3200" b="1" dirty="0">
                <a:effectLst>
                  <a:outerShdw blurRad="38100" dist="38100" dir="2700000" algn="tl">
                    <a:srgbClr val="000000">
                      <a:alpha val="43137"/>
                    </a:srgbClr>
                  </a:outerShdw>
                </a:effectLst>
              </a:rPr>
              <a:t>, Soros, Gates etc.</a:t>
            </a:r>
          </a:p>
          <a:p>
            <a:pPr lvl="1"/>
            <a:r>
              <a:rPr lang="en-US" sz="3200" b="1" dirty="0">
                <a:effectLst>
                  <a:outerShdw blurRad="38100" dist="38100" dir="2700000" algn="tl">
                    <a:srgbClr val="000000">
                      <a:alpha val="43137"/>
                    </a:srgbClr>
                  </a:outerShdw>
                </a:effectLst>
              </a:rPr>
              <a:t> Political power is seen as legislation is made, and remade, and changed</a:t>
            </a:r>
          </a:p>
          <a:p>
            <a:pPr lvl="1"/>
            <a:r>
              <a:rPr lang="en-US" sz="3200" b="1" dirty="0">
                <a:effectLst>
                  <a:outerShdw blurRad="38100" dist="38100" dir="2700000" algn="tl">
                    <a:srgbClr val="000000">
                      <a:alpha val="43137"/>
                    </a:srgbClr>
                  </a:outerShdw>
                </a:effectLst>
              </a:rPr>
              <a:t> This kind of power can cause things to occur as well</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(2)</a:t>
            </a:r>
            <a:endParaRPr lang="en-US" sz="3200" dirty="0">
              <a:effectLst/>
            </a:endParaRPr>
          </a:p>
          <a:p>
            <a:pPr lvl="1"/>
            <a:r>
              <a:rPr lang="en-US" sz="3200" b="1" dirty="0">
                <a:effectLst>
                  <a:outerShdw blurRad="38100" dist="38100" dir="2700000" algn="tl">
                    <a:srgbClr val="000000">
                      <a:alpha val="43137"/>
                    </a:srgbClr>
                  </a:outerShdw>
                </a:effectLst>
              </a:rPr>
              <a:t> There is also power that can come from ideas</a:t>
            </a:r>
          </a:p>
          <a:p>
            <a:pPr lvl="1"/>
            <a:r>
              <a:rPr lang="en-US" sz="3200" b="1" dirty="0">
                <a:effectLst>
                  <a:outerShdw blurRad="38100" dist="38100" dir="2700000" algn="tl">
                    <a:srgbClr val="000000">
                      <a:alpha val="43137"/>
                    </a:srgbClr>
                  </a:outerShdw>
                </a:effectLst>
              </a:rPr>
              <a:t> Everything from Communism to Capitalism to every other “ism” in between</a:t>
            </a:r>
          </a:p>
          <a:p>
            <a:pPr lvl="1"/>
            <a:r>
              <a:rPr lang="en-US" sz="3200" b="1" dirty="0">
                <a:effectLst>
                  <a:outerShdw blurRad="38100" dist="38100" dir="2700000" algn="tl">
                    <a:srgbClr val="000000">
                      <a:alpha val="43137"/>
                    </a:srgbClr>
                  </a:outerShdw>
                </a:effectLst>
              </a:rPr>
              <a:t> There is a belief accepting them will lead to bigger and better things</a:t>
            </a:r>
          </a:p>
          <a:p>
            <a:pPr lvl="1"/>
            <a:r>
              <a:rPr lang="en-US" sz="3200" b="1" dirty="0">
                <a:effectLst>
                  <a:outerShdw blurRad="38100" dist="38100" dir="2700000" algn="tl">
                    <a:srgbClr val="000000">
                      <a:alpha val="43137"/>
                    </a:srgbClr>
                  </a:outerShdw>
                </a:effectLst>
              </a:rPr>
              <a:t> This world offers power in many ways</a:t>
            </a:r>
          </a:p>
          <a:p>
            <a:pPr lvl="1"/>
            <a:r>
              <a:rPr lang="en-US" sz="3200" b="1" dirty="0">
                <a:effectLst>
                  <a:outerShdw blurRad="38100" dist="38100" dir="2700000" algn="tl">
                    <a:srgbClr val="000000">
                      <a:alpha val="43137"/>
                    </a:srgbClr>
                  </a:outerShdw>
                </a:effectLst>
              </a:rPr>
              <a:t> They claim to offer the same thing…salvation</a:t>
            </a:r>
          </a:p>
          <a:p>
            <a:pPr lvl="1"/>
            <a:r>
              <a:rPr lang="en-US" sz="3200" b="1" dirty="0">
                <a:effectLst>
                  <a:outerShdw blurRad="38100" dist="38100" dir="2700000" algn="tl">
                    <a:srgbClr val="000000">
                      <a:alpha val="43137"/>
                    </a:srgbClr>
                  </a:outerShdw>
                </a:effectLst>
              </a:rPr>
              <a:t> By sacrificing to demons, seeking military might, wealth, trusting politicians, giving ourselves to an ideology</a:t>
            </a:r>
          </a:p>
          <a:p>
            <a:pPr lvl="1"/>
            <a:r>
              <a:rPr lang="en-US" sz="3200" b="1" dirty="0">
                <a:effectLst>
                  <a:outerShdw blurRad="38100" dist="38100" dir="2700000" algn="tl">
                    <a:srgbClr val="000000">
                      <a:alpha val="43137"/>
                    </a:srgbClr>
                  </a:outerShdw>
                </a:effectLst>
              </a:rPr>
              <a:t> Do they provide us salvation?</a:t>
            </a:r>
          </a:p>
          <a:p>
            <a:pPr lvl="1"/>
            <a:r>
              <a:rPr lang="en-US" sz="3200" b="1" dirty="0">
                <a:effectLst>
                  <a:outerShdw blurRad="38100" dist="38100" dir="2700000" algn="tl">
                    <a:srgbClr val="000000">
                      <a:alpha val="43137"/>
                    </a:srgbClr>
                  </a:outerShdw>
                </a:effectLst>
              </a:rPr>
              <a:t> Are they able to give us purpose, meaning, and value?</a:t>
            </a:r>
          </a:p>
          <a:p>
            <a:pPr lvl="1"/>
            <a:r>
              <a:rPr lang="en-US" sz="3200" b="1" dirty="0">
                <a:effectLst>
                  <a:outerShdw blurRad="38100" dist="38100" dir="2700000" algn="tl">
                    <a:srgbClr val="000000">
                      <a:alpha val="43137"/>
                    </a:srgbClr>
                  </a:outerShdw>
                </a:effectLst>
              </a:rPr>
              <a:t> Can they accomplish the goal they set out to do?</a:t>
            </a:r>
          </a:p>
        </p:txBody>
      </p:sp>
    </p:spTree>
    <p:extLst>
      <p:ext uri="{BB962C8B-B14F-4D97-AF65-F5344CB8AC3E}">
        <p14:creationId xmlns:p14="http://schemas.microsoft.com/office/powerpoint/2010/main" val="38920329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(3)</a:t>
            </a:r>
            <a:endParaRPr lang="en-US" sz="3200" dirty="0">
              <a:effectLst/>
            </a:endParaRPr>
          </a:p>
          <a:p>
            <a:pPr lvl="1"/>
            <a:r>
              <a:rPr lang="en-US" sz="3200" b="1" dirty="0">
                <a:effectLst>
                  <a:outerShdw blurRad="38100" dist="38100" dir="2700000" algn="tl">
                    <a:srgbClr val="000000">
                      <a:alpha val="43137"/>
                    </a:srgbClr>
                  </a:outerShdw>
                </a:effectLst>
              </a:rPr>
              <a:t> No. Instead they end up being nothing more than talk</a:t>
            </a:r>
          </a:p>
          <a:p>
            <a:pPr lvl="1"/>
            <a:r>
              <a:rPr lang="en-US" sz="3200" b="1" dirty="0">
                <a:effectLst>
                  <a:outerShdw blurRad="38100" dist="38100" dir="2700000" algn="tl">
                    <a:srgbClr val="000000">
                      <a:alpha val="43137"/>
                    </a:srgbClr>
                  </a:outerShdw>
                </a:effectLst>
              </a:rPr>
              <a:t> In the end they are incapable of providing us the power to save</a:t>
            </a:r>
          </a:p>
          <a:p>
            <a:pPr lvl="1"/>
            <a:r>
              <a:rPr lang="en-US" sz="3200" b="1" dirty="0">
                <a:effectLst>
                  <a:outerShdw blurRad="38100" dist="38100" dir="2700000" algn="tl">
                    <a:srgbClr val="000000">
                      <a:alpha val="43137"/>
                    </a:srgbClr>
                  </a:outerShdw>
                </a:effectLst>
              </a:rPr>
              <a:t> When my grandfather passed the family wondered who would inherit some of his books</a:t>
            </a:r>
          </a:p>
          <a:p>
            <a:pPr lvl="1"/>
            <a:r>
              <a:rPr lang="en-US" sz="3200" b="1" dirty="0">
                <a:effectLst>
                  <a:outerShdw blurRad="38100" dist="38100" dir="2700000" algn="tl">
                    <a:srgbClr val="000000">
                      <a:alpha val="43137"/>
                    </a:srgbClr>
                  </a:outerShdw>
                </a:effectLst>
              </a:rPr>
              <a:t> They were works of Plato, Homer, Shakespeare, Bacon etc.</a:t>
            </a:r>
          </a:p>
          <a:p>
            <a:pPr lvl="1"/>
            <a:r>
              <a:rPr lang="en-US" sz="3200" b="1" dirty="0">
                <a:effectLst>
                  <a:outerShdw blurRad="38100" dist="38100" dir="2700000" algn="tl">
                    <a:srgbClr val="000000">
                      <a:alpha val="43137"/>
                    </a:srgbClr>
                  </a:outerShdw>
                </a:effectLst>
              </a:rPr>
              <a:t> Recently I picked up one of the books</a:t>
            </a:r>
          </a:p>
          <a:p>
            <a:pPr lvl="1"/>
            <a:r>
              <a:rPr lang="en-US" sz="3200" b="1" dirty="0">
                <a:effectLst>
                  <a:outerShdw blurRad="38100" dist="38100" dir="2700000" algn="tl">
                    <a:srgbClr val="000000">
                      <a:alpha val="43137"/>
                    </a:srgbClr>
                  </a:outerShdw>
                </a:effectLst>
              </a:rPr>
              <a:t> It has </a:t>
            </a:r>
            <a:r>
              <a:rPr lang="en-US" sz="3200" b="1" i="1" u="sng" dirty="0">
                <a:effectLst>
                  <a:outerShdw blurRad="38100" dist="38100" dir="2700000" algn="tl">
                    <a:srgbClr val="000000">
                      <a:alpha val="43137"/>
                    </a:srgbClr>
                  </a:outerShdw>
                </a:effectLst>
              </a:rPr>
              <a:t>Meditations</a:t>
            </a:r>
            <a:r>
              <a:rPr lang="en-US" sz="3200" b="1" dirty="0">
                <a:effectLst>
                  <a:outerShdw blurRad="38100" dist="38100" dir="2700000" algn="tl">
                    <a:srgbClr val="000000">
                      <a:alpha val="43137"/>
                    </a:srgbClr>
                  </a:outerShdw>
                </a:effectLst>
              </a:rPr>
              <a:t> by Marcus Aurelius</a:t>
            </a:r>
          </a:p>
          <a:p>
            <a:pPr lvl="1"/>
            <a:r>
              <a:rPr lang="en-US" sz="3200" b="1" dirty="0">
                <a:effectLst>
                  <a:outerShdw blurRad="38100" dist="38100" dir="2700000" algn="tl">
                    <a:srgbClr val="000000">
                      <a:alpha val="43137"/>
                    </a:srgbClr>
                  </a:outerShdw>
                </a:effectLst>
              </a:rPr>
              <a:t> He was a Roman emperor who was heavily influenced by the Stoics</a:t>
            </a:r>
          </a:p>
          <a:p>
            <a:pPr lvl="1"/>
            <a:r>
              <a:rPr lang="en-US" sz="3200" b="1" dirty="0">
                <a:effectLst>
                  <a:outerShdw blurRad="38100" dist="38100" dir="2700000" algn="tl">
                    <a:srgbClr val="000000">
                      <a:alpha val="43137"/>
                    </a:srgbClr>
                  </a:outerShdw>
                </a:effectLst>
              </a:rPr>
              <a:t> While I have been reading it I can help but see things in his meditations and say, “I can agree with that statement.”</a:t>
            </a:r>
          </a:p>
        </p:txBody>
      </p:sp>
    </p:spTree>
    <p:extLst>
      <p:ext uri="{BB962C8B-B14F-4D97-AF65-F5344CB8AC3E}">
        <p14:creationId xmlns:p14="http://schemas.microsoft.com/office/powerpoint/2010/main" val="102545917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“Begin the morning by saying to yourself, I shall meet with the busybody, the ungrateful, arrogant, deceitful, envious, unsocial. All these things happen to them by reason of their ignorance of what is good and evil. But I who have seen the nature of the good that it is beautiful, and the bad that is ugly, and the nature of him who does wrong, that it is akin to mine, not only of the same blood or seed, but that it participates in the same intelligence and the same portion of divinity, I can neither be harmed by any of them for no one can fix on me what is ugly, nor can I be angry with my brother, nor hate him. For we are made for cooperation, like feet, like hands, like eyelids, like the rows of the upper and lower teeth. To at against one another thus is contrary to nature; and it is acting against one another to be vexed and turned away.”</a:t>
            </a:r>
          </a:p>
          <a:p>
            <a:pPr marL="0" indent="0" algn="ctr">
              <a:buNone/>
            </a:pPr>
            <a:r>
              <a:rPr lang="en-US" sz="3200" b="1" dirty="0">
                <a:effectLst>
                  <a:outerShdw blurRad="38100" dist="38100" dir="2700000" algn="tl">
                    <a:srgbClr val="000000">
                      <a:alpha val="43137"/>
                    </a:srgbClr>
                  </a:outerShdw>
                </a:effectLst>
              </a:rPr>
              <a:t>-Marcus Aurelius</a:t>
            </a:r>
          </a:p>
        </p:txBody>
      </p:sp>
    </p:spTree>
    <p:extLst>
      <p:ext uri="{BB962C8B-B14F-4D97-AF65-F5344CB8AC3E}">
        <p14:creationId xmlns:p14="http://schemas.microsoft.com/office/powerpoint/2010/main" val="7765722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(4)</a:t>
            </a:r>
            <a:endParaRPr lang="en-US" sz="3200" dirty="0">
              <a:effectLst/>
            </a:endParaRPr>
          </a:p>
          <a:p>
            <a:pPr lvl="1"/>
            <a:r>
              <a:rPr lang="en-US" sz="3200" b="1" dirty="0">
                <a:effectLst>
                  <a:outerShdw blurRad="38100" dist="38100" dir="2700000" algn="tl">
                    <a:srgbClr val="000000">
                      <a:alpha val="43137"/>
                    </a:srgbClr>
                  </a:outerShdw>
                </a:effectLst>
              </a:rPr>
              <a:t> How similar that is to what Paul has stated about the different Apostles</a:t>
            </a:r>
          </a:p>
          <a:p>
            <a:pPr lvl="1"/>
            <a:r>
              <a:rPr lang="en-US" sz="3200" b="1" dirty="0">
                <a:effectLst>
                  <a:outerShdw blurRad="38100" dist="38100" dir="2700000" algn="tl">
                    <a:srgbClr val="000000">
                      <a:alpha val="43137"/>
                    </a:srgbClr>
                  </a:outerShdw>
                </a:effectLst>
              </a:rPr>
              <a:t> How together the roles are like a tapestry</a:t>
            </a:r>
          </a:p>
          <a:p>
            <a:pPr lvl="1"/>
            <a:r>
              <a:rPr lang="en-US" sz="3200" b="1" dirty="0">
                <a:effectLst>
                  <a:outerShdw blurRad="38100" dist="38100" dir="2700000" algn="tl">
                    <a:srgbClr val="000000">
                      <a:alpha val="43137"/>
                    </a:srgbClr>
                  </a:outerShdw>
                </a:effectLst>
              </a:rPr>
              <a:t> Does Aurelius have wisdom? I think so</a:t>
            </a:r>
          </a:p>
          <a:p>
            <a:pPr lvl="1"/>
            <a:r>
              <a:rPr lang="en-US" sz="3200" b="1" dirty="0">
                <a:effectLst>
                  <a:outerShdw blurRad="38100" dist="38100" dir="2700000" algn="tl">
                    <a:srgbClr val="000000">
                      <a:alpha val="43137"/>
                    </a:srgbClr>
                  </a:outerShdw>
                </a:effectLst>
              </a:rPr>
              <a:t> Does he have power?</a:t>
            </a:r>
          </a:p>
          <a:p>
            <a:pPr lvl="1"/>
            <a:r>
              <a:rPr lang="en-US" sz="3200" b="1" dirty="0">
                <a:effectLst>
                  <a:outerShdw blurRad="38100" dist="38100" dir="2700000" algn="tl">
                    <a:srgbClr val="000000">
                      <a:alpha val="43137"/>
                    </a:srgbClr>
                  </a:outerShdw>
                </a:effectLst>
              </a:rPr>
              <a:t> “All that is from the gods is full of providence.” –Marcus Aurelius</a:t>
            </a:r>
          </a:p>
          <a:p>
            <a:pPr lvl="1"/>
            <a:r>
              <a:rPr lang="en-US" sz="3200" b="1" dirty="0">
                <a:effectLst>
                  <a:outerShdw blurRad="38100" dist="38100" dir="2700000" algn="tl">
                    <a:srgbClr val="000000">
                      <a:alpha val="43137"/>
                    </a:srgbClr>
                  </a:outerShdw>
                </a:effectLst>
              </a:rPr>
              <a:t> His paganism in the end must shine through because it is the foundation for his beliefs</a:t>
            </a:r>
          </a:p>
          <a:p>
            <a:pPr lvl="1"/>
            <a:r>
              <a:rPr lang="en-US" sz="3200" b="1" dirty="0">
                <a:effectLst>
                  <a:outerShdw blurRad="38100" dist="38100" dir="2700000" algn="tl">
                    <a:srgbClr val="000000">
                      <a:alpha val="43137"/>
                    </a:srgbClr>
                  </a:outerShdw>
                </a:effectLst>
              </a:rPr>
              <a:t> Paul would recognize Aurelius has talk but no power</a:t>
            </a:r>
          </a:p>
          <a:p>
            <a:pPr lvl="1"/>
            <a:r>
              <a:rPr lang="en-US" sz="3200" b="1" dirty="0">
                <a:effectLst>
                  <a:outerShdw blurRad="38100" dist="38100" dir="2700000" algn="tl">
                    <a:srgbClr val="000000">
                      <a:alpha val="43137"/>
                    </a:srgbClr>
                  </a:outerShdw>
                </a:effectLst>
              </a:rPr>
              <a:t> His foundation is cracked and broken</a:t>
            </a:r>
          </a:p>
          <a:p>
            <a:pPr lvl="1"/>
            <a:r>
              <a:rPr lang="en-US" sz="3200" b="1" dirty="0">
                <a:effectLst>
                  <a:outerShdw blurRad="38100" dist="38100" dir="2700000" algn="tl">
                    <a:srgbClr val="000000">
                      <a:alpha val="43137"/>
                    </a:srgbClr>
                  </a:outerShdw>
                </a:effectLst>
              </a:rPr>
              <a:t> Despite the wisdom that Aurelius had, and despite the truths that he may have come to, in the end there is no power of salvation because the center cannot hold</a:t>
            </a:r>
          </a:p>
        </p:txBody>
      </p:sp>
    </p:spTree>
    <p:extLst>
      <p:ext uri="{BB962C8B-B14F-4D97-AF65-F5344CB8AC3E}">
        <p14:creationId xmlns:p14="http://schemas.microsoft.com/office/powerpoint/2010/main" val="34210081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(5)</a:t>
            </a:r>
            <a:endParaRPr lang="en-US" sz="3200" dirty="0">
              <a:effectLst/>
            </a:endParaRPr>
          </a:p>
          <a:p>
            <a:pPr lvl="1"/>
            <a:r>
              <a:rPr lang="en-US" sz="3200" b="1" dirty="0">
                <a:effectLst>
                  <a:outerShdw blurRad="38100" dist="38100" dir="2700000" algn="tl">
                    <a:srgbClr val="000000">
                      <a:alpha val="43137"/>
                    </a:srgbClr>
                  </a:outerShdw>
                </a:effectLst>
              </a:rPr>
              <a:t> Contrast this with the message Paul has been saying</a:t>
            </a:r>
          </a:p>
          <a:p>
            <a:pPr lvl="1"/>
            <a:r>
              <a:rPr lang="en-US" sz="3200" b="1" dirty="0">
                <a:effectLst>
                  <a:outerShdw blurRad="38100" dist="38100" dir="2700000" algn="tl">
                    <a:srgbClr val="000000">
                      <a:alpha val="43137"/>
                    </a:srgbClr>
                  </a:outerShdw>
                </a:effectLst>
              </a:rPr>
              <a:t> “Do not break the foundation!”</a:t>
            </a:r>
          </a:p>
          <a:p>
            <a:pPr lvl="1"/>
            <a:r>
              <a:rPr lang="en-US" sz="3200" b="1" dirty="0">
                <a:effectLst>
                  <a:outerShdw blurRad="38100" dist="38100" dir="2700000" algn="tl">
                    <a:srgbClr val="000000">
                      <a:alpha val="43137"/>
                    </a:srgbClr>
                  </a:outerShdw>
                </a:effectLst>
              </a:rPr>
              <a:t> He has been showing us that the true source, the true foundation, for this life is found in the Gospel of Jesus</a:t>
            </a:r>
          </a:p>
          <a:p>
            <a:pPr lvl="1"/>
            <a:r>
              <a:rPr lang="en-US" sz="3200" b="1" dirty="0">
                <a:effectLst>
                  <a:outerShdw blurRad="38100" dist="38100" dir="2700000" algn="tl">
                    <a:srgbClr val="000000">
                      <a:alpha val="43137"/>
                    </a:srgbClr>
                  </a:outerShdw>
                </a:effectLst>
              </a:rPr>
              <a:t> “16 For I am not ashamed of the gospel, for it is the power of God for salvation to everyone who believes, to the Jew first and also to the Greek. 17 For in it the righteousness of God is revealed from faith for faith, as it is written, “The righteous shall live by faith.” –The Apostle Paul (Romans 1:16-17, ESV)</a:t>
            </a:r>
          </a:p>
          <a:p>
            <a:pPr lvl="1"/>
            <a:r>
              <a:rPr lang="en-US" sz="3200" b="1" dirty="0">
                <a:effectLst>
                  <a:outerShdw blurRad="38100" dist="38100" dir="2700000" algn="tl">
                    <a:srgbClr val="000000">
                      <a:alpha val="43137"/>
                    </a:srgbClr>
                  </a:outerShdw>
                </a:effectLst>
              </a:rPr>
              <a:t> We are desperate for what is powerful</a:t>
            </a:r>
          </a:p>
          <a:p>
            <a:pPr lvl="1"/>
            <a:r>
              <a:rPr lang="en-US" sz="3200" b="1" dirty="0">
                <a:effectLst>
                  <a:outerShdw blurRad="38100" dist="38100" dir="2700000" algn="tl">
                    <a:srgbClr val="000000">
                      <a:alpha val="43137"/>
                    </a:srgbClr>
                  </a:outerShdw>
                </a:effectLst>
              </a:rPr>
              <a:t> Only in Christ is the wisdom of God revealed to us</a:t>
            </a:r>
          </a:p>
          <a:p>
            <a:pPr lvl="1"/>
            <a:r>
              <a:rPr lang="en-US" sz="3200" b="1" dirty="0">
                <a:effectLst>
                  <a:outerShdw blurRad="38100" dist="38100" dir="2700000" algn="tl">
                    <a:srgbClr val="000000">
                      <a:alpha val="43137"/>
                    </a:srgbClr>
                  </a:outerShdw>
                </a:effectLst>
              </a:rPr>
              <a:t> In the right context Aurelius is right, but </a:t>
            </a:r>
            <a:r>
              <a:rPr lang="en-US" sz="3200" b="1" i="1" u="sng" dirty="0">
                <a:effectLst>
                  <a:outerShdw blurRad="38100" dist="38100" dir="2700000" algn="tl">
                    <a:srgbClr val="000000">
                      <a:alpha val="43137"/>
                    </a:srgbClr>
                  </a:outerShdw>
                </a:effectLst>
              </a:rPr>
              <a:t>without</a:t>
            </a:r>
            <a:r>
              <a:rPr lang="en-US" sz="3200" b="1" dirty="0">
                <a:effectLst>
                  <a:outerShdw blurRad="38100" dist="38100" dir="2700000" algn="tl">
                    <a:srgbClr val="000000">
                      <a:alpha val="43137"/>
                    </a:srgbClr>
                  </a:outerShdw>
                </a:effectLst>
              </a:rPr>
              <a:t> that context, without God, without Christ, it ends up meaning nothing</a:t>
            </a:r>
          </a:p>
        </p:txBody>
      </p:sp>
    </p:spTree>
    <p:extLst>
      <p:ext uri="{BB962C8B-B14F-4D97-AF65-F5344CB8AC3E}">
        <p14:creationId xmlns:p14="http://schemas.microsoft.com/office/powerpoint/2010/main" val="5286891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(6)</a:t>
            </a:r>
            <a:endParaRPr lang="en-US" sz="3200" dirty="0">
              <a:effectLst/>
            </a:endParaRPr>
          </a:p>
          <a:p>
            <a:pPr lvl="1"/>
            <a:r>
              <a:rPr lang="en-US" sz="3200" b="1" dirty="0">
                <a:effectLst>
                  <a:outerShdw blurRad="38100" dist="38100" dir="2700000" algn="tl">
                    <a:srgbClr val="000000">
                      <a:alpha val="43137"/>
                    </a:srgbClr>
                  </a:outerShdw>
                </a:effectLst>
              </a:rPr>
              <a:t> It is so unfortunate today to not realize just how powerful we really are</a:t>
            </a:r>
          </a:p>
          <a:p>
            <a:pPr lvl="1"/>
            <a:r>
              <a:rPr lang="en-US" sz="3200" b="1" dirty="0">
                <a:effectLst>
                  <a:outerShdw blurRad="38100" dist="38100" dir="2700000" algn="tl">
                    <a:srgbClr val="000000">
                      <a:alpha val="43137"/>
                    </a:srgbClr>
                  </a:outerShdw>
                </a:effectLst>
              </a:rPr>
              <a:t> The Spirit is powerful</a:t>
            </a:r>
          </a:p>
          <a:p>
            <a:pPr lvl="1"/>
            <a:r>
              <a:rPr lang="en-US" sz="3200" b="1" dirty="0">
                <a:effectLst>
                  <a:outerShdw blurRad="38100" dist="38100" dir="2700000" algn="tl">
                    <a:srgbClr val="000000">
                      <a:alpha val="43137"/>
                    </a:srgbClr>
                  </a:outerShdw>
                </a:effectLst>
              </a:rPr>
              <a:t> He does miraculous things in our midst</a:t>
            </a:r>
          </a:p>
          <a:p>
            <a:pPr lvl="1"/>
            <a:r>
              <a:rPr lang="en-US" sz="3200" b="1" dirty="0">
                <a:effectLst>
                  <a:outerShdw blurRad="38100" dist="38100" dir="2700000" algn="tl">
                    <a:srgbClr val="000000">
                      <a:alpha val="43137"/>
                    </a:srgbClr>
                  </a:outerShdw>
                </a:effectLst>
              </a:rPr>
              <a:t> Yet that is not all the power of God</a:t>
            </a:r>
          </a:p>
          <a:p>
            <a:pPr lvl="1"/>
            <a:r>
              <a:rPr lang="en-US" sz="3200" b="1" dirty="0">
                <a:effectLst>
                  <a:outerShdw blurRad="38100" dist="38100" dir="2700000" algn="tl">
                    <a:srgbClr val="000000">
                      <a:alpha val="43137"/>
                    </a:srgbClr>
                  </a:outerShdw>
                </a:effectLst>
              </a:rPr>
              <a:t> We have been given the power of the Spirit of truth</a:t>
            </a:r>
          </a:p>
          <a:p>
            <a:pPr lvl="1"/>
            <a:r>
              <a:rPr lang="en-US" sz="3200" b="1" dirty="0">
                <a:effectLst>
                  <a:outerShdw blurRad="38100" dist="38100" dir="2700000" algn="tl">
                    <a:srgbClr val="000000">
                      <a:alpha val="43137"/>
                    </a:srgbClr>
                  </a:outerShdw>
                </a:effectLst>
              </a:rPr>
              <a:t> We are a powerful people not because we are so strong…we are weak, God is strong!</a:t>
            </a:r>
          </a:p>
          <a:p>
            <a:pPr lvl="1"/>
            <a:r>
              <a:rPr lang="en-US" sz="3200" b="1" dirty="0">
                <a:effectLst>
                  <a:outerShdw blurRad="38100" dist="38100" dir="2700000" algn="tl">
                    <a:srgbClr val="000000">
                      <a:alpha val="43137"/>
                    </a:srgbClr>
                  </a:outerShdw>
                </a:effectLst>
              </a:rPr>
              <a:t> The Gospel is powerful because it accomplishes what it sets out to do</a:t>
            </a:r>
          </a:p>
          <a:p>
            <a:pPr lvl="1"/>
            <a:r>
              <a:rPr lang="en-US" sz="3200" b="1" dirty="0">
                <a:effectLst>
                  <a:outerShdw blurRad="38100" dist="38100" dir="2700000" algn="tl">
                    <a:srgbClr val="000000">
                      <a:alpha val="43137"/>
                    </a:srgbClr>
                  </a:outerShdw>
                </a:effectLst>
              </a:rPr>
              <a:t> We are powerful because we belong to the Message we proclaim which is power itself</a:t>
            </a:r>
          </a:p>
          <a:p>
            <a:pPr lvl="1"/>
            <a:r>
              <a:rPr lang="en-US" sz="3200" b="1" dirty="0">
                <a:effectLst>
                  <a:outerShdw blurRad="38100" dist="38100" dir="2700000" algn="tl">
                    <a:srgbClr val="000000">
                      <a:alpha val="43137"/>
                    </a:srgbClr>
                  </a:outerShdw>
                </a:effectLst>
              </a:rPr>
              <a:t> The moment we let go of the Message of the cross</a:t>
            </a:r>
          </a:p>
          <a:p>
            <a:pPr lvl="1"/>
            <a:r>
              <a:rPr lang="en-US" sz="3200" b="1" dirty="0">
                <a:effectLst>
                  <a:outerShdw blurRad="38100" dist="38100" dir="2700000" algn="tl">
                    <a:srgbClr val="000000">
                      <a:alpha val="43137"/>
                    </a:srgbClr>
                  </a:outerShdw>
                </a:effectLst>
              </a:rPr>
              <a:t> It is then we lose all power</a:t>
            </a:r>
          </a:p>
          <a:p>
            <a:pPr lvl="1"/>
            <a:r>
              <a:rPr lang="en-US" sz="3200" b="1" dirty="0">
                <a:effectLst>
                  <a:outerShdw blurRad="38100" dist="38100" dir="2700000" algn="tl">
                    <a:srgbClr val="000000">
                      <a:alpha val="43137"/>
                    </a:srgbClr>
                  </a:outerShdw>
                </a:effectLst>
              </a:rPr>
              <a:t> Whenever we cheapen the grace, when we justify the wicked, when we say Christ only a way instead of the way, we trade in power for talk</a:t>
            </a:r>
          </a:p>
        </p:txBody>
      </p:sp>
    </p:spTree>
    <p:extLst>
      <p:ext uri="{BB962C8B-B14F-4D97-AF65-F5344CB8AC3E}">
        <p14:creationId xmlns:p14="http://schemas.microsoft.com/office/powerpoint/2010/main" val="23170808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(7)</a:t>
            </a:r>
            <a:endParaRPr lang="en-US" sz="3200" dirty="0">
              <a:effectLst/>
            </a:endParaRPr>
          </a:p>
          <a:p>
            <a:pPr lvl="1"/>
            <a:r>
              <a:rPr lang="en-US" sz="3200" b="1" dirty="0">
                <a:effectLst>
                  <a:outerShdw blurRad="38100" dist="38100" dir="2700000" algn="tl">
                    <a:srgbClr val="000000">
                      <a:alpha val="43137"/>
                    </a:srgbClr>
                  </a:outerShdw>
                </a:effectLst>
              </a:rPr>
              <a:t> Why do we do such a thing?</a:t>
            </a:r>
          </a:p>
          <a:p>
            <a:pPr lvl="1"/>
            <a:r>
              <a:rPr lang="en-US" sz="3200" b="1" dirty="0">
                <a:effectLst>
                  <a:outerShdw blurRad="38100" dist="38100" dir="2700000" algn="tl">
                    <a:srgbClr val="000000">
                      <a:alpha val="43137"/>
                    </a:srgbClr>
                  </a:outerShdw>
                </a:effectLst>
              </a:rPr>
              <a:t> We always think of powerful as winning not realizing true power wins even when it appears to be losing</a:t>
            </a:r>
          </a:p>
          <a:p>
            <a:pPr lvl="1"/>
            <a:r>
              <a:rPr lang="en-US" sz="3200" b="1" dirty="0">
                <a:effectLst>
                  <a:outerShdw blurRad="38100" dist="38100" dir="2700000" algn="tl">
                    <a:srgbClr val="000000">
                      <a:alpha val="43137"/>
                    </a:srgbClr>
                  </a:outerShdw>
                </a:effectLst>
              </a:rPr>
              <a:t> True power stands firm in the truth regardless of the consequences</a:t>
            </a:r>
          </a:p>
          <a:p>
            <a:pPr lvl="1"/>
            <a:r>
              <a:rPr lang="en-US" sz="3200" b="1" dirty="0">
                <a:effectLst>
                  <a:outerShdw blurRad="38100" dist="38100" dir="2700000" algn="tl">
                    <a:srgbClr val="000000">
                      <a:alpha val="43137"/>
                    </a:srgbClr>
                  </a:outerShdw>
                </a:effectLst>
              </a:rPr>
              <a:t> True power is being able to say to the world, “I know you want me to compromise on this issue, but here I stand I can do no other.”</a:t>
            </a:r>
          </a:p>
          <a:p>
            <a:pPr lvl="1"/>
            <a:r>
              <a:rPr lang="en-US" sz="3200" b="1" dirty="0">
                <a:effectLst>
                  <a:outerShdw blurRad="38100" dist="38100" dir="2700000" algn="tl">
                    <a:srgbClr val="000000">
                      <a:alpha val="43137"/>
                    </a:srgbClr>
                  </a:outerShdw>
                </a:effectLst>
              </a:rPr>
              <a:t> We have allowed ourselves to be corrupted by the world</a:t>
            </a:r>
          </a:p>
          <a:p>
            <a:pPr lvl="1"/>
            <a:r>
              <a:rPr lang="en-US" sz="3200" b="1" dirty="0">
                <a:effectLst>
                  <a:outerShdw blurRad="38100" dist="38100" dir="2700000" algn="tl">
                    <a:srgbClr val="000000">
                      <a:alpha val="43137"/>
                    </a:srgbClr>
                  </a:outerShdw>
                </a:effectLst>
              </a:rPr>
              <a:t> For…peace? Security? Fear?</a:t>
            </a:r>
          </a:p>
          <a:p>
            <a:pPr lvl="1"/>
            <a:r>
              <a:rPr lang="en-US" sz="3200" b="1" dirty="0">
                <a:effectLst>
                  <a:outerShdw blurRad="38100" dist="38100" dir="2700000" algn="tl">
                    <a:srgbClr val="000000">
                      <a:alpha val="43137"/>
                    </a:srgbClr>
                  </a:outerShdw>
                </a:effectLst>
              </a:rPr>
              <a:t> Meanwhile the Apostles are standing as examples to us</a:t>
            </a:r>
          </a:p>
          <a:p>
            <a:pPr lvl="1"/>
            <a:r>
              <a:rPr lang="en-US" sz="3200" b="1" dirty="0">
                <a:effectLst>
                  <a:outerShdw blurRad="38100" dist="38100" dir="2700000" algn="tl">
                    <a:srgbClr val="000000">
                      <a:alpha val="43137"/>
                    </a:srgbClr>
                  </a:outerShdw>
                </a:effectLst>
              </a:rPr>
              <a:t> Don’t let the world…blind you to the truth</a:t>
            </a:r>
          </a:p>
          <a:p>
            <a:pPr lvl="1"/>
            <a:r>
              <a:rPr lang="en-US" sz="3200" b="1" dirty="0">
                <a:effectLst>
                  <a:outerShdw blurRad="38100" dist="38100" dir="2700000" algn="tl">
                    <a:srgbClr val="000000">
                      <a:alpha val="43137"/>
                    </a:srgbClr>
                  </a:outerShdw>
                </a:effectLst>
              </a:rPr>
              <a:t> The moment you stop speaking, the moment we allow fear to win, that is the moment when the power of the world overwhelms</a:t>
            </a:r>
          </a:p>
        </p:txBody>
      </p:sp>
    </p:spTree>
    <p:extLst>
      <p:ext uri="{BB962C8B-B14F-4D97-AF65-F5344CB8AC3E}">
        <p14:creationId xmlns:p14="http://schemas.microsoft.com/office/powerpoint/2010/main" val="20449429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(8)</a:t>
            </a:r>
            <a:endParaRPr lang="en-US" sz="3200" dirty="0">
              <a:effectLst/>
            </a:endParaRPr>
          </a:p>
          <a:p>
            <a:pPr lvl="1"/>
            <a:r>
              <a:rPr lang="en-US" sz="3200" b="1" dirty="0">
                <a:effectLst>
                  <a:outerShdw blurRad="38100" dist="38100" dir="2700000" algn="tl">
                    <a:srgbClr val="000000">
                      <a:alpha val="43137"/>
                    </a:srgbClr>
                  </a:outerShdw>
                </a:effectLst>
              </a:rPr>
              <a:t> So much of what we see with our modern faith…is utterly powerless</a:t>
            </a:r>
          </a:p>
          <a:p>
            <a:pPr lvl="1"/>
            <a:r>
              <a:rPr lang="en-US" sz="3200" b="1" dirty="0">
                <a:effectLst>
                  <a:outerShdw blurRad="38100" dist="38100" dir="2700000" algn="tl">
                    <a:srgbClr val="000000">
                      <a:alpha val="43137"/>
                    </a:srgbClr>
                  </a:outerShdw>
                </a:effectLst>
              </a:rPr>
              <a:t> They have syncretized their beliefs with powers of evil and in doing so have lost true power</a:t>
            </a:r>
          </a:p>
          <a:p>
            <a:pPr lvl="1"/>
            <a:r>
              <a:rPr lang="en-US" sz="3200" b="1" dirty="0">
                <a:effectLst>
                  <a:outerShdw blurRad="38100" dist="38100" dir="2700000" algn="tl">
                    <a:srgbClr val="000000">
                      <a:alpha val="43137"/>
                    </a:srgbClr>
                  </a:outerShdw>
                </a:effectLst>
              </a:rPr>
              <a:t> The more we look like the world the less power we have</a:t>
            </a:r>
          </a:p>
          <a:p>
            <a:pPr lvl="1"/>
            <a:r>
              <a:rPr lang="en-US" sz="3200" b="1" dirty="0">
                <a:effectLst>
                  <a:outerShdw blurRad="38100" dist="38100" dir="2700000" algn="tl">
                    <a:srgbClr val="000000">
                      <a:alpha val="43137"/>
                    </a:srgbClr>
                  </a:outerShdw>
                </a:effectLst>
              </a:rPr>
              <a:t> We can point to everyone else and say they all have talk but no power</a:t>
            </a:r>
          </a:p>
          <a:p>
            <a:pPr lvl="1"/>
            <a:r>
              <a:rPr lang="en-US" sz="3200" b="1" dirty="0">
                <a:effectLst>
                  <a:outerShdw blurRad="38100" dist="38100" dir="2700000" algn="tl">
                    <a:srgbClr val="000000">
                      <a:alpha val="43137"/>
                    </a:srgbClr>
                  </a:outerShdw>
                </a:effectLst>
              </a:rPr>
              <a:t> Let’s make sure we are being consistent with what has been handed down to us</a:t>
            </a:r>
          </a:p>
          <a:p>
            <a:pPr lvl="1"/>
            <a:r>
              <a:rPr lang="en-US" sz="3200" b="1" dirty="0">
                <a:effectLst>
                  <a:outerShdw blurRad="38100" dist="38100" dir="2700000" algn="tl">
                    <a:srgbClr val="000000">
                      <a:alpha val="43137"/>
                    </a:srgbClr>
                  </a:outerShdw>
                </a:effectLst>
              </a:rPr>
              <a:t> We have a long history in the Church</a:t>
            </a:r>
          </a:p>
          <a:p>
            <a:pPr lvl="1"/>
            <a:r>
              <a:rPr lang="en-US" sz="3200" b="1" dirty="0">
                <a:effectLst>
                  <a:outerShdw blurRad="38100" dist="38100" dir="2700000" algn="tl">
                    <a:srgbClr val="000000">
                      <a:alpha val="43137"/>
                    </a:srgbClr>
                  </a:outerShdw>
                </a:effectLst>
              </a:rPr>
              <a:t> Let’s remember the shoulders we stand on, they were giants and strong because they trusted God more than the world</a:t>
            </a:r>
          </a:p>
        </p:txBody>
      </p:sp>
    </p:spTree>
    <p:extLst>
      <p:ext uri="{BB962C8B-B14F-4D97-AF65-F5344CB8AC3E}">
        <p14:creationId xmlns:p14="http://schemas.microsoft.com/office/powerpoint/2010/main" val="14249229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pPr rtl="0" eaLnBrk="1" latinLnBrk="0" hangingPunct="1"/>
            <a:r>
              <a:rPr lang="en-US" sz="3200" b="1" kern="1200" dirty="0">
                <a:solidFill>
                  <a:schemeClr val="tx1"/>
                </a:solidFill>
                <a:effectLst>
                  <a:outerShdw blurRad="38100" dist="38100" dir="2700000" algn="tl" rotWithShape="0">
                    <a:srgbClr val="000000">
                      <a:alpha val="43000"/>
                    </a:srgbClr>
                  </a:outerShdw>
                </a:effectLst>
              </a:rPr>
              <a:t>Talk or Power? (9)</a:t>
            </a:r>
            <a:endParaRPr lang="en-US" sz="3200" dirty="0">
              <a:effectLst/>
            </a:endParaRPr>
          </a:p>
          <a:p>
            <a:pPr lvl="1"/>
            <a:r>
              <a:rPr lang="en-US" sz="3200" b="1" dirty="0">
                <a:effectLst>
                  <a:outerShdw blurRad="38100" dist="38100" dir="2700000" algn="tl">
                    <a:srgbClr val="000000">
                      <a:alpha val="43137"/>
                    </a:srgbClr>
                  </a:outerShdw>
                </a:effectLst>
              </a:rPr>
              <a:t> Let’s stop playing games</a:t>
            </a:r>
          </a:p>
          <a:p>
            <a:pPr lvl="1"/>
            <a:r>
              <a:rPr lang="en-US" sz="3200" b="1" dirty="0">
                <a:effectLst>
                  <a:outerShdw blurRad="38100" dist="38100" dir="2700000" algn="tl">
                    <a:srgbClr val="000000">
                      <a:alpha val="43137"/>
                    </a:srgbClr>
                  </a:outerShdw>
                </a:effectLst>
              </a:rPr>
              <a:t> Let’s simply proclaim what is power itself and live in that power faithfully</a:t>
            </a:r>
          </a:p>
          <a:p>
            <a:pPr lvl="1"/>
            <a:r>
              <a:rPr lang="en-US" sz="3200" b="1" dirty="0">
                <a:effectLst>
                  <a:outerShdw blurRad="38100" dist="38100" dir="2700000" algn="tl">
                    <a:srgbClr val="000000">
                      <a:alpha val="43137"/>
                    </a:srgbClr>
                  </a:outerShdw>
                </a:effectLst>
              </a:rPr>
              <a:t> If Christ is our foundation, then He must be the foundation for all of our lives</a:t>
            </a:r>
          </a:p>
          <a:p>
            <a:pPr lvl="1"/>
            <a:r>
              <a:rPr lang="en-US" sz="3200" b="1" dirty="0">
                <a:effectLst>
                  <a:outerShdw blurRad="38100" dist="38100" dir="2700000" algn="tl">
                    <a:srgbClr val="000000">
                      <a:alpha val="43137"/>
                    </a:srgbClr>
                  </a:outerShdw>
                </a:effectLst>
              </a:rPr>
              <a:t> To be obeyed every day as Lord and Savior and our Wisdom, God’s Wisdom</a:t>
            </a:r>
          </a:p>
          <a:p>
            <a:pPr lvl="1"/>
            <a:r>
              <a:rPr lang="en-US" sz="3200" b="1" dirty="0">
                <a:effectLst>
                  <a:outerShdw blurRad="38100" dist="38100" dir="2700000" algn="tl">
                    <a:srgbClr val="000000">
                      <a:alpha val="43137"/>
                    </a:srgbClr>
                  </a:outerShdw>
                </a:effectLst>
              </a:rPr>
              <a:t> What will it be, Church?</a:t>
            </a:r>
          </a:p>
          <a:p>
            <a:pPr lvl="1"/>
            <a:r>
              <a:rPr lang="en-US" sz="3200" b="1" dirty="0">
                <a:effectLst>
                  <a:outerShdw blurRad="38100" dist="38100" dir="2700000" algn="tl">
                    <a:srgbClr val="000000">
                      <a:alpha val="43137"/>
                    </a:srgbClr>
                  </a:outerShdw>
                </a:effectLst>
              </a:rPr>
              <a:t> Will we be the people of talk, or the people of power?</a:t>
            </a:r>
          </a:p>
          <a:p>
            <a:pPr lvl="1"/>
            <a:r>
              <a:rPr lang="en-US" sz="3200" b="1" dirty="0">
                <a:effectLst>
                  <a:outerShdw blurRad="38100" dist="38100" dir="2700000" algn="tl">
                    <a:srgbClr val="000000">
                      <a:alpha val="43137"/>
                    </a:srgbClr>
                  </a:outerShdw>
                </a:effectLst>
              </a:rPr>
              <a:t> My hope is that we would choose power and that we would obey God even though it can inconvenience us</a:t>
            </a:r>
          </a:p>
          <a:p>
            <a:pPr lvl="1"/>
            <a:r>
              <a:rPr lang="en-US" sz="3200" b="1" dirty="0">
                <a:effectLst>
                  <a:outerShdw blurRad="38100" dist="38100" dir="2700000" algn="tl">
                    <a:srgbClr val="000000">
                      <a:alpha val="43137"/>
                    </a:srgbClr>
                  </a:outerShdw>
                </a:effectLst>
              </a:rPr>
              <a:t> To remember those who came before us to stand firm in love, kindness, but most importantly, the truth of Christ</a:t>
            </a:r>
          </a:p>
        </p:txBody>
      </p:sp>
    </p:spTree>
    <p:extLst>
      <p:ext uri="{BB962C8B-B14F-4D97-AF65-F5344CB8AC3E}">
        <p14:creationId xmlns:p14="http://schemas.microsoft.com/office/powerpoint/2010/main" val="15436304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5580</TotalTime>
  <Words>1734</Words>
  <Application>Microsoft Office PowerPoint</Application>
  <PresentationFormat>Custom</PresentationFormat>
  <Paragraphs>133</Paragraphs>
  <Slides>17</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Euphemia</vt:lpstr>
      <vt:lpstr>Serenity 16x9</vt:lpstr>
      <vt:lpstr>I Corinthians 4:14-21</vt:lpstr>
      <vt:lpstr>The Wide World</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93</cp:revision>
  <dcterms:created xsi:type="dcterms:W3CDTF">2017-08-10T21:04:20Z</dcterms:created>
  <dcterms:modified xsi:type="dcterms:W3CDTF">2022-09-16T18:13:53Z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