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handoutMasterIdLst>
    <p:handoutMasterId r:id="rId20"/>
  </p:handoutMasterIdLst>
  <p:sldIdLst>
    <p:sldId id="257" r:id="rId5"/>
    <p:sldId id="446" r:id="rId6"/>
    <p:sldId id="441" r:id="rId7"/>
    <p:sldId id="281" r:id="rId8"/>
    <p:sldId id="497" r:id="rId9"/>
    <p:sldId id="293" r:id="rId10"/>
    <p:sldId id="294" r:id="rId11"/>
    <p:sldId id="498" r:id="rId12"/>
    <p:sldId id="499" r:id="rId13"/>
    <p:sldId id="500" r:id="rId14"/>
    <p:sldId id="501" r:id="rId15"/>
    <p:sldId id="502" r:id="rId16"/>
    <p:sldId id="503" r:id="rId17"/>
    <p:sldId id="279" r:id="rId18"/>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3" autoAdjust="0"/>
    <p:restoredTop sz="86457" autoAdjust="0"/>
  </p:normalViewPr>
  <p:slideViewPr>
    <p:cSldViewPr>
      <p:cViewPr varScale="1">
        <p:scale>
          <a:sx n="52" d="100"/>
          <a:sy n="52" d="100"/>
        </p:scale>
        <p:origin x="132" y="870"/>
      </p:cViewPr>
      <p:guideLst>
        <p:guide pos="3839"/>
        <p:guide orient="horz" pos="2160"/>
      </p:guideLst>
    </p:cSldViewPr>
  </p:slideViewPr>
  <p:outlineViewPr>
    <p:cViewPr>
      <p:scale>
        <a:sx n="33" d="100"/>
        <a:sy n="33" d="100"/>
      </p:scale>
      <p:origin x="0" y="-9318"/>
    </p:cViewPr>
  </p:outlineViewPr>
  <p:notesTextViewPr>
    <p:cViewPr>
      <p:scale>
        <a:sx n="1" d="1"/>
        <a:sy n="1" d="1"/>
      </p:scale>
      <p:origin x="0" y="0"/>
    </p:cViewPr>
  </p:notesTextViewPr>
  <p:notesViewPr>
    <p:cSldViewPr>
      <p:cViewPr varScale="1">
        <p:scale>
          <a:sx n="63" d="100"/>
          <a:sy n="63" d="100"/>
        </p:scale>
        <p:origin x="1986"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A5A207F-0F91-42F2-96D0-049C6003623B}" type="datetimeFigureOut">
              <a:rPr lang="en-US"/>
              <a:t>9/9/2022</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C567D4A-04CB-4EDF-8FB1-342A02FC8EC5}" type="slidenum">
              <a:rPr/>
              <a:t>‹#›</a:t>
            </a:fld>
            <a:endParaRPr/>
          </a:p>
        </p:txBody>
      </p:sp>
    </p:spTree>
    <p:extLst>
      <p:ext uri="{BB962C8B-B14F-4D97-AF65-F5344CB8AC3E}">
        <p14:creationId xmlns:p14="http://schemas.microsoft.com/office/powerpoint/2010/main" val="15801253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CC13F5-F2B1-464B-BE8F-27ABFBD2FBDE}" type="datetimeFigureOut">
              <a:rPr lang="en-US"/>
              <a:t>9/9/2022</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61351F-DBB1-4664-ADA9-83BC7CB8848D}" type="slidenum">
              <a:rPr/>
              <a:t>‹#›</a:t>
            </a:fld>
            <a:endParaRPr/>
          </a:p>
        </p:txBody>
      </p:sp>
    </p:spTree>
    <p:extLst>
      <p:ext uri="{BB962C8B-B14F-4D97-AF65-F5344CB8AC3E}">
        <p14:creationId xmlns:p14="http://schemas.microsoft.com/office/powerpoint/2010/main" val="3642362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61351F-DBB1-4664-ADA9-83BC7CB8848D}" type="slidenum">
              <a:rPr lang="en-US" smtClean="0"/>
              <a:t>1</a:t>
            </a:fld>
            <a:endParaRPr lang="en-US"/>
          </a:p>
        </p:txBody>
      </p:sp>
    </p:spTree>
    <p:extLst>
      <p:ext uri="{BB962C8B-B14F-4D97-AF65-F5344CB8AC3E}">
        <p14:creationId xmlns:p14="http://schemas.microsoft.com/office/powerpoint/2010/main" val="2957249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7</a:t>
            </a:fld>
            <a:endParaRPr lang="en-US"/>
          </a:p>
        </p:txBody>
      </p:sp>
    </p:spTree>
    <p:extLst>
      <p:ext uri="{BB962C8B-B14F-4D97-AF65-F5344CB8AC3E}">
        <p14:creationId xmlns:p14="http://schemas.microsoft.com/office/powerpoint/2010/main" val="3296034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8</a:t>
            </a:fld>
            <a:endParaRPr lang="en-US"/>
          </a:p>
        </p:txBody>
      </p:sp>
    </p:spTree>
    <p:extLst>
      <p:ext uri="{BB962C8B-B14F-4D97-AF65-F5344CB8AC3E}">
        <p14:creationId xmlns:p14="http://schemas.microsoft.com/office/powerpoint/2010/main" val="2913662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9</a:t>
            </a:fld>
            <a:endParaRPr lang="en-US"/>
          </a:p>
        </p:txBody>
      </p:sp>
    </p:spTree>
    <p:extLst>
      <p:ext uri="{BB962C8B-B14F-4D97-AF65-F5344CB8AC3E}">
        <p14:creationId xmlns:p14="http://schemas.microsoft.com/office/powerpoint/2010/main" val="12175804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10</a:t>
            </a:fld>
            <a:endParaRPr lang="en-US"/>
          </a:p>
        </p:txBody>
      </p:sp>
    </p:spTree>
    <p:extLst>
      <p:ext uri="{BB962C8B-B14F-4D97-AF65-F5344CB8AC3E}">
        <p14:creationId xmlns:p14="http://schemas.microsoft.com/office/powerpoint/2010/main" val="1346347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11</a:t>
            </a:fld>
            <a:endParaRPr lang="en-US"/>
          </a:p>
        </p:txBody>
      </p:sp>
    </p:spTree>
    <p:extLst>
      <p:ext uri="{BB962C8B-B14F-4D97-AF65-F5344CB8AC3E}">
        <p14:creationId xmlns:p14="http://schemas.microsoft.com/office/powerpoint/2010/main" val="23146058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12</a:t>
            </a:fld>
            <a:endParaRPr lang="en-US"/>
          </a:p>
        </p:txBody>
      </p:sp>
    </p:spTree>
    <p:extLst>
      <p:ext uri="{BB962C8B-B14F-4D97-AF65-F5344CB8AC3E}">
        <p14:creationId xmlns:p14="http://schemas.microsoft.com/office/powerpoint/2010/main" val="17111891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13</a:t>
            </a:fld>
            <a:endParaRPr lang="en-US"/>
          </a:p>
        </p:txBody>
      </p:sp>
    </p:spTree>
    <p:extLst>
      <p:ext uri="{BB962C8B-B14F-4D97-AF65-F5344CB8AC3E}">
        <p14:creationId xmlns:p14="http://schemas.microsoft.com/office/powerpoint/2010/main" val="27747703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93814" y="990600"/>
            <a:ext cx="8458200" cy="3200400"/>
          </a:xfrm>
        </p:spPr>
        <p:txBody>
          <a:bodyPr>
            <a:normAutofit/>
          </a:bodyPr>
          <a:lstStyle>
            <a:lvl1pPr>
              <a:defRPr sz="6000"/>
            </a:lvl1pPr>
          </a:lstStyle>
          <a:p>
            <a:r>
              <a:rPr lang="en-US"/>
              <a:t>Click to edit Master title style</a:t>
            </a:r>
            <a:endParaRPr/>
          </a:p>
        </p:txBody>
      </p:sp>
      <p:sp>
        <p:nvSpPr>
          <p:cNvPr id="3" name="Subtitle 2"/>
          <p:cNvSpPr>
            <a:spLocks noGrp="1"/>
          </p:cNvSpPr>
          <p:nvPr>
            <p:ph type="subTitle" idx="1"/>
          </p:nvPr>
        </p:nvSpPr>
        <p:spPr>
          <a:xfrm>
            <a:off x="1293813" y="4267200"/>
            <a:ext cx="8458200" cy="1371600"/>
          </a:xfrm>
        </p:spPr>
        <p:txBody>
          <a:bodyPr>
            <a:normAutofit/>
          </a:bodyPr>
          <a:lstStyle>
            <a:lvl1pPr marL="0" indent="0" algn="l">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9/9/2022</a:t>
            </a:fld>
            <a:endParaRPr lang="en-US" dirty="0"/>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413538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9/9/2022</a:t>
            </a:fld>
            <a:endParaRPr lang="en-US" dirty="0"/>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1594768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93813" y="2057400"/>
            <a:ext cx="8458201" cy="2666999"/>
          </a:xfrm>
        </p:spPr>
        <p:txBody>
          <a:bodyPr anchor="b">
            <a:normAutofit/>
          </a:bodyPr>
          <a:lstStyle>
            <a:lvl1pPr algn="l">
              <a:defRPr sz="4800" b="0" i="0" cap="none" baseline="0"/>
            </a:lvl1pPr>
          </a:lstStyle>
          <a:p>
            <a:r>
              <a:rPr lang="en-US"/>
              <a:t>Click to edit Master title style</a:t>
            </a:r>
            <a:endParaRPr/>
          </a:p>
        </p:txBody>
      </p:sp>
      <p:sp>
        <p:nvSpPr>
          <p:cNvPr id="3" name="Text Placeholder 2"/>
          <p:cNvSpPr>
            <a:spLocks noGrp="1"/>
          </p:cNvSpPr>
          <p:nvPr>
            <p:ph type="body" idx="1"/>
          </p:nvPr>
        </p:nvSpPr>
        <p:spPr>
          <a:xfrm>
            <a:off x="1293813" y="4876800"/>
            <a:ext cx="8458201" cy="1143000"/>
          </a:xfrm>
        </p:spPr>
        <p:txBody>
          <a:bodyPr anchor="t">
            <a:norm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9/9/2022</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378620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293812" y="1676400"/>
            <a:ext cx="4700016"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02035" y="1676401"/>
            <a:ext cx="4700016"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lvl1pPr>
              <a:defRPr sz="1100"/>
            </a:lvl1pPr>
          </a:lstStyle>
          <a:p>
            <a:fld id="{3CD9712D-992A-4AB1-A5C2-575F75921AA2}" type="datetimeFigureOut">
              <a:rPr lang="en-US" smtClean="0"/>
              <a:pPr/>
              <a:t>9/9/2022</a:t>
            </a:fld>
            <a:endParaRPr lang="en-US" dirty="0"/>
          </a:p>
        </p:txBody>
      </p:sp>
      <p:sp>
        <p:nvSpPr>
          <p:cNvPr id="6" name="Footer Placeholder 5"/>
          <p:cNvSpPr>
            <a:spLocks noGrp="1"/>
          </p:cNvSpPr>
          <p:nvPr>
            <p:ph type="ftr" sz="quarter" idx="11"/>
          </p:nvPr>
        </p:nvSpPr>
        <p:spPr/>
        <p:txBody>
          <a:bodyPr/>
          <a:lstStyle>
            <a:lvl1pPr>
              <a:defRPr sz="1100"/>
            </a:lvl1pPr>
          </a:lstStyle>
          <a:p>
            <a:endParaRPr lang="en-US"/>
          </a:p>
        </p:txBody>
      </p:sp>
      <p:sp>
        <p:nvSpPr>
          <p:cNvPr id="7" name="Slide Number Placeholder 6"/>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107462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293813" y="1676399"/>
            <a:ext cx="4701142"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3813" y="2516457"/>
            <a:ext cx="4701142"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91754" y="1676399"/>
            <a:ext cx="4703259"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1754" y="2516457"/>
            <a:ext cx="4703259"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lvl1pPr>
              <a:defRPr sz="1100"/>
            </a:lvl1pPr>
          </a:lstStyle>
          <a:p>
            <a:fld id="{3CD9712D-992A-4AB1-A5C2-575F75921AA2}" type="datetimeFigureOut">
              <a:rPr lang="en-US" smtClean="0"/>
              <a:pPr/>
              <a:t>9/9/2022</a:t>
            </a:fld>
            <a:endParaRPr lang="en-US" dirty="0"/>
          </a:p>
        </p:txBody>
      </p:sp>
      <p:sp>
        <p:nvSpPr>
          <p:cNvPr id="8" name="Footer Placeholder 7"/>
          <p:cNvSpPr>
            <a:spLocks noGrp="1"/>
          </p:cNvSpPr>
          <p:nvPr>
            <p:ph type="ftr" sz="quarter" idx="11"/>
          </p:nvPr>
        </p:nvSpPr>
        <p:spPr/>
        <p:txBody>
          <a:bodyPr/>
          <a:lstStyle>
            <a:lvl1pPr>
              <a:defRPr sz="1100"/>
            </a:lvl1pPr>
          </a:lstStyle>
          <a:p>
            <a:endParaRPr lang="en-US"/>
          </a:p>
        </p:txBody>
      </p:sp>
      <p:sp>
        <p:nvSpPr>
          <p:cNvPr id="9" name="Slide Number Placeholder 8"/>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1688552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lvl1pPr>
              <a:defRPr sz="1100"/>
            </a:lvl1pPr>
          </a:lstStyle>
          <a:p>
            <a:fld id="{3CD9712D-992A-4AB1-A5C2-575F75921AA2}" type="datetimeFigureOut">
              <a:rPr lang="en-US" smtClean="0"/>
              <a:pPr/>
              <a:t>9/9/2022</a:t>
            </a:fld>
            <a:endParaRPr lang="en-US" dirty="0"/>
          </a:p>
        </p:txBody>
      </p:sp>
      <p:sp>
        <p:nvSpPr>
          <p:cNvPr id="4" name="Footer Placeholder 3"/>
          <p:cNvSpPr>
            <a:spLocks noGrp="1"/>
          </p:cNvSpPr>
          <p:nvPr>
            <p:ph type="ftr" sz="quarter" idx="11"/>
          </p:nvPr>
        </p:nvSpPr>
        <p:spPr/>
        <p:txBody>
          <a:bodyPr/>
          <a:lstStyle>
            <a:lvl1pPr>
              <a:defRPr sz="1100"/>
            </a:lvl1pPr>
          </a:lstStyle>
          <a:p>
            <a:endParaRPr lang="en-US"/>
          </a:p>
        </p:txBody>
      </p:sp>
      <p:sp>
        <p:nvSpPr>
          <p:cNvPr id="5" name="Slide Number Placeholder 4"/>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261595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sz="1100"/>
            </a:lvl1pPr>
          </a:lstStyle>
          <a:p>
            <a:fld id="{3CD9712D-992A-4AB1-A5C2-575F75921AA2}" type="datetimeFigureOut">
              <a:rPr lang="en-US" smtClean="0"/>
              <a:pPr/>
              <a:t>9/9/2022</a:t>
            </a:fld>
            <a:endParaRPr lang="en-US" dirty="0"/>
          </a:p>
        </p:txBody>
      </p:sp>
      <p:sp>
        <p:nvSpPr>
          <p:cNvPr id="3" name="Footer Placeholder 2"/>
          <p:cNvSpPr>
            <a:spLocks noGrp="1"/>
          </p:cNvSpPr>
          <p:nvPr>
            <p:ph type="ftr" sz="quarter" idx="11"/>
          </p:nvPr>
        </p:nvSpPr>
        <p:spPr/>
        <p:txBody>
          <a:bodyPr/>
          <a:lstStyle>
            <a:lvl1pPr>
              <a:defRPr sz="1100"/>
            </a:lvl1pPr>
          </a:lstStyle>
          <a:p>
            <a:endParaRPr lang="en-US"/>
          </a:p>
        </p:txBody>
      </p:sp>
      <p:sp>
        <p:nvSpPr>
          <p:cNvPr id="4" name="Slide Number Placeholder 3"/>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743399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0811" y="1676400"/>
            <a:ext cx="3810000" cy="2438400"/>
          </a:xfrm>
        </p:spPr>
        <p:txBody>
          <a:bodyPr anchor="b">
            <a:normAutofit/>
          </a:bodyPr>
          <a:lstStyle>
            <a:lvl1pPr algn="l">
              <a:defRPr sz="3200" b="0"/>
            </a:lvl1pPr>
          </a:lstStyle>
          <a:p>
            <a:r>
              <a:rPr lang="en-US"/>
              <a:t>Click to edit Master title style</a:t>
            </a:r>
            <a:endParaRPr dirty="0"/>
          </a:p>
        </p:txBody>
      </p:sp>
      <p:sp>
        <p:nvSpPr>
          <p:cNvPr id="3" name="Content Placeholder 2"/>
          <p:cNvSpPr>
            <a:spLocks noGrp="1"/>
          </p:cNvSpPr>
          <p:nvPr>
            <p:ph idx="1"/>
          </p:nvPr>
        </p:nvSpPr>
        <p:spPr>
          <a:xfrm>
            <a:off x="1293813" y="685800"/>
            <a:ext cx="617220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7770811" y="4191000"/>
            <a:ext cx="3810000"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sz="1100"/>
            </a:lvl1pPr>
          </a:lstStyle>
          <a:p>
            <a:fld id="{3CD9712D-992A-4AB1-A5C2-575F75921AA2}" type="datetimeFigureOut">
              <a:rPr lang="en-US" smtClean="0"/>
              <a:pPr/>
              <a:t>9/9/2022</a:t>
            </a:fld>
            <a:endParaRPr lang="en-US"/>
          </a:p>
        </p:txBody>
      </p:sp>
      <p:sp>
        <p:nvSpPr>
          <p:cNvPr id="6" name="Footer Placeholder 5"/>
          <p:cNvSpPr>
            <a:spLocks noGrp="1"/>
          </p:cNvSpPr>
          <p:nvPr>
            <p:ph type="ftr" sz="quarter" idx="11"/>
          </p:nvPr>
        </p:nvSpPr>
        <p:spPr/>
        <p:txBody>
          <a:bodyPr/>
          <a:lstStyle>
            <a:lvl1pPr>
              <a:defRPr sz="1100"/>
            </a:lvl1pPr>
          </a:lstStyle>
          <a:p>
            <a:endParaRPr lang="en-US"/>
          </a:p>
        </p:txBody>
      </p:sp>
      <p:sp>
        <p:nvSpPr>
          <p:cNvPr id="7" name="Slide Number Placeholder 6"/>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828858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0812" y="1676400"/>
            <a:ext cx="3810000" cy="2438400"/>
          </a:xfrm>
        </p:spPr>
        <p:txBody>
          <a:bodyPr anchor="b">
            <a:noAutofit/>
          </a:bodyPr>
          <a:lstStyle>
            <a:lvl1pPr algn="l">
              <a:defRPr sz="3200"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1522412" y="0"/>
            <a:ext cx="5943601" cy="6858000"/>
          </a:xfrm>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7770812" y="4191000"/>
            <a:ext cx="3810000"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839490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1600200">
              <a:defRPr/>
            </a:lvl6pPr>
            <a:lvl7pPr marL="1874520">
              <a:defRPr/>
            </a:lvl7pPr>
            <a:lvl8pPr marL="2148840">
              <a:defRPr/>
            </a:lvl8pPr>
            <a:lvl9pPr marL="242316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9/9/2022</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857575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52014" y="381000"/>
            <a:ext cx="1904998" cy="57912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293814" y="381000"/>
            <a:ext cx="8305800" cy="5791200"/>
          </a:xfrm>
        </p:spPr>
        <p:txBody>
          <a:bodyPr vert="eaVert"/>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9/9/2022</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132264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a:xfrm>
            <a:off x="836614" y="0"/>
            <a:ext cx="11352212" cy="6858000"/>
          </a:xfrm>
          <a:prstGeom prst="rect">
            <a:avLst/>
          </a:prstGeom>
          <a:gradFill>
            <a:gsLst>
              <a:gs pos="0">
                <a:schemeClr val="bg1">
                  <a:alpha val="60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Placeholder 1"/>
          <p:cNvSpPr>
            <a:spLocks noGrp="1"/>
          </p:cNvSpPr>
          <p:nvPr>
            <p:ph type="title"/>
          </p:nvPr>
        </p:nvSpPr>
        <p:spPr>
          <a:xfrm>
            <a:off x="1293813" y="381000"/>
            <a:ext cx="9601200" cy="1143000"/>
          </a:xfrm>
          <a:prstGeom prst="rect">
            <a:avLst/>
          </a:prstGeom>
        </p:spPr>
        <p:txBody>
          <a:bodyPr vert="horz" lIns="91440" tIns="45720" rIns="91440" bIns="45720" rtlCol="0" anchor="b">
            <a:normAutofit/>
          </a:bodyPr>
          <a:lstStyle/>
          <a:p>
            <a:r>
              <a:rPr lang="en-US"/>
              <a:t>Click to edit Master title style</a:t>
            </a:r>
            <a:endParaRPr dirty="0"/>
          </a:p>
        </p:txBody>
      </p:sp>
      <p:sp>
        <p:nvSpPr>
          <p:cNvPr id="3" name="Text Placeholder 2"/>
          <p:cNvSpPr>
            <a:spLocks noGrp="1"/>
          </p:cNvSpPr>
          <p:nvPr>
            <p:ph type="body" idx="1"/>
          </p:nvPr>
        </p:nvSpPr>
        <p:spPr>
          <a:xfrm>
            <a:off x="1293813" y="1676400"/>
            <a:ext cx="9601200" cy="44958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1271781" y="6356351"/>
            <a:ext cx="2844059" cy="365125"/>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fld id="{3CD9712D-992A-4AB1-A5C2-575F75921AA2}" type="datetimeFigureOut">
              <a:rPr lang="en-US" smtClean="0"/>
              <a:pPr/>
              <a:t>9/9/2022</a:t>
            </a:fld>
            <a:endParaRPr lang="en-US" dirty="0"/>
          </a:p>
        </p:txBody>
      </p:sp>
      <p:sp>
        <p:nvSpPr>
          <p:cNvPr id="5" name="Footer Placeholder 4"/>
          <p:cNvSpPr>
            <a:spLocks noGrp="1"/>
          </p:cNvSpPr>
          <p:nvPr>
            <p:ph type="ftr" sz="quarter" idx="3"/>
          </p:nvPr>
        </p:nvSpPr>
        <p:spPr>
          <a:xfrm>
            <a:off x="4164515" y="6356351"/>
            <a:ext cx="3859795" cy="365125"/>
          </a:xfrm>
          <a:prstGeom prst="rect">
            <a:avLst/>
          </a:prstGeom>
        </p:spPr>
        <p:txBody>
          <a:bodyPr vert="horz" lIns="91440" tIns="45720" rIns="91440" bIns="45720" rtlCol="0" anchor="ctr"/>
          <a:lstStyle>
            <a:lvl1pPr algn="ctr">
              <a:defRPr sz="1100">
                <a:solidFill>
                  <a:schemeClr val="tx1">
                    <a:lumMod val="90000"/>
                    <a:lumOff val="10000"/>
                  </a:schemeClr>
                </a:solidFill>
              </a:defRPr>
            </a:lvl1pPr>
          </a:lstStyle>
          <a:p>
            <a:endParaRPr lang="en-US"/>
          </a:p>
        </p:txBody>
      </p:sp>
      <p:sp>
        <p:nvSpPr>
          <p:cNvPr id="6" name="Slide Number Placeholder 5"/>
          <p:cNvSpPr>
            <a:spLocks noGrp="1"/>
          </p:cNvSpPr>
          <p:nvPr>
            <p:ph type="sldNum" sz="quarter" idx="4"/>
          </p:nvPr>
        </p:nvSpPr>
        <p:spPr>
          <a:xfrm>
            <a:off x="8051225" y="6356351"/>
            <a:ext cx="2844059" cy="365125"/>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5287214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6600" dirty="0"/>
              <a:t>I Corinthians 4:6-13</a:t>
            </a:r>
          </a:p>
        </p:txBody>
      </p:sp>
      <p:sp>
        <p:nvSpPr>
          <p:cNvPr id="3" name="Subtitle 2"/>
          <p:cNvSpPr>
            <a:spLocks noGrp="1"/>
          </p:cNvSpPr>
          <p:nvPr>
            <p:ph type="subTitle" idx="1"/>
          </p:nvPr>
        </p:nvSpPr>
        <p:spPr/>
        <p:txBody>
          <a:bodyPr>
            <a:normAutofit/>
          </a:bodyPr>
          <a:lstStyle/>
          <a:p>
            <a:r>
              <a:rPr lang="en-US" sz="4400" b="1" dirty="0">
                <a:effectLst>
                  <a:outerShdw blurRad="38100" dist="38100" dir="2700000" algn="tl">
                    <a:srgbClr val="000000">
                      <a:alpha val="43137"/>
                    </a:srgbClr>
                  </a:outerShdw>
                </a:effectLst>
              </a:rPr>
              <a:t>Be Humble</a:t>
            </a:r>
          </a:p>
        </p:txBody>
      </p:sp>
    </p:spTree>
    <p:extLst>
      <p:ext uri="{BB962C8B-B14F-4D97-AF65-F5344CB8AC3E}">
        <p14:creationId xmlns:p14="http://schemas.microsoft.com/office/powerpoint/2010/main" val="31981769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a:stretch>
        </a:blip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FC9CB78-28C7-5936-4B6F-968989BC20F9}"/>
              </a:ext>
            </a:extLst>
          </p:cNvPr>
          <p:cNvSpPr>
            <a:spLocks noGrp="1"/>
          </p:cNvSpPr>
          <p:nvPr>
            <p:ph type="title"/>
          </p:nvPr>
        </p:nvSpPr>
        <p:spPr>
          <a:xfrm>
            <a:off x="1064934" y="305614"/>
            <a:ext cx="10055783" cy="473290"/>
          </a:xfrm>
        </p:spPr>
        <p:txBody>
          <a:bodyPr>
            <a:noAutofit/>
          </a:bodyPr>
          <a:lstStyle/>
          <a:p>
            <a:pPr algn="ctr"/>
            <a:r>
              <a:rPr lang="en-US" sz="1999" b="1" dirty="0">
                <a:effectLst>
                  <a:outerShdw blurRad="38100" dist="38100" dir="2700000" algn="tl">
                    <a:srgbClr val="000000">
                      <a:alpha val="43137"/>
                    </a:srgbClr>
                  </a:outerShdw>
                </a:effectLst>
              </a:rPr>
              <a:t>The Wide World</a:t>
            </a:r>
          </a:p>
        </p:txBody>
      </p:sp>
      <p:pic>
        <p:nvPicPr>
          <p:cNvPr id="3" name="Picture 2" descr="Map&#10;&#10;Description automatically generated">
            <a:extLst>
              <a:ext uri="{FF2B5EF4-FFF2-40B4-BE49-F238E27FC236}">
                <a16:creationId xmlns:a16="http://schemas.microsoft.com/office/drawing/2014/main" id="{7AE25BED-1FFF-F040-8D90-61F4CC66F9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5443" y="778903"/>
            <a:ext cx="8757938" cy="6078204"/>
          </a:xfrm>
          <a:prstGeom prst="rect">
            <a:avLst/>
          </a:prstGeom>
        </p:spPr>
      </p:pic>
    </p:spTree>
    <p:extLst>
      <p:ext uri="{BB962C8B-B14F-4D97-AF65-F5344CB8AC3E}">
        <p14:creationId xmlns:p14="http://schemas.microsoft.com/office/powerpoint/2010/main" val="5397709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a:stretch>
        </a:blip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FC9CB78-28C7-5936-4B6F-968989BC20F9}"/>
              </a:ext>
            </a:extLst>
          </p:cNvPr>
          <p:cNvSpPr>
            <a:spLocks noGrp="1"/>
          </p:cNvSpPr>
          <p:nvPr>
            <p:ph type="title"/>
          </p:nvPr>
        </p:nvSpPr>
        <p:spPr>
          <a:xfrm>
            <a:off x="1064934" y="305614"/>
            <a:ext cx="10055783" cy="473290"/>
          </a:xfrm>
        </p:spPr>
        <p:txBody>
          <a:bodyPr>
            <a:noAutofit/>
          </a:bodyPr>
          <a:lstStyle/>
          <a:p>
            <a:pPr algn="ctr"/>
            <a:r>
              <a:rPr lang="en-US" sz="1999" b="1" dirty="0">
                <a:effectLst>
                  <a:outerShdw blurRad="38100" dist="38100" dir="2700000" algn="tl">
                    <a:srgbClr val="000000">
                      <a:alpha val="43137"/>
                    </a:srgbClr>
                  </a:outerShdw>
                </a:effectLst>
              </a:rPr>
              <a:t>Corinth</a:t>
            </a:r>
          </a:p>
        </p:txBody>
      </p:sp>
      <p:pic>
        <p:nvPicPr>
          <p:cNvPr id="3" name="Picture 2" descr="Map&#10;&#10;Description automatically generated">
            <a:extLst>
              <a:ext uri="{FF2B5EF4-FFF2-40B4-BE49-F238E27FC236}">
                <a16:creationId xmlns:a16="http://schemas.microsoft.com/office/drawing/2014/main" id="{7750C3A2-E92F-B1ED-3884-8C11FBF19C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9574" y="778903"/>
            <a:ext cx="9089677" cy="6078204"/>
          </a:xfrm>
          <a:prstGeom prst="rect">
            <a:avLst/>
          </a:prstGeom>
        </p:spPr>
      </p:pic>
    </p:spTree>
    <p:extLst>
      <p:ext uri="{BB962C8B-B14F-4D97-AF65-F5344CB8AC3E}">
        <p14:creationId xmlns:p14="http://schemas.microsoft.com/office/powerpoint/2010/main" val="32239002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numCol="1">
            <a:normAutofit fontScale="85000" lnSpcReduction="20000"/>
          </a:bodyPr>
          <a:lstStyle/>
          <a:p>
            <a:pPr marL="0" indent="0" algn="ctr">
              <a:lnSpc>
                <a:spcPct val="110000"/>
              </a:lnSpc>
              <a:spcBef>
                <a:spcPts val="0"/>
              </a:spcBef>
              <a:buNone/>
            </a:pPr>
            <a:r>
              <a:rPr lang="en-US" sz="5400" b="1" dirty="0">
                <a:effectLst>
                  <a:outerShdw blurRad="38100" dist="38100" dir="2700000" algn="tl">
                    <a:srgbClr val="000000">
                      <a:alpha val="43137"/>
                    </a:srgbClr>
                  </a:outerShdw>
                </a:effectLst>
              </a:rPr>
              <a:t>6 I have applied all these things to myself and Apollos for your benefit, brothers, that you may learn by us not to go beyond what is written, that none of you may be puffed up in favor of one against another. 7 For who sees anything different in you? What do you have that you did not receive? If then you received it, why do you boast as if you did not receive it?</a:t>
            </a:r>
          </a:p>
          <a:p>
            <a:pPr marL="0" indent="0" algn="ctr">
              <a:lnSpc>
                <a:spcPct val="110000"/>
              </a:lnSpc>
              <a:spcBef>
                <a:spcPts val="0"/>
              </a:spcBef>
              <a:buNone/>
            </a:pPr>
            <a:r>
              <a:rPr lang="en-US" sz="5400" b="1" dirty="0">
                <a:effectLst>
                  <a:outerShdw blurRad="38100" dist="38100" dir="2700000" algn="tl">
                    <a:srgbClr val="000000">
                      <a:alpha val="43137"/>
                    </a:srgbClr>
                  </a:outerShdw>
                </a:effectLst>
              </a:rPr>
              <a:t>(I Corinthians 4:6-7, ESV)</a:t>
            </a:r>
          </a:p>
        </p:txBody>
      </p:sp>
    </p:spTree>
    <p:extLst>
      <p:ext uri="{BB962C8B-B14F-4D97-AF65-F5344CB8AC3E}">
        <p14:creationId xmlns:p14="http://schemas.microsoft.com/office/powerpoint/2010/main" val="2343906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numCol="1">
            <a:normAutofit fontScale="92500"/>
          </a:bodyPr>
          <a:lstStyle/>
          <a:p>
            <a:pPr marL="0" indent="0" algn="ctr">
              <a:lnSpc>
                <a:spcPct val="110000"/>
              </a:lnSpc>
              <a:spcBef>
                <a:spcPts val="0"/>
              </a:spcBef>
              <a:buNone/>
            </a:pPr>
            <a:r>
              <a:rPr lang="en-US" sz="3200" b="1" dirty="0">
                <a:effectLst>
                  <a:outerShdw blurRad="38100" dist="38100" dir="2700000" algn="tl">
                    <a:srgbClr val="000000">
                      <a:alpha val="43137"/>
                    </a:srgbClr>
                  </a:outerShdw>
                </a:effectLst>
              </a:rPr>
              <a:t>8 Already you have all you want! Already you have become rich! Without us you have become kings! And would that you did reign, so that we might share the rule with you! 9 For I think that God has exhibited us apostles as last of all, like men sentenced to death, because we have become a spectacle to the world, to angels, and to men. 10 We are fools for Christ’s sake, but you are wise in Christ. We are weak, but you are strong. You are held in honor, but we in disrepute. 11 To the present hour we hunger and thirst, we are poorly dressed and buffeted and homeless, 12 and we labor, working with our own hands. When reviled, we bless; when persecuted, we endure; 13 when slandered, we entreat. We have become, and are still, like the scum of the world, the refuse of all things.</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(I Corinthians 4:8-13, ESV)</a:t>
            </a:r>
          </a:p>
        </p:txBody>
      </p:sp>
    </p:spTree>
    <p:extLst>
      <p:ext uri="{BB962C8B-B14F-4D97-AF65-F5344CB8AC3E}">
        <p14:creationId xmlns:p14="http://schemas.microsoft.com/office/powerpoint/2010/main" val="151911946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Autofit/>
          </a:bodyPr>
          <a:lstStyle/>
          <a:p>
            <a:pPr marL="0" indent="0" algn="ctr">
              <a:buNone/>
            </a:pPr>
            <a:r>
              <a:rPr lang="en-US" sz="4400" b="1" dirty="0">
                <a:effectLst>
                  <a:outerShdw blurRad="38100" dist="38100" dir="2700000" algn="tl">
                    <a:srgbClr val="000000">
                      <a:alpha val="43137"/>
                    </a:srgbClr>
                  </a:outerShdw>
                </a:effectLst>
              </a:rPr>
              <a:t>Main Point</a:t>
            </a:r>
          </a:p>
          <a:p>
            <a:r>
              <a:rPr lang="en-US" sz="4400" b="1" dirty="0">
                <a:effectLst>
                  <a:outerShdw blurRad="38100" dist="38100" dir="2700000" algn="tl">
                    <a:srgbClr val="000000">
                      <a:alpha val="43137"/>
                    </a:srgbClr>
                  </a:outerShdw>
                </a:effectLst>
              </a:rPr>
              <a:t> These verses take away the metaphors and bring them face to face with the truth</a:t>
            </a:r>
          </a:p>
          <a:p>
            <a:r>
              <a:rPr lang="en-US" sz="4400" b="1" dirty="0">
                <a:effectLst>
                  <a:outerShdw blurRad="38100" dist="38100" dir="2700000" algn="tl">
                    <a:srgbClr val="000000">
                      <a:alpha val="43137"/>
                    </a:srgbClr>
                  </a:outerShdw>
                </a:effectLst>
              </a:rPr>
              <a:t> The view reigning already contrasts the view of already but not yet</a:t>
            </a:r>
          </a:p>
          <a:p>
            <a:r>
              <a:rPr lang="en-US" sz="4400" b="1" dirty="0">
                <a:effectLst>
                  <a:outerShdw blurRad="38100" dist="38100" dir="2700000" algn="tl">
                    <a:srgbClr val="000000">
                      <a:alpha val="43137"/>
                    </a:srgbClr>
                  </a:outerShdw>
                </a:effectLst>
              </a:rPr>
              <a:t> They believe they have attained the fullest riches of righteousness and can live however they desire</a:t>
            </a:r>
          </a:p>
          <a:p>
            <a:r>
              <a:rPr lang="en-US" sz="4400" b="1" dirty="0">
                <a:effectLst>
                  <a:outerShdw blurRad="38100" dist="38100" dir="2700000" algn="tl">
                    <a:srgbClr val="000000">
                      <a:alpha val="43137"/>
                    </a:srgbClr>
                  </a:outerShdw>
                </a:effectLst>
              </a:rPr>
              <a:t> The Apostles struggle against this world and suffer in it for Christ. </a:t>
            </a:r>
          </a:p>
        </p:txBody>
      </p:sp>
    </p:spTree>
    <p:extLst>
      <p:ext uri="{BB962C8B-B14F-4D97-AF65-F5344CB8AC3E}">
        <p14:creationId xmlns:p14="http://schemas.microsoft.com/office/powerpoint/2010/main" val="41039146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7" dur="5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85000" lnSpcReduction="20000"/>
          </a:bodyPr>
          <a:lstStyle/>
          <a:p>
            <a:pPr marL="0" indent="0" algn="ctr">
              <a:buNone/>
            </a:pPr>
            <a:r>
              <a:rPr lang="en-US" sz="3200" b="1" dirty="0">
                <a:effectLst>
                  <a:outerShdw blurRad="38100" dist="38100" dir="2700000" algn="tl">
                    <a:srgbClr val="000000">
                      <a:alpha val="43137"/>
                    </a:srgbClr>
                  </a:outerShdw>
                </a:effectLst>
              </a:rPr>
              <a:t>Application Points</a:t>
            </a:r>
          </a:p>
          <a:p>
            <a:pPr rtl="0" eaLnBrk="1" latinLnBrk="0" hangingPunct="1"/>
            <a:r>
              <a:rPr lang="en-US" sz="3200" b="1" kern="1200" dirty="0">
                <a:solidFill>
                  <a:schemeClr val="tx1"/>
                </a:solidFill>
                <a:effectLst>
                  <a:outerShdw blurRad="38100" dist="38100" dir="2700000" algn="tl" rotWithShape="0">
                    <a:srgbClr val="000000">
                      <a:alpha val="43000"/>
                    </a:srgbClr>
                  </a:outerShdw>
                </a:effectLst>
              </a:rPr>
              <a:t>Be Humble</a:t>
            </a:r>
            <a:endParaRPr lang="en-US" sz="3200" dirty="0">
              <a:effectLst/>
            </a:endParaRPr>
          </a:p>
          <a:p>
            <a:pPr lvl="1"/>
            <a:r>
              <a:rPr lang="en-US" sz="3200" b="1" dirty="0">
                <a:effectLst>
                  <a:outerShdw blurRad="38100" dist="38100" dir="2700000" algn="tl">
                    <a:srgbClr val="000000">
                      <a:alpha val="43137"/>
                    </a:srgbClr>
                  </a:outerShdw>
                </a:effectLst>
              </a:rPr>
              <a:t> From these verses to the end of the chapter most see Paul as being biting</a:t>
            </a:r>
          </a:p>
          <a:p>
            <a:pPr lvl="1"/>
            <a:r>
              <a:rPr lang="en-US" sz="3200" b="1" dirty="0">
                <a:effectLst>
                  <a:outerShdw blurRad="38100" dist="38100" dir="2700000" algn="tl">
                    <a:srgbClr val="000000">
                      <a:alpha val="43137"/>
                    </a:srgbClr>
                  </a:outerShdw>
                </a:effectLst>
              </a:rPr>
              <a:t> We ignore Paul’s points to our detriment</a:t>
            </a:r>
          </a:p>
          <a:p>
            <a:pPr lvl="1"/>
            <a:r>
              <a:rPr lang="en-US" sz="3200" b="1" dirty="0">
                <a:effectLst>
                  <a:outerShdw blurRad="38100" dist="38100" dir="2700000" algn="tl">
                    <a:srgbClr val="000000">
                      <a:alpha val="43137"/>
                    </a:srgbClr>
                  </a:outerShdw>
                </a:effectLst>
              </a:rPr>
              <a:t> These are significant truths that we should take seriously</a:t>
            </a:r>
          </a:p>
          <a:p>
            <a:pPr lvl="1"/>
            <a:r>
              <a:rPr lang="en-US" sz="3200" b="1" dirty="0">
                <a:effectLst>
                  <a:outerShdw blurRad="38100" dist="38100" dir="2700000" algn="tl">
                    <a:srgbClr val="000000">
                      <a:alpha val="43137"/>
                    </a:srgbClr>
                  </a:outerShdw>
                </a:effectLst>
              </a:rPr>
              <a:t> The first and foundational principle is in verses 6-7</a:t>
            </a:r>
          </a:p>
          <a:p>
            <a:pPr lvl="1"/>
            <a:r>
              <a:rPr lang="en-US" sz="3200" b="1" dirty="0">
                <a:effectLst>
                  <a:outerShdw blurRad="38100" dist="38100" dir="2700000" algn="tl">
                    <a:srgbClr val="000000">
                      <a:alpha val="43137"/>
                    </a:srgbClr>
                  </a:outerShdw>
                </a:effectLst>
              </a:rPr>
              <a:t> Paul’s point up to now has been that they own the teachers because they are owned by Christ</a:t>
            </a:r>
          </a:p>
          <a:p>
            <a:pPr lvl="1"/>
            <a:r>
              <a:rPr lang="en-US" sz="3200" b="1" dirty="0">
                <a:effectLst>
                  <a:outerShdw blurRad="38100" dist="38100" dir="2700000" algn="tl">
                    <a:srgbClr val="000000">
                      <a:alpha val="43137"/>
                    </a:srgbClr>
                  </a:outerShdw>
                </a:effectLst>
              </a:rPr>
              <a:t> They are not their own</a:t>
            </a:r>
          </a:p>
          <a:p>
            <a:pPr lvl="1"/>
            <a:r>
              <a:rPr lang="en-US" sz="3200" b="1" dirty="0">
                <a:effectLst>
                  <a:outerShdw blurRad="38100" dist="38100" dir="2700000" algn="tl">
                    <a:srgbClr val="000000">
                      <a:alpha val="43137"/>
                    </a:srgbClr>
                  </a:outerShdw>
                </a:effectLst>
              </a:rPr>
              <a:t> While they have ben given the gift of the Spirit, they have begun to think that it is something they have done</a:t>
            </a:r>
          </a:p>
          <a:p>
            <a:pPr lvl="1"/>
            <a:r>
              <a:rPr lang="en-US" sz="3200" b="1" dirty="0">
                <a:effectLst>
                  <a:outerShdw blurRad="38100" dist="38100" dir="2700000" algn="tl">
                    <a:srgbClr val="000000">
                      <a:alpha val="43137"/>
                    </a:srgbClr>
                  </a:outerShdw>
                </a:effectLst>
              </a:rPr>
              <a:t> The same is true of physical blessings</a:t>
            </a:r>
          </a:p>
          <a:p>
            <a:pPr lvl="1"/>
            <a:r>
              <a:rPr lang="en-US" sz="3200" b="1" dirty="0">
                <a:effectLst>
                  <a:outerShdw blurRad="38100" dist="38100" dir="2700000" algn="tl">
                    <a:srgbClr val="000000">
                      <a:alpha val="43137"/>
                    </a:srgbClr>
                  </a:outerShdw>
                </a:effectLst>
              </a:rPr>
              <a:t> Everything they have received is because of God</a:t>
            </a:r>
          </a:p>
          <a:p>
            <a:pPr lvl="1"/>
            <a:r>
              <a:rPr lang="en-US" sz="3200" b="1" dirty="0">
                <a:effectLst>
                  <a:outerShdw blurRad="38100" dist="38100" dir="2700000" algn="tl">
                    <a:srgbClr val="000000">
                      <a:alpha val="43137"/>
                    </a:srgbClr>
                  </a:outerShdw>
                </a:effectLst>
              </a:rPr>
              <a:t> There are those who believe they can do whatever they want with their money</a:t>
            </a:r>
          </a:p>
          <a:p>
            <a:pPr lvl="1"/>
            <a:r>
              <a:rPr lang="en-US" sz="3200" b="1" dirty="0">
                <a:effectLst>
                  <a:outerShdw blurRad="38100" dist="38100" dir="2700000" algn="tl">
                    <a:srgbClr val="000000">
                      <a:alpha val="43137"/>
                    </a:srgbClr>
                  </a:outerShdw>
                </a:effectLst>
              </a:rPr>
              <a:t> Those who believe they have put in the hard work therefore they can do whatever they want with their prosperity</a:t>
            </a:r>
          </a:p>
        </p:txBody>
      </p:sp>
    </p:spTree>
    <p:extLst>
      <p:ext uri="{BB962C8B-B14F-4D97-AF65-F5344CB8AC3E}">
        <p14:creationId xmlns:p14="http://schemas.microsoft.com/office/powerpoint/2010/main" val="14148575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barn(inVertic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barn(inVertic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barn(inVertic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barn(inVertic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barn(inVertic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barn(inVertic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barn(inVertic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barn(inVertical)">
                                      <p:cBhvr>
                                        <p:cTn id="42" dur="500"/>
                                        <p:tgtEl>
                                          <p:spTgt spid="1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14">
                                            <p:txEl>
                                              <p:pRg st="10" end="10"/>
                                            </p:txEl>
                                          </p:spTgt>
                                        </p:tgtEl>
                                        <p:attrNameLst>
                                          <p:attrName>style.visibility</p:attrName>
                                        </p:attrNameLst>
                                      </p:cBhvr>
                                      <p:to>
                                        <p:strVal val="visible"/>
                                      </p:to>
                                    </p:set>
                                    <p:animEffect transition="in" filter="barn(inVertical)">
                                      <p:cBhvr>
                                        <p:cTn id="47" dur="500"/>
                                        <p:tgtEl>
                                          <p:spTgt spid="14">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14">
                                            <p:txEl>
                                              <p:pRg st="11" end="11"/>
                                            </p:txEl>
                                          </p:spTgt>
                                        </p:tgtEl>
                                        <p:attrNameLst>
                                          <p:attrName>style.visibility</p:attrName>
                                        </p:attrNameLst>
                                      </p:cBhvr>
                                      <p:to>
                                        <p:strVal val="visible"/>
                                      </p:to>
                                    </p:set>
                                    <p:animEffect transition="in" filter="barn(inVertical)">
                                      <p:cBhvr>
                                        <p:cTn id="52" dur="500"/>
                                        <p:tgtEl>
                                          <p:spTgt spid="14">
                                            <p:txEl>
                                              <p:pRg st="11" end="1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nodeType="clickEffect">
                                  <p:stCondLst>
                                    <p:cond delay="0"/>
                                  </p:stCondLst>
                                  <p:childTnLst>
                                    <p:set>
                                      <p:cBhvr>
                                        <p:cTn id="56" dur="1" fill="hold">
                                          <p:stCondLst>
                                            <p:cond delay="0"/>
                                          </p:stCondLst>
                                        </p:cTn>
                                        <p:tgtEl>
                                          <p:spTgt spid="14">
                                            <p:txEl>
                                              <p:pRg st="12" end="12"/>
                                            </p:txEl>
                                          </p:spTgt>
                                        </p:tgtEl>
                                        <p:attrNameLst>
                                          <p:attrName>style.visibility</p:attrName>
                                        </p:attrNameLst>
                                      </p:cBhvr>
                                      <p:to>
                                        <p:strVal val="visible"/>
                                      </p:to>
                                    </p:set>
                                    <p:animEffect transition="in" filter="barn(inVertical)">
                                      <p:cBhvr>
                                        <p:cTn id="57" dur="500"/>
                                        <p:tgtEl>
                                          <p:spTgt spid="14">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lnSpcReduction="10000"/>
          </a:bodyPr>
          <a:lstStyle/>
          <a:p>
            <a:pPr marL="0" indent="0" algn="ctr">
              <a:buNone/>
            </a:pPr>
            <a:r>
              <a:rPr lang="en-US" sz="3200" b="1" dirty="0">
                <a:effectLst>
                  <a:outerShdw blurRad="38100" dist="38100" dir="2700000" algn="tl">
                    <a:srgbClr val="000000">
                      <a:alpha val="43137"/>
                    </a:srgbClr>
                  </a:outerShdw>
                </a:effectLst>
              </a:rPr>
              <a:t>Application Points</a:t>
            </a:r>
          </a:p>
          <a:p>
            <a:pPr rtl="0" eaLnBrk="1" latinLnBrk="0" hangingPunct="1"/>
            <a:r>
              <a:rPr lang="en-US" sz="3200" b="1" kern="1200" dirty="0">
                <a:solidFill>
                  <a:schemeClr val="tx1"/>
                </a:solidFill>
                <a:effectLst>
                  <a:outerShdw blurRad="38100" dist="38100" dir="2700000" algn="tl" rotWithShape="0">
                    <a:srgbClr val="000000">
                      <a:alpha val="43000"/>
                    </a:srgbClr>
                  </a:outerShdw>
                </a:effectLst>
              </a:rPr>
              <a:t>Be Humble (2)</a:t>
            </a:r>
            <a:endParaRPr lang="en-US" sz="3200" dirty="0">
              <a:effectLst/>
            </a:endParaRPr>
          </a:p>
          <a:p>
            <a:pPr lvl="1"/>
            <a:r>
              <a:rPr lang="en-US" sz="3200" b="1" dirty="0">
                <a:effectLst>
                  <a:outerShdw blurRad="38100" dist="38100" dir="2700000" algn="tl">
                    <a:srgbClr val="000000">
                      <a:alpha val="43137"/>
                    </a:srgbClr>
                  </a:outerShdw>
                </a:effectLst>
              </a:rPr>
              <a:t> We are very libertarian in our thinking</a:t>
            </a:r>
          </a:p>
          <a:p>
            <a:pPr lvl="1"/>
            <a:r>
              <a:rPr lang="en-US" sz="3200" b="1" dirty="0">
                <a:effectLst>
                  <a:outerShdw blurRad="38100" dist="38100" dir="2700000" algn="tl">
                    <a:srgbClr val="000000">
                      <a:alpha val="43137"/>
                    </a:srgbClr>
                  </a:outerShdw>
                </a:effectLst>
              </a:rPr>
              <a:t> What is it that has caused you to be born where you are?</a:t>
            </a:r>
          </a:p>
          <a:p>
            <a:pPr lvl="1"/>
            <a:r>
              <a:rPr lang="en-US" sz="3200" b="1" dirty="0">
                <a:effectLst>
                  <a:outerShdw blurRad="38100" dist="38100" dir="2700000" algn="tl">
                    <a:srgbClr val="000000">
                      <a:alpha val="43137"/>
                    </a:srgbClr>
                  </a:outerShdw>
                </a:effectLst>
              </a:rPr>
              <a:t> How did it come to be that you weren’t born in a country where they force you to work for pennies a day?</a:t>
            </a:r>
          </a:p>
          <a:p>
            <a:pPr lvl="1"/>
            <a:r>
              <a:rPr lang="en-US" sz="3200" b="1" dirty="0">
                <a:effectLst>
                  <a:outerShdw blurRad="38100" dist="38100" dir="2700000" algn="tl">
                    <a:srgbClr val="000000">
                      <a:alpha val="43137"/>
                    </a:srgbClr>
                  </a:outerShdw>
                </a:effectLst>
              </a:rPr>
              <a:t> You were blessed by God to be born in a place where you don’t have to work 50 hours for pennies</a:t>
            </a:r>
          </a:p>
          <a:p>
            <a:pPr lvl="1"/>
            <a:r>
              <a:rPr lang="en-US" sz="3200" b="1" dirty="0">
                <a:effectLst>
                  <a:outerShdw blurRad="38100" dist="38100" dir="2700000" algn="tl">
                    <a:srgbClr val="000000">
                      <a:alpha val="43137"/>
                    </a:srgbClr>
                  </a:outerShdw>
                </a:effectLst>
              </a:rPr>
              <a:t> You have been blessed with even the possibility of working and receiving from the fruit of your labors</a:t>
            </a:r>
          </a:p>
          <a:p>
            <a:pPr lvl="1"/>
            <a:r>
              <a:rPr lang="en-US" sz="3200" b="1" dirty="0">
                <a:effectLst>
                  <a:outerShdw blurRad="38100" dist="38100" dir="2700000" algn="tl">
                    <a:srgbClr val="000000">
                      <a:alpha val="43137"/>
                    </a:srgbClr>
                  </a:outerShdw>
                </a:effectLst>
              </a:rPr>
              <a:t> The same is true with any knowledge you have received, any wisdom which has come to you</a:t>
            </a:r>
          </a:p>
          <a:p>
            <a:pPr lvl="1"/>
            <a:r>
              <a:rPr lang="en-US" sz="3200" b="1" dirty="0">
                <a:effectLst>
                  <a:outerShdw blurRad="38100" dist="38100" dir="2700000" algn="tl">
                    <a:srgbClr val="000000">
                      <a:alpha val="43137"/>
                    </a:srgbClr>
                  </a:outerShdw>
                </a:effectLst>
              </a:rPr>
              <a:t> In God’s providence He has placed you in the time and space which allows you to learn more about Him and His ways</a:t>
            </a:r>
          </a:p>
        </p:txBody>
      </p:sp>
    </p:spTree>
    <p:extLst>
      <p:ext uri="{BB962C8B-B14F-4D97-AF65-F5344CB8AC3E}">
        <p14:creationId xmlns:p14="http://schemas.microsoft.com/office/powerpoint/2010/main" val="145548249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barn(inVertic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barn(inVertic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barn(inVertic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barn(inVertic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barn(inVertic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barn(inVertic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barn(inVertical)">
                                      <p:cBhvr>
                                        <p:cTn id="37"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a:bodyPr>
          <a:lstStyle/>
          <a:p>
            <a:pPr marL="0" indent="0" algn="ctr">
              <a:buNone/>
            </a:pPr>
            <a:r>
              <a:rPr lang="en-US" sz="3200" b="1" dirty="0">
                <a:effectLst>
                  <a:outerShdw blurRad="38100" dist="38100" dir="2700000" algn="tl">
                    <a:srgbClr val="000000">
                      <a:alpha val="43137"/>
                    </a:srgbClr>
                  </a:outerShdw>
                </a:effectLst>
              </a:rPr>
              <a:t>Application Points</a:t>
            </a:r>
          </a:p>
          <a:p>
            <a:pPr rtl="0" eaLnBrk="1" latinLnBrk="0" hangingPunct="1"/>
            <a:r>
              <a:rPr lang="en-US" sz="3200" b="1" kern="1200" dirty="0">
                <a:solidFill>
                  <a:schemeClr val="tx1"/>
                </a:solidFill>
                <a:effectLst>
                  <a:outerShdw blurRad="38100" dist="38100" dir="2700000" algn="tl" rotWithShape="0">
                    <a:srgbClr val="000000">
                      <a:alpha val="43000"/>
                    </a:srgbClr>
                  </a:outerShdw>
                </a:effectLst>
              </a:rPr>
              <a:t>Be Humble (3)</a:t>
            </a:r>
            <a:endParaRPr lang="en-US" sz="3200" dirty="0">
              <a:effectLst/>
            </a:endParaRPr>
          </a:p>
          <a:p>
            <a:pPr lvl="1"/>
            <a:r>
              <a:rPr lang="en-US" sz="3200" b="1" dirty="0">
                <a:effectLst>
                  <a:outerShdw blurRad="38100" dist="38100" dir="2700000" algn="tl">
                    <a:srgbClr val="000000">
                      <a:alpha val="43137"/>
                    </a:srgbClr>
                  </a:outerShdw>
                </a:effectLst>
              </a:rPr>
              <a:t> We squander the blessings God has given by focusing on the blessings or thinking we deserved them</a:t>
            </a:r>
          </a:p>
          <a:p>
            <a:pPr lvl="1"/>
            <a:r>
              <a:rPr lang="en-US" sz="3200" b="1" dirty="0">
                <a:effectLst>
                  <a:outerShdw blurRad="38100" dist="38100" dir="2700000" algn="tl">
                    <a:srgbClr val="000000">
                      <a:alpha val="43137"/>
                    </a:srgbClr>
                  </a:outerShdw>
                </a:effectLst>
              </a:rPr>
              <a:t> Yet, we have been blessed</a:t>
            </a:r>
          </a:p>
          <a:p>
            <a:pPr lvl="1"/>
            <a:r>
              <a:rPr lang="en-US" sz="3200" b="1" dirty="0">
                <a:effectLst>
                  <a:outerShdw blurRad="38100" dist="38100" dir="2700000" algn="tl">
                    <a:srgbClr val="000000">
                      <a:alpha val="43137"/>
                    </a:srgbClr>
                  </a:outerShdw>
                </a:effectLst>
              </a:rPr>
              <a:t> This doesn’t mean feel guilty over it</a:t>
            </a:r>
          </a:p>
          <a:p>
            <a:pPr lvl="1"/>
            <a:r>
              <a:rPr lang="en-US" sz="3200" b="1" dirty="0">
                <a:effectLst>
                  <a:outerShdw blurRad="38100" dist="38100" dir="2700000" algn="tl">
                    <a:srgbClr val="000000">
                      <a:alpha val="43137"/>
                    </a:srgbClr>
                  </a:outerShdw>
                </a:effectLst>
              </a:rPr>
              <a:t> Instead utilize the blessings for the reason they were given</a:t>
            </a:r>
          </a:p>
          <a:p>
            <a:pPr lvl="1"/>
            <a:r>
              <a:rPr lang="en-US" sz="3200" b="1" dirty="0">
                <a:effectLst>
                  <a:outerShdw blurRad="38100" dist="38100" dir="2700000" algn="tl">
                    <a:srgbClr val="000000">
                      <a:alpha val="43137"/>
                    </a:srgbClr>
                  </a:outerShdw>
                </a:effectLst>
              </a:rPr>
              <a:t> We have been blessed therefore have a responsibility to God to utilize the blessings well</a:t>
            </a:r>
          </a:p>
          <a:p>
            <a:pPr lvl="1"/>
            <a:r>
              <a:rPr lang="en-US" sz="3200" b="1" dirty="0">
                <a:effectLst>
                  <a:outerShdw blurRad="38100" dist="38100" dir="2700000" algn="tl">
                    <a:srgbClr val="000000">
                      <a:alpha val="43137"/>
                    </a:srgbClr>
                  </a:outerShdw>
                </a:effectLst>
              </a:rPr>
              <a:t> We are in constant tension</a:t>
            </a:r>
          </a:p>
          <a:p>
            <a:pPr lvl="1"/>
            <a:r>
              <a:rPr lang="en-US" sz="3200" b="1" dirty="0">
                <a:effectLst>
                  <a:outerShdw blurRad="38100" dist="38100" dir="2700000" algn="tl">
                    <a:srgbClr val="000000">
                      <a:alpha val="43137"/>
                    </a:srgbClr>
                  </a:outerShdw>
                </a:effectLst>
              </a:rPr>
              <a:t> We can believe…we have attained perfection</a:t>
            </a:r>
          </a:p>
          <a:p>
            <a:pPr lvl="1"/>
            <a:r>
              <a:rPr lang="en-US" sz="3200" b="1" dirty="0">
                <a:effectLst>
                  <a:outerShdw blurRad="38100" dist="38100" dir="2700000" algn="tl">
                    <a:srgbClr val="000000">
                      <a:alpha val="43137"/>
                    </a:srgbClr>
                  </a:outerShdw>
                </a:effectLst>
              </a:rPr>
              <a:t> We have attained the righteousness of Christ, yet we live and die in a place where there is tension between good and evil</a:t>
            </a:r>
          </a:p>
        </p:txBody>
      </p:sp>
    </p:spTree>
    <p:extLst>
      <p:ext uri="{BB962C8B-B14F-4D97-AF65-F5344CB8AC3E}">
        <p14:creationId xmlns:p14="http://schemas.microsoft.com/office/powerpoint/2010/main" val="323879704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barn(inVertic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barn(inVertic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barn(inVertic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barn(inVertic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barn(inVertic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barn(inVertic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barn(inVertic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barn(inVertical)">
                                      <p:cBhvr>
                                        <p:cTn id="42" dur="500"/>
                                        <p:tgtEl>
                                          <p:spTgt spid="1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lnSpcReduction="10000"/>
          </a:bodyPr>
          <a:lstStyle/>
          <a:p>
            <a:pPr marL="0" indent="0" algn="ctr">
              <a:buNone/>
            </a:pPr>
            <a:r>
              <a:rPr lang="en-US" sz="3200" b="1" dirty="0">
                <a:effectLst>
                  <a:outerShdw blurRad="38100" dist="38100" dir="2700000" algn="tl">
                    <a:srgbClr val="000000">
                      <a:alpha val="43137"/>
                    </a:srgbClr>
                  </a:outerShdw>
                </a:effectLst>
              </a:rPr>
              <a:t>Application Points</a:t>
            </a:r>
          </a:p>
          <a:p>
            <a:pPr rtl="0" eaLnBrk="1" latinLnBrk="0" hangingPunct="1"/>
            <a:r>
              <a:rPr lang="en-US" sz="3200" b="1" kern="1200" dirty="0">
                <a:solidFill>
                  <a:schemeClr val="tx1"/>
                </a:solidFill>
                <a:effectLst>
                  <a:outerShdw blurRad="38100" dist="38100" dir="2700000" algn="tl" rotWithShape="0">
                    <a:srgbClr val="000000">
                      <a:alpha val="43000"/>
                    </a:srgbClr>
                  </a:outerShdw>
                </a:effectLst>
              </a:rPr>
              <a:t>Be Humble (4)</a:t>
            </a:r>
            <a:endParaRPr lang="en-US" sz="3200" dirty="0">
              <a:effectLst/>
            </a:endParaRPr>
          </a:p>
          <a:p>
            <a:pPr lvl="1"/>
            <a:r>
              <a:rPr lang="en-US" sz="3200" b="1" dirty="0">
                <a:effectLst>
                  <a:outerShdw blurRad="38100" dist="38100" dir="2700000" algn="tl">
                    <a:srgbClr val="000000">
                      <a:alpha val="43137"/>
                    </a:srgbClr>
                  </a:outerShdw>
                </a:effectLst>
              </a:rPr>
              <a:t> This tension is not only between the world outside and us, but also within</a:t>
            </a:r>
          </a:p>
          <a:p>
            <a:pPr lvl="1"/>
            <a:r>
              <a:rPr lang="en-US" sz="3200" b="1" dirty="0">
                <a:effectLst>
                  <a:outerShdw blurRad="38100" dist="38100" dir="2700000" algn="tl">
                    <a:srgbClr val="000000">
                      <a:alpha val="43137"/>
                    </a:srgbClr>
                  </a:outerShdw>
                </a:effectLst>
              </a:rPr>
              <a:t> We are tempted to do what is wrong, to do whatever we think is right in our own eyes</a:t>
            </a:r>
          </a:p>
          <a:p>
            <a:pPr lvl="1"/>
            <a:r>
              <a:rPr lang="en-US" sz="3200" b="1" dirty="0">
                <a:effectLst>
                  <a:outerShdw blurRad="38100" dist="38100" dir="2700000" algn="tl">
                    <a:srgbClr val="000000">
                      <a:alpha val="43137"/>
                    </a:srgbClr>
                  </a:outerShdw>
                </a:effectLst>
              </a:rPr>
              <a:t> We have allowed our liberty in Christ to cause us to think wrongly about liberty</a:t>
            </a:r>
          </a:p>
          <a:p>
            <a:pPr lvl="1"/>
            <a:r>
              <a:rPr lang="en-US" sz="3200" b="1" dirty="0">
                <a:effectLst>
                  <a:outerShdw blurRad="38100" dist="38100" dir="2700000" algn="tl">
                    <a:srgbClr val="000000">
                      <a:alpha val="43137"/>
                    </a:srgbClr>
                  </a:outerShdw>
                </a:effectLst>
              </a:rPr>
              <a:t> That freedom means you are free to finally do what is right versus what is wrong (See especially Romans 3-7)</a:t>
            </a:r>
          </a:p>
          <a:p>
            <a:pPr lvl="1"/>
            <a:r>
              <a:rPr lang="en-US" sz="3200" b="1" dirty="0">
                <a:effectLst>
                  <a:outerShdw blurRad="38100" dist="38100" dir="2700000" algn="tl">
                    <a:srgbClr val="000000">
                      <a:alpha val="43137"/>
                    </a:srgbClr>
                  </a:outerShdw>
                </a:effectLst>
              </a:rPr>
              <a:t> Prior to salvation we are slaves to sin and unrighteousness</a:t>
            </a:r>
          </a:p>
          <a:p>
            <a:pPr lvl="1"/>
            <a:r>
              <a:rPr lang="en-US" sz="3200" b="1" dirty="0">
                <a:effectLst>
                  <a:outerShdw blurRad="38100" dist="38100" dir="2700000" algn="tl">
                    <a:srgbClr val="000000">
                      <a:alpha val="43137"/>
                    </a:srgbClr>
                  </a:outerShdw>
                </a:effectLst>
              </a:rPr>
              <a:t> In salvation we are freed to live in the righteousness which has saved us</a:t>
            </a:r>
          </a:p>
          <a:p>
            <a:pPr lvl="1"/>
            <a:r>
              <a:rPr lang="en-US" sz="3200" b="1" dirty="0">
                <a:effectLst>
                  <a:outerShdw blurRad="38100" dist="38100" dir="2700000" algn="tl">
                    <a:srgbClr val="000000">
                      <a:alpha val="43137"/>
                    </a:srgbClr>
                  </a:outerShdw>
                </a:effectLst>
              </a:rPr>
              <a:t> True Christian liberty leads to following what is true and right found in the character of God</a:t>
            </a:r>
          </a:p>
        </p:txBody>
      </p:sp>
    </p:spTree>
    <p:extLst>
      <p:ext uri="{BB962C8B-B14F-4D97-AF65-F5344CB8AC3E}">
        <p14:creationId xmlns:p14="http://schemas.microsoft.com/office/powerpoint/2010/main" val="255565078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barn(inVertic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barn(inVertic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barn(inVertic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barn(inVertic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barn(inVertic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barn(inVertic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barn(inVertical)">
                                      <p:cBhvr>
                                        <p:cTn id="37"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92500" lnSpcReduction="20000"/>
          </a:bodyPr>
          <a:lstStyle/>
          <a:p>
            <a:pPr marL="0" indent="0" algn="ctr">
              <a:buNone/>
            </a:pPr>
            <a:r>
              <a:rPr lang="en-US" sz="3200" b="1" dirty="0">
                <a:effectLst>
                  <a:outerShdw blurRad="38100" dist="38100" dir="2700000" algn="tl">
                    <a:srgbClr val="000000">
                      <a:alpha val="43137"/>
                    </a:srgbClr>
                  </a:outerShdw>
                </a:effectLst>
              </a:rPr>
              <a:t>Application Points</a:t>
            </a:r>
          </a:p>
          <a:p>
            <a:pPr rtl="0" eaLnBrk="1" latinLnBrk="0" hangingPunct="1"/>
            <a:r>
              <a:rPr lang="en-US" sz="3200" b="1" kern="1200" dirty="0">
                <a:solidFill>
                  <a:schemeClr val="tx1"/>
                </a:solidFill>
                <a:effectLst>
                  <a:outerShdw blurRad="38100" dist="38100" dir="2700000" algn="tl" rotWithShape="0">
                    <a:srgbClr val="000000">
                      <a:alpha val="43000"/>
                    </a:srgbClr>
                  </a:outerShdw>
                </a:effectLst>
              </a:rPr>
              <a:t>Be Humble (5)</a:t>
            </a:r>
            <a:endParaRPr lang="en-US" sz="3200" dirty="0">
              <a:effectLst/>
            </a:endParaRPr>
          </a:p>
          <a:p>
            <a:pPr lvl="1"/>
            <a:r>
              <a:rPr lang="en-US" sz="3200" b="1" dirty="0">
                <a:effectLst>
                  <a:outerShdw blurRad="38100" dist="38100" dir="2700000" algn="tl">
                    <a:srgbClr val="000000">
                      <a:alpha val="43137"/>
                    </a:srgbClr>
                  </a:outerShdw>
                </a:effectLst>
              </a:rPr>
              <a:t> We need to be cautious about over realized eschatology</a:t>
            </a:r>
          </a:p>
          <a:p>
            <a:pPr lvl="1"/>
            <a:r>
              <a:rPr lang="en-US" sz="3200" b="1" dirty="0">
                <a:effectLst>
                  <a:outerShdw blurRad="38100" dist="38100" dir="2700000" algn="tl">
                    <a:srgbClr val="000000">
                      <a:alpha val="43137"/>
                    </a:srgbClr>
                  </a:outerShdw>
                </a:effectLst>
              </a:rPr>
              <a:t> The apostolic understanding is the best, we are there but not yet</a:t>
            </a:r>
          </a:p>
          <a:p>
            <a:pPr lvl="1"/>
            <a:r>
              <a:rPr lang="en-US" sz="3200" b="1" dirty="0">
                <a:effectLst>
                  <a:outerShdw blurRad="38100" dist="38100" dir="2700000" algn="tl">
                    <a:srgbClr val="000000">
                      <a:alpha val="43137"/>
                    </a:srgbClr>
                  </a:outerShdw>
                </a:effectLst>
              </a:rPr>
              <a:t> While we live, we can do better and seek better by being obedient to Christ with our lives given now</a:t>
            </a:r>
          </a:p>
          <a:p>
            <a:pPr lvl="1"/>
            <a:r>
              <a:rPr lang="en-US" sz="3200" b="1" dirty="0">
                <a:effectLst>
                  <a:outerShdw blurRad="38100" dist="38100" dir="2700000" algn="tl">
                    <a:srgbClr val="000000">
                      <a:alpha val="43137"/>
                    </a:srgbClr>
                  </a:outerShdw>
                </a:effectLst>
              </a:rPr>
              <a:t> Doing what is right, doing what is in the truth, will not necessarily lead to what we consider “best”</a:t>
            </a:r>
          </a:p>
          <a:p>
            <a:pPr lvl="1"/>
            <a:r>
              <a:rPr lang="en-US" sz="3200" b="1" dirty="0">
                <a:effectLst>
                  <a:outerShdw blurRad="38100" dist="38100" dir="2700000" algn="tl">
                    <a:srgbClr val="000000">
                      <a:alpha val="43137"/>
                    </a:srgbClr>
                  </a:outerShdw>
                </a:effectLst>
              </a:rPr>
              <a:t> It may lead to us being mocked, scorned, and jeered</a:t>
            </a:r>
          </a:p>
          <a:p>
            <a:pPr lvl="1"/>
            <a:r>
              <a:rPr lang="en-US" sz="3200" b="1" dirty="0">
                <a:effectLst>
                  <a:outerShdw blurRad="38100" dist="38100" dir="2700000" algn="tl">
                    <a:srgbClr val="000000">
                      <a:alpha val="43137"/>
                    </a:srgbClr>
                  </a:outerShdw>
                </a:effectLst>
              </a:rPr>
              <a:t> As a </a:t>
            </a:r>
            <a:r>
              <a:rPr lang="en-US" sz="3200" b="1" dirty="0" err="1">
                <a:effectLst>
                  <a:outerShdw blurRad="38100" dist="38100" dir="2700000" algn="tl">
                    <a:srgbClr val="000000">
                      <a:alpha val="43137"/>
                    </a:srgbClr>
                  </a:outerShdw>
                </a:effectLst>
              </a:rPr>
              <a:t>bivocational</a:t>
            </a:r>
            <a:r>
              <a:rPr lang="en-US" sz="3200" b="1" dirty="0">
                <a:effectLst>
                  <a:outerShdw blurRad="38100" dist="38100" dir="2700000" algn="tl">
                    <a:srgbClr val="000000">
                      <a:alpha val="43137"/>
                    </a:srgbClr>
                  </a:outerShdw>
                </a:effectLst>
              </a:rPr>
              <a:t> pastor I can understand the sentiment</a:t>
            </a:r>
          </a:p>
          <a:p>
            <a:pPr lvl="1"/>
            <a:r>
              <a:rPr lang="en-US" sz="3200" b="1" dirty="0">
                <a:effectLst>
                  <a:outerShdw blurRad="38100" dist="38100" dir="2700000" algn="tl">
                    <a:srgbClr val="000000">
                      <a:alpha val="43137"/>
                    </a:srgbClr>
                  </a:outerShdw>
                </a:effectLst>
              </a:rPr>
              <a:t> I have heard joke upon joke</a:t>
            </a:r>
          </a:p>
          <a:p>
            <a:pPr lvl="1"/>
            <a:r>
              <a:rPr lang="en-US" sz="3200" b="1" dirty="0">
                <a:effectLst>
                  <a:outerShdw blurRad="38100" dist="38100" dir="2700000" algn="tl">
                    <a:srgbClr val="000000">
                      <a:alpha val="43137"/>
                    </a:srgbClr>
                  </a:outerShdw>
                </a:effectLst>
              </a:rPr>
              <a:t> Paul the tentmaker working among the slaves and how that looks to the world</a:t>
            </a:r>
          </a:p>
          <a:p>
            <a:pPr lvl="1"/>
            <a:r>
              <a:rPr lang="en-US" sz="3200" b="1" dirty="0">
                <a:effectLst>
                  <a:outerShdw blurRad="38100" dist="38100" dir="2700000" algn="tl">
                    <a:srgbClr val="000000">
                      <a:alpha val="43137"/>
                    </a:srgbClr>
                  </a:outerShdw>
                </a:effectLst>
              </a:rPr>
              <a:t> In all of this I could become bitter</a:t>
            </a:r>
          </a:p>
          <a:p>
            <a:pPr lvl="1"/>
            <a:r>
              <a:rPr lang="en-US" sz="3200" b="1" dirty="0">
                <a:effectLst>
                  <a:outerShdw blurRad="38100" dist="38100" dir="2700000" algn="tl">
                    <a:srgbClr val="000000">
                      <a:alpha val="43137"/>
                    </a:srgbClr>
                  </a:outerShdw>
                </a:effectLst>
              </a:rPr>
              <a:t> I have learned more about God through these experiences</a:t>
            </a:r>
          </a:p>
          <a:p>
            <a:pPr lvl="1"/>
            <a:r>
              <a:rPr lang="en-US" sz="3200" b="1" dirty="0">
                <a:effectLst>
                  <a:outerShdw blurRad="38100" dist="38100" dir="2700000" algn="tl">
                    <a:srgbClr val="000000">
                      <a:alpha val="43137"/>
                    </a:srgbClr>
                  </a:outerShdw>
                </a:effectLst>
              </a:rPr>
              <a:t> If I can do even an ounce of good and speak truth then it will be worth it</a:t>
            </a:r>
          </a:p>
        </p:txBody>
      </p:sp>
    </p:spTree>
    <p:extLst>
      <p:ext uri="{BB962C8B-B14F-4D97-AF65-F5344CB8AC3E}">
        <p14:creationId xmlns:p14="http://schemas.microsoft.com/office/powerpoint/2010/main" val="320278101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barn(inVertic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barn(inVertic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barn(inVertic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barn(inVertic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barn(inVertic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barn(inVertic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barn(inVertic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barn(inVertical)">
                                      <p:cBhvr>
                                        <p:cTn id="42" dur="500"/>
                                        <p:tgtEl>
                                          <p:spTgt spid="1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14">
                                            <p:txEl>
                                              <p:pRg st="10" end="10"/>
                                            </p:txEl>
                                          </p:spTgt>
                                        </p:tgtEl>
                                        <p:attrNameLst>
                                          <p:attrName>style.visibility</p:attrName>
                                        </p:attrNameLst>
                                      </p:cBhvr>
                                      <p:to>
                                        <p:strVal val="visible"/>
                                      </p:to>
                                    </p:set>
                                    <p:animEffect transition="in" filter="barn(inVertical)">
                                      <p:cBhvr>
                                        <p:cTn id="47" dur="500"/>
                                        <p:tgtEl>
                                          <p:spTgt spid="14">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14">
                                            <p:txEl>
                                              <p:pRg st="11" end="11"/>
                                            </p:txEl>
                                          </p:spTgt>
                                        </p:tgtEl>
                                        <p:attrNameLst>
                                          <p:attrName>style.visibility</p:attrName>
                                        </p:attrNameLst>
                                      </p:cBhvr>
                                      <p:to>
                                        <p:strVal val="visible"/>
                                      </p:to>
                                    </p:set>
                                    <p:animEffect transition="in" filter="barn(inVertical)">
                                      <p:cBhvr>
                                        <p:cTn id="52" dur="500"/>
                                        <p:tgtEl>
                                          <p:spTgt spid="14">
                                            <p:txEl>
                                              <p:pRg st="11" end="1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nodeType="clickEffect">
                                  <p:stCondLst>
                                    <p:cond delay="0"/>
                                  </p:stCondLst>
                                  <p:childTnLst>
                                    <p:set>
                                      <p:cBhvr>
                                        <p:cTn id="56" dur="1" fill="hold">
                                          <p:stCondLst>
                                            <p:cond delay="0"/>
                                          </p:stCondLst>
                                        </p:cTn>
                                        <p:tgtEl>
                                          <p:spTgt spid="14">
                                            <p:txEl>
                                              <p:pRg st="12" end="12"/>
                                            </p:txEl>
                                          </p:spTgt>
                                        </p:tgtEl>
                                        <p:attrNameLst>
                                          <p:attrName>style.visibility</p:attrName>
                                        </p:attrNameLst>
                                      </p:cBhvr>
                                      <p:to>
                                        <p:strVal val="visible"/>
                                      </p:to>
                                    </p:set>
                                    <p:animEffect transition="in" filter="barn(inVertical)">
                                      <p:cBhvr>
                                        <p:cTn id="57" dur="500"/>
                                        <p:tgtEl>
                                          <p:spTgt spid="14">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92500" lnSpcReduction="20000"/>
          </a:bodyPr>
          <a:lstStyle/>
          <a:p>
            <a:pPr marL="0" indent="0" algn="ctr">
              <a:buNone/>
            </a:pPr>
            <a:r>
              <a:rPr lang="en-US" sz="3200" b="1" dirty="0">
                <a:effectLst>
                  <a:outerShdw blurRad="38100" dist="38100" dir="2700000" algn="tl">
                    <a:srgbClr val="000000">
                      <a:alpha val="43137"/>
                    </a:srgbClr>
                  </a:outerShdw>
                </a:effectLst>
              </a:rPr>
              <a:t>Application Points</a:t>
            </a:r>
          </a:p>
          <a:p>
            <a:pPr rtl="0" eaLnBrk="1" latinLnBrk="0" hangingPunct="1"/>
            <a:r>
              <a:rPr lang="en-US" sz="3200" b="1" kern="1200" dirty="0">
                <a:solidFill>
                  <a:schemeClr val="tx1"/>
                </a:solidFill>
                <a:effectLst>
                  <a:outerShdw blurRad="38100" dist="38100" dir="2700000" algn="tl" rotWithShape="0">
                    <a:srgbClr val="000000">
                      <a:alpha val="43000"/>
                    </a:srgbClr>
                  </a:outerShdw>
                </a:effectLst>
              </a:rPr>
              <a:t>Be Humble (6)</a:t>
            </a:r>
            <a:endParaRPr lang="en-US" sz="3200" dirty="0">
              <a:effectLst/>
            </a:endParaRPr>
          </a:p>
          <a:p>
            <a:pPr lvl="1"/>
            <a:r>
              <a:rPr lang="en-US" sz="3200" b="1" dirty="0">
                <a:effectLst>
                  <a:outerShdw blurRad="38100" dist="38100" dir="2700000" algn="tl">
                    <a:srgbClr val="000000">
                      <a:alpha val="43137"/>
                    </a:srgbClr>
                  </a:outerShdw>
                </a:effectLst>
              </a:rPr>
              <a:t> I have learned how to endure</a:t>
            </a:r>
          </a:p>
          <a:p>
            <a:pPr lvl="1"/>
            <a:r>
              <a:rPr lang="en-US" sz="3200" b="1" dirty="0">
                <a:effectLst>
                  <a:outerShdw blurRad="38100" dist="38100" dir="2700000" algn="tl">
                    <a:srgbClr val="000000">
                      <a:alpha val="43137"/>
                    </a:srgbClr>
                  </a:outerShdw>
                </a:effectLst>
              </a:rPr>
              <a:t> No one should feel guilty over not having to learn these hard lessons</a:t>
            </a:r>
          </a:p>
          <a:p>
            <a:pPr lvl="1"/>
            <a:r>
              <a:rPr lang="en-US" sz="3200" b="1" dirty="0">
                <a:effectLst>
                  <a:outerShdw blurRad="38100" dist="38100" dir="2700000" algn="tl">
                    <a:srgbClr val="000000">
                      <a:alpha val="43137"/>
                    </a:srgbClr>
                  </a:outerShdw>
                </a:effectLst>
              </a:rPr>
              <a:t> The Corinthians are blessed, you may be blessed as well</a:t>
            </a:r>
          </a:p>
          <a:p>
            <a:pPr lvl="1"/>
            <a:r>
              <a:rPr lang="en-US" sz="3200" b="1" dirty="0">
                <a:effectLst>
                  <a:outerShdw blurRad="38100" dist="38100" dir="2700000" algn="tl">
                    <a:srgbClr val="000000">
                      <a:alpha val="43137"/>
                    </a:srgbClr>
                  </a:outerShdw>
                </a:effectLst>
              </a:rPr>
              <a:t> It is possible in speaking the truth you will not experience these things</a:t>
            </a:r>
          </a:p>
          <a:p>
            <a:pPr lvl="1"/>
            <a:r>
              <a:rPr lang="en-US" sz="3200" b="1" dirty="0">
                <a:effectLst>
                  <a:outerShdw blurRad="38100" dist="38100" dir="2700000" algn="tl">
                    <a:srgbClr val="000000">
                      <a:alpha val="43137"/>
                    </a:srgbClr>
                  </a:outerShdw>
                </a:effectLst>
              </a:rPr>
              <a:t> We cannot possibly know the ramifications for following Christ</a:t>
            </a:r>
          </a:p>
          <a:p>
            <a:pPr lvl="1"/>
            <a:r>
              <a:rPr lang="en-US" sz="3200" b="1" dirty="0">
                <a:effectLst>
                  <a:outerShdw blurRad="38100" dist="38100" dir="2700000" algn="tl">
                    <a:srgbClr val="000000">
                      <a:alpha val="43137"/>
                    </a:srgbClr>
                  </a:outerShdw>
                </a:effectLst>
              </a:rPr>
              <a:t> It is possible you will find hardships, it is possible you will find blessings (both?)</a:t>
            </a:r>
          </a:p>
          <a:p>
            <a:pPr lvl="1"/>
            <a:r>
              <a:rPr lang="en-US" sz="3200" b="1" dirty="0">
                <a:effectLst>
                  <a:outerShdw blurRad="38100" dist="38100" dir="2700000" algn="tl">
                    <a:srgbClr val="000000">
                      <a:alpha val="43137"/>
                    </a:srgbClr>
                  </a:outerShdw>
                </a:effectLst>
              </a:rPr>
              <a:t> In the end our responsibility is to do what is right regardless of circumstances or results</a:t>
            </a:r>
          </a:p>
          <a:p>
            <a:pPr lvl="1"/>
            <a:r>
              <a:rPr lang="en-US" sz="3200" b="1" dirty="0">
                <a:effectLst>
                  <a:outerShdw blurRad="38100" dist="38100" dir="2700000" algn="tl">
                    <a:srgbClr val="000000">
                      <a:alpha val="43137"/>
                    </a:srgbClr>
                  </a:outerShdw>
                </a:effectLst>
              </a:rPr>
              <a:t> Our only concern is the Owner</a:t>
            </a:r>
          </a:p>
          <a:p>
            <a:pPr lvl="1"/>
            <a:r>
              <a:rPr lang="en-US" sz="3200" b="1" dirty="0">
                <a:effectLst>
                  <a:outerShdw blurRad="38100" dist="38100" dir="2700000" algn="tl">
                    <a:srgbClr val="000000">
                      <a:alpha val="43137"/>
                    </a:srgbClr>
                  </a:outerShdw>
                </a:effectLst>
              </a:rPr>
              <a:t> If people around us reject the message and laugh at us, then let us respond with grace, kindness, love, and patience</a:t>
            </a:r>
          </a:p>
          <a:p>
            <a:pPr lvl="1"/>
            <a:r>
              <a:rPr lang="en-US" sz="3200" b="1" dirty="0">
                <a:effectLst>
                  <a:outerShdw blurRad="38100" dist="38100" dir="2700000" algn="tl">
                    <a:srgbClr val="000000">
                      <a:alpha val="43137"/>
                    </a:srgbClr>
                  </a:outerShdw>
                </a:effectLst>
              </a:rPr>
              <a:t> If we receive blessing then let us be thankful to remember where the blessing comes from</a:t>
            </a:r>
          </a:p>
        </p:txBody>
      </p:sp>
    </p:spTree>
    <p:extLst>
      <p:ext uri="{BB962C8B-B14F-4D97-AF65-F5344CB8AC3E}">
        <p14:creationId xmlns:p14="http://schemas.microsoft.com/office/powerpoint/2010/main" val="336635461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barn(inVertic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barn(inVertic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barn(inVertic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barn(inVertic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barn(inVertic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barn(inVertic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barn(inVertic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barn(inVertical)">
                                      <p:cBhvr>
                                        <p:cTn id="42" dur="500"/>
                                        <p:tgtEl>
                                          <p:spTgt spid="1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14">
                                            <p:txEl>
                                              <p:pRg st="10" end="10"/>
                                            </p:txEl>
                                          </p:spTgt>
                                        </p:tgtEl>
                                        <p:attrNameLst>
                                          <p:attrName>style.visibility</p:attrName>
                                        </p:attrNameLst>
                                      </p:cBhvr>
                                      <p:to>
                                        <p:strVal val="visible"/>
                                      </p:to>
                                    </p:set>
                                    <p:animEffect transition="in" filter="barn(inVertical)">
                                      <p:cBhvr>
                                        <p:cTn id="47" dur="500"/>
                                        <p:tgtEl>
                                          <p:spTgt spid="14">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14">
                                            <p:txEl>
                                              <p:pRg st="11" end="11"/>
                                            </p:txEl>
                                          </p:spTgt>
                                        </p:tgtEl>
                                        <p:attrNameLst>
                                          <p:attrName>style.visibility</p:attrName>
                                        </p:attrNameLst>
                                      </p:cBhvr>
                                      <p:to>
                                        <p:strVal val="visible"/>
                                      </p:to>
                                    </p:set>
                                    <p:animEffect transition="in" filter="barn(inVertical)">
                                      <p:cBhvr>
                                        <p:cTn id="52" dur="500"/>
                                        <p:tgtEl>
                                          <p:spTgt spid="1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a:bodyPr>
          <a:lstStyle/>
          <a:p>
            <a:pPr marL="0" indent="0" algn="ctr">
              <a:buNone/>
            </a:pPr>
            <a:r>
              <a:rPr lang="en-US" sz="3200" b="1" dirty="0">
                <a:effectLst>
                  <a:outerShdw blurRad="38100" dist="38100" dir="2700000" algn="tl">
                    <a:srgbClr val="000000">
                      <a:alpha val="43137"/>
                    </a:srgbClr>
                  </a:outerShdw>
                </a:effectLst>
              </a:rPr>
              <a:t>Application Points</a:t>
            </a:r>
          </a:p>
          <a:p>
            <a:pPr rtl="0" eaLnBrk="1" latinLnBrk="0" hangingPunct="1"/>
            <a:r>
              <a:rPr lang="en-US" sz="3200" b="1" kern="1200" dirty="0">
                <a:solidFill>
                  <a:schemeClr val="tx1"/>
                </a:solidFill>
                <a:effectLst>
                  <a:outerShdw blurRad="38100" dist="38100" dir="2700000" algn="tl" rotWithShape="0">
                    <a:srgbClr val="000000">
                      <a:alpha val="43000"/>
                    </a:srgbClr>
                  </a:outerShdw>
                </a:effectLst>
              </a:rPr>
              <a:t>Be Humble (7)</a:t>
            </a:r>
            <a:endParaRPr lang="en-US" sz="3200" dirty="0">
              <a:effectLst/>
            </a:endParaRPr>
          </a:p>
          <a:p>
            <a:pPr lvl="1"/>
            <a:r>
              <a:rPr lang="en-US" sz="3200" b="1" dirty="0">
                <a:effectLst>
                  <a:outerShdw blurRad="38100" dist="38100" dir="2700000" algn="tl">
                    <a:srgbClr val="000000">
                      <a:alpha val="43137"/>
                    </a:srgbClr>
                  </a:outerShdw>
                </a:effectLst>
              </a:rPr>
              <a:t> This is how it all comes back around</a:t>
            </a:r>
          </a:p>
          <a:p>
            <a:pPr lvl="1"/>
            <a:r>
              <a:rPr lang="en-US" sz="3200" b="1" dirty="0">
                <a:effectLst>
                  <a:outerShdw blurRad="38100" dist="38100" dir="2700000" algn="tl">
                    <a:srgbClr val="000000">
                      <a:alpha val="43137"/>
                    </a:srgbClr>
                  </a:outerShdw>
                </a:effectLst>
              </a:rPr>
              <a:t> We are to remain humble no matter the circumstance</a:t>
            </a:r>
          </a:p>
          <a:p>
            <a:pPr lvl="1"/>
            <a:r>
              <a:rPr lang="en-US" sz="3200" b="1" dirty="0">
                <a:effectLst>
                  <a:outerShdw blurRad="38100" dist="38100" dir="2700000" algn="tl">
                    <a:srgbClr val="000000">
                      <a:alpha val="43137"/>
                    </a:srgbClr>
                  </a:outerShdw>
                </a:effectLst>
              </a:rPr>
              <a:t> Everything we have, our entire existence, and all things that make up that existence, are because of God</a:t>
            </a:r>
          </a:p>
          <a:p>
            <a:pPr lvl="1"/>
            <a:r>
              <a:rPr lang="en-US" sz="3200" b="1" dirty="0">
                <a:effectLst>
                  <a:outerShdw blurRad="38100" dist="38100" dir="2700000" algn="tl">
                    <a:srgbClr val="000000">
                      <a:alpha val="43137"/>
                    </a:srgbClr>
                  </a:outerShdw>
                </a:effectLst>
              </a:rPr>
              <a:t> We can continue to seek faithfulness above all, by proclaiming the truth, and living in the truth</a:t>
            </a:r>
          </a:p>
          <a:p>
            <a:pPr lvl="1"/>
            <a:r>
              <a:rPr lang="en-US" sz="3200" b="1" dirty="0">
                <a:effectLst>
                  <a:outerShdw blurRad="38100" dist="38100" dir="2700000" algn="tl">
                    <a:srgbClr val="000000">
                      <a:alpha val="43137"/>
                    </a:srgbClr>
                  </a:outerShdw>
                </a:effectLst>
              </a:rPr>
              <a:t> We need to be shocked out of our complacency</a:t>
            </a:r>
          </a:p>
          <a:p>
            <a:pPr lvl="1"/>
            <a:r>
              <a:rPr lang="en-US" sz="3200" b="1" dirty="0">
                <a:effectLst>
                  <a:outerShdw blurRad="38100" dist="38100" dir="2700000" algn="tl">
                    <a:srgbClr val="000000">
                      <a:alpha val="43137"/>
                    </a:srgbClr>
                  </a:outerShdw>
                </a:effectLst>
              </a:rPr>
              <a:t> We need to be reminded who we are, and who God is</a:t>
            </a:r>
          </a:p>
          <a:p>
            <a:pPr lvl="1"/>
            <a:r>
              <a:rPr lang="en-US" sz="3200" b="1" dirty="0">
                <a:effectLst>
                  <a:outerShdw blurRad="38100" dist="38100" dir="2700000" algn="tl">
                    <a:srgbClr val="000000">
                      <a:alpha val="43137"/>
                    </a:srgbClr>
                  </a:outerShdw>
                </a:effectLst>
              </a:rPr>
              <a:t> Be humble before God, for He is truly God Almighty, worthy of all glory from all that He has created, including us</a:t>
            </a:r>
          </a:p>
        </p:txBody>
      </p:sp>
    </p:spTree>
    <p:extLst>
      <p:ext uri="{BB962C8B-B14F-4D97-AF65-F5344CB8AC3E}">
        <p14:creationId xmlns:p14="http://schemas.microsoft.com/office/powerpoint/2010/main" val="249890533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barn(inVertic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barn(inVertic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barn(inVertic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barn(inVertic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barn(inVertic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barn(inVertic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barn(inVertical)">
                                      <p:cBhvr>
                                        <p:cTn id="37"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 y="893"/>
            <a:ext cx="12188825" cy="1066522"/>
          </a:xfrm>
        </p:spPr>
        <p:txBody>
          <a:bodyPr>
            <a:normAutofit/>
          </a:bodyPr>
          <a:lstStyle/>
          <a:p>
            <a:pPr algn="ctr"/>
            <a:r>
              <a:rPr lang="en-US" sz="4799" b="1" dirty="0">
                <a:effectLst>
                  <a:outerShdw blurRad="38100" dist="38100" dir="2700000" algn="tl">
                    <a:srgbClr val="000000">
                      <a:alpha val="43137"/>
                    </a:srgbClr>
                  </a:outerShdw>
                </a:effectLst>
              </a:rPr>
              <a:t>Application Points</a:t>
            </a:r>
            <a:endParaRPr sz="4799"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1" y="1241542"/>
            <a:ext cx="12188825" cy="5615565"/>
          </a:xfrm>
        </p:spPr>
        <p:txBody>
          <a:bodyPr>
            <a:normAutofit fontScale="47500" lnSpcReduction="20000"/>
          </a:bodyPr>
          <a:lstStyle/>
          <a:p>
            <a:r>
              <a:rPr lang="en-US" sz="11197" b="1" dirty="0">
                <a:effectLst>
                  <a:outerShdw blurRad="38100" dist="38100" dir="2700000" algn="tl">
                    <a:srgbClr val="000000">
                      <a:alpha val="43137"/>
                    </a:srgbClr>
                  </a:outerShdw>
                </a:effectLst>
              </a:rPr>
              <a:t>The Gospel of Christ</a:t>
            </a:r>
          </a:p>
          <a:p>
            <a:pPr lvl="1"/>
            <a:r>
              <a:rPr lang="en-US" sz="10797" b="1" dirty="0">
                <a:effectLst>
                  <a:outerShdw blurRad="38100" dist="38100" dir="2700000" algn="tl">
                    <a:srgbClr val="000000">
                      <a:alpha val="43137"/>
                    </a:srgbClr>
                  </a:outerShdw>
                </a:effectLst>
              </a:rPr>
              <a:t>Origins</a:t>
            </a:r>
          </a:p>
          <a:p>
            <a:pPr lvl="2"/>
            <a:r>
              <a:rPr lang="en-US" sz="10597" b="1" dirty="0">
                <a:effectLst>
                  <a:outerShdw blurRad="38100" dist="38100" dir="2700000" algn="tl">
                    <a:srgbClr val="000000">
                      <a:alpha val="43137"/>
                    </a:srgbClr>
                  </a:outerShdw>
                </a:effectLst>
              </a:rPr>
              <a:t>Where we began</a:t>
            </a:r>
          </a:p>
          <a:p>
            <a:pPr lvl="1"/>
            <a:r>
              <a:rPr lang="en-US" sz="10797" b="1" i="1" u="sng" dirty="0">
                <a:effectLst>
                  <a:outerShdw blurRad="38100" dist="38100" dir="2700000" algn="tl">
                    <a:srgbClr val="000000">
                      <a:alpha val="43137"/>
                    </a:srgbClr>
                  </a:outerShdw>
                </a:effectLst>
              </a:rPr>
              <a:t>Fall</a:t>
            </a:r>
          </a:p>
          <a:p>
            <a:pPr lvl="2"/>
            <a:r>
              <a:rPr lang="en-US" sz="10597" b="1" dirty="0">
                <a:effectLst>
                  <a:outerShdw blurRad="38100" dist="38100" dir="2700000" algn="tl">
                    <a:srgbClr val="000000">
                      <a:alpha val="43137"/>
                    </a:srgbClr>
                  </a:outerShdw>
                </a:effectLst>
              </a:rPr>
              <a:t>What went wrong</a:t>
            </a:r>
          </a:p>
          <a:p>
            <a:pPr lvl="1"/>
            <a:r>
              <a:rPr lang="en-US" sz="10797" b="1" i="1" u="sng" dirty="0">
                <a:effectLst>
                  <a:outerShdw blurRad="38100" dist="38100" dir="2700000" algn="tl">
                    <a:srgbClr val="000000">
                      <a:alpha val="43137"/>
                    </a:srgbClr>
                  </a:outerShdw>
                </a:effectLst>
              </a:rPr>
              <a:t>Redemption</a:t>
            </a:r>
          </a:p>
          <a:p>
            <a:pPr lvl="2"/>
            <a:r>
              <a:rPr lang="en-US" sz="10597" b="1" dirty="0">
                <a:effectLst>
                  <a:outerShdw blurRad="38100" dist="38100" dir="2700000" algn="tl">
                    <a:srgbClr val="000000">
                      <a:alpha val="43137"/>
                    </a:srgbClr>
                  </a:outerShdw>
                </a:effectLst>
              </a:rPr>
              <a:t>How it is fixed</a:t>
            </a:r>
          </a:p>
          <a:p>
            <a:pPr lvl="1"/>
            <a:r>
              <a:rPr lang="en-US" sz="10797" b="1" i="1" u="sng" dirty="0">
                <a:effectLst>
                  <a:outerShdw blurRad="38100" dist="38100" dir="2700000" algn="tl">
                    <a:srgbClr val="000000">
                      <a:alpha val="43137"/>
                    </a:srgbClr>
                  </a:outerShdw>
                </a:effectLst>
              </a:rPr>
              <a:t>Glorification</a:t>
            </a:r>
          </a:p>
          <a:p>
            <a:pPr lvl="2"/>
            <a:r>
              <a:rPr lang="en-US" sz="10597" b="1" dirty="0">
                <a:effectLst>
                  <a:outerShdw blurRad="38100" dist="38100" dir="2700000" algn="tl">
                    <a:srgbClr val="000000">
                      <a:alpha val="43137"/>
                    </a:srgbClr>
                  </a:outerShdw>
                </a:effectLst>
              </a:rPr>
              <a:t>Where it at leads</a:t>
            </a:r>
            <a:endParaRPr lang="en-US" sz="2599"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7927568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4">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 calcmode="lin" valueType="num">
                                      <p:cBhvr>
                                        <p:cTn id="12" dur="500" fill="hold"/>
                                        <p:tgtEl>
                                          <p:spTgt spid="14">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14">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14">
                                            <p:txEl>
                                              <p:pRg st="1" end="1"/>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 calcmode="lin" valueType="num">
                                      <p:cBhvr>
                                        <p:cTn id="17" dur="500" fill="hold"/>
                                        <p:tgtEl>
                                          <p:spTgt spid="14">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14">
                                            <p:txEl>
                                              <p:pRg st="2" end="2"/>
                                            </p:txEl>
                                          </p:spTgt>
                                        </p:tgtEl>
                                        <p:attrNameLst>
                                          <p:attrName>ppt_h</p:attrName>
                                        </p:attrNameLst>
                                      </p:cBhvr>
                                      <p:tavLst>
                                        <p:tav tm="0">
                                          <p:val>
                                            <p:fltVal val="0"/>
                                          </p:val>
                                        </p:tav>
                                        <p:tav tm="100000">
                                          <p:val>
                                            <p:strVal val="#ppt_h"/>
                                          </p:val>
                                        </p:tav>
                                      </p:tavLst>
                                    </p:anim>
                                    <p:animEffect transition="in" filter="fade">
                                      <p:cBhvr>
                                        <p:cTn id="19" dur="500"/>
                                        <p:tgtEl>
                                          <p:spTgt spid="14">
                                            <p:txEl>
                                              <p:pRg st="2" end="2"/>
                                            </p:txEl>
                                          </p:spTgt>
                                        </p:tgtEl>
                                      </p:cBhvr>
                                    </p:animEffect>
                                  </p:childTnLst>
                                </p:cTn>
                              </p:par>
                              <p:par>
                                <p:cTn id="20" presetID="53" presetClass="entr" presetSubtype="16" fill="hold" nodeType="with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 calcmode="lin" valueType="num">
                                      <p:cBhvr>
                                        <p:cTn id="22" dur="500" fill="hold"/>
                                        <p:tgtEl>
                                          <p:spTgt spid="14">
                                            <p:txEl>
                                              <p:pRg st="3" end="3"/>
                                            </p:txEl>
                                          </p:spTgt>
                                        </p:tgtEl>
                                        <p:attrNameLst>
                                          <p:attrName>ppt_w</p:attrName>
                                        </p:attrNameLst>
                                      </p:cBhvr>
                                      <p:tavLst>
                                        <p:tav tm="0">
                                          <p:val>
                                            <p:fltVal val="0"/>
                                          </p:val>
                                        </p:tav>
                                        <p:tav tm="100000">
                                          <p:val>
                                            <p:strVal val="#ppt_w"/>
                                          </p:val>
                                        </p:tav>
                                      </p:tavLst>
                                    </p:anim>
                                    <p:anim calcmode="lin" valueType="num">
                                      <p:cBhvr>
                                        <p:cTn id="23" dur="500" fill="hold"/>
                                        <p:tgtEl>
                                          <p:spTgt spid="14">
                                            <p:txEl>
                                              <p:pRg st="3" end="3"/>
                                            </p:txEl>
                                          </p:spTgt>
                                        </p:tgtEl>
                                        <p:attrNameLst>
                                          <p:attrName>ppt_h</p:attrName>
                                        </p:attrNameLst>
                                      </p:cBhvr>
                                      <p:tavLst>
                                        <p:tav tm="0">
                                          <p:val>
                                            <p:fltVal val="0"/>
                                          </p:val>
                                        </p:tav>
                                        <p:tav tm="100000">
                                          <p:val>
                                            <p:strVal val="#ppt_h"/>
                                          </p:val>
                                        </p:tav>
                                      </p:tavLst>
                                    </p:anim>
                                    <p:animEffect transition="in" filter="fade">
                                      <p:cBhvr>
                                        <p:cTn id="24" dur="500"/>
                                        <p:tgtEl>
                                          <p:spTgt spid="14">
                                            <p:txEl>
                                              <p:pRg st="3" end="3"/>
                                            </p:txEl>
                                          </p:spTgt>
                                        </p:tgtEl>
                                      </p:cBhvr>
                                    </p:animEffect>
                                  </p:childTnLst>
                                </p:cTn>
                              </p:par>
                              <p:par>
                                <p:cTn id="25" presetID="53" presetClass="entr" presetSubtype="16" fill="hold" nodeType="with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 calcmode="lin" valueType="num">
                                      <p:cBhvr>
                                        <p:cTn id="27" dur="500" fill="hold"/>
                                        <p:tgtEl>
                                          <p:spTgt spid="14">
                                            <p:txEl>
                                              <p:pRg st="4" end="4"/>
                                            </p:txEl>
                                          </p:spTgt>
                                        </p:tgtEl>
                                        <p:attrNameLst>
                                          <p:attrName>ppt_w</p:attrName>
                                        </p:attrNameLst>
                                      </p:cBhvr>
                                      <p:tavLst>
                                        <p:tav tm="0">
                                          <p:val>
                                            <p:fltVal val="0"/>
                                          </p:val>
                                        </p:tav>
                                        <p:tav tm="100000">
                                          <p:val>
                                            <p:strVal val="#ppt_w"/>
                                          </p:val>
                                        </p:tav>
                                      </p:tavLst>
                                    </p:anim>
                                    <p:anim calcmode="lin" valueType="num">
                                      <p:cBhvr>
                                        <p:cTn id="28" dur="500" fill="hold"/>
                                        <p:tgtEl>
                                          <p:spTgt spid="14">
                                            <p:txEl>
                                              <p:pRg st="4" end="4"/>
                                            </p:txEl>
                                          </p:spTgt>
                                        </p:tgtEl>
                                        <p:attrNameLst>
                                          <p:attrName>ppt_h</p:attrName>
                                        </p:attrNameLst>
                                      </p:cBhvr>
                                      <p:tavLst>
                                        <p:tav tm="0">
                                          <p:val>
                                            <p:fltVal val="0"/>
                                          </p:val>
                                        </p:tav>
                                        <p:tav tm="100000">
                                          <p:val>
                                            <p:strVal val="#ppt_h"/>
                                          </p:val>
                                        </p:tav>
                                      </p:tavLst>
                                    </p:anim>
                                    <p:animEffect transition="in" filter="fade">
                                      <p:cBhvr>
                                        <p:cTn id="29" dur="500"/>
                                        <p:tgtEl>
                                          <p:spTgt spid="14">
                                            <p:txEl>
                                              <p:pRg st="4" end="4"/>
                                            </p:txEl>
                                          </p:spTgt>
                                        </p:tgtEl>
                                      </p:cBhvr>
                                    </p:animEffect>
                                  </p:childTnLst>
                                </p:cTn>
                              </p:par>
                              <p:par>
                                <p:cTn id="30" presetID="53" presetClass="entr" presetSubtype="16" fill="hold" nodeType="with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 calcmode="lin" valueType="num">
                                      <p:cBhvr>
                                        <p:cTn id="32" dur="500" fill="hold"/>
                                        <p:tgtEl>
                                          <p:spTgt spid="14">
                                            <p:txEl>
                                              <p:pRg st="5" end="5"/>
                                            </p:txEl>
                                          </p:spTgt>
                                        </p:tgtEl>
                                        <p:attrNameLst>
                                          <p:attrName>ppt_w</p:attrName>
                                        </p:attrNameLst>
                                      </p:cBhvr>
                                      <p:tavLst>
                                        <p:tav tm="0">
                                          <p:val>
                                            <p:fltVal val="0"/>
                                          </p:val>
                                        </p:tav>
                                        <p:tav tm="100000">
                                          <p:val>
                                            <p:strVal val="#ppt_w"/>
                                          </p:val>
                                        </p:tav>
                                      </p:tavLst>
                                    </p:anim>
                                    <p:anim calcmode="lin" valueType="num">
                                      <p:cBhvr>
                                        <p:cTn id="33" dur="500" fill="hold"/>
                                        <p:tgtEl>
                                          <p:spTgt spid="14">
                                            <p:txEl>
                                              <p:pRg st="5" end="5"/>
                                            </p:txEl>
                                          </p:spTgt>
                                        </p:tgtEl>
                                        <p:attrNameLst>
                                          <p:attrName>ppt_h</p:attrName>
                                        </p:attrNameLst>
                                      </p:cBhvr>
                                      <p:tavLst>
                                        <p:tav tm="0">
                                          <p:val>
                                            <p:fltVal val="0"/>
                                          </p:val>
                                        </p:tav>
                                        <p:tav tm="100000">
                                          <p:val>
                                            <p:strVal val="#ppt_h"/>
                                          </p:val>
                                        </p:tav>
                                      </p:tavLst>
                                    </p:anim>
                                    <p:animEffect transition="in" filter="fade">
                                      <p:cBhvr>
                                        <p:cTn id="34" dur="500"/>
                                        <p:tgtEl>
                                          <p:spTgt spid="14">
                                            <p:txEl>
                                              <p:pRg st="5" end="5"/>
                                            </p:txEl>
                                          </p:spTgt>
                                        </p:tgtEl>
                                      </p:cBhvr>
                                    </p:animEffect>
                                  </p:childTnLst>
                                </p:cTn>
                              </p:par>
                              <p:par>
                                <p:cTn id="35" presetID="53" presetClass="entr" presetSubtype="16" fill="hold" nodeType="with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 calcmode="lin" valueType="num">
                                      <p:cBhvr>
                                        <p:cTn id="37" dur="500" fill="hold"/>
                                        <p:tgtEl>
                                          <p:spTgt spid="14">
                                            <p:txEl>
                                              <p:pRg st="6" end="6"/>
                                            </p:txEl>
                                          </p:spTgt>
                                        </p:tgtEl>
                                        <p:attrNameLst>
                                          <p:attrName>ppt_w</p:attrName>
                                        </p:attrNameLst>
                                      </p:cBhvr>
                                      <p:tavLst>
                                        <p:tav tm="0">
                                          <p:val>
                                            <p:fltVal val="0"/>
                                          </p:val>
                                        </p:tav>
                                        <p:tav tm="100000">
                                          <p:val>
                                            <p:strVal val="#ppt_w"/>
                                          </p:val>
                                        </p:tav>
                                      </p:tavLst>
                                    </p:anim>
                                    <p:anim calcmode="lin" valueType="num">
                                      <p:cBhvr>
                                        <p:cTn id="38" dur="500" fill="hold"/>
                                        <p:tgtEl>
                                          <p:spTgt spid="14">
                                            <p:txEl>
                                              <p:pRg st="6" end="6"/>
                                            </p:txEl>
                                          </p:spTgt>
                                        </p:tgtEl>
                                        <p:attrNameLst>
                                          <p:attrName>ppt_h</p:attrName>
                                        </p:attrNameLst>
                                      </p:cBhvr>
                                      <p:tavLst>
                                        <p:tav tm="0">
                                          <p:val>
                                            <p:fltVal val="0"/>
                                          </p:val>
                                        </p:tav>
                                        <p:tav tm="100000">
                                          <p:val>
                                            <p:strVal val="#ppt_h"/>
                                          </p:val>
                                        </p:tav>
                                      </p:tavLst>
                                    </p:anim>
                                    <p:animEffect transition="in" filter="fade">
                                      <p:cBhvr>
                                        <p:cTn id="39" dur="500"/>
                                        <p:tgtEl>
                                          <p:spTgt spid="14">
                                            <p:txEl>
                                              <p:pRg st="6" end="6"/>
                                            </p:txEl>
                                          </p:spTgt>
                                        </p:tgtEl>
                                      </p:cBhvr>
                                    </p:animEffect>
                                  </p:childTnLst>
                                </p:cTn>
                              </p:par>
                              <p:par>
                                <p:cTn id="40" presetID="53" presetClass="entr" presetSubtype="16" fill="hold" nodeType="with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 calcmode="lin" valueType="num">
                                      <p:cBhvr>
                                        <p:cTn id="42" dur="500" fill="hold"/>
                                        <p:tgtEl>
                                          <p:spTgt spid="14">
                                            <p:txEl>
                                              <p:pRg st="7" end="7"/>
                                            </p:txEl>
                                          </p:spTgt>
                                        </p:tgtEl>
                                        <p:attrNameLst>
                                          <p:attrName>ppt_w</p:attrName>
                                        </p:attrNameLst>
                                      </p:cBhvr>
                                      <p:tavLst>
                                        <p:tav tm="0">
                                          <p:val>
                                            <p:fltVal val="0"/>
                                          </p:val>
                                        </p:tav>
                                        <p:tav tm="100000">
                                          <p:val>
                                            <p:strVal val="#ppt_w"/>
                                          </p:val>
                                        </p:tav>
                                      </p:tavLst>
                                    </p:anim>
                                    <p:anim calcmode="lin" valueType="num">
                                      <p:cBhvr>
                                        <p:cTn id="43" dur="500" fill="hold"/>
                                        <p:tgtEl>
                                          <p:spTgt spid="14">
                                            <p:txEl>
                                              <p:pRg st="7" end="7"/>
                                            </p:txEl>
                                          </p:spTgt>
                                        </p:tgtEl>
                                        <p:attrNameLst>
                                          <p:attrName>ppt_h</p:attrName>
                                        </p:attrNameLst>
                                      </p:cBhvr>
                                      <p:tavLst>
                                        <p:tav tm="0">
                                          <p:val>
                                            <p:fltVal val="0"/>
                                          </p:val>
                                        </p:tav>
                                        <p:tav tm="100000">
                                          <p:val>
                                            <p:strVal val="#ppt_h"/>
                                          </p:val>
                                        </p:tav>
                                      </p:tavLst>
                                    </p:anim>
                                    <p:animEffect transition="in" filter="fade">
                                      <p:cBhvr>
                                        <p:cTn id="44" dur="500"/>
                                        <p:tgtEl>
                                          <p:spTgt spid="14">
                                            <p:txEl>
                                              <p:pRg st="7" end="7"/>
                                            </p:txEl>
                                          </p:spTgt>
                                        </p:tgtEl>
                                      </p:cBhvr>
                                    </p:animEffect>
                                  </p:childTnLst>
                                </p:cTn>
                              </p:par>
                              <p:par>
                                <p:cTn id="45" presetID="53" presetClass="entr" presetSubtype="16" fill="hold" nodeType="withEffect">
                                  <p:stCondLst>
                                    <p:cond delay="0"/>
                                  </p:stCondLst>
                                  <p:childTnLst>
                                    <p:set>
                                      <p:cBhvr>
                                        <p:cTn id="46" dur="1" fill="hold">
                                          <p:stCondLst>
                                            <p:cond delay="0"/>
                                          </p:stCondLst>
                                        </p:cTn>
                                        <p:tgtEl>
                                          <p:spTgt spid="14">
                                            <p:txEl>
                                              <p:pRg st="8" end="8"/>
                                            </p:txEl>
                                          </p:spTgt>
                                        </p:tgtEl>
                                        <p:attrNameLst>
                                          <p:attrName>style.visibility</p:attrName>
                                        </p:attrNameLst>
                                      </p:cBhvr>
                                      <p:to>
                                        <p:strVal val="visible"/>
                                      </p:to>
                                    </p:set>
                                    <p:anim calcmode="lin" valueType="num">
                                      <p:cBhvr>
                                        <p:cTn id="47" dur="500" fill="hold"/>
                                        <p:tgtEl>
                                          <p:spTgt spid="14">
                                            <p:txEl>
                                              <p:pRg st="8" end="8"/>
                                            </p:txEl>
                                          </p:spTgt>
                                        </p:tgtEl>
                                        <p:attrNameLst>
                                          <p:attrName>ppt_w</p:attrName>
                                        </p:attrNameLst>
                                      </p:cBhvr>
                                      <p:tavLst>
                                        <p:tav tm="0">
                                          <p:val>
                                            <p:fltVal val="0"/>
                                          </p:val>
                                        </p:tav>
                                        <p:tav tm="100000">
                                          <p:val>
                                            <p:strVal val="#ppt_w"/>
                                          </p:val>
                                        </p:tav>
                                      </p:tavLst>
                                    </p:anim>
                                    <p:anim calcmode="lin" valueType="num">
                                      <p:cBhvr>
                                        <p:cTn id="48" dur="500" fill="hold"/>
                                        <p:tgtEl>
                                          <p:spTgt spid="14">
                                            <p:txEl>
                                              <p:pRg st="8" end="8"/>
                                            </p:txEl>
                                          </p:spTgt>
                                        </p:tgtEl>
                                        <p:attrNameLst>
                                          <p:attrName>ppt_h</p:attrName>
                                        </p:attrNameLst>
                                      </p:cBhvr>
                                      <p:tavLst>
                                        <p:tav tm="0">
                                          <p:val>
                                            <p:fltVal val="0"/>
                                          </p:val>
                                        </p:tav>
                                        <p:tav tm="100000">
                                          <p:val>
                                            <p:strVal val="#ppt_h"/>
                                          </p:val>
                                        </p:tav>
                                      </p:tavLst>
                                    </p:anim>
                                    <p:animEffect transition="in" filter="fade">
                                      <p:cBhvr>
                                        <p:cTn id="49"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erenity 16x9">
  <a:themeElements>
    <a:clrScheme name="Serenity_16x9">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a:defPPr>
      </a:lstStyle>
    </a:txDef>
  </a:objectDefaults>
  <a:extraClrSchemeLst/>
  <a:extLst>
    <a:ext uri="{05A4C25C-085E-4340-85A3-A5531E510DB2}">
      <thm15:themeFamily xmlns:thm15="http://schemas.microsoft.com/office/thememl/2012/main" name="TF02801109.potx" id="{B47C65E8-9F73-4C4F-A3C2-84725F71438E}" vid="{CFC30A9F-F7E5-41F4-B6B7-D2E5B79E3BFB}"/>
    </a:ext>
  </a:extLst>
</a:theme>
</file>

<file path=ppt/theme/theme2.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false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1360506</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2011-12-12T13:37:00+00:00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2035-01-01T08:00:00+00:00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TP102801108</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706526</LocLastLocAttemptVersionLookup>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APAuthor xmlns="4873beb7-5857-4685-be1f-d57550cc96cc">
      <UserInfo>
        <DisplayName>REDMOND\v-soujap</DisplayName>
        <AccountId>1954</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14</OriginalRelease>
    <TPLaunchHelpLinkType xmlns="4873beb7-5857-4685-be1f-d57550cc96cc">Template</TPLaunchHelpLinkType>
    <LocalizationTagsTaxHTField0 xmlns="4873beb7-5857-4685-be1f-d57550cc96cc">
      <Terms xmlns="http://schemas.microsoft.com/office/infopath/2007/PartnerControls"/>
    </LocalizationTagsTaxHTField0>
    <LocMarketGroupTiers2 xmlns="4873beb7-5857-4685-be1f-d57550cc96cc" xsi:nil="true"/>
  </documentManagement>
</p:properties>
</file>

<file path=customXml/itemProps1.xml><?xml version="1.0" encoding="utf-8"?>
<ds:datastoreItem xmlns:ds="http://schemas.openxmlformats.org/officeDocument/2006/customXml" ds:itemID="{4683C129-7B42-490A-AD74-E9303BC76D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11E33DF-2340-4F4E-B874-B73FEFEBFC8D}">
  <ds:schemaRefs>
    <ds:schemaRef ds:uri="http://schemas.microsoft.com/sharepoint/v3/contenttype/forms"/>
  </ds:schemaRefs>
</ds:datastoreItem>
</file>

<file path=customXml/itemProps3.xml><?xml version="1.0" encoding="utf-8"?>
<ds:datastoreItem xmlns:ds="http://schemas.openxmlformats.org/officeDocument/2006/customXml" ds:itemID="{0F249165-F638-412C-8E0A-DFB7045CA2E0}">
  <ds:schemaRefs>
    <ds:schemaRef ds:uri="http://purl.org/dc/elements/1.1/"/>
    <ds:schemaRef ds:uri="http://schemas.microsoft.com/office/2006/metadata/properties"/>
    <ds:schemaRef ds:uri="4873beb7-5857-4685-be1f-d57550cc96cc"/>
    <ds:schemaRef ds:uri="http://schemas.openxmlformats.org/package/2006/metadata/core-properties"/>
    <ds:schemaRef ds:uri="http://purl.org/dc/terms/"/>
    <ds:schemaRef ds:uri="http://schemas.microsoft.com/office/2006/documentManagement/types"/>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Serenity nature presentation (widescreen)</Template>
  <TotalTime>5533</TotalTime>
  <Words>1332</Words>
  <Application>Microsoft Office PowerPoint</Application>
  <PresentationFormat>Custom</PresentationFormat>
  <Paragraphs>106</Paragraphs>
  <Slides>14</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Euphemia</vt:lpstr>
      <vt:lpstr>Serenity 16x9</vt:lpstr>
      <vt:lpstr>I Corinthians 4:6-13</vt:lpstr>
      <vt:lpstr>The Wide World</vt:lpstr>
      <vt:lpstr>Corinth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Application Points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Colossians 1:1-2</dc:title>
  <dc:creator>Sean Grossman</dc:creator>
  <cp:lastModifiedBy>Sean Grossman</cp:lastModifiedBy>
  <cp:revision>92</cp:revision>
  <dcterms:created xsi:type="dcterms:W3CDTF">2017-08-10T21:04:20Z</dcterms:created>
  <dcterms:modified xsi:type="dcterms:W3CDTF">2022-09-09T14:19:31Z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