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57" r:id="rId5"/>
    <p:sldId id="446" r:id="rId6"/>
    <p:sldId id="441" r:id="rId7"/>
    <p:sldId id="281" r:id="rId8"/>
    <p:sldId id="293" r:id="rId9"/>
    <p:sldId id="294" r:id="rId10"/>
    <p:sldId id="472" r:id="rId11"/>
    <p:sldId id="473" r:id="rId12"/>
    <p:sldId id="474" r:id="rId13"/>
    <p:sldId id="475" r:id="rId14"/>
    <p:sldId id="476" r:id="rId15"/>
    <p:sldId id="477" r:id="rId16"/>
    <p:sldId id="478" r:id="rId17"/>
    <p:sldId id="479" r:id="rId18"/>
    <p:sldId id="480" r:id="rId19"/>
    <p:sldId id="481" r:id="rId20"/>
    <p:sldId id="482" r:id="rId21"/>
    <p:sldId id="483" r:id="rId22"/>
    <p:sldId id="484" r:id="rId23"/>
    <p:sldId id="485" r:id="rId24"/>
    <p:sldId id="486" r:id="rId25"/>
    <p:sldId id="487" r:id="rId26"/>
    <p:sldId id="279" r:id="rId2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3" autoAdjust="0"/>
    <p:restoredTop sz="86447" autoAdjust="0"/>
  </p:normalViewPr>
  <p:slideViewPr>
    <p:cSldViewPr>
      <p:cViewPr varScale="1">
        <p:scale>
          <a:sx n="52" d="100"/>
          <a:sy n="52" d="100"/>
        </p:scale>
        <p:origin x="132" y="870"/>
      </p:cViewPr>
      <p:guideLst>
        <p:guide pos="3839"/>
        <p:guide orient="horz" pos="2160"/>
      </p:guideLst>
    </p:cSldViewPr>
  </p:slideViewPr>
  <p:outlineViewPr>
    <p:cViewPr>
      <p:scale>
        <a:sx n="33" d="100"/>
        <a:sy n="33" d="100"/>
      </p:scale>
      <p:origin x="0" y="-36660"/>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8/28/2022</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8/28/2022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1665128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3793986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790744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2469029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1305342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2841292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614339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14</a:t>
            </a:fld>
            <a:endParaRPr lang="en-US"/>
          </a:p>
        </p:txBody>
      </p:sp>
    </p:spTree>
    <p:extLst>
      <p:ext uri="{BB962C8B-B14F-4D97-AF65-F5344CB8AC3E}">
        <p14:creationId xmlns:p14="http://schemas.microsoft.com/office/powerpoint/2010/main" val="3190121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15</a:t>
            </a:fld>
            <a:endParaRPr lang="en-US"/>
          </a:p>
        </p:txBody>
      </p:sp>
    </p:spTree>
    <p:extLst>
      <p:ext uri="{BB962C8B-B14F-4D97-AF65-F5344CB8AC3E}">
        <p14:creationId xmlns:p14="http://schemas.microsoft.com/office/powerpoint/2010/main" val="990105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16</a:t>
            </a:fld>
            <a:endParaRPr lang="en-US"/>
          </a:p>
        </p:txBody>
      </p:sp>
    </p:spTree>
    <p:extLst>
      <p:ext uri="{BB962C8B-B14F-4D97-AF65-F5344CB8AC3E}">
        <p14:creationId xmlns:p14="http://schemas.microsoft.com/office/powerpoint/2010/main" val="3639830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17</a:t>
            </a:fld>
            <a:endParaRPr lang="en-US"/>
          </a:p>
        </p:txBody>
      </p:sp>
    </p:spTree>
    <p:extLst>
      <p:ext uri="{BB962C8B-B14F-4D97-AF65-F5344CB8AC3E}">
        <p14:creationId xmlns:p14="http://schemas.microsoft.com/office/powerpoint/2010/main" val="2239305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18</a:t>
            </a:fld>
            <a:endParaRPr lang="en-US"/>
          </a:p>
        </p:txBody>
      </p:sp>
    </p:spTree>
    <p:extLst>
      <p:ext uri="{BB962C8B-B14F-4D97-AF65-F5344CB8AC3E}">
        <p14:creationId xmlns:p14="http://schemas.microsoft.com/office/powerpoint/2010/main" val="1644271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19</a:t>
            </a:fld>
            <a:endParaRPr lang="en-US"/>
          </a:p>
        </p:txBody>
      </p:sp>
    </p:spTree>
    <p:extLst>
      <p:ext uri="{BB962C8B-B14F-4D97-AF65-F5344CB8AC3E}">
        <p14:creationId xmlns:p14="http://schemas.microsoft.com/office/powerpoint/2010/main" val="2049933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20</a:t>
            </a:fld>
            <a:endParaRPr lang="en-US"/>
          </a:p>
        </p:txBody>
      </p:sp>
    </p:spTree>
    <p:extLst>
      <p:ext uri="{BB962C8B-B14F-4D97-AF65-F5344CB8AC3E}">
        <p14:creationId xmlns:p14="http://schemas.microsoft.com/office/powerpoint/2010/main" val="3721185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21</a:t>
            </a:fld>
            <a:endParaRPr lang="en-US"/>
          </a:p>
        </p:txBody>
      </p:sp>
    </p:spTree>
    <p:extLst>
      <p:ext uri="{BB962C8B-B14F-4D97-AF65-F5344CB8AC3E}">
        <p14:creationId xmlns:p14="http://schemas.microsoft.com/office/powerpoint/2010/main" val="1428030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22</a:t>
            </a:fld>
            <a:endParaRPr lang="en-US"/>
          </a:p>
        </p:txBody>
      </p:sp>
    </p:spTree>
    <p:extLst>
      <p:ext uri="{BB962C8B-B14F-4D97-AF65-F5344CB8AC3E}">
        <p14:creationId xmlns:p14="http://schemas.microsoft.com/office/powerpoint/2010/main" val="3753582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8/28/2022</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8/28/2022</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a:t>I Corinthians 3:18-23</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All Are Yours</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The Wide World</a:t>
            </a:r>
          </a:p>
        </p:txBody>
      </p:sp>
      <p:pic>
        <p:nvPicPr>
          <p:cNvPr id="3" name="Picture 2" descr="Map&#10;&#10;Description automatically generated">
            <a:extLst>
              <a:ext uri="{FF2B5EF4-FFF2-40B4-BE49-F238E27FC236}">
                <a16:creationId xmlns:a16="http://schemas.microsoft.com/office/drawing/2014/main" id="{7AE25BED-1FFF-F040-8D90-61F4CC66F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443" y="778903"/>
            <a:ext cx="8757938" cy="6078204"/>
          </a:xfrm>
          <a:prstGeom prst="rect">
            <a:avLst/>
          </a:prstGeom>
        </p:spPr>
      </p:pic>
    </p:spTree>
    <p:extLst>
      <p:ext uri="{BB962C8B-B14F-4D97-AF65-F5344CB8AC3E}">
        <p14:creationId xmlns:p14="http://schemas.microsoft.com/office/powerpoint/2010/main" val="53977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fontScale="70000" lnSpcReduction="20000"/>
          </a:bodyPr>
          <a:lstStyle/>
          <a:p>
            <a:pPr marL="0" indent="0" algn="ctr">
              <a:lnSpc>
                <a:spcPct val="110000"/>
              </a:lnSpc>
              <a:spcBef>
                <a:spcPts val="0"/>
              </a:spcBef>
              <a:buNone/>
            </a:pPr>
            <a:r>
              <a:rPr lang="en-US" sz="5400" b="1" dirty="0">
                <a:effectLst>
                  <a:outerShdw blurRad="38100" dist="38100" dir="2700000" algn="tl">
                    <a:srgbClr val="000000">
                      <a:alpha val="43137"/>
                    </a:srgbClr>
                  </a:outerShdw>
                </a:effectLst>
              </a:rPr>
              <a:t>18 Let no one deceive himself. If anyone among you thinks that he is wise in this age, let him become a fool that he may become wise. 19 For the wisdom of this world is folly with God. For it is written, “He catches the wise in their craftiness,” 20 and again, “The Lord knows the thoughts of the wise, that they are futile.” 21 So let no one boast in men. For all things are yours, 22 whether Paul or Apollos or Cephas or the world or life or death or the present or the future—all are yours, 23 and you are Christ’s, and Christ is God’s.</a:t>
            </a:r>
          </a:p>
          <a:p>
            <a:pPr marL="0" indent="0" algn="ctr">
              <a:lnSpc>
                <a:spcPct val="110000"/>
              </a:lnSpc>
              <a:spcBef>
                <a:spcPts val="0"/>
              </a:spcBef>
              <a:buNone/>
            </a:pPr>
            <a:r>
              <a:rPr lang="en-US" sz="5400" b="1" dirty="0">
                <a:effectLst>
                  <a:outerShdw blurRad="38100" dist="38100" dir="2700000" algn="tl">
                    <a:srgbClr val="000000">
                      <a:alpha val="43137"/>
                    </a:srgbClr>
                  </a:outerShdw>
                </a:effectLst>
              </a:rPr>
              <a:t>(I Corinthians 3:18-23,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5400" b="1" dirty="0">
                <a:effectLst>
                  <a:outerShdw blurRad="38100" dist="38100" dir="2700000" algn="tl">
                    <a:srgbClr val="000000">
                      <a:alpha val="43137"/>
                    </a:srgbClr>
                  </a:outerShdw>
                </a:effectLst>
              </a:rPr>
              <a:t>Main Point</a:t>
            </a:r>
          </a:p>
          <a:p>
            <a:r>
              <a:rPr lang="en-US" sz="5400" b="1" dirty="0">
                <a:effectLst>
                  <a:outerShdw blurRad="38100" dist="38100" dir="2700000" algn="tl">
                    <a:srgbClr val="000000">
                      <a:alpha val="43137"/>
                    </a:srgbClr>
                  </a:outerShdw>
                </a:effectLst>
              </a:rPr>
              <a:t> These verses bring may threads of Paul’s argument together</a:t>
            </a:r>
          </a:p>
          <a:p>
            <a:r>
              <a:rPr lang="en-US" sz="5400" b="1" dirty="0">
                <a:effectLst>
                  <a:outerShdw blurRad="38100" dist="38100" dir="2700000" algn="tl">
                    <a:srgbClr val="000000">
                      <a:alpha val="43137"/>
                    </a:srgbClr>
                  </a:outerShdw>
                </a:effectLst>
              </a:rPr>
              <a:t> All the congregation belongs to Christ</a:t>
            </a:r>
          </a:p>
          <a:p>
            <a:r>
              <a:rPr lang="en-US" sz="5400" b="1" dirty="0">
                <a:effectLst>
                  <a:outerShdw blurRad="38100" dist="38100" dir="2700000" algn="tl">
                    <a:srgbClr val="000000">
                      <a:alpha val="43137"/>
                    </a:srgbClr>
                  </a:outerShdw>
                </a:effectLst>
              </a:rPr>
              <a:t> To identify with one leader makes no sense since all belong to Christ</a:t>
            </a:r>
          </a:p>
          <a:p>
            <a:r>
              <a:rPr lang="en-US" sz="5400" b="1" dirty="0">
                <a:effectLst>
                  <a:outerShdw blurRad="38100" dist="38100" dir="2700000" algn="tl">
                    <a:srgbClr val="000000">
                      <a:alpha val="43137"/>
                    </a:srgbClr>
                  </a:outerShdw>
                </a:effectLst>
              </a:rPr>
              <a:t> They bind themselves to the leaders as though the leaders own them</a:t>
            </a:r>
          </a:p>
          <a:p>
            <a:r>
              <a:rPr lang="en-US" sz="5400" b="1" dirty="0">
                <a:effectLst>
                  <a:outerShdw blurRad="38100" dist="38100" dir="2700000" algn="tl">
                    <a:srgbClr val="000000">
                      <a:alpha val="43137"/>
                    </a:srgbClr>
                  </a:outerShdw>
                </a:effectLst>
              </a:rPr>
              <a:t> The leaders belong to the congregation, which belongs to Christ, who belongs to God</a:t>
            </a: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All Are Yours</a:t>
            </a:r>
          </a:p>
          <a:p>
            <a:pPr lvl="1"/>
            <a:r>
              <a:rPr lang="en-US" sz="3200" b="1" dirty="0">
                <a:effectLst>
                  <a:outerShdw blurRad="38100" dist="38100" dir="2700000" algn="tl">
                    <a:srgbClr val="000000">
                      <a:alpha val="43137"/>
                    </a:srgbClr>
                  </a:outerShdw>
                </a:effectLst>
              </a:rPr>
              <a:t> Something we have, likely, talked about before is a logical fallacy which permeates our culture</a:t>
            </a:r>
          </a:p>
          <a:p>
            <a:pPr lvl="1"/>
            <a:r>
              <a:rPr lang="en-US" sz="3200" b="1" dirty="0">
                <a:effectLst>
                  <a:outerShdw blurRad="38100" dist="38100" dir="2700000" algn="tl">
                    <a:srgbClr val="000000">
                      <a:alpha val="43137"/>
                    </a:srgbClr>
                  </a:outerShdw>
                </a:effectLst>
              </a:rPr>
              <a:t> The fallacy is the “genetic fallacy”</a:t>
            </a:r>
          </a:p>
          <a:p>
            <a:pPr lvl="1"/>
            <a:r>
              <a:rPr lang="en-US" sz="3200" b="1" dirty="0">
                <a:effectLst>
                  <a:outerShdw blurRad="38100" dist="38100" dir="2700000" algn="tl">
                    <a:srgbClr val="000000">
                      <a:alpha val="43137"/>
                    </a:srgbClr>
                  </a:outerShdw>
                </a:effectLst>
              </a:rPr>
              <a:t> Let’s say politically with legislation</a:t>
            </a:r>
          </a:p>
          <a:p>
            <a:pPr lvl="1"/>
            <a:r>
              <a:rPr lang="en-US" sz="3200" b="1" dirty="0">
                <a:effectLst>
                  <a:outerShdw blurRad="38100" dist="38100" dir="2700000" algn="tl">
                    <a:srgbClr val="000000">
                      <a:alpha val="43137"/>
                    </a:srgbClr>
                  </a:outerShdw>
                </a:effectLst>
              </a:rPr>
              <a:t> A Democrat proposed it? It’s a lie</a:t>
            </a:r>
          </a:p>
          <a:p>
            <a:pPr lvl="1"/>
            <a:r>
              <a:rPr lang="en-US" sz="3200" b="1" dirty="0">
                <a:effectLst>
                  <a:outerShdw blurRad="38100" dist="38100" dir="2700000" algn="tl">
                    <a:srgbClr val="000000">
                      <a:alpha val="43137"/>
                    </a:srgbClr>
                  </a:outerShdw>
                </a:effectLst>
              </a:rPr>
              <a:t> A Republican? It’s evil</a:t>
            </a:r>
          </a:p>
          <a:p>
            <a:pPr lvl="1"/>
            <a:r>
              <a:rPr lang="en-US" sz="3200" b="1" dirty="0">
                <a:effectLst>
                  <a:outerShdw blurRad="38100" dist="38100" dir="2700000" algn="tl">
                    <a:srgbClr val="000000">
                      <a:alpha val="43137"/>
                    </a:srgbClr>
                  </a:outerShdw>
                </a:effectLst>
              </a:rPr>
              <a:t> The ancients were a backwards people</a:t>
            </a:r>
          </a:p>
          <a:p>
            <a:pPr lvl="1"/>
            <a:r>
              <a:rPr lang="en-US" sz="3200" b="1" dirty="0">
                <a:effectLst>
                  <a:outerShdw blurRad="38100" dist="38100" dir="2700000" algn="tl">
                    <a:srgbClr val="000000">
                      <a:alpha val="43137"/>
                    </a:srgbClr>
                  </a:outerShdw>
                </a:effectLst>
              </a:rPr>
              <a:t> Therefore anything they say about God is wrong</a:t>
            </a:r>
          </a:p>
          <a:p>
            <a:pPr lvl="1"/>
            <a:r>
              <a:rPr lang="en-US" sz="3200" b="1" dirty="0">
                <a:effectLst>
                  <a:outerShdw blurRad="38100" dist="38100" dir="2700000" algn="tl">
                    <a:srgbClr val="000000">
                      <a:alpha val="43137"/>
                    </a:srgbClr>
                  </a:outerShdw>
                </a:effectLst>
              </a:rPr>
              <a:t> We as Baptists might say anything a Methodist says is false</a:t>
            </a:r>
          </a:p>
          <a:p>
            <a:pPr lvl="1"/>
            <a:r>
              <a:rPr lang="en-US" sz="3200" b="1" dirty="0">
                <a:effectLst>
                  <a:outerShdw blurRad="38100" dist="38100" dir="2700000" algn="tl">
                    <a:srgbClr val="000000">
                      <a:alpha val="43137"/>
                    </a:srgbClr>
                  </a:outerShdw>
                </a:effectLst>
              </a:rPr>
              <a:t> Methodist will do the same</a:t>
            </a:r>
          </a:p>
          <a:p>
            <a:pPr lvl="1"/>
            <a:r>
              <a:rPr lang="en-US" sz="3200" b="1" dirty="0">
                <a:effectLst>
                  <a:outerShdw blurRad="38100" dist="38100" dir="2700000" algn="tl">
                    <a:srgbClr val="000000">
                      <a:alpha val="43137"/>
                    </a:srgbClr>
                  </a:outerShdw>
                </a:effectLst>
              </a:rPr>
              <a:t> Pentecostals and Charismatics the same [insert any denomination]</a:t>
            </a:r>
          </a:p>
          <a:p>
            <a:pPr lvl="1"/>
            <a:r>
              <a:rPr lang="en-US" sz="3200" b="1" dirty="0">
                <a:effectLst>
                  <a:outerShdw blurRad="38100" dist="38100" dir="2700000" algn="tl">
                    <a:srgbClr val="000000">
                      <a:alpha val="43137"/>
                    </a:srgbClr>
                  </a:outerShdw>
                </a:effectLst>
              </a:rPr>
              <a:t> Over and over the genetic fallacy comes into play</a:t>
            </a:r>
          </a:p>
          <a:p>
            <a:pPr lvl="1"/>
            <a:r>
              <a:rPr lang="en-US" sz="3200" b="1" dirty="0">
                <a:effectLst>
                  <a:outerShdw blurRad="38100" dist="38100" dir="2700000" algn="tl">
                    <a:srgbClr val="000000">
                      <a:alpha val="43137"/>
                    </a:srgbClr>
                  </a:outerShdw>
                </a:effectLst>
              </a:rPr>
              <a:t> The reason why it is a fallacy is that where a truth claim originates does not negate the claim itself</a:t>
            </a:r>
          </a:p>
          <a:p>
            <a:pPr lvl="1"/>
            <a:r>
              <a:rPr lang="en-US" sz="3200" b="1" dirty="0">
                <a:effectLst>
                  <a:outerShdw blurRad="38100" dist="38100" dir="2700000" algn="tl">
                    <a:srgbClr val="000000">
                      <a:alpha val="43137"/>
                    </a:srgbClr>
                  </a:outerShdw>
                </a:effectLst>
              </a:rPr>
              <a:t> Truth is true regardless of where it comes from</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4">
                                            <p:txEl>
                                              <p:pRg st="13" end="13"/>
                                            </p:txEl>
                                          </p:spTgt>
                                        </p:tgtEl>
                                        <p:attrNameLst>
                                          <p:attrName>style.visibility</p:attrName>
                                        </p:attrNameLst>
                                      </p:cBhvr>
                                      <p:to>
                                        <p:strVal val="visible"/>
                                      </p:to>
                                    </p:set>
                                    <p:animEffect transition="in" filter="barn(inVertical)">
                                      <p:cBhvr>
                                        <p:cTn id="62" dur="500"/>
                                        <p:tgtEl>
                                          <p:spTgt spid="14">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4">
                                            <p:txEl>
                                              <p:pRg st="14" end="14"/>
                                            </p:txEl>
                                          </p:spTgt>
                                        </p:tgtEl>
                                        <p:attrNameLst>
                                          <p:attrName>style.visibility</p:attrName>
                                        </p:attrNameLst>
                                      </p:cBhvr>
                                      <p:to>
                                        <p:strVal val="visible"/>
                                      </p:to>
                                    </p:set>
                                    <p:animEffect transition="in" filter="barn(inVertical)">
                                      <p:cBhvr>
                                        <p:cTn id="67" dur="500"/>
                                        <p:tgtEl>
                                          <p:spTgt spid="1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All Are Yours (2)</a:t>
            </a:r>
          </a:p>
          <a:p>
            <a:pPr lvl="1"/>
            <a:r>
              <a:rPr lang="en-US" sz="3200" b="1" dirty="0">
                <a:effectLst>
                  <a:outerShdw blurRad="38100" dist="38100" dir="2700000" algn="tl">
                    <a:srgbClr val="000000">
                      <a:alpha val="43137"/>
                    </a:srgbClr>
                  </a:outerShdw>
                </a:effectLst>
              </a:rPr>
              <a:t> When Paul says, “All is yours” we should be encouraged by the news</a:t>
            </a:r>
          </a:p>
          <a:p>
            <a:pPr lvl="1"/>
            <a:r>
              <a:rPr lang="en-US" sz="3200" b="1" dirty="0">
                <a:effectLst>
                  <a:outerShdw blurRad="38100" dist="38100" dir="2700000" algn="tl">
                    <a:srgbClr val="000000">
                      <a:alpha val="43137"/>
                    </a:srgbClr>
                  </a:outerShdw>
                </a:effectLst>
              </a:rPr>
              <a:t> We do not need to put truth in a box</a:t>
            </a:r>
          </a:p>
          <a:p>
            <a:pPr lvl="1"/>
            <a:r>
              <a:rPr lang="en-US" sz="3200" b="1" dirty="0">
                <a:effectLst>
                  <a:outerShdw blurRad="38100" dist="38100" dir="2700000" algn="tl">
                    <a:srgbClr val="000000">
                      <a:alpha val="43137"/>
                    </a:srgbClr>
                  </a:outerShdw>
                </a:effectLst>
              </a:rPr>
              <a:t> I am sure reading Wesley will lead me to finding some insight into the truth</a:t>
            </a:r>
          </a:p>
          <a:p>
            <a:pPr lvl="1"/>
            <a:r>
              <a:rPr lang="en-US" sz="3200" b="1" dirty="0">
                <a:effectLst>
                  <a:outerShdw blurRad="38100" dist="38100" dir="2700000" algn="tl">
                    <a:srgbClr val="000000">
                      <a:alpha val="43137"/>
                    </a:srgbClr>
                  </a:outerShdw>
                </a:effectLst>
              </a:rPr>
              <a:t> The same is true for Charismatics and Pentecostals</a:t>
            </a:r>
          </a:p>
          <a:p>
            <a:pPr lvl="1"/>
            <a:r>
              <a:rPr lang="en-US" sz="3200" b="1" dirty="0">
                <a:effectLst>
                  <a:outerShdw blurRad="38100" dist="38100" dir="2700000" algn="tl">
                    <a:srgbClr val="000000">
                      <a:alpha val="43137"/>
                    </a:srgbClr>
                  </a:outerShdw>
                </a:effectLst>
              </a:rPr>
              <a:t> If what they say about a particular topic is true, then I can accept that truth even if it doesn’t stem from my own tradition</a:t>
            </a:r>
          </a:p>
          <a:p>
            <a:pPr lvl="1"/>
            <a:r>
              <a:rPr lang="en-US" sz="3200" b="1" dirty="0">
                <a:effectLst>
                  <a:outerShdw blurRad="38100" dist="38100" dir="2700000" algn="tl">
                    <a:srgbClr val="000000">
                      <a:alpha val="43137"/>
                    </a:srgbClr>
                  </a:outerShdw>
                </a:effectLst>
              </a:rPr>
              <a:t> This is true even more broadly in the world</a:t>
            </a:r>
          </a:p>
          <a:p>
            <a:pPr lvl="1"/>
            <a:r>
              <a:rPr lang="en-US" sz="3200" b="1" dirty="0">
                <a:effectLst>
                  <a:outerShdw blurRad="38100" dist="38100" dir="2700000" algn="tl">
                    <a:srgbClr val="000000">
                      <a:alpha val="43137"/>
                    </a:srgbClr>
                  </a:outerShdw>
                </a:effectLst>
              </a:rPr>
              <a:t> Humans are made in the image of God and are capable of proclaiming some amount of truth</a:t>
            </a:r>
          </a:p>
          <a:p>
            <a:pPr lvl="1"/>
            <a:r>
              <a:rPr lang="en-US" sz="3200" b="1" dirty="0">
                <a:effectLst>
                  <a:outerShdw blurRad="38100" dist="38100" dir="2700000" algn="tl">
                    <a:srgbClr val="000000">
                      <a:alpha val="43137"/>
                    </a:srgbClr>
                  </a:outerShdw>
                </a:effectLst>
              </a:rPr>
              <a:t> The world is capable of coming to certain truths about the reality God has made</a:t>
            </a:r>
          </a:p>
        </p:txBody>
      </p:sp>
    </p:spTree>
    <p:extLst>
      <p:ext uri="{BB962C8B-B14F-4D97-AF65-F5344CB8AC3E}">
        <p14:creationId xmlns:p14="http://schemas.microsoft.com/office/powerpoint/2010/main" val="1392799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“22 So Paul, standing in the midst of the Areopagus, said: “Men of Athens, I perceive that in every way you are very religious. 23 For as I passed along and observed the objects of your worship, I found also an altar with this inscription: ‘To the unknown god.’ What therefore you worship as unknown, this I proclaim to you. 24 The God who made the world and everything in it, being Lord of heaven and earth, does not live in temples made by man, 25 nor is he served by human hands, as though he needed anything, since he himself gives to all mankind life and breath and everything. 26 And he made from one man every nation of mankind to live on all the face of the earth, having determined allotted periods and the boundaries of their dwelling place, 27 that they should seek God, and perhaps feel their way toward him and find him. Yet he is actually not far from each one of us, 28 for</a:t>
            </a:r>
          </a:p>
          <a:p>
            <a:pPr marL="0" indent="0" algn="ctr">
              <a:buNone/>
            </a:pPr>
            <a:r>
              <a:rPr lang="en-US" sz="3200" b="1" dirty="0">
                <a:effectLst>
                  <a:outerShdw blurRad="38100" dist="38100" dir="2700000" algn="tl">
                    <a:srgbClr val="000000">
                      <a:alpha val="43137"/>
                    </a:srgbClr>
                  </a:outerShdw>
                </a:effectLst>
              </a:rPr>
              <a:t>“‘In him we live and move and have our being’;</a:t>
            </a:r>
          </a:p>
          <a:p>
            <a:pPr marL="0" indent="0" algn="ctr">
              <a:buNone/>
            </a:pPr>
            <a:r>
              <a:rPr lang="en-US" sz="3200" b="1" dirty="0">
                <a:effectLst>
                  <a:outerShdw blurRad="38100" dist="38100" dir="2700000" algn="tl">
                    <a:srgbClr val="000000">
                      <a:alpha val="43137"/>
                    </a:srgbClr>
                  </a:outerShdw>
                </a:effectLst>
              </a:rPr>
              <a:t>as even some of your own poets have said,</a:t>
            </a:r>
          </a:p>
          <a:p>
            <a:pPr marL="0" indent="0" algn="ctr">
              <a:buNone/>
            </a:pPr>
            <a:r>
              <a:rPr lang="en-US" sz="3200" b="1" dirty="0">
                <a:effectLst>
                  <a:outerShdw blurRad="38100" dist="38100" dir="2700000" algn="tl">
                    <a:srgbClr val="000000">
                      <a:alpha val="43137"/>
                    </a:srgbClr>
                  </a:outerShdw>
                </a:effectLst>
              </a:rPr>
              <a:t>“‘For we are indeed his offspring.’</a:t>
            </a:r>
          </a:p>
          <a:p>
            <a:pPr marL="0" indent="0" algn="ctr">
              <a:buNone/>
            </a:pPr>
            <a:r>
              <a:rPr lang="en-US" sz="3200" b="1" dirty="0">
                <a:effectLst>
                  <a:outerShdw blurRad="38100" dist="38100" dir="2700000" algn="tl">
                    <a:srgbClr val="000000">
                      <a:alpha val="43137"/>
                    </a:srgbClr>
                  </a:outerShdw>
                </a:effectLst>
              </a:rPr>
              <a:t>(Acts 17:22-28, ESV)</a:t>
            </a:r>
          </a:p>
        </p:txBody>
      </p:sp>
    </p:spTree>
    <p:extLst>
      <p:ext uri="{BB962C8B-B14F-4D97-AF65-F5344CB8AC3E}">
        <p14:creationId xmlns:p14="http://schemas.microsoft.com/office/powerpoint/2010/main" val="199435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All Are Yours (3)</a:t>
            </a:r>
          </a:p>
          <a:p>
            <a:pPr lvl="1"/>
            <a:r>
              <a:rPr lang="en-US" sz="3200" b="1" dirty="0">
                <a:effectLst>
                  <a:outerShdw blurRad="38100" dist="38100" dir="2700000" algn="tl">
                    <a:srgbClr val="000000">
                      <a:alpha val="43137"/>
                    </a:srgbClr>
                  </a:outerShdw>
                </a:effectLst>
              </a:rPr>
              <a:t> Both are quotations from Greek poets</a:t>
            </a:r>
          </a:p>
          <a:p>
            <a:pPr lvl="1"/>
            <a:r>
              <a:rPr lang="en-US" sz="3200" b="1" dirty="0">
                <a:effectLst>
                  <a:outerShdw blurRad="38100" dist="38100" dir="2700000" algn="tl">
                    <a:srgbClr val="000000">
                      <a:alpha val="43137"/>
                    </a:srgbClr>
                  </a:outerShdw>
                </a:effectLst>
              </a:rPr>
              <a:t> “In him we live and move and have our being” comes from a hymn to Zeus by </a:t>
            </a:r>
            <a:r>
              <a:rPr lang="en-US" sz="3200" b="1" dirty="0" err="1">
                <a:effectLst>
                  <a:outerShdw blurRad="38100" dist="38100" dir="2700000" algn="tl">
                    <a:srgbClr val="000000">
                      <a:alpha val="43137"/>
                    </a:srgbClr>
                  </a:outerShdw>
                </a:effectLst>
              </a:rPr>
              <a:t>Epimenides</a:t>
            </a:r>
            <a:r>
              <a:rPr lang="en-US" sz="3200" b="1" dirty="0">
                <a:effectLst>
                  <a:outerShdw blurRad="38100" dist="38100" dir="2700000" algn="tl">
                    <a:srgbClr val="000000">
                      <a:alpha val="43137"/>
                    </a:srgbClr>
                  </a:outerShdw>
                </a:effectLst>
              </a:rPr>
              <a:t> of Crete</a:t>
            </a:r>
          </a:p>
          <a:p>
            <a:pPr lvl="1"/>
            <a:r>
              <a:rPr lang="en-US" sz="3200" b="1" dirty="0">
                <a:effectLst>
                  <a:outerShdw blurRad="38100" dist="38100" dir="2700000" algn="tl">
                    <a:srgbClr val="000000">
                      <a:alpha val="43137"/>
                    </a:srgbClr>
                  </a:outerShdw>
                </a:effectLst>
              </a:rPr>
              <a:t> “‘For we are indeed his offspring’ comes from the poem </a:t>
            </a:r>
            <a:r>
              <a:rPr lang="en-US" sz="3200" b="1" dirty="0" err="1">
                <a:effectLst>
                  <a:outerShdw blurRad="38100" dist="38100" dir="2700000" algn="tl">
                    <a:srgbClr val="000000">
                      <a:alpha val="43137"/>
                    </a:srgbClr>
                  </a:outerShdw>
                </a:effectLst>
              </a:rPr>
              <a:t>Phainomena</a:t>
            </a:r>
            <a:r>
              <a:rPr lang="en-US" sz="3200" b="1" dirty="0">
                <a:effectLst>
                  <a:outerShdw blurRad="38100" dist="38100" dir="2700000" algn="tl">
                    <a:srgbClr val="000000">
                      <a:alpha val="43137"/>
                    </a:srgbClr>
                  </a:outerShdw>
                </a:effectLst>
              </a:rPr>
              <a:t> by the Stoic poet Aratus.</a:t>
            </a:r>
          </a:p>
          <a:p>
            <a:pPr lvl="1"/>
            <a:r>
              <a:rPr lang="en-US" sz="3200" b="1" dirty="0">
                <a:effectLst>
                  <a:outerShdw blurRad="38100" dist="38100" dir="2700000" algn="tl">
                    <a:srgbClr val="000000">
                      <a:alpha val="43137"/>
                    </a:srgbClr>
                  </a:outerShdw>
                </a:effectLst>
              </a:rPr>
              <a:t> Why was Paul quoting Greek poets?</a:t>
            </a:r>
          </a:p>
          <a:p>
            <a:pPr lvl="1"/>
            <a:r>
              <a:rPr lang="en-US" sz="3200" b="1" dirty="0">
                <a:effectLst>
                  <a:outerShdw blurRad="38100" dist="38100" dir="2700000" algn="tl">
                    <a:srgbClr val="000000">
                      <a:alpha val="43137"/>
                    </a:srgbClr>
                  </a:outerShdw>
                </a:effectLst>
              </a:rPr>
              <a:t> All things belong to Christians, because all Christians belong to Christ who belongs to God</a:t>
            </a:r>
          </a:p>
          <a:p>
            <a:pPr lvl="1"/>
            <a:r>
              <a:rPr lang="en-US" sz="3200" b="1" dirty="0">
                <a:effectLst>
                  <a:outerShdw blurRad="38100" dist="38100" dir="2700000" algn="tl">
                    <a:srgbClr val="000000">
                      <a:alpha val="43137"/>
                    </a:srgbClr>
                  </a:outerShdw>
                </a:effectLst>
              </a:rPr>
              <a:t> Paul recognizes what is true because he has the truth of God and His Christ and can compare his experiences in the world against this foundation</a:t>
            </a:r>
          </a:p>
          <a:p>
            <a:pPr lvl="1"/>
            <a:r>
              <a:rPr lang="en-US" sz="3200" b="1" dirty="0">
                <a:effectLst>
                  <a:outerShdw blurRad="38100" dist="38100" dir="2700000" algn="tl">
                    <a:srgbClr val="000000">
                      <a:alpha val="43137"/>
                    </a:srgbClr>
                  </a:outerShdw>
                </a:effectLst>
              </a:rPr>
              <a:t> Paul doesn’t agree with the pagans that Zeus exists</a:t>
            </a:r>
          </a:p>
          <a:p>
            <a:pPr lvl="1"/>
            <a:r>
              <a:rPr lang="en-US" sz="3500" b="1" dirty="0">
                <a:effectLst>
                  <a:outerShdw blurRad="38100" dist="38100" dir="2700000" algn="tl">
                    <a:srgbClr val="000000">
                      <a:alpha val="43137"/>
                    </a:srgbClr>
                  </a:outerShdw>
                </a:effectLst>
              </a:rPr>
              <a:t> It is all founded upon Jesus Christ and the God who has revealed Himself through Christ and the Scriptures</a:t>
            </a:r>
          </a:p>
          <a:p>
            <a:pPr lvl="1"/>
            <a:r>
              <a:rPr lang="en-US" sz="3500" b="1" dirty="0">
                <a:effectLst>
                  <a:outerShdw blurRad="38100" dist="38100" dir="2700000" algn="tl">
                    <a:srgbClr val="000000">
                      <a:alpha val="43137"/>
                    </a:srgbClr>
                  </a:outerShdw>
                </a:effectLst>
              </a:rPr>
              <a:t> I could use a more modern example</a:t>
            </a:r>
          </a:p>
          <a:p>
            <a:pPr lvl="1"/>
            <a:r>
              <a:rPr lang="en-US" sz="3500" b="1" dirty="0">
                <a:effectLst>
                  <a:outerShdw blurRad="38100" dist="38100" dir="2700000" algn="tl">
                    <a:srgbClr val="000000">
                      <a:alpha val="43137"/>
                    </a:srgbClr>
                  </a:outerShdw>
                </a:effectLst>
              </a:rPr>
              <a:t> There is a song from Alanis </a:t>
            </a:r>
            <a:r>
              <a:rPr lang="en-US" sz="3500" b="1" dirty="0" err="1">
                <a:effectLst>
                  <a:outerShdw blurRad="38100" dist="38100" dir="2700000" algn="tl">
                    <a:srgbClr val="000000">
                      <a:alpha val="43137"/>
                    </a:srgbClr>
                  </a:outerShdw>
                </a:effectLst>
              </a:rPr>
              <a:t>Morissette</a:t>
            </a:r>
            <a:r>
              <a:rPr lang="en-US" sz="3500" b="1" dirty="0">
                <a:effectLst>
                  <a:outerShdw blurRad="38100" dist="38100" dir="2700000" algn="tl">
                    <a:srgbClr val="000000">
                      <a:alpha val="43137"/>
                    </a:srgbClr>
                  </a:outerShdw>
                </a:effectLst>
              </a:rPr>
              <a:t> which has stuck with me called “Princes Familiar”</a:t>
            </a:r>
          </a:p>
          <a:p>
            <a:pPr marL="27432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90340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First Chorus: “Papa, love your princess, So that she will find loving princes familiar. Papa, cry for your princess, So that she will find gentle princes familiar.” </a:t>
            </a:r>
          </a:p>
          <a:p>
            <a:pPr marL="0" indent="0" algn="ctr">
              <a:buNone/>
            </a:pPr>
            <a:r>
              <a:rPr lang="en-US" sz="3200" b="1" dirty="0">
                <a:effectLst>
                  <a:outerShdw blurRad="38100" dist="38100" dir="2700000" algn="tl">
                    <a:srgbClr val="000000">
                      <a:alpha val="43137"/>
                    </a:srgbClr>
                  </a:outerShdw>
                </a:effectLst>
              </a:rPr>
              <a:t>Second Chorus: “Papa, listen to your princess So that she will find attentive princes familiar. Papa, hear your princess so that she will find curious princes familiar.” </a:t>
            </a:r>
          </a:p>
          <a:p>
            <a:pPr marL="0" indent="0" algn="ctr">
              <a:buNone/>
            </a:pPr>
            <a:r>
              <a:rPr lang="en-US" sz="3200" b="1" dirty="0">
                <a:effectLst>
                  <a:outerShdw blurRad="38100" dist="38100" dir="2700000" algn="tl">
                    <a:srgbClr val="000000">
                      <a:alpha val="43137"/>
                    </a:srgbClr>
                  </a:outerShdw>
                </a:effectLst>
              </a:rPr>
              <a:t>Final Chorus: “Papa, laugh with your princess So that she will find funny princes familiar. Papa, respect your princess So that she will find respectful princes familiar. Papa, love your princess So that she will find loving princes familiar. Papa, cry for your princess So that she will find gentle princes familiar.”</a:t>
            </a:r>
          </a:p>
          <a:p>
            <a:pPr marL="0" indent="0" algn="ctr">
              <a:buNone/>
            </a:pPr>
            <a:r>
              <a:rPr lang="en-US" sz="3200" b="1" dirty="0">
                <a:effectLst>
                  <a:outerShdw blurRad="38100" dist="38100" dir="2700000" algn="tl">
                    <a:srgbClr val="000000">
                      <a:alpha val="43137"/>
                    </a:srgbClr>
                  </a:outerShdw>
                </a:effectLst>
              </a:rPr>
              <a:t>-Alanis </a:t>
            </a:r>
            <a:r>
              <a:rPr lang="en-US" sz="3200" b="1" dirty="0" err="1">
                <a:effectLst>
                  <a:outerShdw blurRad="38100" dist="38100" dir="2700000" algn="tl">
                    <a:srgbClr val="000000">
                      <a:alpha val="43137"/>
                    </a:srgbClr>
                  </a:outerShdw>
                </a:effectLst>
              </a:rPr>
              <a:t>Morissette</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395981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All Are Yours (4)</a:t>
            </a:r>
          </a:p>
          <a:p>
            <a:pPr lvl="1"/>
            <a:r>
              <a:rPr lang="en-US" sz="3200" b="1" dirty="0">
                <a:effectLst>
                  <a:outerShdw blurRad="38100" dist="38100" dir="2700000" algn="tl">
                    <a:srgbClr val="000000">
                      <a:alpha val="43137"/>
                    </a:srgbClr>
                  </a:outerShdw>
                </a:effectLst>
              </a:rPr>
              <a:t> It is blatantly true</a:t>
            </a:r>
          </a:p>
          <a:p>
            <a:pPr lvl="1"/>
            <a:r>
              <a:rPr lang="en-US" sz="3200" b="1" dirty="0">
                <a:effectLst>
                  <a:outerShdw blurRad="38100" dist="38100" dir="2700000" algn="tl">
                    <a:srgbClr val="000000">
                      <a:alpha val="43137"/>
                    </a:srgbClr>
                  </a:outerShdw>
                </a:effectLst>
              </a:rPr>
              <a:t> Our daughters will be influenced by their fathers</a:t>
            </a:r>
          </a:p>
          <a:p>
            <a:pPr lvl="1"/>
            <a:r>
              <a:rPr lang="en-US" sz="3200" b="1" dirty="0">
                <a:effectLst>
                  <a:outerShdw blurRad="38100" dist="38100" dir="2700000" algn="tl">
                    <a:srgbClr val="000000">
                      <a:alpha val="43137"/>
                    </a:srgbClr>
                  </a:outerShdw>
                </a:effectLst>
              </a:rPr>
              <a:t> If we treat them poorly they will seek that out</a:t>
            </a:r>
          </a:p>
          <a:p>
            <a:pPr lvl="1"/>
            <a:r>
              <a:rPr lang="en-US" sz="3200" b="1" dirty="0">
                <a:effectLst>
                  <a:outerShdw blurRad="38100" dist="38100" dir="2700000" algn="tl">
                    <a:srgbClr val="000000">
                      <a:alpha val="43137"/>
                    </a:srgbClr>
                  </a:outerShdw>
                </a:effectLst>
              </a:rPr>
              <a:t> Make good things familiar that way she can see them in someone else and know that person does care for her</a:t>
            </a:r>
          </a:p>
          <a:p>
            <a:pPr lvl="1"/>
            <a:r>
              <a:rPr lang="en-US" sz="3200" b="1" dirty="0">
                <a:effectLst>
                  <a:outerShdw blurRad="38100" dist="38100" dir="2700000" algn="tl">
                    <a:srgbClr val="000000">
                      <a:alpha val="43137"/>
                    </a:srgbClr>
                  </a:outerShdw>
                </a:effectLst>
              </a:rPr>
              <a:t> Do I agree with her on anything else? I doubt it</a:t>
            </a:r>
          </a:p>
          <a:p>
            <a:pPr lvl="1"/>
            <a:r>
              <a:rPr lang="en-US" sz="3200" b="1" dirty="0">
                <a:effectLst>
                  <a:outerShdw blurRad="38100" dist="38100" dir="2700000" algn="tl">
                    <a:srgbClr val="000000">
                      <a:alpha val="43137"/>
                    </a:srgbClr>
                  </a:outerShdw>
                </a:effectLst>
              </a:rPr>
              <a:t> This is a reflection of the Proverbs and what God calls me to be as a father</a:t>
            </a:r>
          </a:p>
          <a:p>
            <a:pPr lvl="1"/>
            <a:r>
              <a:rPr lang="en-US" sz="3200" b="1" dirty="0">
                <a:effectLst>
                  <a:outerShdw blurRad="38100" dist="38100" dir="2700000" algn="tl">
                    <a:srgbClr val="000000">
                      <a:alpha val="43137"/>
                    </a:srgbClr>
                  </a:outerShdw>
                </a:effectLst>
              </a:rPr>
              <a:t> I am sure there are times in the art world you can think, “That sounds awfully Christian”</a:t>
            </a:r>
          </a:p>
          <a:p>
            <a:pPr lvl="1"/>
            <a:r>
              <a:rPr lang="en-US" sz="3200" b="1" dirty="0">
                <a:effectLst>
                  <a:outerShdw blurRad="38100" dist="38100" dir="2700000" algn="tl">
                    <a:srgbClr val="000000">
                      <a:alpha val="43137"/>
                    </a:srgbClr>
                  </a:outerShdw>
                </a:effectLst>
              </a:rPr>
              <a:t> We know where the truth comes from and we rejoice</a:t>
            </a:r>
          </a:p>
          <a:p>
            <a:pPr lvl="1"/>
            <a:r>
              <a:rPr lang="en-US" sz="3200" b="1" dirty="0">
                <a:effectLst>
                  <a:outerShdw blurRad="38100" dist="38100" dir="2700000" algn="tl">
                    <a:srgbClr val="000000">
                      <a:alpha val="43137"/>
                    </a:srgbClr>
                  </a:outerShdw>
                </a:effectLst>
              </a:rPr>
              <a:t> We weep because what they are trying so hard to attain they keep missing for something else</a:t>
            </a:r>
          </a:p>
          <a:p>
            <a:pPr lvl="1"/>
            <a:r>
              <a:rPr lang="en-US" sz="3200" b="1" dirty="0">
                <a:effectLst>
                  <a:outerShdw blurRad="38100" dist="38100" dir="2700000" algn="tl">
                    <a:srgbClr val="000000">
                      <a:alpha val="43137"/>
                    </a:srgbClr>
                  </a:outerShdw>
                </a:effectLst>
              </a:rPr>
              <a:t> We could use another example</a:t>
            </a:r>
          </a:p>
          <a:p>
            <a:pPr lvl="1"/>
            <a:r>
              <a:rPr lang="en-US" sz="3200" b="1" dirty="0">
                <a:effectLst>
                  <a:outerShdw blurRad="38100" dist="38100" dir="2700000" algn="tl">
                    <a:srgbClr val="000000">
                      <a:alpha val="43137"/>
                    </a:srgbClr>
                  </a:outerShdw>
                </a:effectLst>
              </a:rPr>
              <a:t> Friedrich Nietzsche was a German philosopher in the 1800’s</a:t>
            </a:r>
          </a:p>
          <a:p>
            <a:pPr lvl="1"/>
            <a:r>
              <a:rPr lang="en-US" sz="3200" b="1" dirty="0">
                <a:effectLst>
                  <a:outerShdw blurRad="38100" dist="38100" dir="2700000" algn="tl">
                    <a:srgbClr val="000000">
                      <a:alpha val="43137"/>
                    </a:srgbClr>
                  </a:outerShdw>
                </a:effectLst>
              </a:rPr>
              <a:t> Whenever I hear or read his parable of the madman I can’t help but conclude he hit on the truth</a:t>
            </a:r>
            <a:endParaRPr lang="en-US" sz="3500" b="1" dirty="0">
              <a:effectLst>
                <a:outerShdw blurRad="38100" dist="38100" dir="2700000" algn="tl">
                  <a:srgbClr val="000000">
                    <a:alpha val="43137"/>
                  </a:srgbClr>
                </a:outerShdw>
              </a:effectLst>
            </a:endParaRPr>
          </a:p>
          <a:p>
            <a:pPr marL="27432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486843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4">
                                            <p:txEl>
                                              <p:pRg st="13" end="13"/>
                                            </p:txEl>
                                          </p:spTgt>
                                        </p:tgtEl>
                                        <p:attrNameLst>
                                          <p:attrName>style.visibility</p:attrName>
                                        </p:attrNameLst>
                                      </p:cBhvr>
                                      <p:to>
                                        <p:strVal val="visible"/>
                                      </p:to>
                                    </p:set>
                                    <p:animEffect transition="in" filter="barn(inVertical)">
                                      <p:cBhvr>
                                        <p:cTn id="62" dur="500"/>
                                        <p:tgtEl>
                                          <p:spTgt spid="1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4400" b="1" dirty="0">
                <a:effectLst>
                  <a:outerShdw blurRad="38100" dist="38100" dir="2700000" algn="tl">
                    <a:srgbClr val="000000">
                      <a:alpha val="43137"/>
                    </a:srgbClr>
                  </a:outerShdw>
                </a:effectLst>
              </a:rPr>
              <a:t>Have you not heard of that madman who lit a lantern in the bright morning hours, ran to the market place, and cried incessantly: "I seek God! I seek God!" -- As many of those who did not believe in God were standing around just then, he provoked much laughter. Has he got lost? asked one. Did he lose his way like a child? asked another. Or is he hiding? Is he afraid of us? Has he gone on a voyage? emigrated? -- Thus they yelled and laughed.</a:t>
            </a:r>
          </a:p>
          <a:p>
            <a:pPr marL="27432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45443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7500" lnSpcReduction="20000"/>
          </a:bodyPr>
          <a:lstStyle/>
          <a:p>
            <a:pPr marL="0" indent="0" algn="ctr">
              <a:buNone/>
            </a:pPr>
            <a:r>
              <a:rPr lang="en-US" sz="4400" b="1" dirty="0">
                <a:effectLst>
                  <a:outerShdw blurRad="38100" dist="38100" dir="2700000" algn="tl">
                    <a:srgbClr val="000000">
                      <a:alpha val="43137"/>
                    </a:srgbClr>
                  </a:outerShdw>
                </a:effectLst>
              </a:rPr>
              <a:t>The madman jumped into their midst and pierced them with his eyes. "Whither is God?" he cried; "I will tell you. We have killed him -- you and I. All of us are his murderers. But how did we do this? How could we drink up the sea? Who gave us the sponge to wipe away the entire horizon? What were we doing when we unchained this earth from its sun? Whither is it moving now? Whither are we moving? Away from all suns? Are we not plunging continually? Backward, sideward, forward, in all directions? Is there still any up or down? Are we not straying, as through an infinite nothing? Do we not feel the breath of empty space? Has it not become colder? Is not night continually closing in on us? Do we not need to light lanterns in the morning? Do we hear nothing as yet of the noise of the gravediggers who are burying God? Do we smell nothing as yet of the divine decomposition? Gods, too, decompose. God is dead. God remains dead. And we have killed him.</a:t>
            </a:r>
          </a:p>
        </p:txBody>
      </p:sp>
    </p:spTree>
    <p:extLst>
      <p:ext uri="{BB962C8B-B14F-4D97-AF65-F5344CB8AC3E}">
        <p14:creationId xmlns:p14="http://schemas.microsoft.com/office/powerpoint/2010/main" val="3526435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4400" b="1" dirty="0">
                <a:effectLst>
                  <a:outerShdw blurRad="38100" dist="38100" dir="2700000" algn="tl">
                    <a:srgbClr val="000000">
                      <a:alpha val="43137"/>
                    </a:srgbClr>
                  </a:outerShdw>
                </a:effectLst>
              </a:rPr>
              <a:t>"How shall we comfort ourselves, the murderers of all murderers? What was holiest and mightiest of all that the world has yet owned has bled to death under our knives: who will wipe this blood off us? What water is there for us to clean ourselves? What festivals of atonement, what sacred games shall we have to invent? Is not the greatness of this deed too great for us? Must we ourselves not become gods simply to appear worthy of it? There has never been a greater deed; and whoever is born after us -- for the sake of this deed he will belong to a higher history than all history hitherto."</a:t>
            </a:r>
          </a:p>
        </p:txBody>
      </p:sp>
    </p:spTree>
    <p:extLst>
      <p:ext uri="{BB962C8B-B14F-4D97-AF65-F5344CB8AC3E}">
        <p14:creationId xmlns:p14="http://schemas.microsoft.com/office/powerpoint/2010/main" val="3504200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0000" lnSpcReduction="20000"/>
          </a:bodyPr>
          <a:lstStyle/>
          <a:p>
            <a:pPr marL="0" indent="0" algn="ctr">
              <a:buNone/>
            </a:pPr>
            <a:r>
              <a:rPr lang="en-US" sz="4400" b="1" dirty="0">
                <a:effectLst>
                  <a:outerShdw blurRad="38100" dist="38100" dir="2700000" algn="tl">
                    <a:srgbClr val="000000">
                      <a:alpha val="43137"/>
                    </a:srgbClr>
                  </a:outerShdw>
                </a:effectLst>
              </a:rPr>
              <a:t>Here the madman fell silent and looked again at his listeners; and they, too, were silent and stared at him in astonishment. At last he threw his lantern on the ground, and it broke into pieces and went out. "I have come too early," he said then; "my time is not yet. This tremendous event is still on its way, still wandering; it has not yet reached the ears of men. Lightning and thunder require time; the light of the stars requires time; deeds, though done, still require time to be seen and heard. This deed is still more distant from them than most distant stars -- and yet they have done it themselves.</a:t>
            </a:r>
          </a:p>
          <a:p>
            <a:pPr marL="0" indent="0" algn="ctr">
              <a:buNone/>
            </a:pPr>
            <a:r>
              <a:rPr lang="en-US" sz="4400" b="1" dirty="0">
                <a:effectLst>
                  <a:outerShdw blurRad="38100" dist="38100" dir="2700000" algn="tl">
                    <a:srgbClr val="000000">
                      <a:alpha val="43137"/>
                    </a:srgbClr>
                  </a:outerShdw>
                </a:effectLst>
              </a:rPr>
              <a:t>It has been related further that on the same day the madman forced his way into several churches and there struck up his requiem </a:t>
            </a:r>
            <a:r>
              <a:rPr lang="en-US" sz="4400" b="1" dirty="0" err="1">
                <a:effectLst>
                  <a:outerShdw blurRad="38100" dist="38100" dir="2700000" algn="tl">
                    <a:srgbClr val="000000">
                      <a:alpha val="43137"/>
                    </a:srgbClr>
                  </a:outerShdw>
                </a:effectLst>
              </a:rPr>
              <a:t>aeternam</a:t>
            </a:r>
            <a:r>
              <a:rPr lang="en-US" sz="4400" b="1" dirty="0">
                <a:effectLst>
                  <a:outerShdw blurRad="38100" dist="38100" dir="2700000" algn="tl">
                    <a:srgbClr val="000000">
                      <a:alpha val="43137"/>
                    </a:srgbClr>
                  </a:outerShdw>
                </a:effectLst>
              </a:rPr>
              <a:t> deo. Led out and called to account, he is said always to have replied nothing but: "What after all are these churches now if they are not the tombs and sepulchers of God?" </a:t>
            </a:r>
          </a:p>
          <a:p>
            <a:pPr marL="0" indent="0" algn="ctr">
              <a:buNone/>
            </a:pPr>
            <a:r>
              <a:rPr lang="en-US" sz="4400" b="1" dirty="0">
                <a:effectLst>
                  <a:outerShdw blurRad="38100" dist="38100" dir="2700000" algn="tl">
                    <a:srgbClr val="000000">
                      <a:alpha val="43137"/>
                    </a:srgbClr>
                  </a:outerShdw>
                </a:effectLst>
              </a:rPr>
              <a:t>-Friedrich Nietzsche </a:t>
            </a:r>
          </a:p>
        </p:txBody>
      </p:sp>
    </p:spTree>
    <p:extLst>
      <p:ext uri="{BB962C8B-B14F-4D97-AF65-F5344CB8AC3E}">
        <p14:creationId xmlns:p14="http://schemas.microsoft.com/office/powerpoint/2010/main" val="27681072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All Are Yours (5)</a:t>
            </a:r>
          </a:p>
          <a:p>
            <a:pPr lvl="1"/>
            <a:r>
              <a:rPr lang="en-US" sz="3200" b="1" dirty="0">
                <a:effectLst>
                  <a:outerShdw blurRad="38100" dist="38100" dir="2700000" algn="tl">
                    <a:srgbClr val="000000">
                      <a:alpha val="43137"/>
                    </a:srgbClr>
                  </a:outerShdw>
                </a:effectLst>
              </a:rPr>
              <a:t> The idea that God is dead, or nothing more than a myth, causes the human race to deal with the significant loss of purpose, value, meaning, and morals</a:t>
            </a:r>
          </a:p>
          <a:p>
            <a:pPr lvl="1"/>
            <a:r>
              <a:rPr lang="en-US" sz="3200" b="1" dirty="0">
                <a:effectLst>
                  <a:outerShdw blurRad="38100" dist="38100" dir="2700000" algn="tl">
                    <a:srgbClr val="000000">
                      <a:alpha val="43137"/>
                    </a:srgbClr>
                  </a:outerShdw>
                </a:effectLst>
              </a:rPr>
              <a:t> If God is dead we have no foundation for any of these things</a:t>
            </a:r>
          </a:p>
          <a:p>
            <a:pPr lvl="1"/>
            <a:r>
              <a:rPr lang="en-US" sz="3200" b="1" dirty="0">
                <a:effectLst>
                  <a:outerShdw blurRad="38100" dist="38100" dir="2700000" algn="tl">
                    <a:srgbClr val="000000">
                      <a:alpha val="43137"/>
                    </a:srgbClr>
                  </a:outerShdw>
                </a:effectLst>
              </a:rPr>
              <a:t> We drift aimlessly in nothingness</a:t>
            </a:r>
          </a:p>
          <a:p>
            <a:pPr lvl="1"/>
            <a:r>
              <a:rPr lang="en-US" sz="3200" b="1" dirty="0">
                <a:effectLst>
                  <a:outerShdw blurRad="38100" dist="38100" dir="2700000" algn="tl">
                    <a:srgbClr val="000000">
                      <a:alpha val="43137"/>
                    </a:srgbClr>
                  </a:outerShdw>
                </a:effectLst>
              </a:rPr>
              <a:t> He knew it would lead to the 21</a:t>
            </a:r>
            <a:r>
              <a:rPr lang="en-US" sz="3200" b="1" baseline="30000" dirty="0">
                <a:effectLst>
                  <a:outerShdw blurRad="38100" dist="38100" dir="2700000" algn="tl">
                    <a:srgbClr val="000000">
                      <a:alpha val="43137"/>
                    </a:srgbClr>
                  </a:outerShdw>
                </a:effectLst>
              </a:rPr>
              <a:t>st</a:t>
            </a:r>
            <a:r>
              <a:rPr lang="en-US" sz="3200" b="1" dirty="0">
                <a:effectLst>
                  <a:outerShdw blurRad="38100" dist="38100" dir="2700000" algn="tl">
                    <a:srgbClr val="000000">
                      <a:alpha val="43137"/>
                    </a:srgbClr>
                  </a:outerShdw>
                </a:effectLst>
              </a:rPr>
              <a:t> century becoming the “bloodiest in history.”</a:t>
            </a:r>
          </a:p>
          <a:p>
            <a:pPr lvl="1"/>
            <a:r>
              <a:rPr lang="en-US" sz="3200" b="1" dirty="0">
                <a:effectLst>
                  <a:outerShdw blurRad="38100" dist="38100" dir="2700000" algn="tl">
                    <a:srgbClr val="000000">
                      <a:alpha val="43137"/>
                    </a:srgbClr>
                  </a:outerShdw>
                </a:effectLst>
              </a:rPr>
              <a:t> Two devastating world wars, the rise of communistic totalitarianism, the extermination of hundreds of millions</a:t>
            </a:r>
          </a:p>
          <a:p>
            <a:pPr lvl="1"/>
            <a:r>
              <a:rPr lang="en-US" sz="3200" b="1" dirty="0">
                <a:effectLst>
                  <a:outerShdw blurRad="38100" dist="38100" dir="2700000" algn="tl">
                    <a:srgbClr val="000000">
                      <a:alpha val="43137"/>
                    </a:srgbClr>
                  </a:outerShdw>
                </a:effectLst>
              </a:rPr>
              <a:t> The logical conclusion of having no meaning, purpose, value, or morals leads humans to nothing more than cattle to be used for those in power</a:t>
            </a:r>
          </a:p>
          <a:p>
            <a:pPr lvl="1"/>
            <a:r>
              <a:rPr lang="en-US" sz="3200" b="1" dirty="0">
                <a:effectLst>
                  <a:outerShdw blurRad="38100" dist="38100" dir="2700000" algn="tl">
                    <a:srgbClr val="000000">
                      <a:alpha val="43137"/>
                    </a:srgbClr>
                  </a:outerShdw>
                </a:effectLst>
              </a:rPr>
              <a:t> What does this have to do with anything?</a:t>
            </a:r>
          </a:p>
          <a:p>
            <a:pPr lvl="1"/>
            <a:r>
              <a:rPr lang="en-US" sz="3200" b="1" dirty="0">
                <a:effectLst>
                  <a:outerShdw blurRad="38100" dist="38100" dir="2700000" algn="tl">
                    <a:srgbClr val="000000">
                      <a:alpha val="43137"/>
                    </a:srgbClr>
                  </a:outerShdw>
                </a:effectLst>
              </a:rPr>
              <a:t> It has to do with the fact that we could commit the genetic fallacy</a:t>
            </a:r>
          </a:p>
          <a:p>
            <a:pPr lvl="1"/>
            <a:r>
              <a:rPr lang="en-US" sz="3200" b="1" dirty="0">
                <a:effectLst>
                  <a:outerShdw blurRad="38100" dist="38100" dir="2700000" algn="tl">
                    <a:srgbClr val="000000">
                      <a:alpha val="43137"/>
                    </a:srgbClr>
                  </a:outerShdw>
                </a:effectLst>
              </a:rPr>
              <a:t> The Bible points repeatedly to societies which reject God and it leads to what Nietzsche described</a:t>
            </a:r>
            <a:endParaRPr lang="en-US" sz="3500" b="1" dirty="0">
              <a:effectLst>
                <a:outerShdw blurRad="38100" dist="38100" dir="2700000" algn="tl">
                  <a:srgbClr val="000000">
                    <a:alpha val="43137"/>
                  </a:srgbClr>
                </a:outerShdw>
              </a:effectLst>
            </a:endParaRPr>
          </a:p>
          <a:p>
            <a:pPr marL="27432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65023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All Are Yours (6)</a:t>
            </a:r>
          </a:p>
          <a:p>
            <a:pPr lvl="1"/>
            <a:r>
              <a:rPr lang="en-US" sz="3600" b="1" dirty="0">
                <a:effectLst>
                  <a:outerShdw blurRad="38100" dist="38100" dir="2700000" algn="tl">
                    <a:srgbClr val="000000">
                      <a:alpha val="43137"/>
                    </a:srgbClr>
                  </a:outerShdw>
                </a:effectLst>
              </a:rPr>
              <a:t> As Christians we are going to encounter things in this world</a:t>
            </a:r>
          </a:p>
          <a:p>
            <a:pPr lvl="1"/>
            <a:r>
              <a:rPr lang="en-US" sz="3600" b="1" dirty="0">
                <a:effectLst>
                  <a:outerShdw blurRad="38100" dist="38100" dir="2700000" algn="tl">
                    <a:srgbClr val="000000">
                      <a:alpha val="43137"/>
                    </a:srgbClr>
                  </a:outerShdw>
                </a:effectLst>
              </a:rPr>
              <a:t> We do not need to accept every truth claim</a:t>
            </a:r>
          </a:p>
          <a:p>
            <a:pPr lvl="1"/>
            <a:r>
              <a:rPr lang="en-US" sz="3600" b="1" dirty="0">
                <a:effectLst>
                  <a:outerShdw blurRad="38100" dist="38100" dir="2700000" algn="tl">
                    <a:srgbClr val="000000">
                      <a:alpha val="43137"/>
                    </a:srgbClr>
                  </a:outerShdw>
                </a:effectLst>
              </a:rPr>
              <a:t> But we can know that it is from God we can know truth</a:t>
            </a:r>
          </a:p>
          <a:p>
            <a:pPr lvl="1"/>
            <a:r>
              <a:rPr lang="en-US" sz="3600" b="1" dirty="0">
                <a:effectLst>
                  <a:outerShdw blurRad="38100" dist="38100" dir="2700000" algn="tl">
                    <a:srgbClr val="000000">
                      <a:alpha val="43137"/>
                    </a:srgbClr>
                  </a:outerShdw>
                </a:effectLst>
              </a:rPr>
              <a:t> This leads back to what Paul states, “Whether Paul or Apollos or Cephas or the world or life or death or the present or the future—all are yours.”</a:t>
            </a:r>
          </a:p>
          <a:p>
            <a:pPr lvl="1"/>
            <a:r>
              <a:rPr lang="en-US" sz="3600" b="1" dirty="0">
                <a:effectLst>
                  <a:outerShdw blurRad="38100" dist="38100" dir="2700000" algn="tl">
                    <a:srgbClr val="000000">
                      <a:alpha val="43137"/>
                    </a:srgbClr>
                  </a:outerShdw>
                </a:effectLst>
              </a:rPr>
              <a:t> Everything in this world is ours not because we are so great or grand but because we belong to Christ</a:t>
            </a:r>
          </a:p>
          <a:p>
            <a:pPr lvl="1"/>
            <a:r>
              <a:rPr lang="en-US" sz="3600" b="1" dirty="0">
                <a:effectLst>
                  <a:outerShdw blurRad="38100" dist="38100" dir="2700000" algn="tl">
                    <a:srgbClr val="000000">
                      <a:alpha val="43137"/>
                    </a:srgbClr>
                  </a:outerShdw>
                </a:effectLst>
              </a:rPr>
              <a:t> So…</a:t>
            </a:r>
          </a:p>
          <a:p>
            <a:pPr marL="27432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52197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So, we can read Moses, we can read the prophets, we can read the writings of the Old Testament, we can read the Gospels, we can read the letters of the Apostles in the New Testament, we can read the Church fathers like Origen, Tertullian, Augustine, the Cappadocians, we can read the authors of the middle ages like Bernard of Clairvaux , Francis of Assisi, and Aquinas and Lombard, we can read the Reformers like Luther, Zwingli, Calvin, Simmons, we can read the post-reformers like </a:t>
            </a:r>
            <a:r>
              <a:rPr lang="en-US" sz="3200" b="1" dirty="0" err="1">
                <a:effectLst>
                  <a:outerShdw blurRad="38100" dist="38100" dir="2700000" algn="tl">
                    <a:srgbClr val="000000">
                      <a:alpha val="43137"/>
                    </a:srgbClr>
                  </a:outerShdw>
                </a:effectLst>
              </a:rPr>
              <a:t>Bunyon</a:t>
            </a:r>
            <a:r>
              <a:rPr lang="en-US" sz="3200" b="1" dirty="0">
                <a:effectLst>
                  <a:outerShdw blurRad="38100" dist="38100" dir="2700000" algn="tl">
                    <a:srgbClr val="000000">
                      <a:alpha val="43137"/>
                    </a:srgbClr>
                  </a:outerShdw>
                </a:effectLst>
              </a:rPr>
              <a:t>, Rutherford, Whitfield, the </a:t>
            </a:r>
            <a:r>
              <a:rPr lang="en-US" sz="3200" b="1" dirty="0" err="1">
                <a:effectLst>
                  <a:outerShdw blurRad="38100" dist="38100" dir="2700000" algn="tl">
                    <a:srgbClr val="000000">
                      <a:alpha val="43137"/>
                    </a:srgbClr>
                  </a:outerShdw>
                </a:effectLst>
              </a:rPr>
              <a:t>Wesleys</a:t>
            </a:r>
            <a:r>
              <a:rPr lang="en-US" sz="3200" b="1" dirty="0">
                <a:effectLst>
                  <a:outerShdw blurRad="38100" dist="38100" dir="2700000" algn="tl">
                    <a:srgbClr val="000000">
                      <a:alpha val="43137"/>
                    </a:srgbClr>
                  </a:outerShdw>
                </a:effectLst>
              </a:rPr>
              <a:t>, we can read more recent authors such as Chesterton, Lewis, Schaefer, or even closer to our own time with Plantinga, Craig, Moreland, Sproul, Packer, Piper, Macarthur, and the list goes on.</a:t>
            </a:r>
          </a:p>
        </p:txBody>
      </p:sp>
    </p:spTree>
    <p:extLst>
      <p:ext uri="{BB962C8B-B14F-4D97-AF65-F5344CB8AC3E}">
        <p14:creationId xmlns:p14="http://schemas.microsoft.com/office/powerpoint/2010/main" val="1953605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All Are Yours (7)</a:t>
            </a:r>
          </a:p>
          <a:p>
            <a:pPr lvl="1"/>
            <a:r>
              <a:rPr lang="en-US" sz="3200" b="1" dirty="0">
                <a:effectLst>
                  <a:outerShdw blurRad="38100" dist="38100" dir="2700000" algn="tl">
                    <a:srgbClr val="000000">
                      <a:alpha val="43137"/>
                    </a:srgbClr>
                  </a:outerShdw>
                </a:effectLst>
              </a:rPr>
              <a:t> We can read them because they belong to us</a:t>
            </a:r>
          </a:p>
          <a:p>
            <a:pPr lvl="1"/>
            <a:r>
              <a:rPr lang="en-US" sz="3200" b="1" dirty="0">
                <a:effectLst>
                  <a:outerShdw blurRad="38100" dist="38100" dir="2700000" algn="tl">
                    <a:srgbClr val="000000">
                      <a:alpha val="43137"/>
                    </a:srgbClr>
                  </a:outerShdw>
                </a:effectLst>
              </a:rPr>
              <a:t> We can check them against a greater authority which is the Scriptures</a:t>
            </a:r>
          </a:p>
          <a:p>
            <a:pPr lvl="1"/>
            <a:r>
              <a:rPr lang="en-US" sz="3200" b="1" dirty="0">
                <a:effectLst>
                  <a:outerShdw blurRad="38100" dist="38100" dir="2700000" algn="tl">
                    <a:srgbClr val="000000">
                      <a:alpha val="43137"/>
                    </a:srgbClr>
                  </a:outerShdw>
                </a:effectLst>
              </a:rPr>
              <a:t> It goes to the world around us</a:t>
            </a:r>
          </a:p>
          <a:p>
            <a:pPr lvl="1"/>
            <a:r>
              <a:rPr lang="en-US" sz="3200" b="1" dirty="0">
                <a:effectLst>
                  <a:outerShdw blurRad="38100" dist="38100" dir="2700000" algn="tl">
                    <a:srgbClr val="000000">
                      <a:alpha val="43137"/>
                    </a:srgbClr>
                  </a:outerShdw>
                </a:effectLst>
              </a:rPr>
              <a:t> Something we have considered before is that this world is morally neutral</a:t>
            </a:r>
          </a:p>
          <a:p>
            <a:pPr lvl="1"/>
            <a:r>
              <a:rPr lang="en-US" sz="3200" b="1" dirty="0">
                <a:effectLst>
                  <a:outerShdw blurRad="38100" dist="38100" dir="2700000" algn="tl">
                    <a:srgbClr val="000000">
                      <a:alpha val="43137"/>
                    </a:srgbClr>
                  </a:outerShdw>
                </a:effectLst>
              </a:rPr>
              <a:t> There is nothing intrinsically evil about electricity, computers, phones, guns [insert invention]</a:t>
            </a:r>
          </a:p>
          <a:p>
            <a:pPr lvl="1"/>
            <a:r>
              <a:rPr lang="en-US" sz="3200" b="1" dirty="0">
                <a:effectLst>
                  <a:outerShdw blurRad="38100" dist="38100" dir="2700000" algn="tl">
                    <a:srgbClr val="000000">
                      <a:alpha val="43137"/>
                    </a:srgbClr>
                  </a:outerShdw>
                </a:effectLst>
              </a:rPr>
              <a:t> All things can be utilized by a moral agent for either moral or immoral purposes</a:t>
            </a:r>
          </a:p>
          <a:p>
            <a:pPr lvl="1"/>
            <a:r>
              <a:rPr lang="en-US" sz="3200" b="1" dirty="0">
                <a:effectLst>
                  <a:outerShdw blurRad="38100" dist="38100" dir="2700000" algn="tl">
                    <a:srgbClr val="000000">
                      <a:alpha val="43137"/>
                    </a:srgbClr>
                  </a:outerShdw>
                </a:effectLst>
              </a:rPr>
              <a:t> They are all ours</a:t>
            </a:r>
          </a:p>
          <a:p>
            <a:pPr lvl="1"/>
            <a:r>
              <a:rPr lang="en-US" sz="3200" b="1" dirty="0">
                <a:effectLst>
                  <a:outerShdw blurRad="38100" dist="38100" dir="2700000" algn="tl">
                    <a:srgbClr val="000000">
                      <a:alpha val="43137"/>
                    </a:srgbClr>
                  </a:outerShdw>
                </a:effectLst>
              </a:rPr>
              <a:t> We can utilize any tool, any resource, any invention</a:t>
            </a:r>
          </a:p>
          <a:p>
            <a:pPr lvl="1"/>
            <a:r>
              <a:rPr lang="en-US" sz="3200" b="1" dirty="0">
                <a:effectLst>
                  <a:outerShdw blurRad="38100" dist="38100" dir="2700000" algn="tl">
                    <a:srgbClr val="000000">
                      <a:alpha val="43137"/>
                    </a:srgbClr>
                  </a:outerShdw>
                </a:effectLst>
              </a:rPr>
              <a:t> Everything in this world belongs to God and can be utilized by us to glorify Him</a:t>
            </a:r>
          </a:p>
          <a:p>
            <a:pPr lvl="1"/>
            <a:r>
              <a:rPr lang="en-US" sz="3200" b="1" dirty="0">
                <a:effectLst>
                  <a:outerShdw blurRad="38100" dist="38100" dir="2700000" algn="tl">
                    <a:srgbClr val="000000">
                      <a:alpha val="43137"/>
                    </a:srgbClr>
                  </a:outerShdw>
                </a:effectLst>
              </a:rPr>
              <a:t> The warning is do not let </a:t>
            </a:r>
            <a:r>
              <a:rPr lang="en-US" sz="3200" b="1" i="1" u="sng" dirty="0">
                <a:effectLst>
                  <a:outerShdw blurRad="38100" dist="38100" dir="2700000" algn="tl">
                    <a:srgbClr val="000000">
                      <a:alpha val="43137"/>
                    </a:srgbClr>
                  </a:outerShdw>
                </a:effectLst>
              </a:rPr>
              <a:t>them</a:t>
            </a:r>
            <a:r>
              <a:rPr lang="en-US" sz="3200" b="1" dirty="0">
                <a:effectLst>
                  <a:outerShdw blurRad="38100" dist="38100" dir="2700000" algn="tl">
                    <a:srgbClr val="000000">
                      <a:alpha val="43137"/>
                    </a:srgbClr>
                  </a:outerShdw>
                </a:effectLst>
              </a:rPr>
              <a:t> control </a:t>
            </a:r>
            <a:r>
              <a:rPr lang="en-US" sz="3200" b="1" i="1" u="sng" dirty="0">
                <a:effectLst>
                  <a:outerShdw blurRad="38100" dist="38100" dir="2700000" algn="tl">
                    <a:srgbClr val="000000">
                      <a:alpha val="43137"/>
                    </a:srgbClr>
                  </a:outerShdw>
                </a:effectLst>
              </a:rPr>
              <a:t>you</a:t>
            </a:r>
            <a:endParaRPr lang="en-US" sz="3500" b="1" i="1" u="sng" dirty="0">
              <a:effectLst>
                <a:outerShdw blurRad="38100" dist="38100" dir="2700000" algn="tl">
                  <a:srgbClr val="000000">
                    <a:alpha val="43137"/>
                  </a:srgbClr>
                </a:outerShdw>
              </a:effectLst>
            </a:endParaRPr>
          </a:p>
          <a:p>
            <a:pPr marL="27432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50671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All Are Yours (8)</a:t>
            </a:r>
          </a:p>
          <a:p>
            <a:pPr lvl="1"/>
            <a:r>
              <a:rPr lang="en-US" sz="3200" b="1" dirty="0">
                <a:effectLst>
                  <a:outerShdw blurRad="38100" dist="38100" dir="2700000" algn="tl">
                    <a:srgbClr val="000000">
                      <a:alpha val="43137"/>
                    </a:srgbClr>
                  </a:outerShdw>
                </a:effectLst>
              </a:rPr>
              <a:t> We can read them because they belong to us</a:t>
            </a:r>
          </a:p>
          <a:p>
            <a:pPr lvl="1"/>
            <a:r>
              <a:rPr lang="en-US" sz="3200" b="1" dirty="0">
                <a:effectLst>
                  <a:outerShdw blurRad="38100" dist="38100" dir="2700000" algn="tl">
                    <a:srgbClr val="000000">
                      <a:alpha val="43137"/>
                    </a:srgbClr>
                  </a:outerShdw>
                </a:effectLst>
              </a:rPr>
              <a:t> We can check them against a greater authority which is the Scriptures</a:t>
            </a:r>
          </a:p>
          <a:p>
            <a:pPr lvl="1"/>
            <a:r>
              <a:rPr lang="en-US" sz="3200" b="1" dirty="0">
                <a:effectLst>
                  <a:outerShdw blurRad="38100" dist="38100" dir="2700000" algn="tl">
                    <a:srgbClr val="000000">
                      <a:alpha val="43137"/>
                    </a:srgbClr>
                  </a:outerShdw>
                </a:effectLst>
              </a:rPr>
              <a:t> It goes to the world around us</a:t>
            </a:r>
          </a:p>
          <a:p>
            <a:pPr lvl="1"/>
            <a:r>
              <a:rPr lang="en-US" sz="3200" b="1" dirty="0">
                <a:effectLst>
                  <a:outerShdw blurRad="38100" dist="38100" dir="2700000" algn="tl">
                    <a:srgbClr val="000000">
                      <a:alpha val="43137"/>
                    </a:srgbClr>
                  </a:outerShdw>
                </a:effectLst>
              </a:rPr>
              <a:t> Something we have considered before is that this world is morally neutral</a:t>
            </a:r>
          </a:p>
          <a:p>
            <a:pPr lvl="1"/>
            <a:r>
              <a:rPr lang="en-US" sz="3200" b="1" dirty="0">
                <a:effectLst>
                  <a:outerShdw blurRad="38100" dist="38100" dir="2700000" algn="tl">
                    <a:srgbClr val="000000">
                      <a:alpha val="43137"/>
                    </a:srgbClr>
                  </a:outerShdw>
                </a:effectLst>
              </a:rPr>
              <a:t> There is nothing intrinsically evil about electricity, computers, phones, guns [insert invention]</a:t>
            </a:r>
          </a:p>
          <a:p>
            <a:pPr lvl="1"/>
            <a:r>
              <a:rPr lang="en-US" sz="3200" b="1" dirty="0">
                <a:effectLst>
                  <a:outerShdw blurRad="38100" dist="38100" dir="2700000" algn="tl">
                    <a:srgbClr val="000000">
                      <a:alpha val="43137"/>
                    </a:srgbClr>
                  </a:outerShdw>
                </a:effectLst>
              </a:rPr>
              <a:t> All things can be utilized by a moral agent for either moral or immoral purposes</a:t>
            </a:r>
          </a:p>
          <a:p>
            <a:pPr lvl="1"/>
            <a:r>
              <a:rPr lang="en-US" sz="3200" b="1" dirty="0">
                <a:effectLst>
                  <a:outerShdw blurRad="38100" dist="38100" dir="2700000" algn="tl">
                    <a:srgbClr val="000000">
                      <a:alpha val="43137"/>
                    </a:srgbClr>
                  </a:outerShdw>
                </a:effectLst>
              </a:rPr>
              <a:t> They are all ours</a:t>
            </a:r>
          </a:p>
          <a:p>
            <a:pPr lvl="1"/>
            <a:r>
              <a:rPr lang="en-US" sz="3200" b="1" dirty="0">
                <a:effectLst>
                  <a:outerShdw blurRad="38100" dist="38100" dir="2700000" algn="tl">
                    <a:srgbClr val="000000">
                      <a:alpha val="43137"/>
                    </a:srgbClr>
                  </a:outerShdw>
                </a:effectLst>
              </a:rPr>
              <a:t> We can utilize any tool, any resource, any invention</a:t>
            </a:r>
          </a:p>
          <a:p>
            <a:pPr lvl="1"/>
            <a:r>
              <a:rPr lang="en-US" sz="3200" b="1" dirty="0">
                <a:effectLst>
                  <a:outerShdw blurRad="38100" dist="38100" dir="2700000" algn="tl">
                    <a:srgbClr val="000000">
                      <a:alpha val="43137"/>
                    </a:srgbClr>
                  </a:outerShdw>
                </a:effectLst>
              </a:rPr>
              <a:t> Everything in this world belongs to God and can be utilized by us to glorify Him</a:t>
            </a:r>
          </a:p>
          <a:p>
            <a:pPr lvl="1"/>
            <a:r>
              <a:rPr lang="en-US" sz="3200" b="1" dirty="0">
                <a:effectLst>
                  <a:outerShdw blurRad="38100" dist="38100" dir="2700000" algn="tl">
                    <a:srgbClr val="000000">
                      <a:alpha val="43137"/>
                    </a:srgbClr>
                  </a:outerShdw>
                </a:effectLst>
              </a:rPr>
              <a:t> The warning is do not let </a:t>
            </a:r>
            <a:r>
              <a:rPr lang="en-US" sz="3200" b="1" i="1" u="sng" dirty="0">
                <a:effectLst>
                  <a:outerShdw blurRad="38100" dist="38100" dir="2700000" algn="tl">
                    <a:srgbClr val="000000">
                      <a:alpha val="43137"/>
                    </a:srgbClr>
                  </a:outerShdw>
                </a:effectLst>
              </a:rPr>
              <a:t>them</a:t>
            </a:r>
            <a:r>
              <a:rPr lang="en-US" sz="3200" b="1" dirty="0">
                <a:effectLst>
                  <a:outerShdw blurRad="38100" dist="38100" dir="2700000" algn="tl">
                    <a:srgbClr val="000000">
                      <a:alpha val="43137"/>
                    </a:srgbClr>
                  </a:outerShdw>
                </a:effectLst>
              </a:rPr>
              <a:t> control </a:t>
            </a:r>
            <a:r>
              <a:rPr lang="en-US" sz="3200" b="1" i="1" u="sng" dirty="0">
                <a:effectLst>
                  <a:outerShdw blurRad="38100" dist="38100" dir="2700000" algn="tl">
                    <a:srgbClr val="000000">
                      <a:alpha val="43137"/>
                    </a:srgbClr>
                  </a:outerShdw>
                </a:effectLst>
              </a:rPr>
              <a:t>you</a:t>
            </a:r>
          </a:p>
          <a:p>
            <a:pPr lvl="1"/>
            <a:r>
              <a:rPr lang="en-US" sz="3500" b="1" dirty="0">
                <a:effectLst>
                  <a:outerShdw blurRad="38100" dist="38100" dir="2700000" algn="tl">
                    <a:srgbClr val="000000">
                      <a:alpha val="43137"/>
                    </a:srgbClr>
                  </a:outerShdw>
                </a:effectLst>
              </a:rPr>
              <a:t> Because we belong to Christ we can accomplish so many amazing things, utilizing the blessings for their ultimate purpose which is to glorify God</a:t>
            </a:r>
          </a:p>
          <a:p>
            <a:pPr marL="27432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8544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t>
            </a:r>
            <a:r>
              <a:rPr lang="en-US" sz="4400" b="1" dirty="0">
                <a:effectLst>
                  <a:outerShdw blurRad="38100" dist="38100" dir="2700000" algn="tl">
                    <a:srgbClr val="000000">
                      <a:alpha val="43137"/>
                    </a:srgbClr>
                  </a:outerShdw>
                </a:effectLst>
              </a:rPr>
              <a:t>19 For the creation waits with eager longing for the revealing of the sons of God. 20 For the creation was subjected to futility, not willingly, but because of him who subjected it, in hope 21 that the creation itself will be set free from its bondage to corruption and obtain the freedom of the glory of the children of God. 22 For we know that the whole creation has been groaning together in the pains of childbirth until now.”</a:t>
            </a:r>
          </a:p>
          <a:p>
            <a:pPr marL="0" indent="0" algn="ctr">
              <a:buNone/>
            </a:pPr>
            <a:r>
              <a:rPr lang="en-US" sz="4400" b="1" dirty="0">
                <a:effectLst>
                  <a:outerShdw blurRad="38100" dist="38100" dir="2700000" algn="tl">
                    <a:srgbClr val="000000">
                      <a:alpha val="43137"/>
                    </a:srgbClr>
                  </a:outerShdw>
                </a:effectLst>
              </a:rPr>
              <a:t>(Romans 8:19-22, ESV)</a:t>
            </a:r>
          </a:p>
        </p:txBody>
      </p:sp>
    </p:spTree>
    <p:extLst>
      <p:ext uri="{BB962C8B-B14F-4D97-AF65-F5344CB8AC3E}">
        <p14:creationId xmlns:p14="http://schemas.microsoft.com/office/powerpoint/2010/main" val="4265098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7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All Are Yours (9)</a:t>
            </a:r>
          </a:p>
          <a:p>
            <a:pPr lvl="1"/>
            <a:r>
              <a:rPr lang="en-US" sz="3200" b="1" dirty="0">
                <a:effectLst>
                  <a:outerShdw blurRad="38100" dist="38100" dir="2700000" algn="tl">
                    <a:srgbClr val="000000">
                      <a:alpha val="43137"/>
                    </a:srgbClr>
                  </a:outerShdw>
                </a:effectLst>
              </a:rPr>
              <a:t> Nature, creation, were subjected to us</a:t>
            </a:r>
          </a:p>
          <a:p>
            <a:pPr lvl="1"/>
            <a:r>
              <a:rPr lang="en-US" sz="3200" b="1" dirty="0">
                <a:effectLst>
                  <a:outerShdw blurRad="38100" dist="38100" dir="2700000" algn="tl">
                    <a:srgbClr val="000000">
                      <a:alpha val="43137"/>
                    </a:srgbClr>
                  </a:outerShdw>
                </a:effectLst>
              </a:rPr>
              <a:t> Even creation hates darkness</a:t>
            </a:r>
          </a:p>
          <a:p>
            <a:pPr lvl="1"/>
            <a:r>
              <a:rPr lang="en-US" sz="3200" b="1" dirty="0">
                <a:effectLst>
                  <a:outerShdw blurRad="38100" dist="38100" dir="2700000" algn="tl">
                    <a:srgbClr val="000000">
                      <a:alpha val="43137"/>
                    </a:srgbClr>
                  </a:outerShdw>
                </a:effectLst>
              </a:rPr>
              <a:t> It </a:t>
            </a:r>
            <a:r>
              <a:rPr lang="en-US" sz="3200" b="1" i="1" u="sng" dirty="0">
                <a:effectLst>
                  <a:outerShdw blurRad="38100" dist="38100" dir="2700000" algn="tl">
                    <a:srgbClr val="000000">
                      <a:alpha val="43137"/>
                    </a:srgbClr>
                  </a:outerShdw>
                </a:effectLst>
              </a:rPr>
              <a:t>wants</a:t>
            </a:r>
            <a:r>
              <a:rPr lang="en-US" sz="3200" b="1" dirty="0">
                <a:effectLst>
                  <a:outerShdw blurRad="38100" dist="38100" dir="2700000" algn="tl">
                    <a:srgbClr val="000000">
                      <a:alpha val="43137"/>
                    </a:srgbClr>
                  </a:outerShdw>
                </a:effectLst>
              </a:rPr>
              <a:t> to be utilized to the </a:t>
            </a:r>
            <a:r>
              <a:rPr lang="en-US" sz="3200" b="1" i="1" u="sng" dirty="0">
                <a:effectLst>
                  <a:outerShdw blurRad="38100" dist="38100" dir="2700000" algn="tl">
                    <a:srgbClr val="000000">
                      <a:alpha val="43137"/>
                    </a:srgbClr>
                  </a:outerShdw>
                </a:effectLst>
              </a:rPr>
              <a:t>glory</a:t>
            </a:r>
            <a:r>
              <a:rPr lang="en-US" sz="3200" b="1" dirty="0">
                <a:effectLst>
                  <a:outerShdw blurRad="38100" dist="38100" dir="2700000" algn="tl">
                    <a:srgbClr val="000000">
                      <a:alpha val="43137"/>
                    </a:srgbClr>
                  </a:outerShdw>
                </a:effectLst>
              </a:rPr>
              <a:t> of it’s </a:t>
            </a:r>
            <a:r>
              <a:rPr lang="en-US" sz="3200" b="1" i="1" u="sng" dirty="0">
                <a:effectLst>
                  <a:outerShdw blurRad="38100" dist="38100" dir="2700000" algn="tl">
                    <a:srgbClr val="000000">
                      <a:alpha val="43137"/>
                    </a:srgbClr>
                  </a:outerShdw>
                </a:effectLst>
              </a:rPr>
              <a:t>Creator</a:t>
            </a:r>
            <a:r>
              <a:rPr lang="en-US" sz="3200" b="1" dirty="0">
                <a:effectLst>
                  <a:outerShdw blurRad="38100" dist="38100" dir="2700000" algn="tl">
                    <a:srgbClr val="000000">
                      <a:alpha val="43137"/>
                    </a:srgbClr>
                  </a:outerShdw>
                </a:effectLst>
              </a:rPr>
              <a:t> for </a:t>
            </a:r>
            <a:r>
              <a:rPr lang="en-US" sz="3200" b="1" i="1" u="sng" dirty="0">
                <a:effectLst>
                  <a:outerShdw blurRad="38100" dist="38100" dir="2700000" algn="tl">
                    <a:srgbClr val="000000">
                      <a:alpha val="43137"/>
                    </a:srgbClr>
                  </a:outerShdw>
                </a:effectLst>
              </a:rPr>
              <a:t>good</a:t>
            </a:r>
          </a:p>
          <a:p>
            <a:pPr lvl="1"/>
            <a:r>
              <a:rPr lang="en-US" sz="3200" b="1" dirty="0">
                <a:effectLst>
                  <a:outerShdw blurRad="38100" dist="38100" dir="2700000" algn="tl">
                    <a:srgbClr val="000000">
                      <a:alpha val="43137"/>
                    </a:srgbClr>
                  </a:outerShdw>
                </a:effectLst>
              </a:rPr>
              <a:t> We know what is good, just, and righteous because we know God</a:t>
            </a:r>
          </a:p>
          <a:p>
            <a:pPr lvl="1"/>
            <a:r>
              <a:rPr lang="en-US" sz="3200" b="1" dirty="0">
                <a:effectLst>
                  <a:outerShdw blurRad="38100" dist="38100" dir="2700000" algn="tl">
                    <a:srgbClr val="000000">
                      <a:alpha val="43137"/>
                    </a:srgbClr>
                  </a:outerShdw>
                </a:effectLst>
              </a:rPr>
              <a:t> In our own time we can begin to utilize these things for this purpose</a:t>
            </a:r>
          </a:p>
          <a:p>
            <a:pPr lvl="1"/>
            <a:r>
              <a:rPr lang="en-US" sz="3200" b="1" dirty="0">
                <a:effectLst>
                  <a:outerShdw blurRad="38100" dist="38100" dir="2700000" algn="tl">
                    <a:srgbClr val="000000">
                      <a:alpha val="43137"/>
                    </a:srgbClr>
                  </a:outerShdw>
                </a:effectLst>
              </a:rPr>
              <a:t> This is why we train ourselves</a:t>
            </a:r>
          </a:p>
          <a:p>
            <a:pPr lvl="1"/>
            <a:r>
              <a:rPr lang="en-US" sz="3200" b="1" dirty="0">
                <a:effectLst>
                  <a:outerShdw blurRad="38100" dist="38100" dir="2700000" algn="tl">
                    <a:srgbClr val="000000">
                      <a:alpha val="43137"/>
                    </a:srgbClr>
                  </a:outerShdw>
                </a:effectLst>
              </a:rPr>
              <a:t> We can </a:t>
            </a:r>
            <a:r>
              <a:rPr lang="en-US" sz="3200" b="1" i="1" u="sng" dirty="0">
                <a:effectLst>
                  <a:outerShdw blurRad="38100" dist="38100" dir="2700000" algn="tl">
                    <a:srgbClr val="000000">
                      <a:alpha val="43137"/>
                    </a:srgbClr>
                  </a:outerShdw>
                </a:effectLst>
              </a:rPr>
              <a:t>see</a:t>
            </a:r>
            <a:r>
              <a:rPr lang="en-US" sz="3200" b="1" dirty="0">
                <a:effectLst>
                  <a:outerShdw blurRad="38100" dist="38100" dir="2700000" algn="tl">
                    <a:srgbClr val="000000">
                      <a:alpha val="43137"/>
                    </a:srgbClr>
                  </a:outerShdw>
                </a:effectLst>
              </a:rPr>
              <a:t> the truth in this world, and we can </a:t>
            </a:r>
            <a:r>
              <a:rPr lang="en-US" sz="3200" b="1" i="1" u="sng" dirty="0">
                <a:effectLst>
                  <a:outerShdw blurRad="38100" dist="38100" dir="2700000" algn="tl">
                    <a:srgbClr val="000000">
                      <a:alpha val="43137"/>
                    </a:srgbClr>
                  </a:outerShdw>
                </a:effectLst>
              </a:rPr>
              <a:t>utilize</a:t>
            </a:r>
            <a:r>
              <a:rPr lang="en-US" sz="3200" b="1" dirty="0">
                <a:effectLst>
                  <a:outerShdw blurRad="38100" dist="38100" dir="2700000" algn="tl">
                    <a:srgbClr val="000000">
                      <a:alpha val="43137"/>
                    </a:srgbClr>
                  </a:outerShdw>
                </a:effectLst>
              </a:rPr>
              <a:t> this world for the truth</a:t>
            </a:r>
          </a:p>
          <a:p>
            <a:pPr lvl="1"/>
            <a:r>
              <a:rPr lang="en-US" sz="3200" b="1" dirty="0">
                <a:effectLst>
                  <a:outerShdw blurRad="38100" dist="38100" dir="2700000" algn="tl">
                    <a:srgbClr val="000000">
                      <a:alpha val="43137"/>
                    </a:srgbClr>
                  </a:outerShdw>
                </a:effectLst>
              </a:rPr>
              <a:t> It is not that all things are ours in some selfish way</a:t>
            </a:r>
          </a:p>
          <a:p>
            <a:pPr lvl="1"/>
            <a:r>
              <a:rPr lang="en-US" sz="3200" b="1" dirty="0">
                <a:effectLst>
                  <a:outerShdw blurRad="38100" dist="38100" dir="2700000" algn="tl">
                    <a:srgbClr val="000000">
                      <a:alpha val="43137"/>
                    </a:srgbClr>
                  </a:outerShdw>
                </a:effectLst>
              </a:rPr>
              <a:t> Christ is the owner, and He has given us the opportunity to glorify Him</a:t>
            </a:r>
          </a:p>
          <a:p>
            <a:pPr lvl="1"/>
            <a:r>
              <a:rPr lang="en-US" sz="3200" b="1" dirty="0">
                <a:effectLst>
                  <a:outerShdw blurRad="38100" dist="38100" dir="2700000" algn="tl">
                    <a:srgbClr val="000000">
                      <a:alpha val="43137"/>
                    </a:srgbClr>
                  </a:outerShdw>
                </a:effectLst>
              </a:rPr>
              <a:t> If we belong to Jesus all things are ours</a:t>
            </a:r>
          </a:p>
          <a:p>
            <a:pPr lvl="1"/>
            <a:r>
              <a:rPr lang="en-US" sz="3200" b="1" dirty="0">
                <a:effectLst>
                  <a:outerShdw blurRad="38100" dist="38100" dir="2700000" algn="tl">
                    <a:srgbClr val="000000">
                      <a:alpha val="43137"/>
                    </a:srgbClr>
                  </a:outerShdw>
                </a:effectLst>
              </a:rPr>
              <a:t> Let us seek to utilize what God has given for His glory</a:t>
            </a:r>
          </a:p>
          <a:p>
            <a:pPr lvl="1"/>
            <a:r>
              <a:rPr lang="en-US" sz="3200" b="1" dirty="0">
                <a:effectLst>
                  <a:outerShdw blurRad="38100" dist="38100" dir="2700000" algn="tl">
                    <a:srgbClr val="000000">
                      <a:alpha val="43137"/>
                    </a:srgbClr>
                  </a:outerShdw>
                </a:effectLst>
              </a:rPr>
              <a:t> Seeking to be the ones this whole world has waited for</a:t>
            </a:r>
          </a:p>
          <a:p>
            <a:pPr lvl="1"/>
            <a:r>
              <a:rPr lang="en-US" sz="3200" b="1" dirty="0">
                <a:effectLst>
                  <a:outerShdw blurRad="38100" dist="38100" dir="2700000" algn="tl">
                    <a:srgbClr val="000000">
                      <a:alpha val="43137"/>
                    </a:srgbClr>
                  </a:outerShdw>
                </a:effectLst>
              </a:rPr>
              <a:t> All are yours</a:t>
            </a:r>
          </a:p>
          <a:p>
            <a:pPr lvl="1"/>
            <a:r>
              <a:rPr lang="en-US" sz="3200" b="1" dirty="0">
                <a:effectLst>
                  <a:outerShdw blurRad="38100" dist="38100" dir="2700000" algn="tl">
                    <a:srgbClr val="000000">
                      <a:alpha val="43137"/>
                    </a:srgbClr>
                  </a:outerShdw>
                </a:effectLst>
              </a:rPr>
              <a:t> It all belongs to us</a:t>
            </a:r>
          </a:p>
          <a:p>
            <a:pPr lvl="1"/>
            <a:r>
              <a:rPr lang="en-US" sz="3200" b="1" dirty="0">
                <a:effectLst>
                  <a:outerShdw blurRad="38100" dist="38100" dir="2700000" algn="tl">
                    <a:srgbClr val="000000">
                      <a:alpha val="43137"/>
                    </a:srgbClr>
                  </a:outerShdw>
                </a:effectLst>
              </a:rPr>
              <a:t> Let’s not squander it in sin, but instead, seek to honor God in all these things</a:t>
            </a:r>
            <a:endParaRPr lang="en-US" sz="3500" b="1" dirty="0">
              <a:effectLst>
                <a:outerShdw blurRad="38100" dist="38100" dir="2700000" algn="tl">
                  <a:srgbClr val="000000">
                    <a:alpha val="43137"/>
                  </a:srgbClr>
                </a:outerShdw>
              </a:effectLst>
            </a:endParaRPr>
          </a:p>
          <a:p>
            <a:pPr marL="27432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7740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barn(inVertic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barn(inVertical)">
                                      <p:cBhvr>
                                        <p:cTn id="57" dur="500"/>
                                        <p:tgtEl>
                                          <p:spTgt spid="1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4">
                                            <p:txEl>
                                              <p:pRg st="13" end="13"/>
                                            </p:txEl>
                                          </p:spTgt>
                                        </p:tgtEl>
                                        <p:attrNameLst>
                                          <p:attrName>style.visibility</p:attrName>
                                        </p:attrNameLst>
                                      </p:cBhvr>
                                      <p:to>
                                        <p:strVal val="visible"/>
                                      </p:to>
                                    </p:set>
                                    <p:animEffect transition="in" filter="barn(inVertical)">
                                      <p:cBhvr>
                                        <p:cTn id="62" dur="500"/>
                                        <p:tgtEl>
                                          <p:spTgt spid="14">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4">
                                            <p:txEl>
                                              <p:pRg st="14" end="14"/>
                                            </p:txEl>
                                          </p:spTgt>
                                        </p:tgtEl>
                                        <p:attrNameLst>
                                          <p:attrName>style.visibility</p:attrName>
                                        </p:attrNameLst>
                                      </p:cBhvr>
                                      <p:to>
                                        <p:strVal val="visible"/>
                                      </p:to>
                                    </p:set>
                                    <p:animEffect transition="in" filter="barn(inVertical)">
                                      <p:cBhvr>
                                        <p:cTn id="67" dur="500"/>
                                        <p:tgtEl>
                                          <p:spTgt spid="14">
                                            <p:txEl>
                                              <p:pRg st="14" end="1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14">
                                            <p:txEl>
                                              <p:pRg st="15" end="15"/>
                                            </p:txEl>
                                          </p:spTgt>
                                        </p:tgtEl>
                                        <p:attrNameLst>
                                          <p:attrName>style.visibility</p:attrName>
                                        </p:attrNameLst>
                                      </p:cBhvr>
                                      <p:to>
                                        <p:strVal val="visible"/>
                                      </p:to>
                                    </p:set>
                                    <p:animEffect transition="in" filter="barn(inVertical)">
                                      <p:cBhvr>
                                        <p:cTn id="72" dur="500"/>
                                        <p:tgtEl>
                                          <p:spTgt spid="14">
                                            <p:txEl>
                                              <p:pRg st="15" end="1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4">
                                            <p:txEl>
                                              <p:pRg st="16" end="16"/>
                                            </p:txEl>
                                          </p:spTgt>
                                        </p:tgtEl>
                                        <p:attrNameLst>
                                          <p:attrName>style.visibility</p:attrName>
                                        </p:attrNameLst>
                                      </p:cBhvr>
                                      <p:to>
                                        <p:strVal val="visible"/>
                                      </p:to>
                                    </p:set>
                                    <p:animEffect transition="in" filter="barn(inVertical)">
                                      <p:cBhvr>
                                        <p:cTn id="77" dur="500"/>
                                        <p:tgtEl>
                                          <p:spTgt spid="1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i="1" u="sng"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5443</TotalTime>
  <Words>2863</Words>
  <Application>Microsoft Office PowerPoint</Application>
  <PresentationFormat>Custom</PresentationFormat>
  <Paragraphs>171</Paragraphs>
  <Slides>23</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Euphemia</vt:lpstr>
      <vt:lpstr>Serenity 16x9</vt:lpstr>
      <vt:lpstr>I Corinthians 3:18-23</vt:lpstr>
      <vt:lpstr>The Wide World</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88</cp:revision>
  <dcterms:created xsi:type="dcterms:W3CDTF">2017-08-10T21:04:20Z</dcterms:created>
  <dcterms:modified xsi:type="dcterms:W3CDTF">2022-08-28T16:43:30Z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